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25"/>
  </p:notesMasterIdLst>
  <p:sldIdLst>
    <p:sldId id="256" r:id="rId2"/>
    <p:sldId id="267" r:id="rId3"/>
    <p:sldId id="268" r:id="rId4"/>
    <p:sldId id="269" r:id="rId5"/>
    <p:sldId id="271" r:id="rId6"/>
    <p:sldId id="272" r:id="rId7"/>
    <p:sldId id="270" r:id="rId8"/>
    <p:sldId id="264" r:id="rId9"/>
    <p:sldId id="285" r:id="rId10"/>
    <p:sldId id="261" r:id="rId11"/>
    <p:sldId id="279" r:id="rId12"/>
    <p:sldId id="265" r:id="rId13"/>
    <p:sldId id="273" r:id="rId14"/>
    <p:sldId id="259" r:id="rId15"/>
    <p:sldId id="281" r:id="rId16"/>
    <p:sldId id="283" r:id="rId17"/>
    <p:sldId id="284" r:id="rId18"/>
    <p:sldId id="282" r:id="rId19"/>
    <p:sldId id="266" r:id="rId20"/>
    <p:sldId id="275" r:id="rId21"/>
    <p:sldId id="276" r:id="rId22"/>
    <p:sldId id="278" r:id="rId23"/>
    <p:sldId id="277" r:id="rId24"/>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B9B9B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394" autoAdjust="0"/>
  </p:normalViewPr>
  <p:slideViewPr>
    <p:cSldViewPr>
      <p:cViewPr>
        <p:scale>
          <a:sx n="73" d="100"/>
          <a:sy n="73" d="100"/>
        </p:scale>
        <p:origin x="534"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5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831F17-36B0-4469-9948-72A781C765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E5ACAA18-49CD-4A76-94CD-5137C6E58C8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704A54D-5E5B-438D-93DB-0CE7463D20B8}" type="datetimeFigureOut">
              <a:rPr lang="en-IN"/>
              <a:pPr>
                <a:defRPr/>
              </a:pPr>
              <a:t>21/04/2019</a:t>
            </a:fld>
            <a:endParaRPr lang="en-IN"/>
          </a:p>
        </p:txBody>
      </p:sp>
      <p:sp>
        <p:nvSpPr>
          <p:cNvPr id="4" name="Slide Image Placeholder 3">
            <a:extLst>
              <a:ext uri="{FF2B5EF4-FFF2-40B4-BE49-F238E27FC236}">
                <a16:creationId xmlns:a16="http://schemas.microsoft.com/office/drawing/2014/main" id="{4B731CAA-9F75-4130-A4EB-0AFA979A850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B7EC3A95-2C8F-4CB7-AEDA-5BE193FF991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D480900C-A8FD-4E0D-853F-B6CBC26D7A0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a:extLst>
              <a:ext uri="{FF2B5EF4-FFF2-40B4-BE49-F238E27FC236}">
                <a16:creationId xmlns:a16="http://schemas.microsoft.com/office/drawing/2014/main" id="{9B1686C1-3CDD-4CF0-8460-7E41E0AB696D}"/>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B24FEEB5-4428-4A2B-9AC5-FA41A4D9D61F}"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410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DD77F04-772A-4D2F-AF1D-4A8C917FE942}" type="slidenum">
              <a:rPr lang="en-IN" altLang="en-US" smtClean="0">
                <a:latin typeface="Arial" panose="020B0604020202020204" pitchFamily="34" charset="0"/>
                <a:cs typeface="Arial" panose="020B0604020202020204" pitchFamily="34" charset="0"/>
              </a:rPr>
              <a:pPr fontAlgn="base">
                <a:spcBef>
                  <a:spcPct val="0"/>
                </a:spcBef>
                <a:spcAft>
                  <a:spcPct val="0"/>
                </a:spcAft>
              </a:pPr>
              <a:t>1</a:t>
            </a:fld>
            <a:endParaRPr lang="en-IN"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F1F6C3A-0BD1-40B5-84D9-3C8544EB374A}" type="slidenum">
              <a:rPr lang="zh-CN" altLang="en-US"/>
              <a:pPr>
                <a:defRPr/>
              </a:pPr>
              <a:t>‹#›</a:t>
            </a:fld>
            <a:endParaRPr lang="en-US" altLang="en-US"/>
          </a:p>
        </p:txBody>
      </p:sp>
    </p:spTree>
    <p:extLst>
      <p:ext uri="{BB962C8B-B14F-4D97-AF65-F5344CB8AC3E}">
        <p14:creationId xmlns:p14="http://schemas.microsoft.com/office/powerpoint/2010/main" val="2637949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B96DF152-BD2B-4E88-8F5B-63C732A2F99C}" type="slidenum">
              <a:rPr lang="zh-CN" altLang="en-US"/>
              <a:pPr>
                <a:defRPr/>
              </a:pPr>
              <a:t>‹#›</a:t>
            </a:fld>
            <a:endParaRPr lang="en-US" altLang="en-US"/>
          </a:p>
        </p:txBody>
      </p:sp>
    </p:spTree>
    <p:extLst>
      <p:ext uri="{BB962C8B-B14F-4D97-AF65-F5344CB8AC3E}">
        <p14:creationId xmlns:p14="http://schemas.microsoft.com/office/powerpoint/2010/main" val="2520478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B1D85392-CC9E-4904-BA89-61A37C917FAC}" type="slidenum">
              <a:rPr lang="zh-CN" altLang="en-US"/>
              <a:pPr>
                <a:defRPr/>
              </a:pPr>
              <a:t>‹#›</a:t>
            </a:fld>
            <a:endParaRPr lang="en-US" altLang="en-US"/>
          </a:p>
        </p:txBody>
      </p:sp>
    </p:spTree>
    <p:extLst>
      <p:ext uri="{BB962C8B-B14F-4D97-AF65-F5344CB8AC3E}">
        <p14:creationId xmlns:p14="http://schemas.microsoft.com/office/powerpoint/2010/main" val="306259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8F150655-3473-47AC-975F-EF74A85509B3}" type="slidenum">
              <a:rPr lang="zh-CN" altLang="en-US"/>
              <a:pPr>
                <a:defRPr/>
              </a:pPr>
              <a:t>‹#›</a:t>
            </a:fld>
            <a:endParaRPr lang="en-US" altLang="en-US"/>
          </a:p>
        </p:txBody>
      </p:sp>
    </p:spTree>
    <p:extLst>
      <p:ext uri="{BB962C8B-B14F-4D97-AF65-F5344CB8AC3E}">
        <p14:creationId xmlns:p14="http://schemas.microsoft.com/office/powerpoint/2010/main" val="429484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E9C4199B-B5B9-4517-B174-78F671B6A8A1}" type="slidenum">
              <a:rPr lang="zh-CN" altLang="en-US"/>
              <a:pPr>
                <a:defRPr/>
              </a:pPr>
              <a:t>‹#›</a:t>
            </a:fld>
            <a:endParaRPr lang="en-US" altLang="en-US"/>
          </a:p>
        </p:txBody>
      </p:sp>
    </p:spTree>
    <p:extLst>
      <p:ext uri="{BB962C8B-B14F-4D97-AF65-F5344CB8AC3E}">
        <p14:creationId xmlns:p14="http://schemas.microsoft.com/office/powerpoint/2010/main" val="4256921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FF13C919-B99A-4FCC-9108-7D6CBA165EED}" type="slidenum">
              <a:rPr lang="zh-CN" altLang="en-US"/>
              <a:pPr>
                <a:defRPr/>
              </a:pPr>
              <a:t>‹#›</a:t>
            </a:fld>
            <a:endParaRPr lang="en-US" altLang="en-US"/>
          </a:p>
        </p:txBody>
      </p:sp>
    </p:spTree>
    <p:extLst>
      <p:ext uri="{BB962C8B-B14F-4D97-AF65-F5344CB8AC3E}">
        <p14:creationId xmlns:p14="http://schemas.microsoft.com/office/powerpoint/2010/main" val="223028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BA1B8D2A-4C8C-4287-9875-E4AD2867DA51}" type="slidenum">
              <a:rPr lang="zh-CN" altLang="en-US"/>
              <a:pPr>
                <a:defRPr/>
              </a:pPr>
              <a:t>‹#›</a:t>
            </a:fld>
            <a:endParaRPr lang="en-US" altLang="en-US"/>
          </a:p>
        </p:txBody>
      </p:sp>
    </p:spTree>
    <p:extLst>
      <p:ext uri="{BB962C8B-B14F-4D97-AF65-F5344CB8AC3E}">
        <p14:creationId xmlns:p14="http://schemas.microsoft.com/office/powerpoint/2010/main" val="1716964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67346B0E-9873-4ED2-94A8-B93AE7694184}" type="slidenum">
              <a:rPr lang="zh-CN" altLang="en-US"/>
              <a:pPr>
                <a:defRPr/>
              </a:pPr>
              <a:t>‹#›</a:t>
            </a:fld>
            <a:endParaRPr lang="en-US" altLang="en-US"/>
          </a:p>
        </p:txBody>
      </p:sp>
    </p:spTree>
    <p:extLst>
      <p:ext uri="{BB962C8B-B14F-4D97-AF65-F5344CB8AC3E}">
        <p14:creationId xmlns:p14="http://schemas.microsoft.com/office/powerpoint/2010/main" val="300380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FA8361BA-7C81-40D9-BA72-E8421F54E079}" type="slidenum">
              <a:rPr lang="zh-CN" altLang="en-US"/>
              <a:pPr>
                <a:defRPr/>
              </a:pPr>
              <a:t>‹#›</a:t>
            </a:fld>
            <a:endParaRPr lang="en-US" altLang="en-US"/>
          </a:p>
        </p:txBody>
      </p:sp>
    </p:spTree>
    <p:extLst>
      <p:ext uri="{BB962C8B-B14F-4D97-AF65-F5344CB8AC3E}">
        <p14:creationId xmlns:p14="http://schemas.microsoft.com/office/powerpoint/2010/main" val="1314699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3CE3D4ED-F65C-48EC-959B-D53F8154BDCB}" type="slidenum">
              <a:rPr lang="zh-CN" altLang="en-US"/>
              <a:pPr>
                <a:defRPr/>
              </a:pPr>
              <a:t>‹#›</a:t>
            </a:fld>
            <a:endParaRPr lang="en-US" altLang="en-US"/>
          </a:p>
        </p:txBody>
      </p:sp>
    </p:spTree>
    <p:extLst>
      <p:ext uri="{BB962C8B-B14F-4D97-AF65-F5344CB8AC3E}">
        <p14:creationId xmlns:p14="http://schemas.microsoft.com/office/powerpoint/2010/main" val="164665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E8DEA6E7-7B48-434A-AF46-F34EF363F6DD}" type="slidenum">
              <a:rPr lang="zh-CN" altLang="en-US"/>
              <a:pPr>
                <a:defRPr/>
              </a:pPr>
              <a:t>‹#›</a:t>
            </a:fld>
            <a:endParaRPr lang="en-US" altLang="en-US"/>
          </a:p>
        </p:txBody>
      </p:sp>
    </p:spTree>
    <p:extLst>
      <p:ext uri="{BB962C8B-B14F-4D97-AF65-F5344CB8AC3E}">
        <p14:creationId xmlns:p14="http://schemas.microsoft.com/office/powerpoint/2010/main" val="159942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84E4FC3F-0DE1-4495-B2A1-EDC317FB7C37}" type="slidenum">
              <a:rPr lang="zh-CN"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quora.com/What-are-some-problems-faced-by-deaf-and-dumb-people-whileusing-todays-common-tech-like-phones-and-PCs" TargetMode="External"/><Relationship Id="rId2" Type="http://schemas.openxmlformats.org/officeDocument/2006/relationships/hyperlink" Target="http://mospi.nic.in/sites/default/files/publication_reports/Disabled_persons_in_India_2016.pdf" TargetMode="External"/><Relationship Id="rId1" Type="http://schemas.openxmlformats.org/officeDocument/2006/relationships/slideLayout" Target="../slideLayouts/slideLayout2.xml"/><Relationship Id="rId4" Type="http://schemas.openxmlformats.org/officeDocument/2006/relationships/hyperlink" Target="https://www.nidcd.nih.gov/health/american-sign-languag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noChangeArrowheads="1"/>
          </p:cNvSpPr>
          <p:nvPr>
            <p:ph type="ctrTitle"/>
          </p:nvPr>
        </p:nvSpPr>
        <p:spPr>
          <a:xfrm>
            <a:off x="1200150" y="1196975"/>
            <a:ext cx="9791700" cy="2387600"/>
          </a:xfrm>
        </p:spPr>
        <p:txBody>
          <a:bodyPr/>
          <a:lstStyle/>
          <a:p>
            <a:pPr eaLnBrk="1" hangingPunct="1"/>
            <a:r>
              <a:rPr lang="en-US" altLang="en-US" sz="5400" dirty="0">
                <a:latin typeface="Times New Roman" panose="02020603050405020304" pitchFamily="18" charset="0"/>
                <a:cs typeface="Times New Roman" panose="02020603050405020304" pitchFamily="18" charset="0"/>
              </a:rPr>
              <a:t>American Sign Language Recognition Using Hand Gestures</a:t>
            </a:r>
            <a:endParaRPr lang="en-IN" altLang="en-US" sz="5400" dirty="0"/>
          </a:p>
        </p:txBody>
      </p:sp>
      <p:sp>
        <p:nvSpPr>
          <p:cNvPr id="3075" name="Subtitle 2"/>
          <p:cNvSpPr>
            <a:spLocks noGrp="1" noChangeArrowheads="1"/>
          </p:cNvSpPr>
          <p:nvPr>
            <p:ph type="subTitle" idx="1"/>
          </p:nvPr>
        </p:nvSpPr>
        <p:spPr/>
        <p:txBody>
          <a:bodyPr/>
          <a:lstStyle/>
          <a:p>
            <a:pPr eaLnBrk="1" hangingPunct="1"/>
            <a:r>
              <a:rPr lang="en-IN" altLang="en-US">
                <a:latin typeface="Times New Roman" panose="02020603050405020304" pitchFamily="18" charset="0"/>
                <a:cs typeface="Times New Roman" panose="02020603050405020304" pitchFamily="18" charset="0"/>
              </a:rPr>
              <a:t>Presented By: -	Shadab Shaikh </a:t>
            </a:r>
          </a:p>
          <a:p>
            <a:pPr eaLnBrk="1" hangingPunct="1"/>
            <a:r>
              <a:rPr lang="en-IN" altLang="en-US">
                <a:latin typeface="Times New Roman" panose="02020603050405020304" pitchFamily="18" charset="0"/>
                <a:cs typeface="Times New Roman" panose="02020603050405020304" pitchFamily="18" charset="0"/>
              </a:rPr>
              <a:t>		      Obaid Kazi</a:t>
            </a:r>
          </a:p>
          <a:p>
            <a:pPr lvl="2" eaLnBrk="1" hangingPunct="1"/>
            <a:r>
              <a:rPr lang="en-IN" altLang="en-US" sz="2400">
                <a:latin typeface="Times New Roman" panose="02020603050405020304" pitchFamily="18" charset="0"/>
                <a:cs typeface="Times New Roman" panose="02020603050405020304" pitchFamily="18" charset="0"/>
              </a:rPr>
              <a:t>           		        Mohd Adnan Ansari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p:nvPr>
        </p:nvSpPr>
        <p:spPr/>
        <p:txBody>
          <a:bodyPr/>
          <a:lstStyle/>
          <a:p>
            <a:pPr eaLnBrk="1" hangingPunct="1"/>
            <a:r>
              <a:rPr lang="en-US" altLang="en-US" dirty="0"/>
              <a:t>Features of this application</a:t>
            </a:r>
            <a:endParaRPr lang="en-IN" altLang="en-US" dirty="0"/>
          </a:p>
        </p:txBody>
      </p:sp>
      <p:sp>
        <p:nvSpPr>
          <p:cNvPr id="4099" name="Content Placeholder 2"/>
          <p:cNvSpPr>
            <a:spLocks noGrp="1" noChangeArrowheads="1"/>
          </p:cNvSpPr>
          <p:nvPr>
            <p:ph idx="1"/>
          </p:nvPr>
        </p:nvSpPr>
        <p:spPr/>
        <p:txBody>
          <a:bodyPr rtlCol="0">
            <a:normAutofit/>
          </a:bodyPr>
          <a:lstStyle/>
          <a:p>
            <a:pPr eaLnBrk="1" fontAlgn="auto" hangingPunct="1">
              <a:spcAft>
                <a:spcPts val="0"/>
              </a:spcAft>
              <a:defRPr/>
            </a:pPr>
            <a:r>
              <a:rPr lang="en-US" altLang="en-US" dirty="0"/>
              <a:t>Real time </a:t>
            </a:r>
            <a:r>
              <a:rPr lang="en-US" altLang="en-US" b="1" dirty="0"/>
              <a:t>(ASL)</a:t>
            </a:r>
            <a:r>
              <a:rPr lang="en-US" altLang="en-US" dirty="0"/>
              <a:t> detection based on gesture made by user.</a:t>
            </a:r>
          </a:p>
          <a:p>
            <a:pPr eaLnBrk="1" fontAlgn="auto" hangingPunct="1">
              <a:spcAft>
                <a:spcPts val="0"/>
              </a:spcAft>
              <a:defRPr/>
            </a:pPr>
            <a:r>
              <a:rPr lang="en-IN" altLang="en-US" dirty="0"/>
              <a:t>Customized gesture generation.</a:t>
            </a:r>
          </a:p>
          <a:p>
            <a:pPr eaLnBrk="1" fontAlgn="auto" hangingPunct="1">
              <a:spcAft>
                <a:spcPts val="0"/>
              </a:spcAft>
              <a:defRPr/>
            </a:pPr>
            <a:r>
              <a:rPr lang="en-US" altLang="en-US" dirty="0"/>
              <a:t>Forming a stream of sentences.</a:t>
            </a:r>
          </a:p>
          <a:p>
            <a:pPr eaLnBrk="1" fontAlgn="auto" hangingPunct="1">
              <a:spcAft>
                <a:spcPts val="0"/>
              </a:spcAft>
              <a:defRPr/>
            </a:pPr>
            <a:r>
              <a:rPr lang="en-US" altLang="en-US" dirty="0"/>
              <a:t>TTS assistance mechanisms concerning to the illiterate people.</a:t>
            </a:r>
          </a:p>
          <a:p>
            <a:pPr eaLnBrk="1" fontAlgn="auto" hangingPunct="1">
              <a:spcAft>
                <a:spcPts val="0"/>
              </a:spcAft>
              <a:defRPr/>
            </a:pPr>
            <a:endParaRPr lang="en-IN" altLang="en-US" dirty="0"/>
          </a:p>
        </p:txBody>
      </p:sp>
      <p:cxnSp>
        <p:nvCxnSpPr>
          <p:cNvPr id="4" name="Straight Connector 3">
            <a:extLst>
              <a:ext uri="{FF2B5EF4-FFF2-40B4-BE49-F238E27FC236}">
                <a16:creationId xmlns:a16="http://schemas.microsoft.com/office/drawing/2014/main" id="{158BFB53-5160-4961-8235-371D6D01D690}"/>
              </a:ext>
            </a:extLst>
          </p:cNvPr>
          <p:cNvCxnSpPr/>
          <p:nvPr/>
        </p:nvCxnSpPr>
        <p:spPr>
          <a:xfrm>
            <a:off x="983432" y="1484784"/>
            <a:ext cx="4320000" cy="0"/>
          </a:xfrm>
          <a:prstGeom prst="line">
            <a:avLst/>
          </a:prstGeom>
          <a:ln w="28575"/>
          <a:effectLst>
            <a:outerShdw blurRad="50800" dist="38100" dir="5400000" algn="t"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pic>
        <p:nvPicPr>
          <p:cNvPr id="5122" name="Picture 2" descr="Image result for asl">
            <a:extLst>
              <a:ext uri="{FF2B5EF4-FFF2-40B4-BE49-F238E27FC236}">
                <a16:creationId xmlns:a16="http://schemas.microsoft.com/office/drawing/2014/main" id="{4F524036-EAB4-4ED7-A58A-962E3B78E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031801"/>
            <a:ext cx="5931024" cy="2683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dirty="0"/>
              <a:t>Technologies Used</a:t>
            </a:r>
            <a:endParaRPr lang="en-IN" sz="3600" dirty="0"/>
          </a:p>
        </p:txBody>
      </p:sp>
      <p:sp>
        <p:nvSpPr>
          <p:cNvPr id="3" name="Content Placeholder 2"/>
          <p:cNvSpPr>
            <a:spLocks noGrp="1"/>
          </p:cNvSpPr>
          <p:nvPr>
            <p:ph idx="1"/>
          </p:nvPr>
        </p:nvSpPr>
        <p:spPr/>
        <p:txBody>
          <a:bodyPr/>
          <a:lstStyle/>
          <a:p>
            <a:pPr eaLnBrk="1" fontAlgn="auto" hangingPunct="1">
              <a:spcAft>
                <a:spcPts val="0"/>
              </a:spcAft>
              <a:defRPr/>
            </a:pPr>
            <a:r>
              <a:rPr lang="en-IN" altLang="en-US" dirty="0"/>
              <a:t>Python 3.6.</a:t>
            </a:r>
          </a:p>
          <a:p>
            <a:pPr eaLnBrk="1" fontAlgn="auto" hangingPunct="1">
              <a:spcAft>
                <a:spcPts val="0"/>
              </a:spcAft>
              <a:defRPr/>
            </a:pPr>
            <a:r>
              <a:rPr lang="en-US" altLang="en-US" dirty="0" err="1"/>
              <a:t>TensorFlow</a:t>
            </a:r>
            <a:r>
              <a:rPr lang="en-US" altLang="en-US" dirty="0"/>
              <a:t> framework, </a:t>
            </a:r>
            <a:r>
              <a:rPr lang="en-US" altLang="en-US" dirty="0" err="1"/>
              <a:t>Keras</a:t>
            </a:r>
            <a:r>
              <a:rPr lang="en-US" altLang="en-US" dirty="0"/>
              <a:t> API</a:t>
            </a:r>
          </a:p>
          <a:p>
            <a:pPr eaLnBrk="1" fontAlgn="auto" hangingPunct="1">
              <a:spcAft>
                <a:spcPts val="0"/>
              </a:spcAft>
              <a:defRPr/>
            </a:pPr>
            <a:r>
              <a:rPr lang="en-US" altLang="en-US" dirty="0"/>
              <a:t>Real-time computer vision using </a:t>
            </a:r>
            <a:r>
              <a:rPr lang="en-US" altLang="en-US" dirty="0" err="1"/>
              <a:t>OpenCV</a:t>
            </a:r>
            <a:endParaRPr lang="en-IN" altLang="en-US" dirty="0"/>
          </a:p>
          <a:p>
            <a:pPr eaLnBrk="1" fontAlgn="auto" hangingPunct="1">
              <a:spcAft>
                <a:spcPts val="0"/>
              </a:spcAft>
              <a:defRPr/>
            </a:pPr>
            <a:r>
              <a:rPr lang="en-IN" altLang="en-US" dirty="0"/>
              <a:t>Industrial standard GUI application (PyQT5), </a:t>
            </a:r>
            <a:r>
              <a:rPr lang="en-IN" altLang="en-US" dirty="0" err="1"/>
              <a:t>Tkinter</a:t>
            </a:r>
            <a:r>
              <a:rPr lang="en-IN" altLang="en-US" dirty="0"/>
              <a:t>.</a:t>
            </a:r>
          </a:p>
          <a:p>
            <a:pPr eaLnBrk="1" fontAlgn="auto" hangingPunct="1">
              <a:spcAft>
                <a:spcPts val="0"/>
              </a:spcAft>
              <a:defRPr/>
            </a:pPr>
            <a:r>
              <a:rPr lang="en-US" altLang="en-US" dirty="0"/>
              <a:t>Offline TTS assistance for python (pyttsx3 lib)</a:t>
            </a:r>
            <a:endParaRPr lang="en-IN" altLang="en-US" dirty="0"/>
          </a:p>
          <a:p>
            <a:endParaRPr lang="en-IN" dirty="0"/>
          </a:p>
        </p:txBody>
      </p:sp>
      <p:cxnSp>
        <p:nvCxnSpPr>
          <p:cNvPr id="4" name="Straight Connector 3">
            <a:extLst>
              <a:ext uri="{FF2B5EF4-FFF2-40B4-BE49-F238E27FC236}">
                <a16:creationId xmlns:a16="http://schemas.microsoft.com/office/drawing/2014/main" id="{F33A6278-DB8D-481F-9BE8-84AC402DA0F4}"/>
              </a:ext>
            </a:extLst>
          </p:cNvPr>
          <p:cNvCxnSpPr/>
          <p:nvPr/>
        </p:nvCxnSpPr>
        <p:spPr>
          <a:xfrm>
            <a:off x="983432" y="1484784"/>
            <a:ext cx="5040000" cy="0"/>
          </a:xfrm>
          <a:prstGeom prst="line">
            <a:avLst/>
          </a:prstGeom>
          <a:ln w="28575"/>
          <a:effectLst>
            <a:outerShdw blurRad="50800" dist="38100" dir="5400000" algn="t"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pic>
        <p:nvPicPr>
          <p:cNvPr id="4098" name="Picture 2" descr="Image result for tensorflow">
            <a:extLst>
              <a:ext uri="{FF2B5EF4-FFF2-40B4-BE49-F238E27FC236}">
                <a16:creationId xmlns:a16="http://schemas.microsoft.com/office/drawing/2014/main" id="{FC633D9B-979A-4E3C-9BA0-ED6902AD9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9313" y="1027906"/>
            <a:ext cx="190500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python">
            <a:extLst>
              <a:ext uri="{FF2B5EF4-FFF2-40B4-BE49-F238E27FC236}">
                <a16:creationId xmlns:a16="http://schemas.microsoft.com/office/drawing/2014/main" id="{3D795578-D0AF-4977-A9BE-621973AEBA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4662" y="3526749"/>
            <a:ext cx="1438275" cy="103808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keras">
            <a:extLst>
              <a:ext uri="{FF2B5EF4-FFF2-40B4-BE49-F238E27FC236}">
                <a16:creationId xmlns:a16="http://schemas.microsoft.com/office/drawing/2014/main" id="{2075BFD7-B914-4A9E-AB71-ED5554AE9C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6549" y="2086887"/>
            <a:ext cx="1714500" cy="13049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opencv">
            <a:extLst>
              <a:ext uri="{FF2B5EF4-FFF2-40B4-BE49-F238E27FC236}">
                <a16:creationId xmlns:a16="http://schemas.microsoft.com/office/drawing/2014/main" id="{46822F3E-3E97-4FFB-9F20-2C23AD368B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4312" y="2888059"/>
            <a:ext cx="122872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pyqt5 logo">
            <a:extLst>
              <a:ext uri="{FF2B5EF4-FFF2-40B4-BE49-F238E27FC236}">
                <a16:creationId xmlns:a16="http://schemas.microsoft.com/office/drawing/2014/main" id="{D298FEE9-2C22-4208-981B-E283EEE9E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29924" y="4847022"/>
            <a:ext cx="1047750" cy="1047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92D07D1-856A-40C9-9E5B-BBABC333A8BC}"/>
              </a:ext>
            </a:extLst>
          </p:cNvPr>
          <p:cNvPicPr>
            <a:picLocks noChangeAspect="1"/>
          </p:cNvPicPr>
          <p:nvPr/>
        </p:nvPicPr>
        <p:blipFill>
          <a:blip r:embed="rId7"/>
          <a:stretch>
            <a:fillRect/>
          </a:stretch>
        </p:blipFill>
        <p:spPr>
          <a:xfrm>
            <a:off x="10442991" y="1182848"/>
            <a:ext cx="1714500" cy="752303"/>
          </a:xfrm>
          <a:prstGeom prst="rect">
            <a:avLst/>
          </a:prstGeom>
        </p:spPr>
      </p:pic>
      <p:pic>
        <p:nvPicPr>
          <p:cNvPr id="6" name="Picture 5">
            <a:extLst>
              <a:ext uri="{FF2B5EF4-FFF2-40B4-BE49-F238E27FC236}">
                <a16:creationId xmlns:a16="http://schemas.microsoft.com/office/drawing/2014/main" id="{F2260179-F531-44A3-992A-BA04119FEE6C}"/>
              </a:ext>
            </a:extLst>
          </p:cNvPr>
          <p:cNvPicPr>
            <a:picLocks noChangeAspect="1"/>
          </p:cNvPicPr>
          <p:nvPr/>
        </p:nvPicPr>
        <p:blipFill>
          <a:blip r:embed="rId8"/>
          <a:stretch>
            <a:fillRect/>
          </a:stretch>
        </p:blipFill>
        <p:spPr>
          <a:xfrm>
            <a:off x="9091612" y="4875597"/>
            <a:ext cx="1019175" cy="1019175"/>
          </a:xfrm>
          <a:prstGeom prst="rect">
            <a:avLst/>
          </a:prstGeom>
        </p:spPr>
      </p:pic>
    </p:spTree>
    <p:extLst>
      <p:ext uri="{BB962C8B-B14F-4D97-AF65-F5344CB8AC3E}">
        <p14:creationId xmlns:p14="http://schemas.microsoft.com/office/powerpoint/2010/main" val="277117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p:txBody>
          <a:bodyPr/>
          <a:lstStyle/>
          <a:p>
            <a:pPr eaLnBrk="1" hangingPunct="1"/>
            <a:r>
              <a:rPr lang="en-US" altLang="en-US" dirty="0"/>
              <a:t>Outline</a:t>
            </a:r>
            <a:endParaRPr lang="en-IN" altLang="en-US" dirty="0"/>
          </a:p>
        </p:txBody>
      </p:sp>
      <p:sp>
        <p:nvSpPr>
          <p:cNvPr id="3" name="Content Placeholder 2">
            <a:extLst>
              <a:ext uri="{FF2B5EF4-FFF2-40B4-BE49-F238E27FC236}">
                <a16:creationId xmlns:a16="http://schemas.microsoft.com/office/drawing/2014/main" id="{81BE2ED7-1522-49A9-A061-BAAED3533743}"/>
              </a:ext>
            </a:extLst>
          </p:cNvPr>
          <p:cNvSpPr>
            <a:spLocks noGrp="1"/>
          </p:cNvSpPr>
          <p:nvPr>
            <p:ph idx="1"/>
          </p:nvPr>
        </p:nvSpPr>
        <p:spPr>
          <a:extLst/>
        </p:spPr>
        <p:txBody>
          <a:bodyPr rtlCol="0">
            <a:normAutofit/>
          </a:bodyPr>
          <a:lstStyle/>
          <a:p>
            <a:pPr eaLnBrk="1" fontAlgn="auto" hangingPunct="1">
              <a:spcAft>
                <a:spcPts val="0"/>
              </a:spcAft>
              <a:buFont typeface="Wingdings" panose="05000000000000000000" pitchFamily="2" charset="2"/>
              <a:buChar char="ü"/>
              <a:defRPr/>
            </a:pPr>
            <a:r>
              <a:rPr lang="en-US" altLang="en-US" dirty="0">
                <a:solidFill>
                  <a:srgbClr val="B9B9B9"/>
                </a:solidFill>
              </a:rPr>
              <a:t>Introduction</a:t>
            </a:r>
          </a:p>
          <a:p>
            <a:pPr lvl="1" eaLnBrk="1" fontAlgn="auto" hangingPunct="1">
              <a:spcAft>
                <a:spcPts val="0"/>
              </a:spcAft>
              <a:buFont typeface="Wingdings" panose="05000000000000000000" pitchFamily="2" charset="2"/>
              <a:buChar char="ü"/>
              <a:defRPr/>
            </a:pPr>
            <a:r>
              <a:rPr lang="en-US" altLang="en-US" sz="2000" dirty="0">
                <a:solidFill>
                  <a:srgbClr val="B9B9B9"/>
                </a:solidFill>
              </a:rPr>
              <a:t>Motivation</a:t>
            </a:r>
          </a:p>
          <a:p>
            <a:pPr lvl="1" eaLnBrk="1" fontAlgn="auto" hangingPunct="1">
              <a:spcAft>
                <a:spcPts val="0"/>
              </a:spcAft>
              <a:buFont typeface="Wingdings" panose="05000000000000000000" pitchFamily="2" charset="2"/>
              <a:buChar char="ü"/>
              <a:defRPr/>
            </a:pPr>
            <a:r>
              <a:rPr lang="en-US" altLang="en-US" sz="2000" dirty="0">
                <a:solidFill>
                  <a:srgbClr val="B9B9B9"/>
                </a:solidFill>
              </a:rPr>
              <a:t>Problem statement</a:t>
            </a:r>
          </a:p>
          <a:p>
            <a:pPr eaLnBrk="1" fontAlgn="auto" hangingPunct="1">
              <a:spcAft>
                <a:spcPts val="0"/>
              </a:spcAft>
              <a:buFont typeface="Wingdings" panose="05000000000000000000" pitchFamily="2" charset="2"/>
              <a:buChar char="ü"/>
              <a:defRPr/>
            </a:pPr>
            <a:r>
              <a:rPr lang="en-US" altLang="en-US" dirty="0">
                <a:solidFill>
                  <a:srgbClr val="B9B9B9"/>
                </a:solidFill>
              </a:rPr>
              <a:t>Applicability of this project</a:t>
            </a:r>
          </a:p>
          <a:p>
            <a:pPr lvl="1" eaLnBrk="1" fontAlgn="auto" hangingPunct="1">
              <a:spcAft>
                <a:spcPts val="0"/>
              </a:spcAft>
              <a:buFont typeface="Wingdings" panose="05000000000000000000" pitchFamily="2" charset="2"/>
              <a:buChar char="ü"/>
              <a:defRPr/>
            </a:pPr>
            <a:r>
              <a:rPr lang="en-US" altLang="en-US" sz="2000" dirty="0">
                <a:solidFill>
                  <a:srgbClr val="B9B9B9"/>
                </a:solidFill>
              </a:rPr>
              <a:t>Practical Application</a:t>
            </a:r>
          </a:p>
          <a:p>
            <a:pPr lvl="1" eaLnBrk="1" fontAlgn="auto" hangingPunct="1">
              <a:spcAft>
                <a:spcPts val="0"/>
              </a:spcAft>
              <a:buFont typeface="Wingdings" panose="05000000000000000000" pitchFamily="2" charset="2"/>
              <a:buChar char="ü"/>
              <a:defRPr/>
            </a:pPr>
            <a:r>
              <a:rPr lang="en-US" altLang="en-US" sz="2000" dirty="0">
                <a:solidFill>
                  <a:srgbClr val="B9B9B9"/>
                </a:solidFill>
              </a:rPr>
              <a:t>Features</a:t>
            </a:r>
          </a:p>
          <a:p>
            <a:pPr lvl="1" eaLnBrk="1" fontAlgn="auto" hangingPunct="1">
              <a:spcAft>
                <a:spcPts val="0"/>
              </a:spcAft>
              <a:buFont typeface="Wingdings" panose="05000000000000000000" pitchFamily="2" charset="2"/>
              <a:buChar char="ü"/>
              <a:defRPr/>
            </a:pPr>
            <a:r>
              <a:rPr lang="en-US" altLang="en-US" sz="2000" dirty="0">
                <a:solidFill>
                  <a:srgbClr val="B9B9B9"/>
                </a:solidFill>
              </a:rPr>
              <a:t>Technologies used</a:t>
            </a:r>
          </a:p>
          <a:p>
            <a:pPr eaLnBrk="1" fontAlgn="auto" hangingPunct="1">
              <a:spcAft>
                <a:spcPts val="0"/>
              </a:spcAft>
              <a:buFont typeface="Wingdings" panose="05000000000000000000" pitchFamily="2" charset="2"/>
              <a:buChar char="Ø"/>
              <a:defRPr/>
            </a:pPr>
            <a:r>
              <a:rPr lang="en-US" altLang="en-US" b="1" dirty="0">
                <a:solidFill>
                  <a:schemeClr val="accent5">
                    <a:lumMod val="75000"/>
                  </a:schemeClr>
                </a:solidFill>
              </a:rPr>
              <a:t>Working</a:t>
            </a:r>
          </a:p>
          <a:p>
            <a:pPr eaLnBrk="1" fontAlgn="auto" hangingPunct="1">
              <a:spcAft>
                <a:spcPts val="0"/>
              </a:spcAft>
              <a:buFont typeface="Wingdings" panose="05000000000000000000" pitchFamily="2" charset="2"/>
              <a:buChar char="Ø"/>
              <a:defRPr/>
            </a:pPr>
            <a:r>
              <a:rPr lang="en-US" altLang="en-US" dirty="0"/>
              <a:t>Conclusion &amp; future scope</a:t>
            </a:r>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a:p>
            <a:pPr eaLnBrk="1" fontAlgn="auto" hangingPunct="1">
              <a:spcAft>
                <a:spcPts val="0"/>
              </a:spcAft>
              <a:defRPr/>
            </a:pPr>
            <a:endParaRPr lang="en-IN" dirty="0"/>
          </a:p>
        </p:txBody>
      </p:sp>
      <p:cxnSp>
        <p:nvCxnSpPr>
          <p:cNvPr id="5" name="Straight Connector 4"/>
          <p:cNvCxnSpPr/>
          <p:nvPr/>
        </p:nvCxnSpPr>
        <p:spPr>
          <a:xfrm>
            <a:off x="983432" y="1484784"/>
            <a:ext cx="5904656" cy="0"/>
          </a:xfrm>
          <a:prstGeom prst="line">
            <a:avLst/>
          </a:prstGeom>
          <a:ln w="28575"/>
          <a:effectLst>
            <a:outerShdw blurRad="50800" dist="38100" dir="5400000" algn="t"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Core Modules</a:t>
            </a:r>
            <a:endParaRPr lang="en-IN" altLang="en-US" dirty="0"/>
          </a:p>
        </p:txBody>
      </p:sp>
      <p:sp>
        <p:nvSpPr>
          <p:cNvPr id="15363" name="Content Placeholder 6"/>
          <p:cNvSpPr>
            <a:spLocks noGrp="1"/>
          </p:cNvSpPr>
          <p:nvPr>
            <p:ph idx="1"/>
          </p:nvPr>
        </p:nvSpPr>
        <p:spPr/>
        <p:txBody>
          <a:bodyPr/>
          <a:lstStyle/>
          <a:p>
            <a:r>
              <a:rPr lang="en-US" altLang="en-US" dirty="0"/>
              <a:t>Data Pre-Processing </a:t>
            </a:r>
          </a:p>
          <a:p>
            <a:endParaRPr lang="en-US" altLang="en-US" dirty="0"/>
          </a:p>
          <a:p>
            <a:r>
              <a:rPr lang="en-US" altLang="en-US" dirty="0"/>
              <a:t>Scan Single Gesture</a:t>
            </a:r>
          </a:p>
          <a:p>
            <a:endParaRPr lang="en-US" altLang="en-US" dirty="0"/>
          </a:p>
          <a:p>
            <a:r>
              <a:rPr lang="en-US" altLang="en-US" dirty="0"/>
              <a:t>Create gesture</a:t>
            </a:r>
          </a:p>
          <a:p>
            <a:endParaRPr lang="en-US" altLang="en-US" dirty="0"/>
          </a:p>
          <a:p>
            <a:r>
              <a:rPr lang="en-US" altLang="en-US" dirty="0"/>
              <a:t>Formation of sentence</a:t>
            </a:r>
          </a:p>
          <a:p>
            <a:endParaRPr lang="en-US" altLang="en-US" dirty="0"/>
          </a:p>
          <a:p>
            <a:r>
              <a:rPr lang="en-US" altLang="en-US" dirty="0"/>
              <a:t>Exporting</a:t>
            </a:r>
            <a:endParaRPr lang="en-IN" altLang="en-US" dirty="0"/>
          </a:p>
          <a:p>
            <a:endParaRPr lang="en-IN" altLang="en-US" dirty="0"/>
          </a:p>
        </p:txBody>
      </p:sp>
      <p:cxnSp>
        <p:nvCxnSpPr>
          <p:cNvPr id="5" name="Straight Connector 4">
            <a:extLst>
              <a:ext uri="{FF2B5EF4-FFF2-40B4-BE49-F238E27FC236}">
                <a16:creationId xmlns:a16="http://schemas.microsoft.com/office/drawing/2014/main" id="{2CDE4C8D-ED01-4B88-8499-A2EE6DDC63E5}"/>
              </a:ext>
            </a:extLst>
          </p:cNvPr>
          <p:cNvCxnSpPr/>
          <p:nvPr/>
        </p:nvCxnSpPr>
        <p:spPr>
          <a:xfrm>
            <a:off x="983432" y="1484784"/>
            <a:ext cx="6480000" cy="0"/>
          </a:xfrm>
          <a:prstGeom prst="line">
            <a:avLst/>
          </a:prstGeom>
          <a:ln w="28575"/>
          <a:effectLst>
            <a:outerShdw blurRad="50800" dist="38100" dir="5400000" algn="t"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8000" y="78301"/>
            <a:ext cx="11916000" cy="644704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56517" y="130324"/>
            <a:ext cx="11916147" cy="6323012"/>
          </a:xfrm>
        </p:spPr>
      </p:pic>
    </p:spTree>
    <p:extLst>
      <p:ext uri="{BB962C8B-B14F-4D97-AF65-F5344CB8AC3E}">
        <p14:creationId xmlns:p14="http://schemas.microsoft.com/office/powerpoint/2010/main" val="1961419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8000" y="116632"/>
            <a:ext cx="11916000" cy="6408712"/>
          </a:xfrm>
        </p:spPr>
      </p:pic>
      <p:pic>
        <p:nvPicPr>
          <p:cNvPr id="5" name="Picture 4"/>
          <p:cNvPicPr>
            <a:picLocks noChangeAspect="1"/>
          </p:cNvPicPr>
          <p:nvPr/>
        </p:nvPicPr>
        <p:blipFill>
          <a:blip r:embed="rId3"/>
          <a:stretch>
            <a:fillRect/>
          </a:stretch>
        </p:blipFill>
        <p:spPr>
          <a:xfrm>
            <a:off x="767408" y="2420888"/>
            <a:ext cx="4752528" cy="1296144"/>
          </a:xfrm>
          <a:prstGeom prst="rect">
            <a:avLst/>
          </a:prstGeom>
        </p:spPr>
      </p:pic>
    </p:spTree>
    <p:extLst>
      <p:ext uri="{BB962C8B-B14F-4D97-AF65-F5344CB8AC3E}">
        <p14:creationId xmlns:p14="http://schemas.microsoft.com/office/powerpoint/2010/main" val="3877666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1344" y="188640"/>
            <a:ext cx="11916000" cy="6120680"/>
          </a:xfrm>
        </p:spPr>
      </p:pic>
      <p:pic>
        <p:nvPicPr>
          <p:cNvPr id="3" name="Picture 2"/>
          <p:cNvPicPr>
            <a:picLocks noChangeAspect="1"/>
          </p:cNvPicPr>
          <p:nvPr/>
        </p:nvPicPr>
        <p:blipFill>
          <a:blip r:embed="rId3"/>
          <a:stretch>
            <a:fillRect/>
          </a:stretch>
        </p:blipFill>
        <p:spPr>
          <a:xfrm>
            <a:off x="839416" y="2348880"/>
            <a:ext cx="4680520" cy="1368152"/>
          </a:xfrm>
          <a:prstGeom prst="rect">
            <a:avLst/>
          </a:prstGeom>
        </p:spPr>
      </p:pic>
    </p:spTree>
    <p:extLst>
      <p:ext uri="{BB962C8B-B14F-4D97-AF65-F5344CB8AC3E}">
        <p14:creationId xmlns:p14="http://schemas.microsoft.com/office/powerpoint/2010/main" val="746372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8000" y="229277"/>
            <a:ext cx="11916000" cy="6224059"/>
          </a:xfrm>
        </p:spPr>
      </p:pic>
      <p:pic>
        <p:nvPicPr>
          <p:cNvPr id="4" name="Picture 3"/>
          <p:cNvPicPr>
            <a:picLocks noChangeAspect="1"/>
          </p:cNvPicPr>
          <p:nvPr/>
        </p:nvPicPr>
        <p:blipFill>
          <a:blip r:embed="rId3"/>
          <a:stretch>
            <a:fillRect/>
          </a:stretch>
        </p:blipFill>
        <p:spPr>
          <a:xfrm>
            <a:off x="839416" y="2444079"/>
            <a:ext cx="4605044" cy="1460803"/>
          </a:xfrm>
          <a:prstGeom prst="rect">
            <a:avLst/>
          </a:prstGeom>
        </p:spPr>
      </p:pic>
      <p:pic>
        <p:nvPicPr>
          <p:cNvPr id="5" name="Picture 4"/>
          <p:cNvPicPr>
            <a:picLocks noChangeAspect="1"/>
          </p:cNvPicPr>
          <p:nvPr/>
        </p:nvPicPr>
        <p:blipFill>
          <a:blip r:embed="rId4"/>
          <a:stretch>
            <a:fillRect/>
          </a:stretch>
        </p:blipFill>
        <p:spPr>
          <a:xfrm>
            <a:off x="6145876" y="2444079"/>
            <a:ext cx="5261209" cy="1368152"/>
          </a:xfrm>
          <a:prstGeom prst="rect">
            <a:avLst/>
          </a:prstGeom>
        </p:spPr>
      </p:pic>
    </p:spTree>
    <p:extLst>
      <p:ext uri="{BB962C8B-B14F-4D97-AF65-F5344CB8AC3E}">
        <p14:creationId xmlns:p14="http://schemas.microsoft.com/office/powerpoint/2010/main" val="2414979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p:txBody>
          <a:bodyPr/>
          <a:lstStyle/>
          <a:p>
            <a:pPr eaLnBrk="1" hangingPunct="1"/>
            <a:r>
              <a:rPr lang="en-US" altLang="en-US" dirty="0"/>
              <a:t>Outline</a:t>
            </a:r>
            <a:endParaRPr lang="en-IN" altLang="en-US" dirty="0"/>
          </a:p>
        </p:txBody>
      </p:sp>
      <p:sp>
        <p:nvSpPr>
          <p:cNvPr id="3" name="Content Placeholder 2">
            <a:extLst>
              <a:ext uri="{FF2B5EF4-FFF2-40B4-BE49-F238E27FC236}">
                <a16:creationId xmlns:a16="http://schemas.microsoft.com/office/drawing/2014/main" id="{81BE2ED7-1522-49A9-A061-BAAED3533743}"/>
              </a:ext>
            </a:extLst>
          </p:cNvPr>
          <p:cNvSpPr>
            <a:spLocks noGrp="1"/>
          </p:cNvSpPr>
          <p:nvPr>
            <p:ph idx="1"/>
          </p:nvPr>
        </p:nvSpPr>
        <p:spPr>
          <a:extLst/>
        </p:spPr>
        <p:txBody>
          <a:bodyPr rtlCol="0">
            <a:normAutofit/>
          </a:bodyPr>
          <a:lstStyle/>
          <a:p>
            <a:pPr eaLnBrk="1" fontAlgn="auto" hangingPunct="1">
              <a:spcAft>
                <a:spcPts val="0"/>
              </a:spcAft>
              <a:buFont typeface="Wingdings" panose="05000000000000000000" pitchFamily="2" charset="2"/>
              <a:buChar char="ü"/>
              <a:defRPr/>
            </a:pPr>
            <a:r>
              <a:rPr lang="en-US" altLang="en-US" dirty="0">
                <a:solidFill>
                  <a:srgbClr val="B9B9B9"/>
                </a:solidFill>
              </a:rPr>
              <a:t>Introduction</a:t>
            </a:r>
          </a:p>
          <a:p>
            <a:pPr lvl="1" eaLnBrk="1" fontAlgn="auto" hangingPunct="1">
              <a:spcAft>
                <a:spcPts val="0"/>
              </a:spcAft>
              <a:buFont typeface="Wingdings" panose="05000000000000000000" pitchFamily="2" charset="2"/>
              <a:buChar char="ü"/>
              <a:defRPr/>
            </a:pPr>
            <a:r>
              <a:rPr lang="en-US" altLang="en-US" sz="2000" dirty="0">
                <a:solidFill>
                  <a:srgbClr val="B9B9B9"/>
                </a:solidFill>
              </a:rPr>
              <a:t>Motivation</a:t>
            </a:r>
          </a:p>
          <a:p>
            <a:pPr lvl="1" eaLnBrk="1" fontAlgn="auto" hangingPunct="1">
              <a:spcAft>
                <a:spcPts val="0"/>
              </a:spcAft>
              <a:buFont typeface="Wingdings" panose="05000000000000000000" pitchFamily="2" charset="2"/>
              <a:buChar char="ü"/>
              <a:defRPr/>
            </a:pPr>
            <a:r>
              <a:rPr lang="en-US" altLang="en-US" sz="2000" dirty="0">
                <a:solidFill>
                  <a:srgbClr val="B9B9B9"/>
                </a:solidFill>
              </a:rPr>
              <a:t>Problem statement</a:t>
            </a:r>
          </a:p>
          <a:p>
            <a:pPr eaLnBrk="1" fontAlgn="auto" hangingPunct="1">
              <a:spcAft>
                <a:spcPts val="0"/>
              </a:spcAft>
              <a:buFont typeface="Wingdings" panose="05000000000000000000" pitchFamily="2" charset="2"/>
              <a:buChar char="ü"/>
              <a:defRPr/>
            </a:pPr>
            <a:r>
              <a:rPr lang="en-US" altLang="en-US" dirty="0">
                <a:solidFill>
                  <a:srgbClr val="B9B9B9"/>
                </a:solidFill>
              </a:rPr>
              <a:t>Applicability of this project</a:t>
            </a:r>
            <a:endParaRPr lang="en-US" altLang="en-US" sz="2000" dirty="0">
              <a:solidFill>
                <a:srgbClr val="B9B9B9"/>
              </a:solidFill>
            </a:endParaRPr>
          </a:p>
          <a:p>
            <a:pPr lvl="1" eaLnBrk="1" fontAlgn="auto" hangingPunct="1">
              <a:spcAft>
                <a:spcPts val="0"/>
              </a:spcAft>
              <a:buFont typeface="Wingdings" panose="05000000000000000000" pitchFamily="2" charset="2"/>
              <a:buChar char="ü"/>
              <a:defRPr/>
            </a:pPr>
            <a:r>
              <a:rPr lang="en-US" altLang="en-US" sz="2000" dirty="0">
                <a:solidFill>
                  <a:srgbClr val="B9B9B9"/>
                </a:solidFill>
              </a:rPr>
              <a:t>Practical application</a:t>
            </a:r>
          </a:p>
          <a:p>
            <a:pPr lvl="1" eaLnBrk="1" fontAlgn="auto" hangingPunct="1">
              <a:spcAft>
                <a:spcPts val="0"/>
              </a:spcAft>
              <a:buFont typeface="Wingdings" panose="05000000000000000000" pitchFamily="2" charset="2"/>
              <a:buChar char="ü"/>
              <a:defRPr/>
            </a:pPr>
            <a:r>
              <a:rPr lang="en-US" altLang="en-US" sz="2000" dirty="0">
                <a:solidFill>
                  <a:srgbClr val="B9B9B9"/>
                </a:solidFill>
              </a:rPr>
              <a:t>Features</a:t>
            </a:r>
          </a:p>
          <a:p>
            <a:pPr lvl="1" eaLnBrk="1" fontAlgn="auto" hangingPunct="1">
              <a:spcAft>
                <a:spcPts val="0"/>
              </a:spcAft>
              <a:buFont typeface="Wingdings" panose="05000000000000000000" pitchFamily="2" charset="2"/>
              <a:buChar char="ü"/>
              <a:defRPr/>
            </a:pPr>
            <a:r>
              <a:rPr lang="en-US" altLang="en-US" sz="2000" dirty="0">
                <a:solidFill>
                  <a:srgbClr val="B9B9B9"/>
                </a:solidFill>
              </a:rPr>
              <a:t>Technologies used</a:t>
            </a:r>
          </a:p>
          <a:p>
            <a:pPr eaLnBrk="1" fontAlgn="auto" hangingPunct="1">
              <a:spcAft>
                <a:spcPts val="0"/>
              </a:spcAft>
              <a:buFont typeface="Wingdings" panose="05000000000000000000" pitchFamily="2" charset="2"/>
              <a:buChar char="ü"/>
              <a:defRPr/>
            </a:pPr>
            <a:r>
              <a:rPr lang="en-US" altLang="en-US" dirty="0">
                <a:solidFill>
                  <a:srgbClr val="B9B9B9"/>
                </a:solidFill>
              </a:rPr>
              <a:t>Working</a:t>
            </a:r>
          </a:p>
          <a:p>
            <a:pPr eaLnBrk="1" fontAlgn="auto" hangingPunct="1">
              <a:spcAft>
                <a:spcPts val="0"/>
              </a:spcAft>
              <a:buFont typeface="Wingdings" panose="05000000000000000000" pitchFamily="2" charset="2"/>
              <a:buChar char="Ø"/>
              <a:defRPr/>
            </a:pPr>
            <a:r>
              <a:rPr lang="en-US" altLang="en-US" b="1" dirty="0">
                <a:solidFill>
                  <a:schemeClr val="accent5">
                    <a:lumMod val="75000"/>
                  </a:schemeClr>
                </a:solidFill>
              </a:rPr>
              <a:t>Conclusion &amp; future scope</a:t>
            </a:r>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a:p>
            <a:pPr eaLnBrk="1" fontAlgn="auto" hangingPunct="1">
              <a:spcAft>
                <a:spcPts val="0"/>
              </a:spcAft>
              <a:defRPr/>
            </a:pPr>
            <a:endParaRPr lang="en-IN" dirty="0"/>
          </a:p>
        </p:txBody>
      </p:sp>
      <p:cxnSp>
        <p:nvCxnSpPr>
          <p:cNvPr id="6" name="Straight Connector 5"/>
          <p:cNvCxnSpPr/>
          <p:nvPr/>
        </p:nvCxnSpPr>
        <p:spPr>
          <a:xfrm>
            <a:off x="983432" y="1484784"/>
            <a:ext cx="7920880" cy="0"/>
          </a:xfrm>
          <a:prstGeom prst="line">
            <a:avLst/>
          </a:prstGeom>
          <a:ln w="28575"/>
          <a:effectLst>
            <a:outerShdw blurRad="50800" dist="38100" dir="5400000" algn="t"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noChangeArrowheads="1"/>
          </p:cNvSpPr>
          <p:nvPr>
            <p:ph type="title"/>
          </p:nvPr>
        </p:nvSpPr>
        <p:spPr/>
        <p:txBody>
          <a:bodyPr/>
          <a:lstStyle/>
          <a:p>
            <a:pPr eaLnBrk="1" hangingPunct="1"/>
            <a:r>
              <a:rPr lang="en-US" altLang="en-US" dirty="0"/>
              <a:t>Outline</a:t>
            </a:r>
            <a:endParaRPr lang="en-IN" altLang="en-US" dirty="0"/>
          </a:p>
        </p:txBody>
      </p:sp>
      <p:sp>
        <p:nvSpPr>
          <p:cNvPr id="3" name="Content Placeholder 2"/>
          <p:cNvSpPr>
            <a:spLocks noGrp="1" noChangeArrowheads="1"/>
          </p:cNvSpPr>
          <p:nvPr>
            <p:ph idx="1"/>
          </p:nvPr>
        </p:nvSpPr>
        <p:spPr/>
        <p:txBody>
          <a:bodyPr/>
          <a:lstStyle/>
          <a:p>
            <a:pPr eaLnBrk="1" hangingPunct="1">
              <a:buFont typeface="Wingdings" panose="05000000000000000000" pitchFamily="2" charset="2"/>
              <a:buChar char="Ø"/>
            </a:pPr>
            <a:r>
              <a:rPr lang="en-US" altLang="en-US" b="1" dirty="0">
                <a:solidFill>
                  <a:schemeClr val="accent5">
                    <a:lumMod val="75000"/>
                  </a:schemeClr>
                </a:solidFill>
              </a:rPr>
              <a:t>Introduction</a:t>
            </a:r>
          </a:p>
          <a:p>
            <a:pPr marL="742950" lvl="2" indent="-285750" eaLnBrk="1" hangingPunct="1">
              <a:spcBef>
                <a:spcPts val="1000"/>
              </a:spcBef>
            </a:pPr>
            <a:r>
              <a:rPr lang="en-US" altLang="en-US" dirty="0"/>
              <a:t>Motivation</a:t>
            </a:r>
          </a:p>
          <a:p>
            <a:pPr marL="742950" lvl="2" indent="-285750" eaLnBrk="1" hangingPunct="1">
              <a:spcBef>
                <a:spcPts val="1000"/>
              </a:spcBef>
            </a:pPr>
            <a:r>
              <a:rPr lang="en-US" altLang="en-US" dirty="0"/>
              <a:t>Problem statement</a:t>
            </a:r>
          </a:p>
          <a:p>
            <a:pPr eaLnBrk="1" hangingPunct="1">
              <a:buFont typeface="Wingdings" panose="05000000000000000000" pitchFamily="2" charset="2"/>
              <a:buChar char="Ø"/>
            </a:pPr>
            <a:r>
              <a:rPr lang="en-US" altLang="en-US" dirty="0"/>
              <a:t>Applicability of this project</a:t>
            </a:r>
          </a:p>
          <a:p>
            <a:pPr lvl="1" eaLnBrk="1" hangingPunct="1"/>
            <a:r>
              <a:rPr lang="en-US" altLang="en-US" sz="2000" dirty="0"/>
              <a:t>Practical application</a:t>
            </a:r>
          </a:p>
          <a:p>
            <a:pPr lvl="1" eaLnBrk="1" hangingPunct="1"/>
            <a:r>
              <a:rPr lang="en-US" altLang="en-US" sz="2000" dirty="0"/>
              <a:t>Features</a:t>
            </a:r>
          </a:p>
          <a:p>
            <a:pPr lvl="1" eaLnBrk="1" hangingPunct="1"/>
            <a:r>
              <a:rPr lang="en-US" altLang="en-US" sz="2000" dirty="0"/>
              <a:t>Technologies used</a:t>
            </a:r>
          </a:p>
          <a:p>
            <a:pPr eaLnBrk="1" hangingPunct="1">
              <a:buFont typeface="Wingdings" panose="05000000000000000000" pitchFamily="2" charset="2"/>
              <a:buChar char="Ø"/>
            </a:pPr>
            <a:r>
              <a:rPr lang="en-US" altLang="en-US" dirty="0"/>
              <a:t>Working</a:t>
            </a:r>
          </a:p>
          <a:p>
            <a:pPr eaLnBrk="1" hangingPunct="1">
              <a:buFont typeface="Wingdings" panose="05000000000000000000" pitchFamily="2" charset="2"/>
              <a:buChar char="Ø"/>
            </a:pPr>
            <a:r>
              <a:rPr lang="en-US" altLang="en-US" dirty="0"/>
              <a:t>Conclusion &amp; future scope</a:t>
            </a:r>
          </a:p>
          <a:p>
            <a:pPr eaLnBrk="1" hangingPunct="1">
              <a:buFont typeface="Wingdings" panose="05000000000000000000" pitchFamily="2" charset="2"/>
              <a:buChar char="Ø"/>
            </a:pPr>
            <a:endParaRPr lang="en-US" altLang="en-US" dirty="0"/>
          </a:p>
          <a:p>
            <a:pPr eaLnBrk="1" hangingPunct="1">
              <a:buFont typeface="Wingdings" panose="05000000000000000000" pitchFamily="2" charset="2"/>
              <a:buChar char="Ø"/>
            </a:pPr>
            <a:endParaRPr lang="en-US" altLang="en-US" dirty="0"/>
          </a:p>
          <a:p>
            <a:pPr eaLnBrk="1" hangingPunct="1">
              <a:buFont typeface="Wingdings" panose="05000000000000000000" pitchFamily="2" charset="2"/>
              <a:buChar char="Ø"/>
            </a:pPr>
            <a:endParaRPr lang="en-IN" altLang="en-US" dirty="0"/>
          </a:p>
        </p:txBody>
      </p:sp>
      <p:cxnSp>
        <p:nvCxnSpPr>
          <p:cNvPr id="4" name="Straight Connector 3"/>
          <p:cNvCxnSpPr/>
          <p:nvPr/>
        </p:nvCxnSpPr>
        <p:spPr>
          <a:xfrm>
            <a:off x="983432" y="1484784"/>
            <a:ext cx="720080" cy="0"/>
          </a:xfrm>
          <a:prstGeom prst="line">
            <a:avLst/>
          </a:prstGeom>
          <a:ln w="28575"/>
          <a:effectLst>
            <a:outerShdw blurRad="50800" dist="38100" dir="5400000" algn="t"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a:t>Conclusion</a:t>
            </a:r>
            <a:endParaRPr lang="en-IN" altLang="en-US"/>
          </a:p>
        </p:txBody>
      </p:sp>
      <p:sp>
        <p:nvSpPr>
          <p:cNvPr id="18435" name="Content Placeholder 2"/>
          <p:cNvSpPr>
            <a:spLocks noGrp="1"/>
          </p:cNvSpPr>
          <p:nvPr>
            <p:ph idx="1"/>
          </p:nvPr>
        </p:nvSpPr>
        <p:spPr/>
        <p:txBody>
          <a:bodyPr/>
          <a:lstStyle/>
          <a:p>
            <a:pPr algn="just"/>
            <a:r>
              <a:rPr lang="en-US" altLang="en-US" sz="2400" dirty="0"/>
              <a:t>Overshadowing some of the major problems faced by the persons having speech disorders.</a:t>
            </a:r>
          </a:p>
          <a:p>
            <a:pPr marL="0" indent="0" algn="just">
              <a:buNone/>
            </a:pPr>
            <a:endParaRPr lang="en-US" altLang="en-US" sz="2400" dirty="0"/>
          </a:p>
          <a:p>
            <a:pPr algn="just"/>
            <a:r>
              <a:rPr lang="en-US" altLang="en-US" sz="2400" dirty="0"/>
              <a:t>They can quickly learn what alphabet is assigned to which gesture with this application. </a:t>
            </a:r>
          </a:p>
          <a:p>
            <a:pPr algn="just"/>
            <a:endParaRPr lang="en-US" altLang="en-US" sz="2400" dirty="0"/>
          </a:p>
          <a:p>
            <a:pPr algn="just"/>
            <a:r>
              <a:rPr lang="en-US" altLang="en-US" sz="2400" dirty="0"/>
              <a:t>Add-on to this custom gesture facility is also provided along with sentence formation. </a:t>
            </a:r>
          </a:p>
          <a:p>
            <a:pPr algn="just"/>
            <a:endParaRPr lang="en-US" altLang="en-US" sz="2000" dirty="0"/>
          </a:p>
        </p:txBody>
      </p:sp>
      <p:cxnSp>
        <p:nvCxnSpPr>
          <p:cNvPr id="4" name="Straight Connector 3">
            <a:extLst>
              <a:ext uri="{FF2B5EF4-FFF2-40B4-BE49-F238E27FC236}">
                <a16:creationId xmlns:a16="http://schemas.microsoft.com/office/drawing/2014/main" id="{ED8683B8-E922-42DA-B763-59276D0CB20C}"/>
              </a:ext>
            </a:extLst>
          </p:cNvPr>
          <p:cNvCxnSpPr/>
          <p:nvPr/>
        </p:nvCxnSpPr>
        <p:spPr>
          <a:xfrm>
            <a:off x="983432" y="1484784"/>
            <a:ext cx="8640000" cy="0"/>
          </a:xfrm>
          <a:prstGeom prst="line">
            <a:avLst/>
          </a:prstGeom>
          <a:ln w="28575"/>
          <a:effectLst>
            <a:outerShdw blurRad="50800" dist="38100" dir="5400000" algn="t"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Future Scope</a:t>
            </a:r>
            <a:endParaRPr lang="en-IN" altLang="en-US"/>
          </a:p>
        </p:txBody>
      </p:sp>
      <p:sp>
        <p:nvSpPr>
          <p:cNvPr id="19459" name="Content Placeholder 2"/>
          <p:cNvSpPr>
            <a:spLocks noGrp="1"/>
          </p:cNvSpPr>
          <p:nvPr>
            <p:ph idx="1"/>
          </p:nvPr>
        </p:nvSpPr>
        <p:spPr/>
        <p:txBody>
          <a:bodyPr/>
          <a:lstStyle/>
          <a:p>
            <a:pPr marL="0" indent="0" algn="just">
              <a:buNone/>
            </a:pPr>
            <a:endParaRPr lang="en-US" altLang="en-US" dirty="0"/>
          </a:p>
          <a:p>
            <a:pPr algn="just"/>
            <a:r>
              <a:rPr lang="en-US" altLang="en-US" dirty="0"/>
              <a:t>Integration to search engines and texting application.</a:t>
            </a:r>
          </a:p>
          <a:p>
            <a:pPr marL="0" indent="0" algn="just">
              <a:buNone/>
            </a:pPr>
            <a:endParaRPr lang="en-US" altLang="en-US" dirty="0"/>
          </a:p>
          <a:p>
            <a:pPr algn="just"/>
            <a:r>
              <a:rPr lang="en-US" altLang="en-US" dirty="0"/>
              <a:t>Detection of motion video sequence with TTS assistance.</a:t>
            </a:r>
            <a:endParaRPr lang="en-IN" altLang="en-US" dirty="0"/>
          </a:p>
        </p:txBody>
      </p:sp>
      <p:cxnSp>
        <p:nvCxnSpPr>
          <p:cNvPr id="4" name="Straight Connector 3">
            <a:extLst>
              <a:ext uri="{FF2B5EF4-FFF2-40B4-BE49-F238E27FC236}">
                <a16:creationId xmlns:a16="http://schemas.microsoft.com/office/drawing/2014/main" id="{8310AFB3-7E9B-49A4-9F26-E3DC54244B07}"/>
              </a:ext>
            </a:extLst>
          </p:cNvPr>
          <p:cNvCxnSpPr/>
          <p:nvPr/>
        </p:nvCxnSpPr>
        <p:spPr>
          <a:xfrm>
            <a:off x="983432" y="1484784"/>
            <a:ext cx="9360000" cy="0"/>
          </a:xfrm>
          <a:prstGeom prst="line">
            <a:avLst/>
          </a:prstGeom>
          <a:ln w="28575"/>
          <a:effectLst>
            <a:outerShdw blurRad="50800" dist="38100" dir="5400000" algn="t"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lstStyle/>
          <a:p>
            <a:pPr eaLnBrk="1" hangingPunct="1"/>
            <a:r>
              <a:rPr lang="en-US" altLang="en-US" dirty="0"/>
              <a:t>Outline</a:t>
            </a:r>
            <a:endParaRPr lang="en-IN" altLang="en-US" dirty="0"/>
          </a:p>
        </p:txBody>
      </p:sp>
      <p:sp>
        <p:nvSpPr>
          <p:cNvPr id="3" name="Content Placeholder 2">
            <a:extLst>
              <a:ext uri="{FF2B5EF4-FFF2-40B4-BE49-F238E27FC236}">
                <a16:creationId xmlns:a16="http://schemas.microsoft.com/office/drawing/2014/main" id="{81BE2ED7-1522-49A9-A061-BAAED3533743}"/>
              </a:ext>
            </a:extLst>
          </p:cNvPr>
          <p:cNvSpPr>
            <a:spLocks noGrp="1"/>
          </p:cNvSpPr>
          <p:nvPr>
            <p:ph idx="1"/>
          </p:nvPr>
        </p:nvSpPr>
        <p:spPr>
          <a:extLst/>
        </p:spPr>
        <p:txBody>
          <a:bodyPr rtlCol="0">
            <a:normAutofit/>
          </a:bodyPr>
          <a:lstStyle/>
          <a:p>
            <a:pPr eaLnBrk="1" fontAlgn="auto" hangingPunct="1">
              <a:spcAft>
                <a:spcPts val="0"/>
              </a:spcAft>
              <a:buFont typeface="Wingdings" panose="05000000000000000000" pitchFamily="2" charset="2"/>
              <a:buChar char="ü"/>
              <a:defRPr/>
            </a:pPr>
            <a:r>
              <a:rPr lang="en-US" altLang="en-US" dirty="0">
                <a:solidFill>
                  <a:srgbClr val="B9B9B9"/>
                </a:solidFill>
              </a:rPr>
              <a:t>Introduction</a:t>
            </a:r>
          </a:p>
          <a:p>
            <a:pPr lvl="1" eaLnBrk="1" fontAlgn="auto" hangingPunct="1">
              <a:spcAft>
                <a:spcPts val="0"/>
              </a:spcAft>
              <a:buFont typeface="Wingdings" panose="05000000000000000000" pitchFamily="2" charset="2"/>
              <a:buChar char="ü"/>
              <a:defRPr/>
            </a:pPr>
            <a:r>
              <a:rPr lang="en-US" altLang="en-US" sz="2000" dirty="0">
                <a:solidFill>
                  <a:srgbClr val="B9B9B9"/>
                </a:solidFill>
              </a:rPr>
              <a:t>Motivation</a:t>
            </a:r>
          </a:p>
          <a:p>
            <a:pPr lvl="1" eaLnBrk="1" fontAlgn="auto" hangingPunct="1">
              <a:spcAft>
                <a:spcPts val="0"/>
              </a:spcAft>
              <a:buFont typeface="Wingdings" panose="05000000000000000000" pitchFamily="2" charset="2"/>
              <a:buChar char="ü"/>
              <a:defRPr/>
            </a:pPr>
            <a:r>
              <a:rPr lang="en-US" altLang="en-US" sz="2000" dirty="0">
                <a:solidFill>
                  <a:srgbClr val="B9B9B9"/>
                </a:solidFill>
              </a:rPr>
              <a:t>Problem statement</a:t>
            </a:r>
          </a:p>
          <a:p>
            <a:pPr eaLnBrk="1" fontAlgn="auto" hangingPunct="1">
              <a:spcAft>
                <a:spcPts val="0"/>
              </a:spcAft>
              <a:buFont typeface="Wingdings" panose="05000000000000000000" pitchFamily="2" charset="2"/>
              <a:buChar char="ü"/>
              <a:defRPr/>
            </a:pPr>
            <a:r>
              <a:rPr lang="en-US" altLang="en-US" dirty="0">
                <a:solidFill>
                  <a:srgbClr val="B9B9B9"/>
                </a:solidFill>
              </a:rPr>
              <a:t>Applicability of this project</a:t>
            </a:r>
          </a:p>
          <a:p>
            <a:pPr lvl="1" eaLnBrk="1" fontAlgn="auto" hangingPunct="1">
              <a:spcAft>
                <a:spcPts val="0"/>
              </a:spcAft>
              <a:buFont typeface="Wingdings" panose="05000000000000000000" pitchFamily="2" charset="2"/>
              <a:buChar char="ü"/>
              <a:defRPr/>
            </a:pPr>
            <a:r>
              <a:rPr lang="en-US" altLang="en-US" sz="2000" dirty="0">
                <a:solidFill>
                  <a:srgbClr val="B9B9B9"/>
                </a:solidFill>
              </a:rPr>
              <a:t>Practical application</a:t>
            </a:r>
          </a:p>
          <a:p>
            <a:pPr lvl="1" eaLnBrk="1" fontAlgn="auto" hangingPunct="1">
              <a:spcAft>
                <a:spcPts val="0"/>
              </a:spcAft>
              <a:buFont typeface="Wingdings" panose="05000000000000000000" pitchFamily="2" charset="2"/>
              <a:buChar char="ü"/>
              <a:defRPr/>
            </a:pPr>
            <a:r>
              <a:rPr lang="en-US" altLang="en-US" sz="2000" dirty="0">
                <a:solidFill>
                  <a:srgbClr val="B9B9B9"/>
                </a:solidFill>
              </a:rPr>
              <a:t>Features</a:t>
            </a:r>
          </a:p>
          <a:p>
            <a:pPr lvl="1" eaLnBrk="1" fontAlgn="auto" hangingPunct="1">
              <a:spcAft>
                <a:spcPts val="0"/>
              </a:spcAft>
              <a:buFont typeface="Wingdings" panose="05000000000000000000" pitchFamily="2" charset="2"/>
              <a:buChar char="ü"/>
              <a:defRPr/>
            </a:pPr>
            <a:r>
              <a:rPr lang="en-US" altLang="en-US" sz="2000" dirty="0">
                <a:solidFill>
                  <a:srgbClr val="B9B9B9"/>
                </a:solidFill>
              </a:rPr>
              <a:t>Technologies used</a:t>
            </a:r>
          </a:p>
          <a:p>
            <a:pPr eaLnBrk="1" fontAlgn="auto" hangingPunct="1">
              <a:spcAft>
                <a:spcPts val="0"/>
              </a:spcAft>
              <a:buFont typeface="Wingdings" panose="05000000000000000000" pitchFamily="2" charset="2"/>
              <a:buChar char="ü"/>
              <a:defRPr/>
            </a:pPr>
            <a:r>
              <a:rPr lang="en-US" altLang="en-US" dirty="0">
                <a:solidFill>
                  <a:srgbClr val="B9B9B9"/>
                </a:solidFill>
              </a:rPr>
              <a:t>Working</a:t>
            </a:r>
          </a:p>
          <a:p>
            <a:pPr eaLnBrk="1" fontAlgn="auto" hangingPunct="1">
              <a:spcAft>
                <a:spcPts val="0"/>
              </a:spcAft>
              <a:buFont typeface="Wingdings" panose="05000000000000000000" pitchFamily="2" charset="2"/>
              <a:buChar char="ü"/>
              <a:defRPr/>
            </a:pPr>
            <a:r>
              <a:rPr lang="en-US" altLang="en-US" dirty="0">
                <a:solidFill>
                  <a:srgbClr val="B9B9B9"/>
                </a:solidFill>
              </a:rPr>
              <a:t>Conclusion &amp; future scope</a:t>
            </a:r>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a:p>
            <a:pPr eaLnBrk="1" fontAlgn="auto" hangingPunct="1">
              <a:spcAft>
                <a:spcPts val="0"/>
              </a:spcAft>
              <a:defRPr/>
            </a:pPr>
            <a:endParaRPr lang="en-IN" dirty="0"/>
          </a:p>
        </p:txBody>
      </p:sp>
      <p:cxnSp>
        <p:nvCxnSpPr>
          <p:cNvPr id="6" name="Straight Connector 5"/>
          <p:cNvCxnSpPr/>
          <p:nvPr/>
        </p:nvCxnSpPr>
        <p:spPr>
          <a:xfrm>
            <a:off x="983432" y="1484784"/>
            <a:ext cx="10297144" cy="0"/>
          </a:xfrm>
          <a:prstGeom prst="line">
            <a:avLst/>
          </a:prstGeom>
          <a:ln w="28575"/>
          <a:effectLst>
            <a:outerShdw blurRad="50800" dist="38100" dir="5400000" algn="t"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References</a:t>
            </a:r>
            <a:endParaRPr lang="en-IN" altLang="en-US"/>
          </a:p>
        </p:txBody>
      </p:sp>
      <p:sp>
        <p:nvSpPr>
          <p:cNvPr id="21507" name="Content Placeholder 2"/>
          <p:cNvSpPr>
            <a:spLocks noGrp="1"/>
          </p:cNvSpPr>
          <p:nvPr>
            <p:ph idx="1"/>
          </p:nvPr>
        </p:nvSpPr>
        <p:spPr/>
        <p:txBody>
          <a:bodyPr/>
          <a:lstStyle/>
          <a:p>
            <a:r>
              <a:rPr lang="en-IN" altLang="en-US">
                <a:hlinkClick r:id="rId2"/>
              </a:rPr>
              <a:t>http://mospi.nic.in/sites/default/files/publication_reports/Disabled_persons_in_India_2016.pdf</a:t>
            </a:r>
            <a:endParaRPr lang="en-IN" altLang="en-US"/>
          </a:p>
          <a:p>
            <a:endParaRPr lang="en-US" altLang="en-US"/>
          </a:p>
          <a:p>
            <a:r>
              <a:rPr lang="en-IN" altLang="en-US">
                <a:hlinkClick r:id="rId3"/>
              </a:rPr>
              <a:t>https://www.quora.com/What-are-some-problems-faced-by-deaf-and-dumb-people-whileusing-todays-common-tech-like-phones-and-PCs</a:t>
            </a:r>
            <a:endParaRPr lang="en-IN" altLang="en-US"/>
          </a:p>
          <a:p>
            <a:endParaRPr lang="en-US" altLang="en-US"/>
          </a:p>
          <a:p>
            <a:r>
              <a:rPr lang="en-IN" altLang="en-US">
                <a:hlinkClick r:id="rId4"/>
              </a:rPr>
              <a:t>https://www.nidcd.nih.gov/health/american-sign-language</a:t>
            </a:r>
            <a:endParaRPr lang="en-IN" altLang="en-US"/>
          </a:p>
          <a:p>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p:txBody>
          <a:bodyPr/>
          <a:lstStyle/>
          <a:p>
            <a:pPr eaLnBrk="1" hangingPunct="1">
              <a:lnSpc>
                <a:spcPct val="150000"/>
              </a:lnSpc>
            </a:pPr>
            <a:r>
              <a:rPr lang="en-IN" altLang="en-US">
                <a:latin typeface="Times New Roman" panose="02020603050405020304" pitchFamily="18" charset="0"/>
                <a:cs typeface="Times New Roman" panose="02020603050405020304" pitchFamily="18" charset="0"/>
              </a:rPr>
              <a:t>Introduction.</a:t>
            </a:r>
          </a:p>
        </p:txBody>
      </p:sp>
      <p:sp>
        <p:nvSpPr>
          <p:cNvPr id="6147" name="Content Placeholder 2"/>
          <p:cNvSpPr>
            <a:spLocks noGrp="1" noChangeArrowheads="1"/>
          </p:cNvSpPr>
          <p:nvPr>
            <p:ph idx="1"/>
          </p:nvPr>
        </p:nvSpPr>
        <p:spPr/>
        <p:txBody>
          <a:bodyPr/>
          <a:lstStyle/>
          <a:p>
            <a:pPr algn="ctr" eaLnBrk="1" hangingPunct="1"/>
            <a:r>
              <a:rPr lang="en-US" altLang="en-US" dirty="0">
                <a:latin typeface="Times New Roman" panose="02020603050405020304" pitchFamily="18" charset="0"/>
                <a:cs typeface="Times New Roman" panose="02020603050405020304" pitchFamily="18" charset="0"/>
              </a:rPr>
              <a:t>Motivation</a:t>
            </a:r>
          </a:p>
          <a:p>
            <a:pPr eaLnBrk="1" hangingPunct="1"/>
            <a:endParaRPr lang="en-US" altLang="en-US" sz="1600" dirty="0">
              <a:latin typeface="Times New Roman" panose="02020603050405020304" pitchFamily="18" charset="0"/>
              <a:cs typeface="Times New Roman" panose="02020603050405020304" pitchFamily="18" charset="0"/>
            </a:endParaRPr>
          </a:p>
          <a:p>
            <a:pPr eaLnBrk="1" hangingPunct="1"/>
            <a:r>
              <a:rPr lang="en-US" altLang="en-US" sz="2000" dirty="0"/>
              <a:t>A person with </a:t>
            </a:r>
            <a:r>
              <a:rPr lang="en-US" altLang="en-US" sz="2000" b="1" dirty="0"/>
              <a:t>speaking disorders </a:t>
            </a:r>
            <a:r>
              <a:rPr lang="en-US" altLang="en-US" sz="2000" dirty="0"/>
              <a:t>face major problems of expressing their emotions as freely in this world. </a:t>
            </a:r>
          </a:p>
          <a:p>
            <a:pPr eaLnBrk="1" hangingPunct="1"/>
            <a:endParaRPr lang="en-US" altLang="en-US" sz="2000" dirty="0"/>
          </a:p>
          <a:p>
            <a:pPr eaLnBrk="1" hangingPunct="1"/>
            <a:r>
              <a:rPr lang="en-US" altLang="en-US" sz="2000" dirty="0"/>
              <a:t>“Not able to utilize” some of the new technologies.</a:t>
            </a:r>
            <a:endParaRPr lang="en-IN" altLang="en-US" sz="2000" dirty="0"/>
          </a:p>
          <a:p>
            <a:pPr algn="just" eaLnBrk="1" hangingPunct="1"/>
            <a:endParaRPr lang="en-IN" altLang="en-US" sz="1600" dirty="0"/>
          </a:p>
          <a:p>
            <a:pPr algn="just" eaLnBrk="1" hangingPunct="1"/>
            <a:endParaRPr lang="en-IN" altLang="en-US" sz="1600" dirty="0"/>
          </a:p>
          <a:p>
            <a:pPr algn="just" eaLnBrk="1" hangingPunct="1"/>
            <a:endParaRPr lang="en-US" altLang="en-US" dirty="0"/>
          </a:p>
        </p:txBody>
      </p:sp>
      <p:cxnSp>
        <p:nvCxnSpPr>
          <p:cNvPr id="4" name="Straight Connector 3">
            <a:extLst>
              <a:ext uri="{FF2B5EF4-FFF2-40B4-BE49-F238E27FC236}">
                <a16:creationId xmlns:a16="http://schemas.microsoft.com/office/drawing/2014/main" id="{20BCC124-1BAF-47E0-8577-5C26369F2E44}"/>
              </a:ext>
            </a:extLst>
          </p:cNvPr>
          <p:cNvCxnSpPr/>
          <p:nvPr/>
        </p:nvCxnSpPr>
        <p:spPr>
          <a:xfrm>
            <a:off x="983432" y="1484784"/>
            <a:ext cx="1080000" cy="0"/>
          </a:xfrm>
          <a:prstGeom prst="line">
            <a:avLst/>
          </a:prstGeom>
          <a:ln w="28575"/>
          <a:effectLst>
            <a:outerShdw blurRad="50800" dist="38100" dir="5400000" algn="t"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pic>
        <p:nvPicPr>
          <p:cNvPr id="2" name="Picture 1">
            <a:extLst>
              <a:ext uri="{FF2B5EF4-FFF2-40B4-BE49-F238E27FC236}">
                <a16:creationId xmlns:a16="http://schemas.microsoft.com/office/drawing/2014/main" id="{349B0260-34A9-44D2-B5B0-5C6C6C9ECA2D}"/>
              </a:ext>
            </a:extLst>
          </p:cNvPr>
          <p:cNvPicPr>
            <a:picLocks noChangeAspect="1"/>
          </p:cNvPicPr>
          <p:nvPr/>
        </p:nvPicPr>
        <p:blipFill>
          <a:blip r:embed="rId2"/>
          <a:stretch>
            <a:fillRect/>
          </a:stretch>
        </p:blipFill>
        <p:spPr>
          <a:xfrm>
            <a:off x="4090987" y="4149080"/>
            <a:ext cx="4010025" cy="2447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fade">
                                      <p:cBhvr>
                                        <p:cTn id="7" dur="500"/>
                                        <p:tgtEl>
                                          <p:spTgt spid="614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147">
                                            <p:txEl>
                                              <p:pRg st="4" end="4"/>
                                            </p:txEl>
                                          </p:spTgt>
                                        </p:tgtEl>
                                        <p:attrNameLst>
                                          <p:attrName>style.visibility</p:attrName>
                                        </p:attrNameLst>
                                      </p:cBhvr>
                                      <p:to>
                                        <p:strVal val="visible"/>
                                      </p:to>
                                    </p:set>
                                    <p:animEffect transition="in" filter="fade">
                                      <p:cBhvr>
                                        <p:cTn id="10"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IN" altLang="en-US"/>
              <a:t>Statistics retrieved from </a:t>
            </a:r>
            <a:br>
              <a:rPr lang="en-IN" altLang="en-US"/>
            </a:br>
            <a:r>
              <a:rPr lang="en-IN" altLang="en-US"/>
              <a:t>United Nation Statistics Division </a:t>
            </a:r>
          </a:p>
        </p:txBody>
      </p:sp>
      <p:pic>
        <p:nvPicPr>
          <p:cNvPr id="7171"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82663" y="1844675"/>
            <a:ext cx="10009187" cy="4329113"/>
          </a:xfrm>
        </p:spPr>
      </p:pic>
      <p:cxnSp>
        <p:nvCxnSpPr>
          <p:cNvPr id="4" name="Straight Connector 3">
            <a:extLst>
              <a:ext uri="{FF2B5EF4-FFF2-40B4-BE49-F238E27FC236}">
                <a16:creationId xmlns:a16="http://schemas.microsoft.com/office/drawing/2014/main" id="{6AB0EC01-5457-438B-A395-3C92FFA95C41}"/>
              </a:ext>
            </a:extLst>
          </p:cNvPr>
          <p:cNvCxnSpPr/>
          <p:nvPr/>
        </p:nvCxnSpPr>
        <p:spPr>
          <a:xfrm>
            <a:off x="982663" y="1673243"/>
            <a:ext cx="1440000" cy="0"/>
          </a:xfrm>
          <a:prstGeom prst="line">
            <a:avLst/>
          </a:prstGeom>
          <a:ln w="28575"/>
          <a:effectLst>
            <a:outerShdw blurRad="50800" dist="38100" dir="5400000" algn="t"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IN" altLang="en-US"/>
              <a:t>Disabled population by type of disability in India census 2011</a:t>
            </a:r>
          </a:p>
        </p:txBody>
      </p:sp>
      <p:sp>
        <p:nvSpPr>
          <p:cNvPr id="8195" name="Content Placeholder 4"/>
          <p:cNvSpPr>
            <a:spLocks noGrp="1"/>
          </p:cNvSpPr>
          <p:nvPr>
            <p:ph idx="1"/>
          </p:nvPr>
        </p:nvSpPr>
        <p:spPr/>
        <p:txBody>
          <a:bodyPr/>
          <a:lstStyle/>
          <a:p>
            <a:pPr marL="0" indent="0">
              <a:buFont typeface="Arial" panose="020B0604020202020204" pitchFamily="34" charset="0"/>
              <a:buNone/>
            </a:pPr>
            <a:r>
              <a:rPr lang="en-IN" altLang="en-US"/>
              <a:t> </a:t>
            </a:r>
          </a:p>
        </p:txBody>
      </p:sp>
      <p:pic>
        <p:nvPicPr>
          <p:cNvPr id="819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1860550"/>
            <a:ext cx="7704137" cy="417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175500" y="3357563"/>
            <a:ext cx="1152525" cy="3587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cxnSp>
        <p:nvCxnSpPr>
          <p:cNvPr id="6" name="Straight Connector 5">
            <a:extLst>
              <a:ext uri="{FF2B5EF4-FFF2-40B4-BE49-F238E27FC236}">
                <a16:creationId xmlns:a16="http://schemas.microsoft.com/office/drawing/2014/main" id="{DB6F53BA-F53C-4255-9895-F7515FD8F9E1}"/>
              </a:ext>
            </a:extLst>
          </p:cNvPr>
          <p:cNvCxnSpPr/>
          <p:nvPr/>
        </p:nvCxnSpPr>
        <p:spPr>
          <a:xfrm>
            <a:off x="983432" y="1690688"/>
            <a:ext cx="1800000" cy="0"/>
          </a:xfrm>
          <a:prstGeom prst="line">
            <a:avLst/>
          </a:prstGeom>
          <a:ln w="28575"/>
          <a:effectLst>
            <a:outerShdw blurRad="50800" dist="38100" dir="5400000" algn="t"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t>Distribution disabled person by sex and by type of disability (%) in India Census 2011</a:t>
            </a:r>
            <a:endParaRPr lang="en-IN" altLang="en-US"/>
          </a:p>
        </p:txBody>
      </p:sp>
      <p:sp>
        <p:nvSpPr>
          <p:cNvPr id="9219" name="Content Placeholder 2"/>
          <p:cNvSpPr>
            <a:spLocks noGrp="1"/>
          </p:cNvSpPr>
          <p:nvPr>
            <p:ph idx="1"/>
          </p:nvPr>
        </p:nvSpPr>
        <p:spPr/>
        <p:txBody>
          <a:bodyPr/>
          <a:lstStyle/>
          <a:p>
            <a:endParaRPr lang="en-IN" altLang="en-US"/>
          </a:p>
        </p:txBody>
      </p:sp>
      <p:pic>
        <p:nvPicPr>
          <p:cNvPr id="922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55788"/>
            <a:ext cx="9218613" cy="403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287713" y="3644900"/>
            <a:ext cx="1008062" cy="201453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cxnSp>
        <p:nvCxnSpPr>
          <p:cNvPr id="6" name="Straight Connector 5">
            <a:extLst>
              <a:ext uri="{FF2B5EF4-FFF2-40B4-BE49-F238E27FC236}">
                <a16:creationId xmlns:a16="http://schemas.microsoft.com/office/drawing/2014/main" id="{729A90F6-61FF-4321-8CD0-46975519759B}"/>
              </a:ext>
            </a:extLst>
          </p:cNvPr>
          <p:cNvCxnSpPr/>
          <p:nvPr/>
        </p:nvCxnSpPr>
        <p:spPr>
          <a:xfrm>
            <a:off x="983432" y="1690688"/>
            <a:ext cx="2160000" cy="0"/>
          </a:xfrm>
          <a:prstGeom prst="line">
            <a:avLst/>
          </a:prstGeom>
          <a:ln w="28575"/>
          <a:effectLst>
            <a:outerShdw blurRad="50800" dist="38100" dir="5400000" algn="t"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N" altLang="en-US"/>
              <a:t>Problem Statement</a:t>
            </a:r>
          </a:p>
        </p:txBody>
      </p:sp>
      <p:sp>
        <p:nvSpPr>
          <p:cNvPr id="9219" name="Content Placeholder 2"/>
          <p:cNvSpPr>
            <a:spLocks noGrp="1"/>
          </p:cNvSpPr>
          <p:nvPr>
            <p:ph idx="1"/>
          </p:nvPr>
        </p:nvSpPr>
        <p:spPr/>
        <p:txBody>
          <a:bodyPr/>
          <a:lstStyle/>
          <a:p>
            <a:pPr algn="just"/>
            <a:r>
              <a:rPr lang="en-US" altLang="en-US" sz="2400" dirty="0"/>
              <a:t>Given a hand gesture, implementing such an application which detects pre-defined </a:t>
            </a:r>
            <a:r>
              <a:rPr lang="en-US" altLang="en-US" sz="2400" i="1" dirty="0"/>
              <a:t>American sign language (ASL)</a:t>
            </a:r>
            <a:r>
              <a:rPr lang="en-US" altLang="en-US" sz="2400" dirty="0"/>
              <a:t> in a real time through hand gestures and providing facility for the user to be able to store the result of the character detected in a txt file, also allowing such users to build their customized gesture so that the problems faced by persons who aren’t able to talk vocally can be accommodated with technological assistance and the barrier of expressing can be overshadowed.</a:t>
            </a:r>
            <a:endParaRPr lang="en-IN" altLang="en-US" sz="2400" dirty="0"/>
          </a:p>
        </p:txBody>
      </p:sp>
      <p:cxnSp>
        <p:nvCxnSpPr>
          <p:cNvPr id="4" name="Straight Connector 3">
            <a:extLst>
              <a:ext uri="{FF2B5EF4-FFF2-40B4-BE49-F238E27FC236}">
                <a16:creationId xmlns:a16="http://schemas.microsoft.com/office/drawing/2014/main" id="{6C08FE35-025A-4581-8482-5D7A4BF25510}"/>
              </a:ext>
            </a:extLst>
          </p:cNvPr>
          <p:cNvCxnSpPr/>
          <p:nvPr/>
        </p:nvCxnSpPr>
        <p:spPr>
          <a:xfrm>
            <a:off x="983432" y="1484784"/>
            <a:ext cx="2520000" cy="0"/>
          </a:xfrm>
          <a:prstGeom prst="line">
            <a:avLst/>
          </a:prstGeom>
          <a:ln w="28575"/>
          <a:effectLst>
            <a:outerShdw blurRad="50800" dist="38100" dir="5400000" algn="t"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pic>
        <p:nvPicPr>
          <p:cNvPr id="2050" name="Picture 2" descr="Image result for hand gestures">
            <a:extLst>
              <a:ext uri="{FF2B5EF4-FFF2-40B4-BE49-F238E27FC236}">
                <a16:creationId xmlns:a16="http://schemas.microsoft.com/office/drawing/2014/main" id="{1D88C290-4E42-453B-B48C-38D4BD875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4192" y="3861048"/>
            <a:ext cx="4130824" cy="2740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500"/>
                                        <p:tgtEl>
                                          <p:spTgt spid="9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p:txBody>
          <a:bodyPr/>
          <a:lstStyle/>
          <a:p>
            <a:pPr eaLnBrk="1" hangingPunct="1"/>
            <a:r>
              <a:rPr lang="en-US" altLang="en-US" dirty="0"/>
              <a:t>Outline</a:t>
            </a:r>
            <a:endParaRPr lang="en-IN" altLang="en-US" dirty="0"/>
          </a:p>
        </p:txBody>
      </p:sp>
      <p:sp>
        <p:nvSpPr>
          <p:cNvPr id="3" name="Content Placeholder 2">
            <a:extLst>
              <a:ext uri="{FF2B5EF4-FFF2-40B4-BE49-F238E27FC236}">
                <a16:creationId xmlns:a16="http://schemas.microsoft.com/office/drawing/2014/main" id="{81BE2ED7-1522-49A9-A061-BAAED3533743}"/>
              </a:ext>
            </a:extLst>
          </p:cNvPr>
          <p:cNvSpPr>
            <a:spLocks noGrp="1"/>
          </p:cNvSpPr>
          <p:nvPr>
            <p:ph idx="1"/>
          </p:nvPr>
        </p:nvSpPr>
        <p:spPr>
          <a:extLst/>
        </p:spPr>
        <p:txBody>
          <a:bodyPr rtlCol="0">
            <a:normAutofit/>
          </a:bodyPr>
          <a:lstStyle/>
          <a:p>
            <a:pPr eaLnBrk="1" fontAlgn="auto" hangingPunct="1">
              <a:spcAft>
                <a:spcPts val="0"/>
              </a:spcAft>
              <a:buFont typeface="Wingdings" panose="05000000000000000000" pitchFamily="2" charset="2"/>
              <a:buChar char="ü"/>
              <a:defRPr/>
            </a:pPr>
            <a:r>
              <a:rPr lang="en-US" altLang="en-US" dirty="0">
                <a:solidFill>
                  <a:srgbClr val="B9B9B9"/>
                </a:solidFill>
              </a:rPr>
              <a:t>Introduction</a:t>
            </a:r>
          </a:p>
          <a:p>
            <a:pPr lvl="1" eaLnBrk="1" fontAlgn="auto" hangingPunct="1">
              <a:spcAft>
                <a:spcPts val="0"/>
              </a:spcAft>
              <a:buFont typeface="Wingdings" panose="05000000000000000000" pitchFamily="2" charset="2"/>
              <a:buChar char="ü"/>
              <a:defRPr/>
            </a:pPr>
            <a:r>
              <a:rPr lang="en-US" altLang="en-US" sz="2000" dirty="0">
                <a:solidFill>
                  <a:srgbClr val="B9B9B9"/>
                </a:solidFill>
              </a:rPr>
              <a:t>Motivation</a:t>
            </a:r>
          </a:p>
          <a:p>
            <a:pPr lvl="1" eaLnBrk="1" fontAlgn="auto" hangingPunct="1">
              <a:spcAft>
                <a:spcPts val="0"/>
              </a:spcAft>
              <a:buFont typeface="Wingdings" panose="05000000000000000000" pitchFamily="2" charset="2"/>
              <a:buChar char="ü"/>
              <a:defRPr/>
            </a:pPr>
            <a:r>
              <a:rPr lang="en-US" altLang="en-US" sz="2000" dirty="0">
                <a:solidFill>
                  <a:srgbClr val="B9B9B9"/>
                </a:solidFill>
              </a:rPr>
              <a:t>Problem statement</a:t>
            </a:r>
          </a:p>
          <a:p>
            <a:pPr eaLnBrk="1" fontAlgn="auto" hangingPunct="1">
              <a:spcAft>
                <a:spcPts val="0"/>
              </a:spcAft>
              <a:buFont typeface="Wingdings" panose="05000000000000000000" pitchFamily="2" charset="2"/>
              <a:buChar char="Ø"/>
              <a:defRPr/>
            </a:pPr>
            <a:r>
              <a:rPr lang="en-US" altLang="en-US" b="1" dirty="0">
                <a:solidFill>
                  <a:schemeClr val="accent5">
                    <a:lumMod val="75000"/>
                  </a:schemeClr>
                </a:solidFill>
              </a:rPr>
              <a:t>Applicability of this project</a:t>
            </a:r>
          </a:p>
          <a:p>
            <a:pPr lvl="1" eaLnBrk="1" fontAlgn="auto" hangingPunct="1">
              <a:spcAft>
                <a:spcPts val="0"/>
              </a:spcAft>
              <a:defRPr/>
            </a:pPr>
            <a:r>
              <a:rPr lang="en-US" altLang="en-US" sz="2000" dirty="0"/>
              <a:t>Practical Application</a:t>
            </a:r>
          </a:p>
          <a:p>
            <a:pPr lvl="1" eaLnBrk="1" fontAlgn="auto" hangingPunct="1">
              <a:spcAft>
                <a:spcPts val="0"/>
              </a:spcAft>
              <a:defRPr/>
            </a:pPr>
            <a:r>
              <a:rPr lang="en-US" altLang="en-US" sz="2000" dirty="0"/>
              <a:t>Features</a:t>
            </a:r>
          </a:p>
          <a:p>
            <a:pPr lvl="1" eaLnBrk="1" fontAlgn="auto" hangingPunct="1">
              <a:spcAft>
                <a:spcPts val="0"/>
              </a:spcAft>
              <a:defRPr/>
            </a:pPr>
            <a:r>
              <a:rPr lang="en-US" altLang="en-US" sz="2000" dirty="0"/>
              <a:t>Technologies used</a:t>
            </a:r>
          </a:p>
          <a:p>
            <a:pPr eaLnBrk="1" fontAlgn="auto" hangingPunct="1">
              <a:spcAft>
                <a:spcPts val="0"/>
              </a:spcAft>
              <a:buFont typeface="Wingdings" panose="05000000000000000000" pitchFamily="2" charset="2"/>
              <a:buChar char="Ø"/>
              <a:defRPr/>
            </a:pPr>
            <a:r>
              <a:rPr lang="en-US" altLang="en-US" dirty="0"/>
              <a:t>Working</a:t>
            </a:r>
          </a:p>
          <a:p>
            <a:pPr eaLnBrk="1" fontAlgn="auto" hangingPunct="1">
              <a:spcAft>
                <a:spcPts val="0"/>
              </a:spcAft>
              <a:buFont typeface="Wingdings" panose="05000000000000000000" pitchFamily="2" charset="2"/>
              <a:buChar char="Ø"/>
              <a:defRPr/>
            </a:pPr>
            <a:r>
              <a:rPr lang="en-US" altLang="en-US" dirty="0"/>
              <a:t>Conclusion &amp; future scope</a:t>
            </a:r>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a:p>
            <a:pPr eaLnBrk="1" fontAlgn="auto" hangingPunct="1">
              <a:spcAft>
                <a:spcPts val="0"/>
              </a:spcAft>
              <a:defRPr/>
            </a:pPr>
            <a:endParaRPr lang="en-IN" dirty="0"/>
          </a:p>
        </p:txBody>
      </p:sp>
      <p:cxnSp>
        <p:nvCxnSpPr>
          <p:cNvPr id="6" name="Straight Connector 5"/>
          <p:cNvCxnSpPr/>
          <p:nvPr/>
        </p:nvCxnSpPr>
        <p:spPr>
          <a:xfrm>
            <a:off x="983432" y="1484784"/>
            <a:ext cx="2952328" cy="0"/>
          </a:xfrm>
          <a:prstGeom prst="line">
            <a:avLst/>
          </a:prstGeom>
          <a:ln w="28575"/>
          <a:effectLst>
            <a:outerShdw blurRad="50800" dist="38100" dir="5400000" algn="t"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E05C-2750-45AF-AA1F-D12CF6DBBDF6}"/>
              </a:ext>
            </a:extLst>
          </p:cNvPr>
          <p:cNvSpPr>
            <a:spLocks noGrp="1"/>
          </p:cNvSpPr>
          <p:nvPr>
            <p:ph type="title"/>
          </p:nvPr>
        </p:nvSpPr>
        <p:spPr/>
        <p:txBody>
          <a:bodyPr/>
          <a:lstStyle/>
          <a:p>
            <a:r>
              <a:rPr lang="en-US" dirty="0"/>
              <a:t>Practical application</a:t>
            </a:r>
            <a:endParaRPr lang="en-IN" dirty="0"/>
          </a:p>
        </p:txBody>
      </p:sp>
      <p:sp>
        <p:nvSpPr>
          <p:cNvPr id="3" name="Content Placeholder 2">
            <a:extLst>
              <a:ext uri="{FF2B5EF4-FFF2-40B4-BE49-F238E27FC236}">
                <a16:creationId xmlns:a16="http://schemas.microsoft.com/office/drawing/2014/main" id="{A861A8A3-C71F-4FB1-9AE8-DC3E89C2C42F}"/>
              </a:ext>
            </a:extLst>
          </p:cNvPr>
          <p:cNvSpPr>
            <a:spLocks noGrp="1"/>
          </p:cNvSpPr>
          <p:nvPr>
            <p:ph idx="1"/>
          </p:nvPr>
        </p:nvSpPr>
        <p:spPr/>
        <p:txBody>
          <a:bodyPr/>
          <a:lstStyle/>
          <a:p>
            <a:endParaRPr lang="en-US" altLang="en-US" dirty="0"/>
          </a:p>
          <a:p>
            <a:endParaRPr lang="en-US" altLang="en-US" dirty="0"/>
          </a:p>
          <a:p>
            <a:r>
              <a:rPr lang="en-US" altLang="en-US" dirty="0"/>
              <a:t>Serves the person </a:t>
            </a:r>
            <a:r>
              <a:rPr lang="en-US" altLang="en-US" u="sng" dirty="0"/>
              <a:t>who wants to learn and talk in sign languages</a:t>
            </a:r>
          </a:p>
          <a:p>
            <a:endParaRPr lang="en-US" altLang="en-US" dirty="0"/>
          </a:p>
          <a:p>
            <a:r>
              <a:rPr lang="en-US" altLang="en-US" dirty="0"/>
              <a:t>A user need not be a literate person</a:t>
            </a:r>
          </a:p>
          <a:p>
            <a:endParaRPr lang="en-US" dirty="0"/>
          </a:p>
          <a:p>
            <a:endParaRPr lang="en-IN" dirty="0"/>
          </a:p>
        </p:txBody>
      </p:sp>
      <p:cxnSp>
        <p:nvCxnSpPr>
          <p:cNvPr id="4" name="Straight Connector 3">
            <a:extLst>
              <a:ext uri="{FF2B5EF4-FFF2-40B4-BE49-F238E27FC236}">
                <a16:creationId xmlns:a16="http://schemas.microsoft.com/office/drawing/2014/main" id="{EC9085A4-C8BD-434D-8B45-8FEE03168ED0}"/>
              </a:ext>
            </a:extLst>
          </p:cNvPr>
          <p:cNvCxnSpPr/>
          <p:nvPr/>
        </p:nvCxnSpPr>
        <p:spPr>
          <a:xfrm>
            <a:off x="983432" y="1484784"/>
            <a:ext cx="3600000" cy="0"/>
          </a:xfrm>
          <a:prstGeom prst="line">
            <a:avLst/>
          </a:prstGeom>
          <a:ln w="28575"/>
          <a:effectLst>
            <a:outerShdw blurRad="50800" dist="38100" dir="5400000" algn="t"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pic>
        <p:nvPicPr>
          <p:cNvPr id="3074" name="Picture 2" descr="Image result for talking in sign language">
            <a:extLst>
              <a:ext uri="{FF2B5EF4-FFF2-40B4-BE49-F238E27FC236}">
                <a16:creationId xmlns:a16="http://schemas.microsoft.com/office/drawing/2014/main" id="{DC96EBA3-8854-469A-8F61-9EB15C1C14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6512" y="3637617"/>
            <a:ext cx="4248472" cy="2833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233852"/>
      </p:ext>
    </p:extLst>
  </p:cSld>
  <p:clrMapOvr>
    <a:masterClrMapping/>
  </p:clrMapOvr>
</p:sld>
</file>

<file path=ppt/theme/theme1.xml><?xml version="1.0" encoding="utf-8"?>
<a:theme xmlns:a="http://schemas.openxmlformats.org/drawingml/2006/main" name="Default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526</TotalTime>
  <Words>474</Words>
  <Application>Microsoft Office PowerPoint</Application>
  <PresentationFormat>Widescreen</PresentationFormat>
  <Paragraphs>117</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Default Design</vt:lpstr>
      <vt:lpstr>American Sign Language Recognition Using Hand Gestures</vt:lpstr>
      <vt:lpstr>Outline</vt:lpstr>
      <vt:lpstr>Introduction.</vt:lpstr>
      <vt:lpstr>Statistics retrieved from  United Nation Statistics Division </vt:lpstr>
      <vt:lpstr>Disabled population by type of disability in India census 2011</vt:lpstr>
      <vt:lpstr>Distribution disabled person by sex and by type of disability (%) in India Census 2011</vt:lpstr>
      <vt:lpstr>Problem Statement</vt:lpstr>
      <vt:lpstr>Outline</vt:lpstr>
      <vt:lpstr>Practical application</vt:lpstr>
      <vt:lpstr>Features of this application</vt:lpstr>
      <vt:lpstr>Technologies Used</vt:lpstr>
      <vt:lpstr>Outline</vt:lpstr>
      <vt:lpstr>Core Modules</vt:lpstr>
      <vt:lpstr>PowerPoint Presentation</vt:lpstr>
      <vt:lpstr>PowerPoint Presentation</vt:lpstr>
      <vt:lpstr>PowerPoint Presentation</vt:lpstr>
      <vt:lpstr>PowerPoint Presentation</vt:lpstr>
      <vt:lpstr>PowerPoint Presentation</vt:lpstr>
      <vt:lpstr>Outline</vt:lpstr>
      <vt:lpstr>Conclusion</vt:lpstr>
      <vt:lpstr>Future Scope</vt:lpstr>
      <vt:lpstr>Outline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 of file Logger</dc:title>
  <dc:creator>SHADAB</dc:creator>
  <cp:lastModifiedBy>sadab</cp:lastModifiedBy>
  <cp:revision>240</cp:revision>
  <dcterms:created xsi:type="dcterms:W3CDTF">2019-02-20T05:36:25Z</dcterms:created>
  <dcterms:modified xsi:type="dcterms:W3CDTF">2019-04-21T13:30:51Z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2052-6.6.0.2450</vt:lpwstr>
  </property>
</Properties>
</file>