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74" r:id="rId7"/>
    <p:sldId id="290" r:id="rId8"/>
    <p:sldId id="271" r:id="rId9"/>
    <p:sldId id="298" r:id="rId10"/>
    <p:sldId id="299" r:id="rId11"/>
    <p:sldId id="26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icalKasak007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FFE"/>
    <a:srgbClr val="A504F8"/>
    <a:srgbClr val="00B8E5"/>
    <a:srgbClr val="000000"/>
    <a:srgbClr val="0BB863"/>
    <a:srgbClr val="FCB504"/>
    <a:srgbClr val="E37803"/>
    <a:srgbClr val="E3A303"/>
    <a:srgbClr val="FCCE00"/>
    <a:srgbClr val="FD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921-D3E0-4422-A8E9-C6D1152F92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730C-1186-4A87-9C69-562A6CAAD2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6256" y="1779270"/>
            <a:ext cx="3676650" cy="704850"/>
          </a:xfrm>
          <a:prstGeom prst="rect">
            <a:avLst/>
          </a:prstGeom>
          <a:solidFill>
            <a:srgbClr val="0BB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11494" y="1809164"/>
            <a:ext cx="2586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Ai-Team 15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7835" y="3924587"/>
            <a:ext cx="57886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Mentor:DR.V.VENKATARAMANA. 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	Team Members: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1:A.AMOGH VARSH RAJU 19K41A0590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2:A.SAI KIRAN		  19K41A0592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3: A.FATHIMA 		  19K41A04F1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31256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12300" y="2850465"/>
            <a:ext cx="74136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solidFill>
                  <a:schemeClr val="accent1"/>
                </a:solidFill>
              </a:rPr>
              <a:t>Startup Success Predection.</a:t>
            </a:r>
            <a:endParaRPr lang="en-US" altLang="zh-CN" sz="4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4446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25800"/>
            <a:ext cx="57082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Future Scope.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260712" y="3026613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V="1">
            <a:off x="3331864" y="2970613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05503" y="3011695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7476655" y="2955695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550293" y="2988497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1" name="任意形状 64"/>
          <p:cNvSpPr/>
          <p:nvPr/>
        </p:nvSpPr>
        <p:spPr>
          <a:xfrm flipV="1">
            <a:off x="9010554" y="2447767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2" name="任意形状 65"/>
          <p:cNvSpPr/>
          <p:nvPr/>
        </p:nvSpPr>
        <p:spPr>
          <a:xfrm>
            <a:off x="6936916" y="3336976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3" name="任意形状 66"/>
          <p:cNvSpPr/>
          <p:nvPr/>
        </p:nvSpPr>
        <p:spPr>
          <a:xfrm flipV="1">
            <a:off x="4865764" y="2470965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4" name="任意形状 67"/>
          <p:cNvSpPr/>
          <p:nvPr/>
        </p:nvSpPr>
        <p:spPr>
          <a:xfrm>
            <a:off x="2792125" y="3351895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5" name="任意形状 68"/>
          <p:cNvSpPr/>
          <p:nvPr/>
        </p:nvSpPr>
        <p:spPr>
          <a:xfrm flipV="1">
            <a:off x="720973" y="2485883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26" name="组 69"/>
          <p:cNvGrpSpPr/>
          <p:nvPr/>
        </p:nvGrpSpPr>
        <p:grpSpPr>
          <a:xfrm>
            <a:off x="1718361" y="3380290"/>
            <a:ext cx="393835" cy="631619"/>
            <a:chOff x="898525" y="1076325"/>
            <a:chExt cx="504825" cy="809625"/>
          </a:xfrm>
          <a:solidFill>
            <a:schemeClr val="bg1"/>
          </a:solidFill>
          <a:effectLst/>
        </p:grpSpPr>
        <p:sp>
          <p:nvSpPr>
            <p:cNvPr id="27" name="Freeform 44"/>
            <p:cNvSpPr/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8" name="Freeform 45"/>
            <p:cNvSpPr/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9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73"/>
          <p:cNvGrpSpPr/>
          <p:nvPr/>
        </p:nvGrpSpPr>
        <p:grpSpPr>
          <a:xfrm>
            <a:off x="3661044" y="3351896"/>
            <a:ext cx="663469" cy="660013"/>
            <a:chOff x="8328025" y="3667125"/>
            <a:chExt cx="609600" cy="606425"/>
          </a:xfrm>
          <a:solidFill>
            <a:schemeClr val="bg1"/>
          </a:solidFill>
          <a:effectLst/>
        </p:grpSpPr>
        <p:sp>
          <p:nvSpPr>
            <p:cNvPr id="31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2" name="Freeform 214"/>
            <p:cNvSpPr/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3" name="Freeform 215"/>
            <p:cNvSpPr/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4" name="Freeform 216"/>
            <p:cNvSpPr/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组 78"/>
          <p:cNvGrpSpPr/>
          <p:nvPr/>
        </p:nvGrpSpPr>
        <p:grpSpPr>
          <a:xfrm>
            <a:off x="5853991" y="3351896"/>
            <a:ext cx="412157" cy="582336"/>
            <a:chOff x="7912100" y="117475"/>
            <a:chExt cx="492125" cy="695325"/>
          </a:xfrm>
          <a:solidFill>
            <a:schemeClr val="bg1"/>
          </a:solidFill>
          <a:effectLst/>
        </p:grpSpPr>
        <p:sp>
          <p:nvSpPr>
            <p:cNvPr id="36" name="Freeform 75"/>
            <p:cNvSpPr/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7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组 81"/>
          <p:cNvGrpSpPr/>
          <p:nvPr/>
        </p:nvGrpSpPr>
        <p:grpSpPr>
          <a:xfrm>
            <a:off x="7848805" y="3321225"/>
            <a:ext cx="564832" cy="572136"/>
            <a:chOff x="7639243" y="2325084"/>
            <a:chExt cx="726802" cy="736201"/>
          </a:xfrm>
          <a:effectLst/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0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组 84"/>
          <p:cNvGrpSpPr/>
          <p:nvPr/>
        </p:nvGrpSpPr>
        <p:grpSpPr>
          <a:xfrm>
            <a:off x="9899352" y="3380291"/>
            <a:ext cx="611016" cy="577988"/>
            <a:chOff x="4321175" y="111125"/>
            <a:chExt cx="704850" cy="666750"/>
          </a:xfrm>
          <a:solidFill>
            <a:schemeClr val="bg1"/>
          </a:solidFill>
          <a:effectLst/>
        </p:grpSpPr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88825" y="5061138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New format of ui rate of success display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8825" y="4661028"/>
            <a:ext cx="10852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Ideation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93773" y="5061138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Making the project based on the real time data.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05913" y="4661028"/>
            <a:ext cx="1141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Creation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38848" y="5061138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 the project gloabal and user freindly 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138848" y="4661028"/>
            <a:ext cx="29324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Deploy and presentation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36916" y="1620394"/>
            <a:ext cx="2743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 check the project for bugs and precesion and re train for better results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36916" y="1220284"/>
            <a:ext cx="16637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 evaluvate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92125" y="1620394"/>
            <a:ext cx="2743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Collecting the real time funding and investment collection.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92125" y="1220284"/>
            <a:ext cx="18186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Real time data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6256" y="1779270"/>
            <a:ext cx="3676650" cy="704850"/>
          </a:xfrm>
          <a:prstGeom prst="rect">
            <a:avLst/>
          </a:prstGeom>
          <a:solidFill>
            <a:srgbClr val="0BB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11494" y="1809164"/>
            <a:ext cx="2586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Ai-Team 15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31256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65560" y="2789505"/>
            <a:ext cx="30607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accent1"/>
                </a:solidFill>
              </a:rPr>
              <a:t>Thankyou</a:t>
            </a:r>
            <a:endParaRPr lang="en-US" altLang="zh-CN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52149" y="0"/>
            <a:ext cx="6980692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308497" y="0"/>
            <a:ext cx="3823709" cy="1856561"/>
          </a:xfrm>
          <a:custGeom>
            <a:avLst/>
            <a:gdLst>
              <a:gd name="connsiteX0" fmla="*/ 0 w 3823709"/>
              <a:gd name="connsiteY0" fmla="*/ 0 h 1856561"/>
              <a:gd name="connsiteX1" fmla="*/ 3823709 w 3823709"/>
              <a:gd name="connsiteY1" fmla="*/ 0 h 1856561"/>
              <a:gd name="connsiteX2" fmla="*/ 3816763 w 3823709"/>
              <a:gd name="connsiteY2" fmla="*/ 137543 h 1856561"/>
              <a:gd name="connsiteX3" fmla="*/ 1911854 w 3823709"/>
              <a:gd name="connsiteY3" fmla="*/ 1856561 h 1856561"/>
              <a:gd name="connsiteX4" fmla="*/ 6945 w 3823709"/>
              <a:gd name="connsiteY4" fmla="*/ 137543 h 185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709" h="1856561">
                <a:moveTo>
                  <a:pt x="0" y="0"/>
                </a:moveTo>
                <a:lnTo>
                  <a:pt x="3823709" y="0"/>
                </a:lnTo>
                <a:lnTo>
                  <a:pt x="3816763" y="137543"/>
                </a:lnTo>
                <a:cubicBezTo>
                  <a:pt x="3718707" y="1103090"/>
                  <a:pt x="2903272" y="1856561"/>
                  <a:pt x="1911854" y="1856561"/>
                </a:cubicBezTo>
                <a:cubicBezTo>
                  <a:pt x="920437" y="1856561"/>
                  <a:pt x="105002" y="1103090"/>
                  <a:pt x="6945" y="137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67410" y="1856740"/>
            <a:ext cx="234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Objective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99814" y="2775577"/>
            <a:ext cx="218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Stake holders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83747" y="3694422"/>
            <a:ext cx="209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Data insights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31670" y="4860290"/>
            <a:ext cx="203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ML models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56739" y="343328"/>
            <a:ext cx="31280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CONTENT</a:t>
            </a:r>
            <a:endParaRPr lang="en-US" altLang="zh-CN" sz="4800" b="1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67370" y="1324301"/>
            <a:ext cx="532263" cy="532263"/>
          </a:xfrm>
          <a:prstGeom prst="ellipse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51850" y="2243442"/>
            <a:ext cx="532263" cy="532263"/>
          </a:xfrm>
          <a:prstGeom prst="ellipse">
            <a:avLst/>
          </a:prstGeom>
          <a:solidFill>
            <a:srgbClr val="F5C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椭圆 6"/>
          <p:cNvSpPr/>
          <p:nvPr/>
        </p:nvSpPr>
        <p:spPr>
          <a:xfrm>
            <a:off x="1399500" y="3161991"/>
            <a:ext cx="532263" cy="532263"/>
          </a:xfrm>
          <a:prstGeom prst="ellipse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椭圆 9"/>
          <p:cNvSpPr/>
          <p:nvPr/>
        </p:nvSpPr>
        <p:spPr>
          <a:xfrm>
            <a:off x="1683980" y="4328147"/>
            <a:ext cx="532263" cy="532263"/>
          </a:xfrm>
          <a:prstGeom prst="ellipse">
            <a:avLst/>
          </a:prstGeom>
          <a:solidFill>
            <a:srgbClr val="F5C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椭圆 6"/>
          <p:cNvSpPr/>
          <p:nvPr/>
        </p:nvSpPr>
        <p:spPr>
          <a:xfrm>
            <a:off x="6988770" y="2536516"/>
            <a:ext cx="532263" cy="532263"/>
          </a:xfrm>
          <a:prstGeom prst="ellipse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42"/>
          <p:cNvSpPr txBox="1"/>
          <p:nvPr/>
        </p:nvSpPr>
        <p:spPr>
          <a:xfrm>
            <a:off x="7227297" y="3068947"/>
            <a:ext cx="4145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</a:rPr>
              <a:t>Comparitive result analysis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9" name="椭圆 9"/>
          <p:cNvSpPr/>
          <p:nvPr/>
        </p:nvSpPr>
        <p:spPr>
          <a:xfrm>
            <a:off x="7227530" y="3456292"/>
            <a:ext cx="532263" cy="532263"/>
          </a:xfrm>
          <a:prstGeom prst="ellipse">
            <a:avLst/>
          </a:prstGeom>
          <a:solidFill>
            <a:srgbClr val="F5C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42"/>
          <p:cNvSpPr txBox="1"/>
          <p:nvPr/>
        </p:nvSpPr>
        <p:spPr>
          <a:xfrm>
            <a:off x="7520667" y="3988427"/>
            <a:ext cx="4076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</a:rPr>
              <a:t>Application Demonstration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椭圆 6"/>
          <p:cNvSpPr/>
          <p:nvPr/>
        </p:nvSpPr>
        <p:spPr>
          <a:xfrm>
            <a:off x="7450415" y="4375476"/>
            <a:ext cx="532263" cy="532263"/>
          </a:xfrm>
          <a:prstGeom prst="ellipse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42"/>
          <p:cNvSpPr txBox="1"/>
          <p:nvPr/>
        </p:nvSpPr>
        <p:spPr>
          <a:xfrm>
            <a:off x="7759427" y="4907907"/>
            <a:ext cx="4228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</a:rPr>
              <a:t>Conclusion &amp; Future scope.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56763" y="4642652"/>
            <a:ext cx="2197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Companies.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7292" y="4642652"/>
            <a:ext cx="1809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Startup’s.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2475" y="2689860"/>
            <a:ext cx="8605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ym typeface="+mn-ea"/>
              </a:rPr>
              <a:t>The Main Objective of the Project is to build a regression model, that can predict the success rate of the startup by comparing the results and previous data of these.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7015" y="1848638"/>
            <a:ext cx="3350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</a:rPr>
              <a:t>OBJECTIVE</a:t>
            </a:r>
            <a:endParaRPr lang="en-US" altLang="zh-CN" sz="44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6216" y="4642652"/>
            <a:ext cx="2355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Investments.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8003" y="4642652"/>
            <a:ext cx="1684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Funding.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7090" y="-47625"/>
            <a:ext cx="7530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Stake holders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六边形 47"/>
          <p:cNvSpPr/>
          <p:nvPr/>
        </p:nvSpPr>
        <p:spPr>
          <a:xfrm rot="5400000">
            <a:off x="4510275" y="1454360"/>
            <a:ext cx="1687961" cy="145514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六边形 48"/>
          <p:cNvSpPr/>
          <p:nvPr/>
        </p:nvSpPr>
        <p:spPr>
          <a:xfrm rot="5400000">
            <a:off x="3771346" y="2837213"/>
            <a:ext cx="1687961" cy="145514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六边形 49"/>
          <p:cNvSpPr/>
          <p:nvPr/>
        </p:nvSpPr>
        <p:spPr>
          <a:xfrm rot="5400000">
            <a:off x="4508903" y="4220228"/>
            <a:ext cx="1687961" cy="145514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六边形 50"/>
          <p:cNvSpPr/>
          <p:nvPr/>
        </p:nvSpPr>
        <p:spPr>
          <a:xfrm rot="16200000">
            <a:off x="6090334" y="4220227"/>
            <a:ext cx="1687961" cy="145514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六边形 51"/>
          <p:cNvSpPr/>
          <p:nvPr/>
        </p:nvSpPr>
        <p:spPr>
          <a:xfrm rot="16200000">
            <a:off x="6828855" y="2837212"/>
            <a:ext cx="1687961" cy="145514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3" name="六边形 52"/>
          <p:cNvSpPr/>
          <p:nvPr/>
        </p:nvSpPr>
        <p:spPr>
          <a:xfrm rot="16200000">
            <a:off x="6033422" y="1454363"/>
            <a:ext cx="1687961" cy="145514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1503495" y="2023176"/>
            <a:ext cx="2739796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people who generally investin a startup just through pitching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0"/>
          <p:cNvSpPr txBox="1"/>
          <p:nvPr/>
        </p:nvSpPr>
        <p:spPr>
          <a:xfrm>
            <a:off x="1519424" y="1616817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Investors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8113439" y="2023176"/>
            <a:ext cx="2739796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Not only money lenders but also the people who want to work by  knowing will they get paid.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8129368" y="1616817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Creative Employees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8618690" y="3558144"/>
            <a:ext cx="273979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Startup event hosters can filter the startups in the comptetion.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8634730" y="3151505"/>
            <a:ext cx="31013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Events&amp;Competetions 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19"/>
          <p:cNvSpPr txBox="1"/>
          <p:nvPr/>
        </p:nvSpPr>
        <p:spPr>
          <a:xfrm>
            <a:off x="853671" y="3558144"/>
            <a:ext cx="2739796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new business people who are willing to estabish a new business in less time.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20"/>
          <p:cNvSpPr txBox="1"/>
          <p:nvPr/>
        </p:nvSpPr>
        <p:spPr>
          <a:xfrm>
            <a:off x="869600" y="3151785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Business holders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TextBox 19"/>
          <p:cNvSpPr txBox="1"/>
          <p:nvPr/>
        </p:nvSpPr>
        <p:spPr>
          <a:xfrm>
            <a:off x="1497393" y="5093112"/>
            <a:ext cx="273979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Other NGO organizations who generally donate for the startups.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20"/>
          <p:cNvSpPr txBox="1"/>
          <p:nvPr/>
        </p:nvSpPr>
        <p:spPr>
          <a:xfrm>
            <a:off x="1513322" y="4686753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Organizations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19"/>
          <p:cNvSpPr txBox="1"/>
          <p:nvPr/>
        </p:nvSpPr>
        <p:spPr>
          <a:xfrm>
            <a:off x="8113439" y="5093112"/>
            <a:ext cx="2739796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startup founder for himself can analyze whther how to get investment, he will fail or pass.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TextBox 20"/>
          <p:cNvSpPr txBox="1"/>
          <p:nvPr/>
        </p:nvSpPr>
        <p:spPr>
          <a:xfrm>
            <a:off x="8129368" y="4686753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Founder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1" descr="icons8-inquiry-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885" y="4618355"/>
            <a:ext cx="609600" cy="609600"/>
          </a:xfrm>
          <a:prstGeom prst="rect">
            <a:avLst/>
          </a:prstGeom>
        </p:spPr>
      </p:pic>
      <p:pic>
        <p:nvPicPr>
          <p:cNvPr id="3" name="Picture 2" descr="organ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879975" y="4432300"/>
            <a:ext cx="928370" cy="928370"/>
          </a:xfrm>
          <a:prstGeom prst="rect">
            <a:avLst/>
          </a:prstGeom>
        </p:spPr>
      </p:pic>
      <p:pic>
        <p:nvPicPr>
          <p:cNvPr id="4" name="Picture 3" descr="bus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5" y="3089275"/>
            <a:ext cx="900430" cy="900430"/>
          </a:xfrm>
          <a:prstGeom prst="rect">
            <a:avLst/>
          </a:prstGeom>
        </p:spPr>
      </p:pic>
      <p:pic>
        <p:nvPicPr>
          <p:cNvPr id="5" name="Picture 4" descr="election-event-on-a-calendar-with-star-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75" y="3119755"/>
            <a:ext cx="832485" cy="832485"/>
          </a:xfrm>
          <a:prstGeom prst="rect">
            <a:avLst/>
          </a:prstGeom>
        </p:spPr>
      </p:pic>
      <p:pic>
        <p:nvPicPr>
          <p:cNvPr id="6" name="Picture 5" descr="creati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570" y="1663700"/>
            <a:ext cx="922020" cy="922020"/>
          </a:xfrm>
          <a:prstGeom prst="rect">
            <a:avLst/>
          </a:prstGeom>
        </p:spPr>
      </p:pic>
      <p:pic>
        <p:nvPicPr>
          <p:cNvPr id="7" name="Picture 6" descr="invest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205" y="1712595"/>
            <a:ext cx="824230" cy="824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Data set insights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47672" y="1556514"/>
            <a:ext cx="2451338" cy="47574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Marketing Labels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7672" y="2032255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 number of marketing labels a company has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83759" y="1556514"/>
            <a:ext cx="2451338" cy="475741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Founded at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3759" y="2032255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 year of the company was found at.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9845" y="1556514"/>
            <a:ext cx="2451338" cy="47574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Last funding at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9845" y="2032255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 time of the company when it received its last funding 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55932" y="1556514"/>
            <a:ext cx="2451338" cy="475741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Age First Funding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55932" y="2032255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 age of the company when it received its first funding.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7672" y="3820447"/>
            <a:ext cx="2451338" cy="475741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Age last funding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47672" y="4296188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Age of te company when it received its last funding.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3759" y="3820447"/>
            <a:ext cx="2451338" cy="47574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Age first Milestone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83759" y="4296188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Age of the company after it reached its first milestone.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19845" y="3820447"/>
            <a:ext cx="2451338" cy="475741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Participants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9845" y="4296188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 number of employees along with the founder and director within the company.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55932" y="3820447"/>
            <a:ext cx="2451338" cy="47574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Top 500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55932" y="4296188"/>
            <a:ext cx="2451338" cy="1574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Is the company in top 500 list of existing companys or is it in the top 500 startups.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Data insights.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6"/>
          <p:cNvSpPr txBox="1"/>
          <p:nvPr/>
        </p:nvSpPr>
        <p:spPr>
          <a:xfrm>
            <a:off x="1692701" y="1612236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1692701" y="4904860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TextBox 28"/>
          <p:cNvSpPr txBox="1"/>
          <p:nvPr/>
        </p:nvSpPr>
        <p:spPr>
          <a:xfrm>
            <a:off x="7069298" y="493312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1721911" y="161287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721911" y="1580486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721911" y="155064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1721911" y="1627476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9" name="Picture 28" descr="WhatsApp Image 2021-11-26 at 9.51.1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2355"/>
            <a:ext cx="11474450" cy="4733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465" y="0"/>
            <a:ext cx="8176895" cy="70421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64465" y="0"/>
            <a:ext cx="7798435" cy="70421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7550" y="-62865"/>
            <a:ext cx="7665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ML Models &amp; Comparitive Results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新月形 16"/>
          <p:cNvSpPr/>
          <p:nvPr/>
        </p:nvSpPr>
        <p:spPr>
          <a:xfrm rot="15351297">
            <a:off x="5201444" y="3206750"/>
            <a:ext cx="1735138" cy="3467100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717550" y="1135380"/>
          <a:ext cx="10196830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15"/>
                <a:gridCol w="5098415"/>
              </a:tblGrid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</a:t>
                      </a:r>
                      <a:endParaRPr lang="en-US" sz="3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 RATE</a:t>
                      </a:r>
                      <a:endParaRPr lang="en-US" sz="3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KNN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0.72(72%)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SVC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0.70 (70%)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Decision Tree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0.89(89%)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0.9(90%)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 regression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0.9(90%)</a:t>
                      </a:r>
                      <a:endParaRPr 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97155"/>
            <a:ext cx="3917950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85" y="0"/>
            <a:ext cx="4730115" cy="242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65" y="4213225"/>
            <a:ext cx="4314190" cy="243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" y="4333875"/>
            <a:ext cx="4490085" cy="2162810"/>
          </a:xfrm>
          <a:prstGeom prst="rect">
            <a:avLst/>
          </a:prstGeom>
        </p:spPr>
      </p:pic>
      <p:pic>
        <p:nvPicPr>
          <p:cNvPr id="26" name="Picture 25" descr="WhatsApp Image 2021-12-07 at 9.24.14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15" y="2549525"/>
            <a:ext cx="4341495" cy="1663700"/>
          </a:xfrm>
          <a:prstGeom prst="rect">
            <a:avLst/>
          </a:prstGeom>
        </p:spPr>
      </p:pic>
      <p:sp>
        <p:nvSpPr>
          <p:cNvPr id="8" name="TextBox 20"/>
          <p:cNvSpPr txBox="1"/>
          <p:nvPr/>
        </p:nvSpPr>
        <p:spPr>
          <a:xfrm>
            <a:off x="4314825" y="965835"/>
            <a:ext cx="20726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KNN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959985" y="2060575"/>
            <a:ext cx="213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Logistic regression</a:t>
            </a:r>
            <a:endParaRPr lang="en-US"/>
          </a:p>
        </p:txBody>
      </p:sp>
      <p:sp>
        <p:nvSpPr>
          <p:cNvPr id="30" name="TextBox 20"/>
          <p:cNvSpPr txBox="1"/>
          <p:nvPr/>
        </p:nvSpPr>
        <p:spPr>
          <a:xfrm>
            <a:off x="8435282" y="2549623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SVC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1"/>
          <p:cNvSpPr/>
          <p:nvPr/>
        </p:nvSpPr>
        <p:spPr>
          <a:xfrm flipH="1">
            <a:off x="4568190" y="4558030"/>
            <a:ext cx="310197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x-none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Logistic regression</a:t>
            </a:r>
            <a:endParaRPr lang="en-US" altLang="x-none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0" y="3675380"/>
            <a:ext cx="388810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DecisionTreeClassifer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8465185" y="3675380"/>
            <a:ext cx="339090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Random forest Classifer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6696075" cy="70421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0805" y="50800"/>
            <a:ext cx="5101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Application Demonstration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280" y="832485"/>
            <a:ext cx="11336020" cy="5960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0BB863"/>
      </a:accent1>
      <a:accent2>
        <a:srgbClr val="16D180"/>
      </a:accent2>
      <a:accent3>
        <a:srgbClr val="1CDF8B"/>
      </a:accent3>
      <a:accent4>
        <a:srgbClr val="47D396"/>
      </a:accent4>
      <a:accent5>
        <a:srgbClr val="FCCE00"/>
      </a:accent5>
      <a:accent6>
        <a:srgbClr val="FCB903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Presentation</Application>
  <PresentationFormat>宽屏</PresentationFormat>
  <Paragraphs>181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Amogh varsh Raju ambati</cp:lastModifiedBy>
  <cp:revision>104</cp:revision>
  <dcterms:created xsi:type="dcterms:W3CDTF">2016-03-10T06:15:00Z</dcterms:created>
  <dcterms:modified xsi:type="dcterms:W3CDTF">2021-12-07T19:06:53Z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856E40ECF1AD4AF1BE55544B73597FC5</vt:lpwstr>
  </property>
</Properties>
</file>