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>
        <p:scale>
          <a:sx n="66" d="100"/>
          <a:sy n="66" d="100"/>
        </p:scale>
        <p:origin x="1584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CCBA-987E-4C8F-B976-6ED78D728E83}" type="datetimeFigureOut">
              <a:rPr lang="de-DE" smtClean="0"/>
              <a:t>13.05.2023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50D5-241A-4491-9D32-4AA5D4D18C3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029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CCBA-987E-4C8F-B976-6ED78D728E83}" type="datetimeFigureOut">
              <a:rPr lang="de-DE" smtClean="0"/>
              <a:t>13.05.2023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50D5-241A-4491-9D32-4AA5D4D18C3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58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CCBA-987E-4C8F-B976-6ED78D728E83}" type="datetimeFigureOut">
              <a:rPr lang="de-DE" smtClean="0"/>
              <a:t>13.05.2023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50D5-241A-4491-9D32-4AA5D4D18C3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223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CCBA-987E-4C8F-B976-6ED78D728E83}" type="datetimeFigureOut">
              <a:rPr lang="de-DE" smtClean="0"/>
              <a:t>13.05.2023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50D5-241A-4491-9D32-4AA5D4D18C3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839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CCBA-987E-4C8F-B976-6ED78D728E83}" type="datetimeFigureOut">
              <a:rPr lang="de-DE" smtClean="0"/>
              <a:t>13.05.2023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50D5-241A-4491-9D32-4AA5D4D18C3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963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CCBA-987E-4C8F-B976-6ED78D728E83}" type="datetimeFigureOut">
              <a:rPr lang="de-DE" smtClean="0"/>
              <a:t>13.05.2023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50D5-241A-4491-9D32-4AA5D4D18C3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365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CCBA-987E-4C8F-B976-6ED78D728E83}" type="datetimeFigureOut">
              <a:rPr lang="de-DE" smtClean="0"/>
              <a:t>13.05.2023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50D5-241A-4491-9D32-4AA5D4D18C3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810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CCBA-987E-4C8F-B976-6ED78D728E83}" type="datetimeFigureOut">
              <a:rPr lang="de-DE" smtClean="0"/>
              <a:t>13.05.2023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50D5-241A-4491-9D32-4AA5D4D18C3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881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CCBA-987E-4C8F-B976-6ED78D728E83}" type="datetimeFigureOut">
              <a:rPr lang="de-DE" smtClean="0"/>
              <a:t>13.05.2023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50D5-241A-4491-9D32-4AA5D4D18C3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50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CCBA-987E-4C8F-B976-6ED78D728E83}" type="datetimeFigureOut">
              <a:rPr lang="de-DE" smtClean="0"/>
              <a:t>13.05.2023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50D5-241A-4491-9D32-4AA5D4D18C3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879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CCBA-987E-4C8F-B976-6ED78D728E83}" type="datetimeFigureOut">
              <a:rPr lang="de-DE" smtClean="0"/>
              <a:t>13.05.2023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350D5-241A-4491-9D32-4AA5D4D18C3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976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1CCBA-987E-4C8F-B976-6ED78D728E83}" type="datetimeFigureOut">
              <a:rPr lang="de-DE" smtClean="0"/>
              <a:t>13.05.2023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350D5-241A-4491-9D32-4AA5D4D18C3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39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26" Type="http://schemas.openxmlformats.org/officeDocument/2006/relationships/image" Target="../media/image23.png"/><Relationship Id="rId3" Type="http://schemas.microsoft.com/office/2007/relationships/hdphoto" Target="../media/hdphoto1.wdp"/><Relationship Id="rId21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5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20.png"/><Relationship Id="rId20" Type="http://schemas.openxmlformats.org/officeDocument/2006/relationships/image" Target="../media/image16.pn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2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6DEC10C-2C3B-CB3D-C661-961E7DCE4715}"/>
              </a:ext>
            </a:extLst>
          </p:cNvPr>
          <p:cNvGrpSpPr/>
          <p:nvPr/>
        </p:nvGrpSpPr>
        <p:grpSpPr>
          <a:xfrm>
            <a:off x="2014106" y="4263199"/>
            <a:ext cx="2433644" cy="1745855"/>
            <a:chOff x="2137636" y="4263199"/>
            <a:chExt cx="2433644" cy="1745855"/>
          </a:xfrm>
        </p:grpSpPr>
        <p:pic>
          <p:nvPicPr>
            <p:cNvPr id="12" name="Grafik 11" descr="Ein Bild, das Diagramm enthält.&#10;&#10;Automatisch generierte Beschreibung">
              <a:extLst>
                <a:ext uri="{FF2B5EF4-FFF2-40B4-BE49-F238E27FC236}">
                  <a16:creationId xmlns:a16="http://schemas.microsoft.com/office/drawing/2014/main" id="{A3AE2F7F-4785-8E9B-6710-08BEF66F5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7636" y="4263199"/>
              <a:ext cx="1605957" cy="1473466"/>
            </a:xfrm>
            <a:prstGeom prst="rect">
              <a:avLst/>
            </a:prstGeom>
          </p:spPr>
        </p:pic>
        <p:pic>
          <p:nvPicPr>
            <p:cNvPr id="25" name="Grafik 24" descr="Ein Bild, das Diagramm enthält.&#10;&#10;Automatisch generierte Beschreibung">
              <a:extLst>
                <a:ext uri="{FF2B5EF4-FFF2-40B4-BE49-F238E27FC236}">
                  <a16:creationId xmlns:a16="http://schemas.microsoft.com/office/drawing/2014/main" id="{A70B316F-DC1A-0295-7DFD-C67EBAC36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1376" y="4407716"/>
              <a:ext cx="1605957" cy="1473466"/>
            </a:xfrm>
            <a:prstGeom prst="rect">
              <a:avLst/>
            </a:prstGeom>
          </p:spPr>
        </p:pic>
        <p:pic>
          <p:nvPicPr>
            <p:cNvPr id="26" name="Grafik 25" descr="Ein Bild, das Diagramm enthält.&#10;&#10;Automatisch generierte Beschreibung">
              <a:extLst>
                <a:ext uri="{FF2B5EF4-FFF2-40B4-BE49-F238E27FC236}">
                  <a16:creationId xmlns:a16="http://schemas.microsoft.com/office/drawing/2014/main" id="{57DE3F97-9AA7-9354-3F63-C5AC779B1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5323" y="4535588"/>
              <a:ext cx="1605957" cy="1473466"/>
            </a:xfrm>
            <a:prstGeom prst="rect">
              <a:avLst/>
            </a:prstGeom>
          </p:spPr>
        </p:pic>
      </p:grpSp>
      <p:pic>
        <p:nvPicPr>
          <p:cNvPr id="7" name="Grafik 6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6B7E989F-2E2D-5D6F-17B9-F725F10CE58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4" t="11396" r="66152" b="4377"/>
          <a:stretch/>
        </p:blipFill>
        <p:spPr>
          <a:xfrm>
            <a:off x="417809" y="2811386"/>
            <a:ext cx="1735991" cy="1719349"/>
          </a:xfrm>
          <a:prstGeom prst="rect">
            <a:avLst/>
          </a:prstGeom>
        </p:spPr>
      </p:pic>
      <p:pic>
        <p:nvPicPr>
          <p:cNvPr id="5" name="Grafik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8F3CF6B3-72E4-0A87-F6CE-C3A6D271F9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227" y="-993423"/>
            <a:ext cx="1943510" cy="1336163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673EE45-9429-E26C-7257-1DFB73793BDC}"/>
              </a:ext>
            </a:extLst>
          </p:cNvPr>
          <p:cNvGrpSpPr/>
          <p:nvPr/>
        </p:nvGrpSpPr>
        <p:grpSpPr>
          <a:xfrm>
            <a:off x="2014106" y="1087690"/>
            <a:ext cx="2530321" cy="1865700"/>
            <a:chOff x="2014106" y="1087690"/>
            <a:chExt cx="2530321" cy="1865700"/>
          </a:xfrm>
        </p:grpSpPr>
        <p:pic>
          <p:nvPicPr>
            <p:cNvPr id="14" name="Grafik 13" descr="Ein Bild, das Diagramm enthält.&#10;&#10;Automatisch generierte Beschreibung">
              <a:extLst>
                <a:ext uri="{FF2B5EF4-FFF2-40B4-BE49-F238E27FC236}">
                  <a16:creationId xmlns:a16="http://schemas.microsoft.com/office/drawing/2014/main" id="{A76A9623-D948-DC25-9807-554C5AABE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4106" y="1087690"/>
              <a:ext cx="1686045" cy="1593311"/>
            </a:xfrm>
            <a:prstGeom prst="rect">
              <a:avLst/>
            </a:prstGeom>
          </p:spPr>
        </p:pic>
        <p:pic>
          <p:nvPicPr>
            <p:cNvPr id="16" name="Grafik 15" descr="Ein Bild, das Diagramm enthält.&#10;&#10;Automatisch generierte Beschreibung">
              <a:extLst>
                <a:ext uri="{FF2B5EF4-FFF2-40B4-BE49-F238E27FC236}">
                  <a16:creationId xmlns:a16="http://schemas.microsoft.com/office/drawing/2014/main" id="{F2D87C8B-DB77-87D3-FE2D-4A6484C88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65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3548" y="1232207"/>
              <a:ext cx="1686045" cy="1593311"/>
            </a:xfrm>
            <a:prstGeom prst="rect">
              <a:avLst/>
            </a:prstGeom>
          </p:spPr>
        </p:pic>
        <p:pic>
          <p:nvPicPr>
            <p:cNvPr id="17" name="Grafik 16" descr="Ein Bild, das Diagramm enthält.&#10;&#10;Automatisch generierte Beschreibung">
              <a:extLst>
                <a:ext uri="{FF2B5EF4-FFF2-40B4-BE49-F238E27FC236}">
                  <a16:creationId xmlns:a16="http://schemas.microsoft.com/office/drawing/2014/main" id="{131DE52D-003D-8CFF-9D7E-AFBC1AD54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alphaModFix amt="6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8382" y="1360079"/>
              <a:ext cx="1686045" cy="1593311"/>
            </a:xfrm>
            <a:prstGeom prst="rect">
              <a:avLst/>
            </a:prstGeom>
          </p:spPr>
        </p:pic>
      </p:grpSp>
      <p:sp>
        <p:nvSpPr>
          <p:cNvPr id="27" name="Rechteck 26">
            <a:extLst>
              <a:ext uri="{FF2B5EF4-FFF2-40B4-BE49-F238E27FC236}">
                <a16:creationId xmlns:a16="http://schemas.microsoft.com/office/drawing/2014/main" id="{7C2313C4-E0D9-E3E9-29A3-8F93C664F018}"/>
              </a:ext>
            </a:extLst>
          </p:cNvPr>
          <p:cNvSpPr/>
          <p:nvPr/>
        </p:nvSpPr>
        <p:spPr>
          <a:xfrm rot="198135">
            <a:off x="4279876" y="1684498"/>
            <a:ext cx="96940" cy="66763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2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0DB41B9-905F-F939-2450-560CCEAF99C1}"/>
              </a:ext>
            </a:extLst>
          </p:cNvPr>
          <p:cNvSpPr/>
          <p:nvPr/>
        </p:nvSpPr>
        <p:spPr>
          <a:xfrm rot="198135">
            <a:off x="4394232" y="4798324"/>
            <a:ext cx="96940" cy="66763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200" dirty="0"/>
          </a:p>
        </p:txBody>
      </p:sp>
      <p:pic>
        <p:nvPicPr>
          <p:cNvPr id="36" name="Grafik 35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FADEB45D-35EE-ADAA-F5F5-688D4063AA9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528" y="4296401"/>
            <a:ext cx="1660449" cy="1473466"/>
          </a:xfrm>
          <a:prstGeom prst="rect">
            <a:avLst/>
          </a:prstGeom>
        </p:spPr>
      </p:pic>
      <p:pic>
        <p:nvPicPr>
          <p:cNvPr id="38" name="Grafik 37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6945E4DA-9BE7-9908-0E03-47A8092B8F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979" y="1165134"/>
            <a:ext cx="1623641" cy="1473467"/>
          </a:xfrm>
          <a:prstGeom prst="rect">
            <a:avLst/>
          </a:prstGeom>
        </p:spPr>
      </p:pic>
      <p:pic>
        <p:nvPicPr>
          <p:cNvPr id="40" name="Grafik 39" descr="Ein Bild, das Text, Gebäude enthält.&#10;&#10;Automatisch generierte Beschreibung">
            <a:extLst>
              <a:ext uri="{FF2B5EF4-FFF2-40B4-BE49-F238E27FC236}">
                <a16:creationId xmlns:a16="http://schemas.microsoft.com/office/drawing/2014/main" id="{0715809C-DA93-9B39-0A51-B970B6E7A5B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391" y="3529905"/>
            <a:ext cx="2577201" cy="1591100"/>
          </a:xfrm>
          <a:prstGeom prst="rect">
            <a:avLst/>
          </a:prstGeom>
        </p:spPr>
      </p:pic>
      <p:pic>
        <p:nvPicPr>
          <p:cNvPr id="42" name="Grafik 41" descr="Ein Bild, das Kleiderbügel, Lampe enthält.&#10;&#10;Automatisch generierte Beschreibung">
            <a:extLst>
              <a:ext uri="{FF2B5EF4-FFF2-40B4-BE49-F238E27FC236}">
                <a16:creationId xmlns:a16="http://schemas.microsoft.com/office/drawing/2014/main" id="{008DDD9A-7F8D-BF1D-7480-63868ABD44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258" y="1617862"/>
            <a:ext cx="1230426" cy="12304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D9CD4C52-FCE6-B0CB-D452-3B1F57E917A3}"/>
                  </a:ext>
                </a:extLst>
              </p:cNvPr>
              <p:cNvSpPr txBox="1"/>
              <p:nvPr/>
            </p:nvSpPr>
            <p:spPr>
              <a:xfrm>
                <a:off x="1972045" y="763312"/>
                <a:ext cx="25507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dirty="0"/>
                  <a:t> 216 normalized fluxmaps from STRAL data for DNI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AU" sz="1400" dirty="0"/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D9CD4C52-FCE6-B0CB-D452-3B1F57E91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045" y="763312"/>
                <a:ext cx="2550759" cy="523220"/>
              </a:xfrm>
              <a:prstGeom prst="rect">
                <a:avLst/>
              </a:prstGeom>
              <a:blipFill>
                <a:blip r:embed="rId16"/>
                <a:stretch>
                  <a:fillRect t="-2326" b="-127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70E17727-45EF-4F7C-4715-78A209FCBBAA}"/>
                  </a:ext>
                </a:extLst>
              </p:cNvPr>
              <p:cNvSpPr txBox="1"/>
              <p:nvPr/>
            </p:nvSpPr>
            <p:spPr>
              <a:xfrm>
                <a:off x="2325080" y="3757965"/>
                <a:ext cx="226750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dirty="0"/>
                  <a:t>216 gaussian approximated</a:t>
                </a:r>
              </a:p>
              <a:p>
                <a:pPr algn="ctr"/>
                <a:r>
                  <a:rPr lang="en-AU" sz="1400" dirty="0"/>
                  <a:t>normalized fluxmaps </a:t>
                </a:r>
              </a:p>
              <a:p>
                <a:pPr algn="ctr"/>
                <a:r>
                  <a:rPr lang="en-AU" sz="1400" dirty="0"/>
                  <a:t>for DNI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AU" sz="1400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70E17727-45EF-4F7C-4715-78A209FCB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080" y="3757965"/>
                <a:ext cx="2267505" cy="738664"/>
              </a:xfrm>
              <a:prstGeom prst="rect">
                <a:avLst/>
              </a:prstGeom>
              <a:blipFill>
                <a:blip r:embed="rId17"/>
                <a:stretch>
                  <a:fillRect t="-820" b="-81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7B0AD53-50F1-AF24-28BB-9CA96514EFF1}"/>
                  </a:ext>
                </a:extLst>
              </p:cNvPr>
              <p:cNvSpPr txBox="1"/>
              <p:nvPr/>
            </p:nvSpPr>
            <p:spPr>
              <a:xfrm>
                <a:off x="3993636" y="-1484763"/>
                <a:ext cx="2284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dirty="0"/>
                  <a:t>DNI nowcasting</a:t>
                </a:r>
              </a:p>
              <a:p>
                <a:pPr algn="ctr"/>
                <a:r>
                  <a:rPr lang="en-AU" sz="1400" dirty="0"/>
                  <a:t>resolution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×20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AU" sz="1400" dirty="0"/>
              </a:p>
            </p:txBody>
          </p:sp>
        </mc:Choice>
        <mc:Fallback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7B0AD53-50F1-AF24-28BB-9CA96514E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636" y="-1484763"/>
                <a:ext cx="2284092" cy="523220"/>
              </a:xfrm>
              <a:prstGeom prst="rect">
                <a:avLst/>
              </a:prstGeom>
              <a:blipFill>
                <a:blip r:embed="rId18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72008523-0036-AC52-E6F5-7E1E1D1A2BA2}"/>
              </a:ext>
            </a:extLst>
          </p:cNvPr>
          <p:cNvCxnSpPr>
            <a:cxnSpLocks/>
          </p:cNvCxnSpPr>
          <p:nvPr/>
        </p:nvCxnSpPr>
        <p:spPr>
          <a:xfrm>
            <a:off x="4370932" y="1975522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8597D689-9816-4D81-293E-B8A4CEE427C9}"/>
              </a:ext>
            </a:extLst>
          </p:cNvPr>
          <p:cNvCxnSpPr>
            <a:cxnSpLocks/>
          </p:cNvCxnSpPr>
          <p:nvPr/>
        </p:nvCxnSpPr>
        <p:spPr>
          <a:xfrm>
            <a:off x="4370932" y="1667020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32F0239B-64D7-D22C-08BC-2FE0429996B8}"/>
              </a:ext>
            </a:extLst>
          </p:cNvPr>
          <p:cNvCxnSpPr>
            <a:cxnSpLocks/>
          </p:cNvCxnSpPr>
          <p:nvPr/>
        </p:nvCxnSpPr>
        <p:spPr>
          <a:xfrm>
            <a:off x="4376972" y="1810312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17850C2-E463-63B1-39A4-B0878737F1E1}"/>
              </a:ext>
            </a:extLst>
          </p:cNvPr>
          <p:cNvCxnSpPr>
            <a:cxnSpLocks/>
          </p:cNvCxnSpPr>
          <p:nvPr/>
        </p:nvCxnSpPr>
        <p:spPr>
          <a:xfrm>
            <a:off x="4800600" y="1810312"/>
            <a:ext cx="866259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EAE640EE-6A6B-5280-7516-BCFC10E81528}"/>
                  </a:ext>
                </a:extLst>
              </p:cNvPr>
              <p:cNvSpPr txBox="1"/>
              <p:nvPr/>
            </p:nvSpPr>
            <p:spPr>
              <a:xfrm>
                <a:off x="5806536" y="692989"/>
                <a:ext cx="13513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40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×5</m:t>
                    </m:r>
                  </m:oMath>
                </a14:m>
                <a:r>
                  <a:rPr lang="en-AU" sz="1400" dirty="0"/>
                  <a:t> fluxmap on receiver</a:t>
                </a:r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EAE640EE-6A6B-5280-7516-BCFC10E81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536" y="692989"/>
                <a:ext cx="1351354" cy="523220"/>
              </a:xfrm>
              <a:prstGeom prst="rect">
                <a:avLst/>
              </a:prstGeom>
              <a:blipFill>
                <a:blip r:embed="rId19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feld 92">
                <a:extLst>
                  <a:ext uri="{FF2B5EF4-FFF2-40B4-BE49-F238E27FC236}">
                    <a16:creationId xmlns:a16="http://schemas.microsoft.com/office/drawing/2014/main" id="{8DA271AF-8F33-ED8E-8CF3-DDD978F4B002}"/>
                  </a:ext>
                </a:extLst>
              </p:cNvPr>
              <p:cNvSpPr txBox="1"/>
              <p:nvPr/>
            </p:nvSpPr>
            <p:spPr>
              <a:xfrm>
                <a:off x="5875461" y="3814199"/>
                <a:ext cx="13513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40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×5</m:t>
                    </m:r>
                  </m:oMath>
                </a14:m>
                <a:r>
                  <a:rPr lang="en-AU" sz="1400" dirty="0"/>
                  <a:t> fluxmap on receiver</a:t>
                </a:r>
              </a:p>
            </p:txBody>
          </p:sp>
        </mc:Choice>
        <mc:Fallback xmlns="">
          <p:sp>
            <p:nvSpPr>
              <p:cNvPr id="93" name="Textfeld 92">
                <a:extLst>
                  <a:ext uri="{FF2B5EF4-FFF2-40B4-BE49-F238E27FC236}">
                    <a16:creationId xmlns:a16="http://schemas.microsoft.com/office/drawing/2014/main" id="{8DA271AF-8F33-ED8E-8CF3-DDD978F4B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461" y="3814199"/>
                <a:ext cx="1351354" cy="523220"/>
              </a:xfrm>
              <a:prstGeom prst="rect">
                <a:avLst/>
              </a:prstGeom>
              <a:blipFill>
                <a:blip r:embed="rId20"/>
                <a:stretch>
                  <a:fillRect t="-2326" b="-104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96D0ACDA-F664-9250-0DF9-E988D8C9A313}"/>
                  </a:ext>
                </a:extLst>
              </p:cNvPr>
              <p:cNvSpPr txBox="1"/>
              <p:nvPr/>
            </p:nvSpPr>
            <p:spPr>
              <a:xfrm>
                <a:off x="-2003266" y="3340740"/>
                <a:ext cx="21261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dirty="0"/>
                  <a:t>3 dispersion factors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4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AU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4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AU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4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AU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AU" sz="1400" dirty="0"/>
              </a:p>
            </p:txBody>
          </p:sp>
        </mc:Choice>
        <mc:Fallback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96D0ACDA-F664-9250-0DF9-E988D8C9A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03266" y="3340740"/>
                <a:ext cx="2126102" cy="523220"/>
              </a:xfrm>
              <a:prstGeom prst="rect">
                <a:avLst/>
              </a:prstGeom>
              <a:blipFill>
                <a:blip r:embed="rId21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7E6D0E1B-9703-C37C-1D18-7F8AF0543530}"/>
              </a:ext>
            </a:extLst>
          </p:cNvPr>
          <p:cNvCxnSpPr>
            <a:cxnSpLocks/>
          </p:cNvCxnSpPr>
          <p:nvPr/>
        </p:nvCxnSpPr>
        <p:spPr>
          <a:xfrm>
            <a:off x="-156356" y="3602350"/>
            <a:ext cx="471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797E8EB4-D7CB-1490-4AF0-815CD947F568}"/>
              </a:ext>
            </a:extLst>
          </p:cNvPr>
          <p:cNvSpPr txBox="1"/>
          <p:nvPr/>
        </p:nvSpPr>
        <p:spPr>
          <a:xfrm>
            <a:off x="421691" y="2317475"/>
            <a:ext cx="1959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216 representative aimpoints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feld 107">
                <a:extLst>
                  <a:ext uri="{FF2B5EF4-FFF2-40B4-BE49-F238E27FC236}">
                    <a16:creationId xmlns:a16="http://schemas.microsoft.com/office/drawing/2014/main" id="{58C8E911-CCC0-C29C-6819-17C91934B952}"/>
                  </a:ext>
                </a:extLst>
              </p:cNvPr>
              <p:cNvSpPr txBox="1"/>
              <p:nvPr/>
            </p:nvSpPr>
            <p:spPr>
              <a:xfrm>
                <a:off x="6897060" y="2975882"/>
                <a:ext cx="11166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dirty="0"/>
                  <a:t>Flux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AU" sz="1400" dirty="0"/>
                  <a:t> for each cup</a:t>
                </a:r>
              </a:p>
            </p:txBody>
          </p:sp>
        </mc:Choice>
        <mc:Fallback xmlns="">
          <p:sp>
            <p:nvSpPr>
              <p:cNvPr id="108" name="Textfeld 107">
                <a:extLst>
                  <a:ext uri="{FF2B5EF4-FFF2-40B4-BE49-F238E27FC236}">
                    <a16:creationId xmlns:a16="http://schemas.microsoft.com/office/drawing/2014/main" id="{58C8E911-CCC0-C29C-6819-17C91934B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060" y="2975882"/>
                <a:ext cx="1116638" cy="523220"/>
              </a:xfrm>
              <a:prstGeom prst="rect">
                <a:avLst/>
              </a:prstGeom>
              <a:blipFill>
                <a:blip r:embed="rId22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feld 111">
            <a:extLst>
              <a:ext uri="{FF2B5EF4-FFF2-40B4-BE49-F238E27FC236}">
                <a16:creationId xmlns:a16="http://schemas.microsoft.com/office/drawing/2014/main" id="{140E7A13-CD6C-81A8-AFCC-4B42EF11509F}"/>
              </a:ext>
            </a:extLst>
          </p:cNvPr>
          <p:cNvSpPr txBox="1"/>
          <p:nvPr/>
        </p:nvSpPr>
        <p:spPr>
          <a:xfrm>
            <a:off x="8630776" y="1463973"/>
            <a:ext cx="1959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fan dynamics</a:t>
            </a:r>
          </a:p>
        </p:txBody>
      </p:sp>
      <p:cxnSp>
        <p:nvCxnSpPr>
          <p:cNvPr id="119" name="Verbinder: gewinkelt 118">
            <a:extLst>
              <a:ext uri="{FF2B5EF4-FFF2-40B4-BE49-F238E27FC236}">
                <a16:creationId xmlns:a16="http://schemas.microsoft.com/office/drawing/2014/main" id="{AB4E17A1-FBE3-2F82-3AD1-86F0A62226ED}"/>
              </a:ext>
            </a:extLst>
          </p:cNvPr>
          <p:cNvCxnSpPr/>
          <p:nvPr/>
        </p:nvCxnSpPr>
        <p:spPr>
          <a:xfrm flipV="1">
            <a:off x="6571113" y="3226400"/>
            <a:ext cx="413887" cy="381874"/>
          </a:xfrm>
          <a:prstGeom prst="bentConnector3">
            <a:avLst>
              <a:gd name="adj1" fmla="val 9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Verbinder: gewinkelt 120">
            <a:extLst>
              <a:ext uri="{FF2B5EF4-FFF2-40B4-BE49-F238E27FC236}">
                <a16:creationId xmlns:a16="http://schemas.microsoft.com/office/drawing/2014/main" id="{8BE39741-ED7D-11A0-DAF1-D940F9F59E4B}"/>
              </a:ext>
            </a:extLst>
          </p:cNvPr>
          <p:cNvCxnSpPr>
            <a:cxnSpLocks/>
          </p:cNvCxnSpPr>
          <p:nvPr/>
        </p:nvCxnSpPr>
        <p:spPr>
          <a:xfrm>
            <a:off x="6571113" y="2743800"/>
            <a:ext cx="413887" cy="381874"/>
          </a:xfrm>
          <a:prstGeom prst="bentConnector3">
            <a:avLst>
              <a:gd name="adj1" fmla="val 9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Verbinder: gewinkelt 122">
            <a:extLst>
              <a:ext uri="{FF2B5EF4-FFF2-40B4-BE49-F238E27FC236}">
                <a16:creationId xmlns:a16="http://schemas.microsoft.com/office/drawing/2014/main" id="{733C14C7-30CB-A571-3116-F79B546900A2}"/>
              </a:ext>
            </a:extLst>
          </p:cNvPr>
          <p:cNvCxnSpPr>
            <a:cxnSpLocks/>
            <a:stCxn id="127" idx="2"/>
          </p:cNvCxnSpPr>
          <p:nvPr/>
        </p:nvCxnSpPr>
        <p:spPr>
          <a:xfrm rot="16200000" flipH="1">
            <a:off x="7513637" y="916426"/>
            <a:ext cx="2245536" cy="410282"/>
          </a:xfrm>
          <a:prstGeom prst="bentConnector3">
            <a:avLst>
              <a:gd name="adj1" fmla="val 1000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B55BF6D3-BB01-26EF-92E9-135EB8BF634D}"/>
                  </a:ext>
                </a:extLst>
              </p:cNvPr>
              <p:cNvSpPr txBox="1"/>
              <p:nvPr/>
            </p:nvSpPr>
            <p:spPr>
              <a:xfrm>
                <a:off x="7821395" y="-541029"/>
                <a:ext cx="1219737" cy="539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400" b="0" dirty="0"/>
                  <a:t>Setpoint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𝑠𝑒𝑡𝑝𝑜𝑖𝑛𝑡</m:t>
                        </m:r>
                      </m:sub>
                    </m:sSub>
                  </m:oMath>
                </a14:m>
                <a:endParaRPr lang="en-AU" sz="1400" dirty="0"/>
              </a:p>
            </p:txBody>
          </p:sp>
        </mc:Choice>
        <mc:Fallback xmlns="">
          <p:sp>
            <p:nvSpPr>
              <p:cNvPr id="127" name="Textfeld 126">
                <a:extLst>
                  <a:ext uri="{FF2B5EF4-FFF2-40B4-BE49-F238E27FC236}">
                    <a16:creationId xmlns:a16="http://schemas.microsoft.com/office/drawing/2014/main" id="{B55BF6D3-BB01-26EF-92E9-135EB8BF6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395" y="-541029"/>
                <a:ext cx="1219737" cy="539828"/>
              </a:xfrm>
              <a:prstGeom prst="rect">
                <a:avLst/>
              </a:prstGeom>
              <a:blipFill>
                <a:blip r:embed="rId23"/>
                <a:stretch>
                  <a:fillRect t="-2247" b="-11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Verbinder: gewinkelt 133">
            <a:extLst>
              <a:ext uri="{FF2B5EF4-FFF2-40B4-BE49-F238E27FC236}">
                <a16:creationId xmlns:a16="http://schemas.microsoft.com/office/drawing/2014/main" id="{51B57B30-C573-E2D2-88CF-86BCF97C57CB}"/>
              </a:ext>
            </a:extLst>
          </p:cNvPr>
          <p:cNvCxnSpPr>
            <a:cxnSpLocks/>
          </p:cNvCxnSpPr>
          <p:nvPr/>
        </p:nvCxnSpPr>
        <p:spPr>
          <a:xfrm>
            <a:off x="7908988" y="3184307"/>
            <a:ext cx="2356051" cy="942990"/>
          </a:xfrm>
          <a:prstGeom prst="bentConnector3">
            <a:avLst>
              <a:gd name="adj1" fmla="val 376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F6D0A06B-DA16-4543-0B5A-4618CAB65B6B}"/>
                  </a:ext>
                </a:extLst>
              </p:cNvPr>
              <p:cNvSpPr txBox="1"/>
              <p:nvPr/>
            </p:nvSpPr>
            <p:spPr>
              <a:xfrm>
                <a:off x="8836313" y="3184307"/>
                <a:ext cx="18373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/>
                  <a:t>Receiver massflow</a:t>
                </a:r>
                <a:br>
                  <a:rPr lang="de-DE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𝑟𝑒𝑐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F6D0A06B-DA16-4543-0B5A-4618CAB65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6313" y="3184307"/>
                <a:ext cx="1837386" cy="523220"/>
              </a:xfrm>
              <a:prstGeom prst="rect">
                <a:avLst/>
              </a:prstGeom>
              <a:blipFill>
                <a:blip r:embed="rId24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C6705F66-6699-615A-A8AF-A3573D8455E1}"/>
              </a:ext>
            </a:extLst>
          </p:cNvPr>
          <p:cNvCxnSpPr>
            <a:stCxn id="42" idx="2"/>
          </p:cNvCxnSpPr>
          <p:nvPr/>
        </p:nvCxnSpPr>
        <p:spPr>
          <a:xfrm flipH="1">
            <a:off x="9610470" y="2848288"/>
            <a:ext cx="1" cy="37811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Verbinder: gewinkelt 145">
            <a:extLst>
              <a:ext uri="{FF2B5EF4-FFF2-40B4-BE49-F238E27FC236}">
                <a16:creationId xmlns:a16="http://schemas.microsoft.com/office/drawing/2014/main" id="{6075CC63-C19D-A004-1904-955E33FE8F00}"/>
              </a:ext>
            </a:extLst>
          </p:cNvPr>
          <p:cNvCxnSpPr>
            <a:cxnSpLocks/>
          </p:cNvCxnSpPr>
          <p:nvPr/>
        </p:nvCxnSpPr>
        <p:spPr>
          <a:xfrm>
            <a:off x="9610470" y="3676848"/>
            <a:ext cx="654569" cy="207139"/>
          </a:xfrm>
          <a:prstGeom prst="bentConnector3">
            <a:avLst>
              <a:gd name="adj1" fmla="val -4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1" name="Grafik 150" descr="Ein Bild, das Text, Gebäude enthält.&#10;&#10;Automatisch generierte Beschreibung">
            <a:extLst>
              <a:ext uri="{FF2B5EF4-FFF2-40B4-BE49-F238E27FC236}">
                <a16:creationId xmlns:a16="http://schemas.microsoft.com/office/drawing/2014/main" id="{DDECD1C4-BB89-16A1-0955-55A968578603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391" y="3147879"/>
            <a:ext cx="2577201" cy="1591100"/>
          </a:xfrm>
          <a:prstGeom prst="rect">
            <a:avLst/>
          </a:prstGeom>
        </p:spPr>
      </p:pic>
      <p:pic>
        <p:nvPicPr>
          <p:cNvPr id="153" name="Grafik 152" descr="Ein Bild, das Text, Gebäude enthält.&#10;&#10;Automatisch generierte Beschreibung">
            <a:extLst>
              <a:ext uri="{FF2B5EF4-FFF2-40B4-BE49-F238E27FC236}">
                <a16:creationId xmlns:a16="http://schemas.microsoft.com/office/drawing/2014/main" id="{6F3BC2D3-A5F4-D008-5B98-E7ACA750448C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391" y="2780893"/>
            <a:ext cx="2577201" cy="1591100"/>
          </a:xfrm>
          <a:prstGeom prst="rect">
            <a:avLst/>
          </a:prstGeom>
        </p:spPr>
      </p:pic>
      <p:sp>
        <p:nvSpPr>
          <p:cNvPr id="154" name="Textfeld 153">
            <a:extLst>
              <a:ext uri="{FF2B5EF4-FFF2-40B4-BE49-F238E27FC236}">
                <a16:creationId xmlns:a16="http://schemas.microsoft.com/office/drawing/2014/main" id="{7DB4C5D6-7424-E15D-7AAE-B7281C867BBA}"/>
              </a:ext>
            </a:extLst>
          </p:cNvPr>
          <p:cNvSpPr txBox="1"/>
          <p:nvPr/>
        </p:nvSpPr>
        <p:spPr>
          <a:xfrm>
            <a:off x="10673699" y="2473116"/>
            <a:ext cx="1959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30 absorber cups</a:t>
            </a: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E794D4AE-1059-3DFF-E3E4-A7C5012AD091}"/>
              </a:ext>
            </a:extLst>
          </p:cNvPr>
          <p:cNvSpPr txBox="1"/>
          <p:nvPr/>
        </p:nvSpPr>
        <p:spPr>
          <a:xfrm>
            <a:off x="407893" y="4644239"/>
            <a:ext cx="1837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Model </a:t>
            </a:r>
            <a:r>
              <a:rPr lang="en-AU" sz="1400" dirty="0"/>
              <a:t>for</a:t>
            </a:r>
            <a:r>
              <a:rPr lang="de-DE" sz="1400" dirty="0"/>
              <a:t> </a:t>
            </a:r>
            <a:r>
              <a:rPr lang="en-AU" sz="1400" dirty="0"/>
              <a:t>optimization</a:t>
            </a: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057FD52C-88FD-2D7B-992D-2CBF0E841F49}"/>
              </a:ext>
            </a:extLst>
          </p:cNvPr>
          <p:cNvCxnSpPr>
            <a:cxnSpLocks/>
          </p:cNvCxnSpPr>
          <p:nvPr/>
        </p:nvCxnSpPr>
        <p:spPr>
          <a:xfrm>
            <a:off x="1321636" y="4549433"/>
            <a:ext cx="0" cy="12927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Verbinder: gewinkelt 157">
            <a:extLst>
              <a:ext uri="{FF2B5EF4-FFF2-40B4-BE49-F238E27FC236}">
                <a16:creationId xmlns:a16="http://schemas.microsoft.com/office/drawing/2014/main" id="{1E995A2E-298D-BC90-22BA-17196967D574}"/>
              </a:ext>
            </a:extLst>
          </p:cNvPr>
          <p:cNvCxnSpPr>
            <a:cxnSpLocks/>
          </p:cNvCxnSpPr>
          <p:nvPr/>
        </p:nvCxnSpPr>
        <p:spPr>
          <a:xfrm>
            <a:off x="1303970" y="5129160"/>
            <a:ext cx="654569" cy="207139"/>
          </a:xfrm>
          <a:prstGeom prst="bentConnector3">
            <a:avLst>
              <a:gd name="adj1" fmla="val -4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DA7DCF4E-90E9-DD15-A132-BC74E48BD20C}"/>
              </a:ext>
            </a:extLst>
          </p:cNvPr>
          <p:cNvCxnSpPr>
            <a:cxnSpLocks/>
          </p:cNvCxnSpPr>
          <p:nvPr/>
        </p:nvCxnSpPr>
        <p:spPr>
          <a:xfrm flipV="1">
            <a:off x="1321636" y="2096857"/>
            <a:ext cx="0" cy="12927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Verbinder: gewinkelt 162">
            <a:extLst>
              <a:ext uri="{FF2B5EF4-FFF2-40B4-BE49-F238E27FC236}">
                <a16:creationId xmlns:a16="http://schemas.microsoft.com/office/drawing/2014/main" id="{99C856B3-E733-AB72-0040-39F67EAC7B02}"/>
              </a:ext>
            </a:extLst>
          </p:cNvPr>
          <p:cNvCxnSpPr>
            <a:cxnSpLocks/>
          </p:cNvCxnSpPr>
          <p:nvPr/>
        </p:nvCxnSpPr>
        <p:spPr>
          <a:xfrm flipV="1">
            <a:off x="1317824" y="1531844"/>
            <a:ext cx="643919" cy="78725"/>
          </a:xfrm>
          <a:prstGeom prst="bentConnector3">
            <a:avLst>
              <a:gd name="adj1" fmla="val 4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feld 166">
            <a:extLst>
              <a:ext uri="{FF2B5EF4-FFF2-40B4-BE49-F238E27FC236}">
                <a16:creationId xmlns:a16="http://schemas.microsoft.com/office/drawing/2014/main" id="{7BCEE69C-4B68-6602-B74B-7A89D8751AA4}"/>
              </a:ext>
            </a:extLst>
          </p:cNvPr>
          <p:cNvSpPr txBox="1"/>
          <p:nvPr/>
        </p:nvSpPr>
        <p:spPr>
          <a:xfrm>
            <a:off x="520605" y="1581257"/>
            <a:ext cx="1611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Model </a:t>
            </a:r>
            <a:r>
              <a:rPr lang="en-AU" sz="1400" dirty="0"/>
              <a:t>for</a:t>
            </a:r>
            <a:r>
              <a:rPr lang="de-DE" sz="1400" dirty="0"/>
              <a:t> </a:t>
            </a:r>
            <a:r>
              <a:rPr lang="en-AU" sz="1400" dirty="0"/>
              <a:t>simulation</a:t>
            </a:r>
          </a:p>
        </p:txBody>
      </p:sp>
      <p:pic>
        <p:nvPicPr>
          <p:cNvPr id="171" name="Grafik 170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FE7A3BEE-187D-53A5-AAAB-361C148FD63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225" y="2927878"/>
            <a:ext cx="1666024" cy="2193127"/>
          </a:xfrm>
          <a:prstGeom prst="rect">
            <a:avLst/>
          </a:prstGeom>
        </p:spPr>
      </p:pic>
      <p:sp>
        <p:nvSpPr>
          <p:cNvPr id="172" name="Textfeld 171">
            <a:extLst>
              <a:ext uri="{FF2B5EF4-FFF2-40B4-BE49-F238E27FC236}">
                <a16:creationId xmlns:a16="http://schemas.microsoft.com/office/drawing/2014/main" id="{8D980897-67FA-7440-0D81-C41715F77171}"/>
              </a:ext>
            </a:extLst>
          </p:cNvPr>
          <p:cNvSpPr txBox="1"/>
          <p:nvPr/>
        </p:nvSpPr>
        <p:spPr>
          <a:xfrm>
            <a:off x="13179137" y="2404658"/>
            <a:ext cx="1794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4 primary and </a:t>
            </a:r>
            <a:br>
              <a:rPr lang="en-AU" sz="1400" dirty="0"/>
            </a:br>
            <a:r>
              <a:rPr lang="en-AU" sz="1400" dirty="0"/>
              <a:t>1 secondary header</a:t>
            </a:r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4BAAA30F-2A5C-AC4B-BDDD-8AF6F984F3DC}"/>
              </a:ext>
            </a:extLst>
          </p:cNvPr>
          <p:cNvCxnSpPr>
            <a:cxnSpLocks/>
          </p:cNvCxnSpPr>
          <p:nvPr/>
        </p:nvCxnSpPr>
        <p:spPr>
          <a:xfrm>
            <a:off x="12754335" y="3943429"/>
            <a:ext cx="471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feld 174">
                <a:extLst>
                  <a:ext uri="{FF2B5EF4-FFF2-40B4-BE49-F238E27FC236}">
                    <a16:creationId xmlns:a16="http://schemas.microsoft.com/office/drawing/2014/main" id="{4FE87D65-C3BE-D057-143E-168FB3ACCE88}"/>
                  </a:ext>
                </a:extLst>
              </p:cNvPr>
              <p:cNvSpPr txBox="1"/>
              <p:nvPr/>
            </p:nvSpPr>
            <p:spPr>
              <a:xfrm>
                <a:off x="12671680" y="3545935"/>
                <a:ext cx="712758" cy="328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𝑖𝑛𝑙𝑒𝑡</m:t>
                          </m:r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75" name="Textfeld 174">
                <a:extLst>
                  <a:ext uri="{FF2B5EF4-FFF2-40B4-BE49-F238E27FC236}">
                    <a16:creationId xmlns:a16="http://schemas.microsoft.com/office/drawing/2014/main" id="{4FE87D65-C3BE-D057-143E-168FB3ACC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1680" y="3545935"/>
                <a:ext cx="712758" cy="32893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A4BB5A08-B084-1E00-F8AE-6E063EBD8B2B}"/>
              </a:ext>
            </a:extLst>
          </p:cNvPr>
          <p:cNvCxnSpPr>
            <a:cxnSpLocks/>
          </p:cNvCxnSpPr>
          <p:nvPr/>
        </p:nvCxnSpPr>
        <p:spPr>
          <a:xfrm>
            <a:off x="14995602" y="3968477"/>
            <a:ext cx="917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feld 176">
                <a:extLst>
                  <a:ext uri="{FF2B5EF4-FFF2-40B4-BE49-F238E27FC236}">
                    <a16:creationId xmlns:a16="http://schemas.microsoft.com/office/drawing/2014/main" id="{797F8DC4-001E-326F-2D3D-D3FD1A5306AD}"/>
                  </a:ext>
                </a:extLst>
              </p:cNvPr>
              <p:cNvSpPr txBox="1"/>
              <p:nvPr/>
            </p:nvSpPr>
            <p:spPr>
              <a:xfrm>
                <a:off x="14971736" y="3599363"/>
                <a:ext cx="712758" cy="314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 xmlns="">
          <p:sp>
            <p:nvSpPr>
              <p:cNvPr id="177" name="Textfeld 176">
                <a:extLst>
                  <a:ext uri="{FF2B5EF4-FFF2-40B4-BE49-F238E27FC236}">
                    <a16:creationId xmlns:a16="http://schemas.microsoft.com/office/drawing/2014/main" id="{797F8DC4-001E-326F-2D3D-D3FD1A530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1736" y="3599363"/>
                <a:ext cx="712758" cy="314573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Verbinder: gewinkelt 178">
            <a:extLst>
              <a:ext uri="{FF2B5EF4-FFF2-40B4-BE49-F238E27FC236}">
                <a16:creationId xmlns:a16="http://schemas.microsoft.com/office/drawing/2014/main" id="{C282E101-91F9-567A-913E-FFD02FD6F2F3}"/>
              </a:ext>
            </a:extLst>
          </p:cNvPr>
          <p:cNvCxnSpPr>
            <a:cxnSpLocks/>
          </p:cNvCxnSpPr>
          <p:nvPr/>
        </p:nvCxnSpPr>
        <p:spPr>
          <a:xfrm>
            <a:off x="12020550" y="5129160"/>
            <a:ext cx="3930650" cy="752022"/>
          </a:xfrm>
          <a:prstGeom prst="bentConnector3">
            <a:avLst>
              <a:gd name="adj1" fmla="val 3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feld 186">
            <a:extLst>
              <a:ext uri="{FF2B5EF4-FFF2-40B4-BE49-F238E27FC236}">
                <a16:creationId xmlns:a16="http://schemas.microsoft.com/office/drawing/2014/main" id="{D5A25523-A300-F941-24B7-A05C5C17C37D}"/>
              </a:ext>
            </a:extLst>
          </p:cNvPr>
          <p:cNvSpPr txBox="1"/>
          <p:nvPr/>
        </p:nvSpPr>
        <p:spPr>
          <a:xfrm>
            <a:off x="12385185" y="5461039"/>
            <a:ext cx="1703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0" dirty="0"/>
              <a:t>state</a:t>
            </a:r>
            <a:r>
              <a:rPr lang="de-DE" sz="1400" b="0" dirty="0"/>
              <a:t> </a:t>
            </a:r>
            <a:r>
              <a:rPr lang="en-AU" sz="1400" b="0" dirty="0"/>
              <a:t>measurements</a:t>
            </a:r>
            <a:endParaRPr lang="en-AU" sz="1400" dirty="0"/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06684763-196B-5C5C-4C22-80213FBCC18E}"/>
              </a:ext>
            </a:extLst>
          </p:cNvPr>
          <p:cNvSpPr/>
          <p:nvPr/>
        </p:nvSpPr>
        <p:spPr>
          <a:xfrm>
            <a:off x="0" y="469901"/>
            <a:ext cx="7881282" cy="56951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9A59DBE4-F03B-9C50-2881-E043D9687E1C}"/>
              </a:ext>
            </a:extLst>
          </p:cNvPr>
          <p:cNvSpPr/>
          <p:nvPr/>
        </p:nvSpPr>
        <p:spPr>
          <a:xfrm flipH="1">
            <a:off x="8185550" y="469901"/>
            <a:ext cx="7498944" cy="56951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id="{C1EEB9AD-BC82-825A-3751-F9F38B645D49}"/>
              </a:ext>
            </a:extLst>
          </p:cNvPr>
          <p:cNvSpPr txBox="1"/>
          <p:nvPr/>
        </p:nvSpPr>
        <p:spPr>
          <a:xfrm>
            <a:off x="122836" y="469901"/>
            <a:ext cx="154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optical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id="{DB84D565-DDC7-84F8-388C-0EB254169025}"/>
              </a:ext>
            </a:extLst>
          </p:cNvPr>
          <p:cNvSpPr txBox="1"/>
          <p:nvPr/>
        </p:nvSpPr>
        <p:spPr>
          <a:xfrm>
            <a:off x="14017540" y="508323"/>
            <a:ext cx="166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thermal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4787A8B-37D6-8FC6-45E3-7240048A17DF}"/>
              </a:ext>
            </a:extLst>
          </p:cNvPr>
          <p:cNvSpPr/>
          <p:nvPr/>
        </p:nvSpPr>
        <p:spPr>
          <a:xfrm>
            <a:off x="14050941" y="3671061"/>
            <a:ext cx="419100" cy="721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C3590E2-7027-72A2-461E-861CC46C13CE}"/>
              </a:ext>
            </a:extLst>
          </p:cNvPr>
          <p:cNvSpPr/>
          <p:nvPr/>
        </p:nvSpPr>
        <p:spPr>
          <a:xfrm>
            <a:off x="13386299" y="3283707"/>
            <a:ext cx="213284" cy="371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6B5E23D-045F-5A52-559F-8A38AC460C5C}"/>
              </a:ext>
            </a:extLst>
          </p:cNvPr>
          <p:cNvSpPr/>
          <p:nvPr/>
        </p:nvSpPr>
        <p:spPr>
          <a:xfrm>
            <a:off x="13373599" y="4409786"/>
            <a:ext cx="213284" cy="371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E809D79-9577-DE8B-20CA-AADE6FD37E2B}"/>
                  </a:ext>
                </a:extLst>
              </p:cNvPr>
              <p:cNvSpPr txBox="1"/>
              <p:nvPr/>
            </p:nvSpPr>
            <p:spPr>
              <a:xfrm>
                <a:off x="14189626" y="5339980"/>
                <a:ext cx="712758" cy="549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𝑓𝑟𝑜𝑛𝑡</m:t>
                          </m:r>
                        </m:sub>
                      </m:sSub>
                    </m:oMath>
                  </m:oMathPara>
                </a14:m>
                <a:endParaRPr lang="de-DE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𝑏𝑎𝑐𝑘</m:t>
                          </m:r>
                        </m:sub>
                      </m:sSub>
                    </m:oMath>
                  </m:oMathPara>
                </a14:m>
                <a:endParaRPr lang="de-DE" sz="1400" b="0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9E809D79-9577-DE8B-20CA-AADE6FD37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9626" y="5339980"/>
                <a:ext cx="712758" cy="549894"/>
              </a:xfrm>
              <a:prstGeom prst="rect">
                <a:avLst/>
              </a:prstGeom>
              <a:blipFill>
                <a:blip r:embed="rId28"/>
                <a:stretch>
                  <a:fillRect l="-11966" r="-34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3BAEB164-3862-32FE-3BDE-143EC7B1E199}"/>
                  </a:ext>
                </a:extLst>
              </p:cNvPr>
              <p:cNvSpPr txBox="1"/>
              <p:nvPr/>
            </p:nvSpPr>
            <p:spPr>
              <a:xfrm>
                <a:off x="15002875" y="5353317"/>
                <a:ext cx="7127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𝑟𝑒𝑐</m:t>
                          </m:r>
                        </m:sub>
                      </m:sSub>
                    </m:oMath>
                  </m:oMathPara>
                </a14:m>
                <a:endParaRPr lang="de-DE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de-DE" sz="1400" b="0" i="1" dirty="0" smtClean="0">
                              <a:latin typeface="Cambria Math" panose="02040503050406030204" pitchFamily="18" charset="0"/>
                            </a:rPr>
                            <m:t>𝑟𝑒𝑐</m:t>
                          </m:r>
                        </m:sub>
                      </m:sSub>
                    </m:oMath>
                  </m:oMathPara>
                </a14:m>
                <a:endParaRPr lang="en-AU" sz="1400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3BAEB164-3862-32FE-3BDE-143EC7B1E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2875" y="5353317"/>
                <a:ext cx="712758" cy="52322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2FE4ED1-407E-874D-9D1F-E71DA758C8F1}"/>
              </a:ext>
            </a:extLst>
          </p:cNvPr>
          <p:cNvCxnSpPr>
            <a:cxnSpLocks/>
          </p:cNvCxnSpPr>
          <p:nvPr/>
        </p:nvCxnSpPr>
        <p:spPr>
          <a:xfrm>
            <a:off x="5097582" y="302567"/>
            <a:ext cx="0" cy="451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D799AC0-F080-46BE-3B99-9F9ED80A14D1}"/>
              </a:ext>
            </a:extLst>
          </p:cNvPr>
          <p:cNvCxnSpPr>
            <a:cxnSpLocks/>
          </p:cNvCxnSpPr>
          <p:nvPr/>
        </p:nvCxnSpPr>
        <p:spPr>
          <a:xfrm>
            <a:off x="4370932" y="5010822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821B056C-AF90-FFD9-D0BA-78F95CDE73BF}"/>
              </a:ext>
            </a:extLst>
          </p:cNvPr>
          <p:cNvCxnSpPr>
            <a:cxnSpLocks/>
          </p:cNvCxnSpPr>
          <p:nvPr/>
        </p:nvCxnSpPr>
        <p:spPr>
          <a:xfrm>
            <a:off x="4370932" y="4702320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D67BFE1F-1EBA-84E0-924A-11A7BA1291FB}"/>
              </a:ext>
            </a:extLst>
          </p:cNvPr>
          <p:cNvCxnSpPr>
            <a:cxnSpLocks/>
          </p:cNvCxnSpPr>
          <p:nvPr/>
        </p:nvCxnSpPr>
        <p:spPr>
          <a:xfrm>
            <a:off x="4370932" y="4845612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69AC535D-E172-5DAB-E9A2-6B9C720310E0}"/>
              </a:ext>
            </a:extLst>
          </p:cNvPr>
          <p:cNvSpPr/>
          <p:nvPr/>
        </p:nvSpPr>
        <p:spPr>
          <a:xfrm rot="198135">
            <a:off x="4279309" y="4759720"/>
            <a:ext cx="96940" cy="66763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200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BDD5EA4-96F0-93D5-8E0B-08F1B23F73D6}"/>
              </a:ext>
            </a:extLst>
          </p:cNvPr>
          <p:cNvCxnSpPr>
            <a:cxnSpLocks/>
          </p:cNvCxnSpPr>
          <p:nvPr/>
        </p:nvCxnSpPr>
        <p:spPr>
          <a:xfrm>
            <a:off x="4800600" y="4853699"/>
            <a:ext cx="866259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03C7BE8E-C456-5715-5F8D-7736C5726D6A}"/>
              </a:ext>
            </a:extLst>
          </p:cNvPr>
          <p:cNvCxnSpPr>
            <a:cxnSpLocks/>
          </p:cNvCxnSpPr>
          <p:nvPr/>
        </p:nvCxnSpPr>
        <p:spPr>
          <a:xfrm>
            <a:off x="5338882" y="302567"/>
            <a:ext cx="0" cy="147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3AE6562-7D4D-F8AB-5D97-ABC0AF9EF117}"/>
              </a:ext>
            </a:extLst>
          </p:cNvPr>
          <p:cNvCxnSpPr>
            <a:cxnSpLocks/>
          </p:cNvCxnSpPr>
          <p:nvPr/>
        </p:nvCxnSpPr>
        <p:spPr>
          <a:xfrm>
            <a:off x="5097582" y="4856080"/>
            <a:ext cx="0" cy="0"/>
          </a:xfrm>
          <a:prstGeom prst="straightConnector1">
            <a:avLst/>
          </a:prstGeom>
          <a:ln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7049B51-B078-D569-47BF-F78C5ACBAAC1}"/>
              </a:ext>
            </a:extLst>
          </p:cNvPr>
          <p:cNvCxnSpPr>
            <a:cxnSpLocks/>
          </p:cNvCxnSpPr>
          <p:nvPr/>
        </p:nvCxnSpPr>
        <p:spPr>
          <a:xfrm>
            <a:off x="5338882" y="1810312"/>
            <a:ext cx="0" cy="0"/>
          </a:xfrm>
          <a:prstGeom prst="straightConnector1">
            <a:avLst/>
          </a:prstGeom>
          <a:ln>
            <a:headEnd type="oval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0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rafik 74">
            <a:extLst>
              <a:ext uri="{FF2B5EF4-FFF2-40B4-BE49-F238E27FC236}">
                <a16:creationId xmlns:a16="http://schemas.microsoft.com/office/drawing/2014/main" id="{B0901B56-4252-F665-916E-72C6C1EE1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9384"/>
            <a:ext cx="12192000" cy="517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5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92</Words>
  <Application>Microsoft Office PowerPoint</Application>
  <PresentationFormat>Breitbild</PresentationFormat>
  <Paragraphs>27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Tobias Geschonneck (mgeschon)</dc:creator>
  <cp:lastModifiedBy>Markus Tobias Geschonneck (mgeschon)</cp:lastModifiedBy>
  <cp:revision>10</cp:revision>
  <dcterms:created xsi:type="dcterms:W3CDTF">2023-05-04T09:42:09Z</dcterms:created>
  <dcterms:modified xsi:type="dcterms:W3CDTF">2023-05-13T16:19:44Z</dcterms:modified>
</cp:coreProperties>
</file>