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70" r:id="rId3"/>
    <p:sldId id="258" r:id="rId4"/>
    <p:sldId id="257" r:id="rId6"/>
    <p:sldId id="259" r:id="rId7"/>
    <p:sldId id="263" r:id="rId8"/>
    <p:sldId id="271" r:id="rId9"/>
    <p:sldId id="262" r:id="rId10"/>
    <p:sldId id="265" r:id="rId11"/>
    <p:sldId id="264" r:id="rId12"/>
    <p:sldId id="260"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5229" autoAdjust="0"/>
  </p:normalViewPr>
  <p:slideViewPr>
    <p:cSldViewPr snapToGrid="0">
      <p:cViewPr varScale="1">
        <p:scale>
          <a:sx n="70" d="100"/>
          <a:sy n="70" d="100"/>
        </p:scale>
        <p:origin x="116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B06242-7DFC-4BC3-9A29-A5CF65D2004B}"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734A80-F287-4B24-93BC-19D7AF6353F2}"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734A80-F287-4B24-93BC-19D7AF6353F2}"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734A80-F287-4B24-93BC-19D7AF6353F2}"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734A80-F287-4B24-93BC-19D7AF6353F2}"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1FACC3-4450-416F-B96F-CAF5EB56E14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5ED5B-25B0-4A67-B46B-A7257C6207DF}" type="slidenum">
              <a:rPr lang="en-US" smtClean="0"/>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71FACC3-4450-416F-B96F-CAF5EB56E14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5ED5B-25B0-4A67-B46B-A7257C6207D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71FACC3-4450-416F-B96F-CAF5EB56E14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5ED5B-25B0-4A67-B46B-A7257C6207D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71FACC3-4450-416F-B96F-CAF5EB56E14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5ED5B-25B0-4A67-B46B-A7257C6207D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71FACC3-4450-416F-B96F-CAF5EB56E14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5ED5B-25B0-4A67-B46B-A7257C6207DF}" type="slidenum">
              <a:rPr lang="en-US" smtClean="0"/>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71FACC3-4450-416F-B96F-CAF5EB56E14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5ED5B-25B0-4A67-B46B-A7257C6207D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71FACC3-4450-416F-B96F-CAF5EB56E14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45ED5B-25B0-4A67-B46B-A7257C6207D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1FACC3-4450-416F-B96F-CAF5EB56E14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45ED5B-25B0-4A67-B46B-A7257C6207D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71FACC3-4450-416F-B96F-CAF5EB56E149}" type="datetimeFigureOut">
              <a:rPr lang="en-US" smtClean="0"/>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745ED5B-25B0-4A67-B46B-A7257C6207D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71FACC3-4450-416F-B96F-CAF5EB56E149}" type="datetimeFigureOut">
              <a:rPr lang="en-US" smtClean="0"/>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745ED5B-25B0-4A67-B46B-A7257C6207D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71FACC3-4450-416F-B96F-CAF5EB56E14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5ED5B-25B0-4A67-B46B-A7257C6207D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71FACC3-4450-416F-B96F-CAF5EB56E149}" type="datetimeFigureOut">
              <a:rPr lang="en-US" smtClean="0"/>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745ED5B-25B0-4A67-B46B-A7257C6207DF}" type="slidenum">
              <a:rPr lang="en-US" smtClean="0"/>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microsoft.com/office/2007/relationships/hdphoto" Target="../media/image4.wdp"/><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image6.wdp"/><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bigstock-Black-And-Yellow-Stripes-Set-312591649 (1)"/>
          <p:cNvPicPr>
            <a:picLocks noChangeAspect="1"/>
          </p:cNvPicPr>
          <p:nvPr/>
        </p:nvPicPr>
        <p:blipFill>
          <a:blip r:embed="rId1">
            <a:alphaModFix amt="97000"/>
            <a:lum bright="-6000" contrast="18000"/>
          </a:blip>
          <a:stretch>
            <a:fillRect/>
          </a:stretch>
        </p:blipFill>
        <p:spPr>
          <a:xfrm>
            <a:off x="0" y="0"/>
            <a:ext cx="12192000" cy="6963410"/>
          </a:xfrm>
          <a:prstGeom prst="rect">
            <a:avLst/>
          </a:prstGeom>
          <a:effectLst>
            <a:outerShdw blurRad="50800" dist="50800" dir="5400000" sx="1000" sy="1000" algn="ctr" rotWithShape="0">
              <a:srgbClr val="000000">
                <a:alpha val="0"/>
              </a:srgbClr>
            </a:outerShdw>
          </a:effectLst>
        </p:spPr>
      </p:pic>
      <p:sp>
        <p:nvSpPr>
          <p:cNvPr id="3" name="Text Box 2"/>
          <p:cNvSpPr txBox="1"/>
          <p:nvPr/>
        </p:nvSpPr>
        <p:spPr>
          <a:xfrm>
            <a:off x="2470150" y="966470"/>
            <a:ext cx="7269480" cy="2553335"/>
          </a:xfrm>
          <a:prstGeom prst="rect">
            <a:avLst/>
          </a:prstGeom>
          <a:noFill/>
        </p:spPr>
        <p:txBody>
          <a:bodyPr wrap="square" rtlCol="0">
            <a:spAutoFit/>
          </a:bodyPr>
          <a:p>
            <a:r>
              <a:rPr lang="en-US" sz="8000">
                <a:latin typeface="Algerian" panose="04020705040A02060702" pitchFamily="82" charset="0"/>
                <a:cs typeface="Algerian" panose="04020705040A02060702" pitchFamily="82" charset="0"/>
              </a:rPr>
              <a:t>    SUSPECTS </a:t>
            </a:r>
            <a:endParaRPr lang="en-US" sz="8000">
              <a:latin typeface="Algerian" panose="04020705040A02060702" pitchFamily="82" charset="0"/>
              <a:cs typeface="Algerian" panose="04020705040A02060702" pitchFamily="82" charset="0"/>
            </a:endParaRPr>
          </a:p>
          <a:p>
            <a:r>
              <a:rPr lang="en-US" sz="8000">
                <a:latin typeface="Algerian" panose="04020705040A02060702" pitchFamily="82" charset="0"/>
                <a:cs typeface="Algerian" panose="04020705040A02060702" pitchFamily="82" charset="0"/>
              </a:rPr>
              <a:t> DESCRIPTION</a:t>
            </a:r>
            <a:endParaRPr lang="en-US" sz="8000">
              <a:latin typeface="Algerian" panose="04020705040A02060702" pitchFamily="82" charset="0"/>
              <a:cs typeface="Algerian" panose="04020705040A02060702"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6911" y="512816"/>
            <a:ext cx="8644345" cy="5632311"/>
          </a:xfrm>
          <a:prstGeom prst="rect">
            <a:avLst/>
          </a:prstGeom>
          <a:noFill/>
        </p:spPr>
        <p:txBody>
          <a:bodyPr wrap="square">
            <a:spAutoFit/>
          </a:bodyPr>
          <a:lstStyle/>
          <a:p>
            <a:r>
              <a:rPr lang="en-US" sz="2000" b="1" dirty="0">
                <a:solidFill>
                  <a:srgbClr val="002060"/>
                </a:solidFill>
                <a:latin typeface="Algerian" panose="04020705040A02060702" pitchFamily="82" charset="0"/>
              </a:rPr>
              <a:t>Hobby</a:t>
            </a:r>
            <a:r>
              <a:rPr lang="en-US" b="1" dirty="0">
                <a:solidFill>
                  <a:srgbClr val="002060"/>
                </a:solidFill>
                <a:latin typeface="Arial Rounded MT Bold" panose="020F0704030504030204" pitchFamily="34" charset="0"/>
              </a:rPr>
              <a:t>: </a:t>
            </a:r>
            <a:r>
              <a:rPr lang="en-US" dirty="0">
                <a:latin typeface="Arial Rounded MT Bold" panose="020F0704030504030204" pitchFamily="34" charset="0"/>
              </a:rPr>
              <a:t>Oliver enjoys painting landscapes, finding solace in the beauty of the natural world. He's a fitness freak who spends a lot of time at the gym focusing on his health.</a:t>
            </a:r>
            <a:endParaRPr lang="en-US" dirty="0">
              <a:latin typeface="Arial Rounded MT Bold" panose="020F0704030504030204" pitchFamily="34" charset="0"/>
            </a:endParaRPr>
          </a:p>
          <a:p>
            <a:endParaRPr lang="en-US" sz="2000" dirty="0"/>
          </a:p>
          <a:p>
            <a:r>
              <a:rPr lang="en-US" sz="2000" b="1" dirty="0">
                <a:solidFill>
                  <a:srgbClr val="002060"/>
                </a:solidFill>
                <a:latin typeface="Algerian" panose="04020705040A02060702" pitchFamily="82" charset="0"/>
              </a:rPr>
              <a:t> Works: </a:t>
            </a:r>
            <a:r>
              <a:rPr lang="en-US" dirty="0">
                <a:latin typeface="Arial Rounded MT Bold" panose="020F0704030504030204" pitchFamily="34" charset="0"/>
              </a:rPr>
              <a:t>Oliver is the owner of a once-famous and successful company, which has now fallen on hard times. Despite his efforts to revive it, the company struggles to regain its former glory, adding to Oliver's financial and emotional burdens.</a:t>
            </a:r>
            <a:endParaRPr lang="en-US" dirty="0">
              <a:latin typeface="Arial Rounded MT Bold" panose="020F0704030504030204" pitchFamily="34" charset="0"/>
            </a:endParaRPr>
          </a:p>
          <a:p>
            <a:endParaRPr lang="en-US" sz="2000" dirty="0"/>
          </a:p>
          <a:p>
            <a:r>
              <a:rPr lang="en-US" sz="2000" b="1" dirty="0">
                <a:latin typeface="Algerian" panose="04020705040A02060702" pitchFamily="82" charset="0"/>
              </a:rPr>
              <a:t> </a:t>
            </a:r>
            <a:r>
              <a:rPr lang="en-US" sz="2000" b="1" dirty="0">
                <a:solidFill>
                  <a:srgbClr val="002060"/>
                </a:solidFill>
                <a:latin typeface="Algerian" panose="04020705040A02060702" pitchFamily="82" charset="0"/>
              </a:rPr>
              <a:t>Family: </a:t>
            </a:r>
            <a:r>
              <a:rPr lang="en-US" dirty="0">
                <a:latin typeface="Arial Rounded MT Bold" panose="020F0704030504030204" pitchFamily="34" charset="0"/>
              </a:rPr>
              <a:t>Oliver is estranged from his family, particularly his daughter Lily, whom he hasn't seen in years.</a:t>
            </a:r>
            <a:endParaRPr lang="en-US" dirty="0">
              <a:latin typeface="Arial Rounded MT Bold" panose="020F0704030504030204" pitchFamily="34" charset="0"/>
            </a:endParaRPr>
          </a:p>
          <a:p>
            <a:endParaRPr lang="en-US" sz="2000" dirty="0"/>
          </a:p>
          <a:p>
            <a:r>
              <a:rPr lang="en-US" sz="2000" dirty="0"/>
              <a:t> </a:t>
            </a:r>
            <a:r>
              <a:rPr lang="en-US" sz="2000" b="1" dirty="0">
                <a:solidFill>
                  <a:srgbClr val="002060"/>
                </a:solidFill>
                <a:latin typeface="Algerian" panose="04020705040A02060702" pitchFamily="82" charset="0"/>
              </a:rPr>
              <a:t>Alibi</a:t>
            </a:r>
            <a:r>
              <a:rPr lang="en-US" b="1" dirty="0">
                <a:solidFill>
                  <a:srgbClr val="002060"/>
                </a:solidFill>
                <a:latin typeface="Arial Rounded MT Bold" panose="020F0704030504030204" pitchFamily="34" charset="0"/>
              </a:rPr>
              <a:t>: </a:t>
            </a:r>
            <a:r>
              <a:rPr lang="en-US" dirty="0">
                <a:latin typeface="Arial Rounded MT Bold" panose="020F0704030504030204" pitchFamily="34" charset="0"/>
              </a:rPr>
              <a:t>Oliver claims to have been out of town on a business trip on the night of the murder.</a:t>
            </a:r>
            <a:endParaRPr lang="en-US" dirty="0">
              <a:latin typeface="Arial Rounded MT Bold" panose="020F0704030504030204" pitchFamily="34" charset="0"/>
            </a:endParaRPr>
          </a:p>
          <a:p>
            <a:endParaRPr lang="en-US" sz="2000" dirty="0"/>
          </a:p>
          <a:p>
            <a:r>
              <a:rPr lang="en-US" sz="2000" dirty="0"/>
              <a:t> </a:t>
            </a:r>
            <a:r>
              <a:rPr lang="en-US" sz="2000" b="1" dirty="0">
                <a:solidFill>
                  <a:srgbClr val="002060"/>
                </a:solidFill>
                <a:latin typeface="Algerian" panose="04020705040A02060702" pitchFamily="82" charset="0"/>
              </a:rPr>
              <a:t>Motive: </a:t>
            </a:r>
            <a:r>
              <a:rPr lang="en-US" dirty="0">
                <a:latin typeface="Arial Rounded MT Bold" panose="020F0704030504030204" pitchFamily="34" charset="0"/>
              </a:rPr>
              <a:t>Oliver's motive for the murder remains unclear, but his strained relationship with Lily and his sudden reappearance in her life provide a potential motive. Lily's death would mean that Oliver would inherit her wealth which is also a potential motive for Oliver to kill his daughter.</a:t>
            </a:r>
            <a:endParaRPr lang="en-US" dirty="0">
              <a:latin typeface="Arial Rounded MT Bold" panose="020F0704030504030204" pitchFamily="34" charset="0"/>
            </a:endParaRPr>
          </a:p>
        </p:txBody>
      </p:sp>
      <p:sp>
        <p:nvSpPr>
          <p:cNvPr id="5" name="TextBox 4"/>
          <p:cNvSpPr txBox="1"/>
          <p:nvPr/>
        </p:nvSpPr>
        <p:spPr>
          <a:xfrm>
            <a:off x="500744" y="3998386"/>
            <a:ext cx="2546167" cy="2246769"/>
          </a:xfrm>
          <a:prstGeom prst="rect">
            <a:avLst/>
          </a:prstGeom>
          <a:noFill/>
        </p:spPr>
        <p:txBody>
          <a:bodyPr wrap="square">
            <a:spAutoFit/>
          </a:bodyPr>
          <a:lstStyle/>
          <a:p>
            <a:r>
              <a:rPr lang="en-US" sz="2100" b="1" dirty="0">
                <a:latin typeface="Algerian" panose="04020705040A02060702" pitchFamily="82" charset="0"/>
              </a:rPr>
              <a:t>FEATURES:</a:t>
            </a:r>
            <a:endParaRPr lang="en-US" sz="2100" b="1" dirty="0">
              <a:latin typeface="Algerian" panose="04020705040A02060702" pitchFamily="82" charset="0"/>
            </a:endParaRPr>
          </a:p>
          <a:p>
            <a:r>
              <a:rPr lang="en-US" sz="2000" dirty="0"/>
              <a:t>   - Age: 57</a:t>
            </a:r>
            <a:endParaRPr lang="en-US" sz="2000" dirty="0"/>
          </a:p>
          <a:p>
            <a:r>
              <a:rPr lang="en-US" sz="2000" dirty="0"/>
              <a:t>   - Hair Color: White</a:t>
            </a:r>
            <a:endParaRPr lang="en-US" sz="2000" dirty="0"/>
          </a:p>
          <a:p>
            <a:r>
              <a:rPr lang="en-US" sz="2000" dirty="0"/>
              <a:t>   - Race: Mexican</a:t>
            </a:r>
            <a:endParaRPr lang="en-US" sz="2000" dirty="0"/>
          </a:p>
          <a:p>
            <a:r>
              <a:rPr lang="en-US" sz="2000" dirty="0"/>
              <a:t>   - Height: 5ft 6''</a:t>
            </a:r>
            <a:endParaRPr lang="en-US" sz="2000" dirty="0"/>
          </a:p>
          <a:p>
            <a:r>
              <a:rPr lang="en-US" sz="2000" dirty="0"/>
              <a:t>   - Weight: 290 </a:t>
            </a:r>
            <a:r>
              <a:rPr lang="en-US" sz="2000" dirty="0" err="1"/>
              <a:t>lb</a:t>
            </a:r>
            <a:endParaRPr lang="en-US" sz="2000" dirty="0"/>
          </a:p>
          <a:p>
            <a:r>
              <a:rPr lang="en-US" sz="2000" dirty="0"/>
              <a:t>   - Shoe Size: 10</a:t>
            </a:r>
            <a:endParaRPr lang="en-US" sz="2000" dirty="0"/>
          </a:p>
        </p:txBody>
      </p:sp>
      <p:sp>
        <p:nvSpPr>
          <p:cNvPr id="7" name="TextBox 6"/>
          <p:cNvSpPr txBox="1"/>
          <p:nvPr/>
        </p:nvSpPr>
        <p:spPr>
          <a:xfrm>
            <a:off x="157843" y="97318"/>
            <a:ext cx="6093822" cy="415498"/>
          </a:xfrm>
          <a:prstGeom prst="rect">
            <a:avLst/>
          </a:prstGeom>
          <a:noFill/>
        </p:spPr>
        <p:txBody>
          <a:bodyPr wrap="square">
            <a:spAutoFit/>
          </a:bodyPr>
          <a:lstStyle/>
          <a:p>
            <a:r>
              <a:rPr lang="en-US" sz="2100" b="1" dirty="0">
                <a:latin typeface="Algerian" panose="04020705040A02060702" pitchFamily="82" charset="0"/>
              </a:rPr>
              <a:t>Oliver, the Estranged Father :</a:t>
            </a:r>
            <a:endParaRPr lang="en-US" sz="2100" b="1" dirty="0">
              <a:latin typeface="Algerian" panose="04020705040A02060702" pitchFamily="82" charset="0"/>
            </a:endParaRPr>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14145" y="855795"/>
            <a:ext cx="1159857" cy="289964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08883" y="1144911"/>
            <a:ext cx="1419423" cy="3810532"/>
          </a:xfrm>
          <a:prstGeom prst="rect">
            <a:avLst/>
          </a:prstGeom>
        </p:spPr>
      </p:pic>
      <p:sp>
        <p:nvSpPr>
          <p:cNvPr id="7" name="TextBox 6"/>
          <p:cNvSpPr txBox="1"/>
          <p:nvPr/>
        </p:nvSpPr>
        <p:spPr>
          <a:xfrm>
            <a:off x="3869871" y="1144911"/>
            <a:ext cx="7513245" cy="1585049"/>
          </a:xfrm>
          <a:prstGeom prst="rect">
            <a:avLst/>
          </a:prstGeom>
          <a:noFill/>
        </p:spPr>
        <p:txBody>
          <a:bodyPr wrap="square">
            <a:spAutoFit/>
          </a:bodyPr>
          <a:lstStyle/>
          <a:p>
            <a:r>
              <a:rPr lang="en-US" sz="2100" b="1" dirty="0">
                <a:solidFill>
                  <a:srgbClr val="002060"/>
                </a:solidFill>
                <a:latin typeface="Algerian" panose="04020705040A02060702" pitchFamily="82" charset="0"/>
              </a:rPr>
              <a:t>Reason for Suspicion</a:t>
            </a:r>
            <a:r>
              <a:rPr lang="en-US" sz="2100" b="1" dirty="0">
                <a:latin typeface="Algerian" panose="04020705040A02060702" pitchFamily="82" charset="0"/>
              </a:rPr>
              <a:t>: </a:t>
            </a:r>
            <a:r>
              <a:rPr lang="en-US" sz="1900" dirty="0">
                <a:latin typeface="Arial Rounded MT Bold" panose="020F0704030504030204" pitchFamily="34" charset="0"/>
              </a:rPr>
              <a:t>The Shadowy Figure's mysterious presence and elusive nature make them a prime suspect in the eyes of the detectives. Despite efforts to uncover their identity and motivations, they remain one step ahead, leaving detectives frustrated and perplexed by their actions</a:t>
            </a:r>
            <a:r>
              <a:rPr lang="en-US" sz="1900" dirty="0"/>
              <a:t>.</a:t>
            </a:r>
            <a:endParaRPr lang="en-US" sz="1900" dirty="0"/>
          </a:p>
        </p:txBody>
      </p:sp>
      <p:sp>
        <p:nvSpPr>
          <p:cNvPr id="9" name="TextBox 8"/>
          <p:cNvSpPr txBox="1"/>
          <p:nvPr/>
        </p:nvSpPr>
        <p:spPr>
          <a:xfrm>
            <a:off x="3946072" y="3104038"/>
            <a:ext cx="6093822" cy="769441"/>
          </a:xfrm>
          <a:prstGeom prst="rect">
            <a:avLst/>
          </a:prstGeom>
          <a:noFill/>
        </p:spPr>
        <p:txBody>
          <a:bodyPr wrap="square">
            <a:spAutoFit/>
          </a:bodyPr>
          <a:lstStyle/>
          <a:p>
            <a:r>
              <a:rPr lang="en-US" sz="2100" b="1" dirty="0">
                <a:solidFill>
                  <a:srgbClr val="002060"/>
                </a:solidFill>
                <a:latin typeface="Algerian" panose="04020705040A02060702" pitchFamily="82" charset="0"/>
              </a:rPr>
              <a:t>FEATURES:</a:t>
            </a:r>
            <a:endParaRPr lang="en-US" sz="2100" b="1" dirty="0">
              <a:solidFill>
                <a:srgbClr val="002060"/>
              </a:solidFill>
              <a:latin typeface="Algerian" panose="04020705040A02060702" pitchFamily="82" charset="0"/>
            </a:endParaRPr>
          </a:p>
          <a:p>
            <a:r>
              <a:rPr lang="en-US" sz="2300" dirty="0"/>
              <a:t>   </a:t>
            </a:r>
            <a:r>
              <a:rPr lang="en-US" sz="1900" dirty="0">
                <a:latin typeface="Arial Rounded MT Bold" panose="020F0704030504030204" pitchFamily="34" charset="0"/>
              </a:rPr>
              <a:t>UNKNOWN</a:t>
            </a:r>
            <a:endParaRPr lang="en-US" sz="1900" dirty="0">
              <a:latin typeface="Arial Rounded MT Bold" panose="020F0704030504030204" pitchFamily="34" charset="0"/>
            </a:endParaRPr>
          </a:p>
        </p:txBody>
      </p:sp>
      <p:sp>
        <p:nvSpPr>
          <p:cNvPr id="11" name="TextBox 10"/>
          <p:cNvSpPr txBox="1"/>
          <p:nvPr/>
        </p:nvSpPr>
        <p:spPr>
          <a:xfrm>
            <a:off x="527958" y="355335"/>
            <a:ext cx="6093822" cy="415498"/>
          </a:xfrm>
          <a:prstGeom prst="rect">
            <a:avLst/>
          </a:prstGeom>
          <a:noFill/>
        </p:spPr>
        <p:txBody>
          <a:bodyPr wrap="square">
            <a:spAutoFit/>
          </a:bodyPr>
          <a:lstStyle/>
          <a:p>
            <a:r>
              <a:rPr lang="en-US" sz="2100" b="1" dirty="0">
                <a:latin typeface="Algerian" panose="04020705040A02060702" pitchFamily="82" charset="0"/>
              </a:rPr>
              <a:t>Shadowy Figure</a:t>
            </a:r>
            <a:r>
              <a:rPr lang="en-US" dirty="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77620" y="443567"/>
            <a:ext cx="9114380" cy="5970865"/>
          </a:xfrm>
          <a:prstGeom prst="rect">
            <a:avLst/>
          </a:prstGeom>
          <a:noFill/>
        </p:spPr>
        <p:txBody>
          <a:bodyPr wrap="square">
            <a:spAutoFit/>
          </a:bodyPr>
          <a:lstStyle/>
          <a:p>
            <a:endParaRPr lang="en-US" dirty="0"/>
          </a:p>
          <a:p>
            <a:r>
              <a:rPr lang="en-US" sz="1900" b="1" dirty="0">
                <a:solidFill>
                  <a:srgbClr val="002060"/>
                </a:solidFill>
                <a:latin typeface="Algerian" panose="04020705040A02060702" pitchFamily="82" charset="0"/>
              </a:rPr>
              <a:t>Hobby</a:t>
            </a:r>
            <a:r>
              <a:rPr lang="en-US" sz="1900" b="1" dirty="0">
                <a:latin typeface="Algerian" panose="04020705040A02060702" pitchFamily="82" charset="0"/>
              </a:rPr>
              <a:t>: </a:t>
            </a:r>
            <a:r>
              <a:rPr lang="en-US" dirty="0">
                <a:latin typeface="Arial Rounded MT Bold" panose="020F0704030504030204" pitchFamily="34" charset="0"/>
              </a:rPr>
              <a:t>Amelia is an avid painter and practices judo, finding solace in the strokes of her brush as well as on the judo mat. She is a judo champion, showcasing her dedication and skill in the sport.</a:t>
            </a:r>
            <a:endParaRPr lang="en-US" dirty="0">
              <a:latin typeface="Arial Rounded MT Bold" panose="020F0704030504030204" pitchFamily="34" charset="0"/>
            </a:endParaRPr>
          </a:p>
          <a:p>
            <a:endParaRPr lang="en-US" dirty="0">
              <a:latin typeface="Arial Rounded MT Bold" panose="020F0704030504030204" pitchFamily="34" charset="0"/>
            </a:endParaRPr>
          </a:p>
          <a:p>
            <a:r>
              <a:rPr lang="en-US" sz="1900" b="1" dirty="0">
                <a:solidFill>
                  <a:srgbClr val="002060"/>
                </a:solidFill>
                <a:latin typeface="Algerian" panose="04020705040A02060702" pitchFamily="82" charset="0"/>
              </a:rPr>
              <a:t>Works:</a:t>
            </a:r>
            <a:r>
              <a:rPr lang="en-US" b="1" dirty="0">
                <a:solidFill>
                  <a:srgbClr val="002060"/>
                </a:solidFill>
                <a:latin typeface="Arial Rounded MT Bold" panose="020F0704030504030204" pitchFamily="34" charset="0"/>
              </a:rPr>
              <a:t> </a:t>
            </a:r>
            <a:r>
              <a:rPr lang="en-US" dirty="0">
                <a:latin typeface="Arial Rounded MT Bold" panose="020F0704030504030204" pitchFamily="34" charset="0"/>
              </a:rPr>
              <a:t>While Amelia's paintings have garnered praise for their technical skill and emotional depth, they remain largely unknown outside of local art circles. Despite her talent, she struggles to gain recognition in a competitive industry dominated by larger-than-life personalities.</a:t>
            </a:r>
            <a:endParaRPr lang="en-US" dirty="0">
              <a:latin typeface="Arial Rounded MT Bold" panose="020F0704030504030204" pitchFamily="34" charset="0"/>
            </a:endParaRPr>
          </a:p>
          <a:p>
            <a:endParaRPr lang="en-US" dirty="0">
              <a:latin typeface="Arial Rounded MT Bold" panose="020F0704030504030204" pitchFamily="34" charset="0"/>
            </a:endParaRPr>
          </a:p>
          <a:p>
            <a:r>
              <a:rPr lang="en-US" sz="1900" b="1" dirty="0">
                <a:solidFill>
                  <a:srgbClr val="002060"/>
                </a:solidFill>
                <a:latin typeface="Algerian" panose="04020705040A02060702" pitchFamily="82" charset="0"/>
              </a:rPr>
              <a:t>Alibi: </a:t>
            </a:r>
            <a:r>
              <a:rPr lang="en-US" dirty="0">
                <a:latin typeface="Arial Rounded MT Bold" panose="020F0704030504030204" pitchFamily="34" charset="0"/>
              </a:rPr>
              <a:t>Amelia claims to have been visiting relatives out of town on the night of the murder, providing her with a potential alibi. However, discrepancies in her story and a lack of concrete evidence cast doubt on her whereabouts during the crucial hours leading up to Lily's death.</a:t>
            </a:r>
            <a:endParaRPr lang="en-US" dirty="0">
              <a:latin typeface="Arial Rounded MT Bold" panose="020F0704030504030204" pitchFamily="34" charset="0"/>
            </a:endParaRPr>
          </a:p>
          <a:p>
            <a:endParaRPr lang="en-US" dirty="0">
              <a:latin typeface="Arial Rounded MT Bold" panose="020F0704030504030204" pitchFamily="34" charset="0"/>
            </a:endParaRPr>
          </a:p>
          <a:p>
            <a:r>
              <a:rPr lang="en-US" sz="1900" b="1" dirty="0">
                <a:solidFill>
                  <a:srgbClr val="002060"/>
                </a:solidFill>
                <a:latin typeface="Algerian" panose="04020705040A02060702" pitchFamily="82" charset="0"/>
              </a:rPr>
              <a:t>Motive: </a:t>
            </a:r>
            <a:r>
              <a:rPr lang="en-US" dirty="0">
                <a:latin typeface="Arial Rounded MT Bold" panose="020F0704030504030204" pitchFamily="34" charset="0"/>
              </a:rPr>
              <a:t>Amelia's jealousy towards Lily stems from feelings of inadequacy and resentment over her friend's success and allure. She's jealous of Lily because Lily's </a:t>
            </a:r>
            <a:r>
              <a:rPr lang="en-US" dirty="0" err="1">
                <a:latin typeface="Arial Rounded MT Bold" panose="020F0704030504030204" pitchFamily="34" charset="0"/>
              </a:rPr>
              <a:t>fiance</a:t>
            </a:r>
            <a:r>
              <a:rPr lang="en-US" dirty="0">
                <a:latin typeface="Arial Rounded MT Bold" panose="020F0704030504030204" pitchFamily="34" charset="0"/>
              </a:rPr>
              <a:t> is Amelia's ex-boyfriend. Not just this, even though Amelia puts in equal effort like Lily, Lily is always better (Amelia feels like this). As Lily's popularity soared, Amelia's envy turned toxic, fueling dark thoughts of revenge and a desire to reclaim what she perceives as rightfully hers.</a:t>
            </a:r>
            <a:endParaRPr lang="en-US" dirty="0">
              <a:latin typeface="Arial Rounded MT Bold" panose="020F0704030504030204" pitchFamily="34" charset="0"/>
            </a:endParaRPr>
          </a:p>
        </p:txBody>
      </p:sp>
      <p:sp>
        <p:nvSpPr>
          <p:cNvPr id="5" name="TextBox 4"/>
          <p:cNvSpPr txBox="1"/>
          <p:nvPr/>
        </p:nvSpPr>
        <p:spPr>
          <a:xfrm>
            <a:off x="372978" y="105013"/>
            <a:ext cx="3951595" cy="415498"/>
          </a:xfrm>
          <a:prstGeom prst="rect">
            <a:avLst/>
          </a:prstGeom>
          <a:noFill/>
        </p:spPr>
        <p:txBody>
          <a:bodyPr wrap="square" rtlCol="0">
            <a:spAutoFit/>
          </a:bodyPr>
          <a:lstStyle/>
          <a:p>
            <a:r>
              <a:rPr lang="en-US" sz="2100" b="1" dirty="0">
                <a:latin typeface="Algerian" panose="04020705040A02060702" pitchFamily="82" charset="0"/>
              </a:rPr>
              <a:t>Amelia, the Jealous Rival</a:t>
            </a:r>
            <a:r>
              <a:rPr lang="en-US" sz="2100" dirty="0">
                <a:latin typeface="Algerian" panose="04020705040A02060702" pitchFamily="82" charset="0"/>
              </a:rPr>
              <a:t>:</a:t>
            </a:r>
            <a:endParaRPr lang="en-US" sz="2100" dirty="0">
              <a:latin typeface="Algerian" panose="04020705040A02060702" pitchFamily="82" charset="0"/>
            </a:endParaRPr>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9380" y="520511"/>
            <a:ext cx="1352550" cy="3810000"/>
          </a:xfrm>
          <a:prstGeom prst="rect">
            <a:avLst/>
          </a:prstGeom>
        </p:spPr>
      </p:pic>
      <p:sp>
        <p:nvSpPr>
          <p:cNvPr id="12" name="TextBox 11"/>
          <p:cNvSpPr txBox="1"/>
          <p:nvPr/>
        </p:nvSpPr>
        <p:spPr>
          <a:xfrm>
            <a:off x="335809" y="4190218"/>
            <a:ext cx="2461179" cy="2062103"/>
          </a:xfrm>
          <a:prstGeom prst="rect">
            <a:avLst/>
          </a:prstGeom>
          <a:noFill/>
        </p:spPr>
        <p:txBody>
          <a:bodyPr wrap="square" rtlCol="0">
            <a:spAutoFit/>
          </a:bodyPr>
          <a:lstStyle/>
          <a:p>
            <a:r>
              <a:rPr lang="en-US" sz="2000" b="1" kern="1200" dirty="0">
                <a:solidFill>
                  <a:schemeClr val="tx1"/>
                </a:solidFill>
                <a:latin typeface="Algerian" panose="04020705040A02060702" pitchFamily="82" charset="0"/>
              </a:rPr>
              <a:t>FEATURES:</a:t>
            </a:r>
            <a:endParaRPr lang="en-US" sz="2000" b="1" kern="1200" dirty="0">
              <a:solidFill>
                <a:schemeClr val="tx1"/>
              </a:solidFill>
              <a:latin typeface="Algerian" panose="04020705040A02060702" pitchFamily="82" charset="0"/>
            </a:endParaRPr>
          </a:p>
          <a:p>
            <a:r>
              <a:rPr lang="en-US" sz="1800" kern="1200" dirty="0">
                <a:solidFill>
                  <a:schemeClr val="tx1"/>
                </a:solidFill>
                <a:latin typeface="+mn-lt"/>
                <a:ea typeface="+mn-ea"/>
                <a:cs typeface="+mn-cs"/>
              </a:rPr>
              <a:t>   </a:t>
            </a:r>
            <a:r>
              <a:rPr lang="en-US" sz="1800" kern="1200" dirty="0">
                <a:solidFill>
                  <a:schemeClr val="tx1"/>
                </a:solidFill>
                <a:latin typeface="Arial Rounded MT Bold" panose="020F0704030504030204" pitchFamily="34" charset="0"/>
              </a:rPr>
              <a:t>- </a:t>
            </a:r>
            <a:r>
              <a:rPr lang="en-US" sz="1800" kern="1200" dirty="0">
                <a:solidFill>
                  <a:schemeClr val="tx1"/>
                </a:solidFill>
              </a:rPr>
              <a:t>Age: 26</a:t>
            </a:r>
            <a:endParaRPr lang="en-US" sz="1800" kern="1200" dirty="0">
              <a:solidFill>
                <a:schemeClr val="tx1"/>
              </a:solidFill>
            </a:endParaRPr>
          </a:p>
          <a:p>
            <a:r>
              <a:rPr lang="en-US" sz="1800" kern="1200" dirty="0">
                <a:solidFill>
                  <a:schemeClr val="tx1"/>
                </a:solidFill>
              </a:rPr>
              <a:t>   - Hair Color: Black</a:t>
            </a:r>
            <a:endParaRPr lang="en-US" sz="1800" kern="1200" dirty="0">
              <a:solidFill>
                <a:schemeClr val="tx1"/>
              </a:solidFill>
            </a:endParaRPr>
          </a:p>
          <a:p>
            <a:r>
              <a:rPr lang="en-US" sz="1800" kern="1200" dirty="0">
                <a:solidFill>
                  <a:schemeClr val="tx1"/>
                </a:solidFill>
              </a:rPr>
              <a:t>   - Race: American</a:t>
            </a:r>
            <a:endParaRPr lang="en-US" sz="1800" kern="1200" dirty="0">
              <a:solidFill>
                <a:schemeClr val="tx1"/>
              </a:solidFill>
            </a:endParaRPr>
          </a:p>
          <a:p>
            <a:r>
              <a:rPr lang="en-US" sz="1800" kern="1200" dirty="0">
                <a:solidFill>
                  <a:schemeClr val="tx1"/>
                </a:solidFill>
              </a:rPr>
              <a:t>   - Height: 5ft 8''</a:t>
            </a:r>
            <a:endParaRPr lang="en-US" sz="1800" kern="1200" dirty="0">
              <a:solidFill>
                <a:schemeClr val="tx1"/>
              </a:solidFill>
            </a:endParaRPr>
          </a:p>
          <a:p>
            <a:r>
              <a:rPr lang="en-US" sz="1800" kern="1200" dirty="0">
                <a:solidFill>
                  <a:schemeClr val="tx1"/>
                </a:solidFill>
              </a:rPr>
              <a:t>   - Weight: 270 </a:t>
            </a:r>
            <a:r>
              <a:rPr lang="en-US" sz="1800" kern="1200" dirty="0" err="1">
                <a:solidFill>
                  <a:schemeClr val="tx1"/>
                </a:solidFill>
              </a:rPr>
              <a:t>lb</a:t>
            </a:r>
            <a:endParaRPr lang="en-US" sz="1800" kern="1200" dirty="0">
              <a:solidFill>
                <a:schemeClr val="tx1"/>
              </a:solidFill>
            </a:endParaRPr>
          </a:p>
          <a:p>
            <a:r>
              <a:rPr lang="en-US" sz="1800" kern="1200" dirty="0">
                <a:solidFill>
                  <a:schemeClr val="tx1"/>
                </a:solidFill>
              </a:rPr>
              <a:t>   - Shoe Size: 7</a:t>
            </a:r>
            <a:endParaRPr lang="en-US" sz="1800" kern="12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BEBA8EAE-BF5A-486C-A8C5-ECC9F3942E4B}">
                <a14:imgProps xmlns:a14="http://schemas.microsoft.com/office/drawing/2010/main">
                  <a14:imgLayer r:embed="rId2">
                    <a14:imgEffect>
                      <a14:brightnessContrast bright="20000" contrast="-40000"/>
                    </a14:imgEffect>
                    <a14:imgEffect>
                      <a14:saturation sat="200000"/>
                    </a14:imgEffect>
                  </a14:imgLayer>
                </a14:imgProps>
              </a:ext>
              <a:ext uri="{28A0092B-C50C-407E-A947-70E740481C1C}">
                <a14:useLocalDpi xmlns:a14="http://schemas.microsoft.com/office/drawing/2010/main" val="0"/>
              </a:ext>
            </a:extLst>
          </a:blip>
          <a:stretch>
            <a:fillRect/>
          </a:stretch>
        </p:blipFill>
        <p:spPr>
          <a:xfrm>
            <a:off x="660949" y="834101"/>
            <a:ext cx="1450167" cy="3440410"/>
          </a:xfrm>
          <a:prstGeom prst="rect">
            <a:avLst/>
          </a:prstGeom>
        </p:spPr>
      </p:pic>
      <p:sp>
        <p:nvSpPr>
          <p:cNvPr id="7" name="TextBox 6"/>
          <p:cNvSpPr txBox="1"/>
          <p:nvPr/>
        </p:nvSpPr>
        <p:spPr>
          <a:xfrm>
            <a:off x="3128211" y="918151"/>
            <a:ext cx="8241475" cy="5416868"/>
          </a:xfrm>
          <a:prstGeom prst="rect">
            <a:avLst/>
          </a:prstGeom>
          <a:noFill/>
        </p:spPr>
        <p:txBody>
          <a:bodyPr wrap="square" rtlCol="0">
            <a:spAutoFit/>
          </a:bodyPr>
          <a:lstStyle/>
          <a:p>
            <a:r>
              <a:rPr lang="en-US" sz="1900" b="1" kern="1200" dirty="0">
                <a:solidFill>
                  <a:srgbClr val="002060"/>
                </a:solidFill>
                <a:latin typeface="Algerian" panose="04020705040A02060702" pitchFamily="82" charset="0"/>
              </a:rPr>
              <a:t>Hobby</a:t>
            </a:r>
            <a:r>
              <a:rPr lang="en-US" sz="1900" b="1" kern="1200" dirty="0">
                <a:solidFill>
                  <a:schemeClr val="tx1"/>
                </a:solidFill>
                <a:latin typeface="Algerian" panose="04020705040A02060702" pitchFamily="82" charset="0"/>
              </a:rPr>
              <a:t>:</a:t>
            </a:r>
            <a:r>
              <a:rPr lang="en-US" sz="1800" kern="1200" dirty="0">
                <a:solidFill>
                  <a:schemeClr val="tx1"/>
                </a:solidFill>
                <a:latin typeface="Algerian" panose="04020705040A02060702" pitchFamily="82" charset="0"/>
              </a:rPr>
              <a:t> </a:t>
            </a:r>
            <a:r>
              <a:rPr lang="en-US" sz="1800" kern="1200" dirty="0">
                <a:latin typeface="Arial Rounded MT Bold" panose="020F0704030504030204" pitchFamily="34" charset="0"/>
              </a:rPr>
              <a:t>Gabriel enjoys photography, capturing moments of beauty and intrigue as he travels from place to place. His camera is his constant companion, allowing him to document the world around him with a keen eye for detail.</a:t>
            </a:r>
            <a:endParaRPr lang="en-US" sz="1800" kern="1200" dirty="0">
              <a:latin typeface="Arial Rounded MT Bold" panose="020F0704030504030204" pitchFamily="34" charset="0"/>
            </a:endParaRPr>
          </a:p>
          <a:p>
            <a:endParaRPr lang="en-US" sz="1800" kern="1200" dirty="0">
              <a:solidFill>
                <a:schemeClr val="tx1"/>
              </a:solidFill>
              <a:latin typeface="Arial Rounded MT Bold" panose="020F0704030504030204" pitchFamily="34" charset="0"/>
            </a:endParaRPr>
          </a:p>
          <a:p>
            <a:r>
              <a:rPr lang="en-US" sz="1800" kern="1200" dirty="0">
                <a:solidFill>
                  <a:schemeClr val="tx1"/>
                </a:solidFill>
                <a:latin typeface="Arial Rounded MT Bold" panose="020F0704030504030204" pitchFamily="34" charset="0"/>
              </a:rPr>
              <a:t> </a:t>
            </a:r>
            <a:r>
              <a:rPr lang="en-US" sz="1900" b="1" kern="1200" dirty="0">
                <a:solidFill>
                  <a:srgbClr val="002060"/>
                </a:solidFill>
                <a:latin typeface="Algerian" panose="04020705040A02060702" pitchFamily="82" charset="0"/>
              </a:rPr>
              <a:t>Work:</a:t>
            </a:r>
            <a:r>
              <a:rPr lang="en-US" sz="1900" kern="1200" dirty="0">
                <a:solidFill>
                  <a:srgbClr val="002060"/>
                </a:solidFill>
                <a:latin typeface="Algerian" panose="04020705040A02060702" pitchFamily="82" charset="0"/>
              </a:rPr>
              <a:t> </a:t>
            </a:r>
            <a:r>
              <a:rPr lang="en-US" sz="1800" kern="1200" dirty="0">
                <a:solidFill>
                  <a:schemeClr val="tx1"/>
                </a:solidFill>
                <a:latin typeface="Arial Rounded MT Bold" panose="020F0704030504030204" pitchFamily="34" charset="0"/>
              </a:rPr>
              <a:t>He works for the local food company as a delivery man for the past 6 months .</a:t>
            </a:r>
            <a:endParaRPr lang="en-US" sz="1800" kern="1200" dirty="0">
              <a:solidFill>
                <a:schemeClr val="tx1"/>
              </a:solidFill>
              <a:latin typeface="Arial Rounded MT Bold" panose="020F0704030504030204" pitchFamily="34" charset="0"/>
            </a:endParaRPr>
          </a:p>
          <a:p>
            <a:endParaRPr lang="en-US" sz="1800" kern="1200" dirty="0">
              <a:solidFill>
                <a:schemeClr val="tx1"/>
              </a:solidFill>
              <a:latin typeface="Arial Rounded MT Bold" panose="020F0704030504030204" pitchFamily="34" charset="0"/>
            </a:endParaRPr>
          </a:p>
          <a:p>
            <a:r>
              <a:rPr lang="en-US" sz="1900" b="1" kern="1200" dirty="0">
                <a:solidFill>
                  <a:srgbClr val="002060"/>
                </a:solidFill>
                <a:latin typeface="Algerian" panose="04020705040A02060702" pitchFamily="82" charset="0"/>
              </a:rPr>
              <a:t>Alibi: </a:t>
            </a:r>
            <a:r>
              <a:rPr lang="en-US" sz="1800" kern="1200" dirty="0">
                <a:solidFill>
                  <a:schemeClr val="tx1"/>
                </a:solidFill>
                <a:latin typeface="Arial Rounded MT Bold" panose="020F0704030504030204" pitchFamily="34" charset="0"/>
              </a:rPr>
              <a:t>Gabriel claims to have been making deliveries on the night of the murder, but his movements cannot be independently verified. Despite his protestations of innocence, his mysterious past and enigmatic demeanor raise suspicions among the detectives.</a:t>
            </a:r>
            <a:endParaRPr lang="en-US" sz="1800" kern="1200" dirty="0">
              <a:solidFill>
                <a:schemeClr val="tx1"/>
              </a:solidFill>
              <a:latin typeface="Arial Rounded MT Bold" panose="020F0704030504030204" pitchFamily="34" charset="0"/>
            </a:endParaRPr>
          </a:p>
          <a:p>
            <a:endParaRPr lang="en-US" sz="1800" kern="1200" dirty="0">
              <a:solidFill>
                <a:schemeClr val="tx1"/>
              </a:solidFill>
              <a:latin typeface="Arial Rounded MT Bold" panose="020F0704030504030204" pitchFamily="34" charset="0"/>
            </a:endParaRPr>
          </a:p>
          <a:p>
            <a:r>
              <a:rPr lang="en-US" sz="1800" b="1" kern="1200" dirty="0">
                <a:solidFill>
                  <a:schemeClr val="tx1"/>
                </a:solidFill>
                <a:latin typeface="Arial Rounded MT Bold" panose="020F0704030504030204" pitchFamily="34" charset="0"/>
              </a:rPr>
              <a:t> </a:t>
            </a:r>
            <a:r>
              <a:rPr lang="en-US" sz="1900" b="1" kern="1200" dirty="0">
                <a:solidFill>
                  <a:srgbClr val="002060"/>
                </a:solidFill>
                <a:latin typeface="Algerian" panose="04020705040A02060702" pitchFamily="82" charset="0"/>
              </a:rPr>
              <a:t>Reason for Suspicion: </a:t>
            </a:r>
            <a:r>
              <a:rPr lang="en-US" kern="1200" dirty="0">
                <a:solidFill>
                  <a:schemeClr val="tx1"/>
                </a:solidFill>
                <a:latin typeface="Arial Rounded MT Bold" panose="020F0704030504030204" pitchFamily="34" charset="0"/>
              </a:rPr>
              <a:t>Even</a:t>
            </a:r>
            <a:r>
              <a:rPr lang="en-US" kern="1200" dirty="0">
                <a:solidFill>
                  <a:schemeClr val="tx1"/>
                </a:solidFill>
                <a:latin typeface="Algerian" panose="04020705040A02060702" pitchFamily="82" charset="0"/>
              </a:rPr>
              <a:t> </a:t>
            </a:r>
            <a:r>
              <a:rPr lang="en-US" kern="1200" dirty="0">
                <a:solidFill>
                  <a:schemeClr val="tx1"/>
                </a:solidFill>
                <a:latin typeface="Arial Rounded MT Bold" panose="020F0704030504030204" pitchFamily="34" charset="0"/>
              </a:rPr>
              <a:t>though he is an </a:t>
            </a:r>
            <a:r>
              <a:rPr lang="en-US" sz="1800" kern="1200" dirty="0">
                <a:solidFill>
                  <a:schemeClr val="tx1"/>
                </a:solidFill>
                <a:latin typeface="Arial Rounded MT Bold" panose="020F0704030504030204" pitchFamily="34" charset="0"/>
              </a:rPr>
              <a:t>university gold medalist, his past history suggests he has been on probation, records from the police say that the one who 'called the cops' on Gabriel was Lily leading to the probation . Mrs. Everly mentions that he fought with Lily on the morning of the murder. </a:t>
            </a:r>
            <a:endParaRPr lang="en-US" sz="1800" kern="1200" dirty="0">
              <a:solidFill>
                <a:schemeClr val="tx1"/>
              </a:solidFill>
              <a:latin typeface="Arial Rounded MT Bold" panose="020F0704030504030204" pitchFamily="34" charset="0"/>
            </a:endParaRPr>
          </a:p>
          <a:p>
            <a:endParaRPr lang="en-US" sz="1800" kern="1200" dirty="0">
              <a:solidFill>
                <a:schemeClr val="tx1"/>
              </a:solidFill>
              <a:latin typeface="+mn-lt"/>
              <a:ea typeface="+mn-ea"/>
              <a:cs typeface="+mn-cs"/>
            </a:endParaRPr>
          </a:p>
        </p:txBody>
      </p:sp>
      <p:sp>
        <p:nvSpPr>
          <p:cNvPr id="8" name="TextBox 7"/>
          <p:cNvSpPr txBox="1"/>
          <p:nvPr/>
        </p:nvSpPr>
        <p:spPr>
          <a:xfrm>
            <a:off x="96252" y="144379"/>
            <a:ext cx="3819531" cy="415498"/>
          </a:xfrm>
          <a:prstGeom prst="rect">
            <a:avLst/>
          </a:prstGeom>
          <a:noFill/>
        </p:spPr>
        <p:txBody>
          <a:bodyPr wrap="square" rtlCol="0">
            <a:spAutoFit/>
          </a:bodyPr>
          <a:lstStyle/>
          <a:p>
            <a:r>
              <a:rPr lang="en-US" sz="2100" b="1" dirty="0">
                <a:latin typeface="Algerian" panose="04020705040A02060702" pitchFamily="82" charset="0"/>
              </a:rPr>
              <a:t>GABRIEL : Delivery Driver</a:t>
            </a:r>
            <a:endParaRPr lang="en-US" sz="2100" b="1" dirty="0">
              <a:latin typeface="Algerian" panose="04020705040A02060702" pitchFamily="82" charset="0"/>
            </a:endParaRPr>
          </a:p>
        </p:txBody>
      </p:sp>
      <p:sp>
        <p:nvSpPr>
          <p:cNvPr id="10" name="TextBox 9"/>
          <p:cNvSpPr txBox="1"/>
          <p:nvPr/>
        </p:nvSpPr>
        <p:spPr>
          <a:xfrm>
            <a:off x="286103" y="4213690"/>
            <a:ext cx="2707468" cy="2031325"/>
          </a:xfrm>
          <a:prstGeom prst="rect">
            <a:avLst/>
          </a:prstGeom>
          <a:noFill/>
        </p:spPr>
        <p:txBody>
          <a:bodyPr wrap="square">
            <a:spAutoFit/>
          </a:bodyPr>
          <a:lstStyle/>
          <a:p>
            <a:r>
              <a:rPr lang="en-US" sz="1900" b="1" kern="1200" dirty="0">
                <a:solidFill>
                  <a:schemeClr val="tx1"/>
                </a:solidFill>
                <a:latin typeface="Algerian" panose="04020705040A02060702" pitchFamily="82" charset="0"/>
              </a:rPr>
              <a:t>FEATURES:</a:t>
            </a:r>
            <a:endParaRPr lang="en-US" sz="1900" b="1" kern="1200" dirty="0">
              <a:solidFill>
                <a:schemeClr val="tx1"/>
              </a:solidFill>
              <a:latin typeface="Algerian" panose="04020705040A02060702" pitchFamily="82" charset="0"/>
            </a:endParaRPr>
          </a:p>
          <a:p>
            <a:r>
              <a:rPr lang="en-US" sz="1800" kern="1200" dirty="0">
                <a:solidFill>
                  <a:schemeClr val="tx1"/>
                </a:solidFill>
                <a:latin typeface="Arial Rounded MT Bold" panose="020F0704030504030204" pitchFamily="34" charset="0"/>
              </a:rPr>
              <a:t>   </a:t>
            </a:r>
            <a:r>
              <a:rPr lang="en-US" sz="1800" kern="1200" dirty="0">
                <a:solidFill>
                  <a:schemeClr val="tx1"/>
                </a:solidFill>
              </a:rPr>
              <a:t>- </a:t>
            </a:r>
            <a:r>
              <a:rPr lang="en-US" kern="1200" dirty="0">
                <a:solidFill>
                  <a:schemeClr val="tx1"/>
                </a:solidFill>
              </a:rPr>
              <a:t>Age: 21</a:t>
            </a:r>
            <a:endParaRPr lang="en-US" kern="1200" dirty="0">
              <a:solidFill>
                <a:schemeClr val="tx1"/>
              </a:solidFill>
            </a:endParaRPr>
          </a:p>
          <a:p>
            <a:r>
              <a:rPr lang="en-US" kern="1200" dirty="0">
                <a:solidFill>
                  <a:schemeClr val="tx1"/>
                </a:solidFill>
              </a:rPr>
              <a:t>   - Hair Color: Black</a:t>
            </a:r>
            <a:endParaRPr lang="en-US" kern="1200" dirty="0">
              <a:solidFill>
                <a:schemeClr val="tx1"/>
              </a:solidFill>
            </a:endParaRPr>
          </a:p>
          <a:p>
            <a:r>
              <a:rPr lang="en-US" kern="1200" dirty="0">
                <a:solidFill>
                  <a:schemeClr val="tx1"/>
                </a:solidFill>
              </a:rPr>
              <a:t>   - Race: African</a:t>
            </a:r>
            <a:endParaRPr lang="en-US" kern="1200" dirty="0">
              <a:solidFill>
                <a:schemeClr val="tx1"/>
              </a:solidFill>
            </a:endParaRPr>
          </a:p>
          <a:p>
            <a:r>
              <a:rPr lang="en-US" kern="1200" dirty="0">
                <a:solidFill>
                  <a:schemeClr val="tx1"/>
                </a:solidFill>
              </a:rPr>
              <a:t>   - Height: 5ft 11''</a:t>
            </a:r>
            <a:endParaRPr lang="en-US" kern="1200" dirty="0">
              <a:solidFill>
                <a:schemeClr val="tx1"/>
              </a:solidFill>
            </a:endParaRPr>
          </a:p>
          <a:p>
            <a:r>
              <a:rPr lang="en-US" kern="1200" dirty="0">
                <a:solidFill>
                  <a:schemeClr val="tx1"/>
                </a:solidFill>
              </a:rPr>
              <a:t>   - Weight: 340 </a:t>
            </a:r>
            <a:r>
              <a:rPr lang="en-US" kern="1200" dirty="0" err="1">
                <a:solidFill>
                  <a:schemeClr val="tx1"/>
                </a:solidFill>
              </a:rPr>
              <a:t>lb</a:t>
            </a:r>
            <a:endParaRPr lang="en-US" kern="1200" dirty="0">
              <a:solidFill>
                <a:schemeClr val="tx1"/>
              </a:solidFill>
            </a:endParaRPr>
          </a:p>
          <a:p>
            <a:r>
              <a:rPr lang="en-US" kern="1200" dirty="0">
                <a:solidFill>
                  <a:schemeClr val="tx1"/>
                </a:solidFill>
              </a:rPr>
              <a:t>   - Shoe Size: 10</a:t>
            </a:r>
            <a:endParaRPr lang="en-US" kern="12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BEBA8EAE-BF5A-486C-A8C5-ECC9F3942E4B}">
                <a14:imgProps xmlns:a14="http://schemas.microsoft.com/office/drawing/2010/main">
                  <a14:imgLayer r:embed="rId2">
                    <a14:imgEffect>
                      <a14:brightnessContrast bright="20000"/>
                    </a14:imgEffect>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356642" y="508338"/>
            <a:ext cx="1419225" cy="3810000"/>
          </a:xfrm>
          <a:prstGeom prst="rect">
            <a:avLst/>
          </a:prstGeom>
        </p:spPr>
      </p:pic>
      <p:sp>
        <p:nvSpPr>
          <p:cNvPr id="5" name="TextBox 4"/>
          <p:cNvSpPr txBox="1"/>
          <p:nvPr/>
        </p:nvSpPr>
        <p:spPr>
          <a:xfrm>
            <a:off x="2338250" y="508338"/>
            <a:ext cx="9890438" cy="5909310"/>
          </a:xfrm>
          <a:prstGeom prst="rect">
            <a:avLst/>
          </a:prstGeom>
          <a:noFill/>
        </p:spPr>
        <p:txBody>
          <a:bodyPr wrap="square">
            <a:spAutoFit/>
          </a:bodyPr>
          <a:lstStyle/>
          <a:p>
            <a:r>
              <a:rPr lang="en-US" b="1" dirty="0">
                <a:solidFill>
                  <a:srgbClr val="002060"/>
                </a:solidFill>
                <a:latin typeface="Algerian" panose="04020705040A02060702" pitchFamily="82" charset="0"/>
              </a:rPr>
              <a:t>Hobby:</a:t>
            </a:r>
            <a:r>
              <a:rPr lang="en-US" dirty="0">
                <a:solidFill>
                  <a:srgbClr val="002060"/>
                </a:solidFill>
              </a:rPr>
              <a:t> </a:t>
            </a:r>
            <a:r>
              <a:rPr lang="en-US" sz="1700" dirty="0">
                <a:latin typeface="Arial Rounded MT Bold" panose="020F0704030504030204" pitchFamily="34" charset="0"/>
              </a:rPr>
              <a:t>Ethan is an avid golfer, finding solace in the pristine greens of the golf course as he strategizes his next move in the cutthroat world of business. His competitive nature drives him to excel on the course, mirroring his relentless pursuit of success in the boardroom</a:t>
            </a:r>
            <a:r>
              <a:rPr lang="en-US" sz="1700" dirty="0"/>
              <a:t>.</a:t>
            </a:r>
            <a:endParaRPr lang="en-US" sz="1700" dirty="0"/>
          </a:p>
          <a:p>
            <a:r>
              <a:rPr lang="en-US" b="1" dirty="0">
                <a:solidFill>
                  <a:srgbClr val="002060"/>
                </a:solidFill>
                <a:latin typeface="Algerian" panose="04020705040A02060702" pitchFamily="82" charset="0"/>
              </a:rPr>
              <a:t>Works: </a:t>
            </a:r>
            <a:r>
              <a:rPr lang="en-US" sz="1700" dirty="0">
                <a:latin typeface="Arial Rounded MT Bold" panose="020F0704030504030204" pitchFamily="34" charset="0"/>
              </a:rPr>
              <a:t>Ethan is the founder of 'Blitz', a successful company where Lily is also a co-founder. He is a savvy entrepreneur with a knack for spotting lucrative opportunities and turning them into profitable ventures. His business acumen and ruthless determination have earned him a reputation as a formidable adversary in the corporate world.</a:t>
            </a:r>
            <a:endParaRPr lang="en-US" sz="1700" dirty="0">
              <a:latin typeface="Arial Rounded MT Bold" panose="020F0704030504030204" pitchFamily="34" charset="0"/>
            </a:endParaRPr>
          </a:p>
          <a:p>
            <a:r>
              <a:rPr lang="en-US" b="1" dirty="0">
                <a:solidFill>
                  <a:srgbClr val="002060"/>
                </a:solidFill>
                <a:latin typeface="Algerian" panose="04020705040A02060702" pitchFamily="82" charset="0"/>
              </a:rPr>
              <a:t>Alibi: </a:t>
            </a:r>
            <a:r>
              <a:rPr lang="en-US" sz="1700" dirty="0">
                <a:latin typeface="Arial Rounded MT Bold" panose="020F0704030504030204" pitchFamily="34" charset="0"/>
              </a:rPr>
              <a:t>Ethan claims to have been working late at his office on the night of the murder, but no one can corroborate his story. Despite his attempts to establish an alibi, his motives for the murder and his history of ruthless ambition make him a prime suspect in the eyes of the detectives.</a:t>
            </a:r>
            <a:endParaRPr lang="en-US" sz="1700" dirty="0">
              <a:latin typeface="Arial Rounded MT Bold" panose="020F0704030504030204" pitchFamily="34" charset="0"/>
            </a:endParaRPr>
          </a:p>
          <a:p>
            <a:r>
              <a:rPr lang="en-US" b="1" dirty="0">
                <a:solidFill>
                  <a:srgbClr val="002060"/>
                </a:solidFill>
                <a:latin typeface="Algerian" panose="04020705040A02060702" pitchFamily="82" charset="0"/>
              </a:rPr>
              <a:t>Motive : </a:t>
            </a:r>
            <a:r>
              <a:rPr lang="en-US" sz="1700" dirty="0">
                <a:latin typeface="Arial Rounded MT Bold" panose="020F0704030504030204" pitchFamily="34" charset="0"/>
              </a:rPr>
              <a:t>Ethan's motive for the murder stems from a bitter dispute over the ownership and future direction of 'Blitz', the highly successful company he co-founded with Lily. As the company grew, tensions between Ethan and Lily mounted, fueled by conflicting visions for the company's growth and the distribution of profits. Ethan, driven by his relentless ambition and desire for control, felt increasingly threatened by Lily's influence and decision-making authority within the company. The quarrel over shares and control escalated to a point where Ethan's financial interests and personal pride were at stake. Fearing that he would be marginalized and cut out of the company he helped build, Ethan's desperation reached a boiling point, leading him to contemplate drastic measures to protect his position and secure his financial future. This simmering animosity and resentment culminated in a fateful confrontation, shattering the fragile peace and ending in tragedy.</a:t>
            </a:r>
            <a:endParaRPr lang="en-US" sz="1700" dirty="0">
              <a:latin typeface="Arial Rounded MT Bold" panose="020F0704030504030204" pitchFamily="34" charset="0"/>
            </a:endParaRPr>
          </a:p>
        </p:txBody>
      </p:sp>
      <p:sp>
        <p:nvSpPr>
          <p:cNvPr id="7" name="TextBox 6"/>
          <p:cNvSpPr txBox="1"/>
          <p:nvPr/>
        </p:nvSpPr>
        <p:spPr>
          <a:xfrm>
            <a:off x="36689" y="2729"/>
            <a:ext cx="6198324" cy="415498"/>
          </a:xfrm>
          <a:prstGeom prst="rect">
            <a:avLst/>
          </a:prstGeom>
          <a:noFill/>
        </p:spPr>
        <p:txBody>
          <a:bodyPr wrap="square">
            <a:spAutoFit/>
          </a:bodyPr>
          <a:lstStyle/>
          <a:p>
            <a:r>
              <a:rPr lang="en-US" sz="2100" b="1" dirty="0">
                <a:latin typeface="Algerian" panose="04020705040A02060702" pitchFamily="82" charset="0"/>
              </a:rPr>
              <a:t>Ethan, the Business Partner </a:t>
            </a:r>
            <a:r>
              <a:rPr lang="en-US" sz="2000" b="1" dirty="0">
                <a:latin typeface="Algerian" panose="04020705040A02060702" pitchFamily="82" charset="0"/>
              </a:rPr>
              <a:t>:</a:t>
            </a:r>
            <a:endParaRPr lang="en-US" sz="2000" b="1" dirty="0">
              <a:latin typeface="Algerian" panose="04020705040A02060702" pitchFamily="82" charset="0"/>
            </a:endParaRPr>
          </a:p>
        </p:txBody>
      </p:sp>
      <p:sp>
        <p:nvSpPr>
          <p:cNvPr id="9" name="TextBox 8"/>
          <p:cNvSpPr txBox="1"/>
          <p:nvPr/>
        </p:nvSpPr>
        <p:spPr>
          <a:xfrm>
            <a:off x="36689" y="4302948"/>
            <a:ext cx="2424250" cy="2046714"/>
          </a:xfrm>
          <a:prstGeom prst="rect">
            <a:avLst/>
          </a:prstGeom>
          <a:noFill/>
        </p:spPr>
        <p:txBody>
          <a:bodyPr wrap="square">
            <a:spAutoFit/>
          </a:bodyPr>
          <a:lstStyle/>
          <a:p>
            <a:r>
              <a:rPr lang="en-US" sz="1900" b="1" dirty="0">
                <a:latin typeface="Algerian" panose="04020705040A02060702" pitchFamily="82" charset="0"/>
              </a:rPr>
              <a:t>FEATURES:</a:t>
            </a:r>
            <a:endParaRPr lang="en-US" sz="1900" b="1" dirty="0">
              <a:latin typeface="Algerian" panose="04020705040A02060702" pitchFamily="82" charset="0"/>
            </a:endParaRPr>
          </a:p>
          <a:p>
            <a:r>
              <a:rPr lang="en-US" dirty="0"/>
              <a:t>   - </a:t>
            </a:r>
            <a:r>
              <a:rPr lang="en-US" sz="1700" dirty="0"/>
              <a:t>Age: 25</a:t>
            </a:r>
            <a:endParaRPr lang="en-US" sz="1700" dirty="0"/>
          </a:p>
          <a:p>
            <a:r>
              <a:rPr lang="en-US" sz="1700" dirty="0"/>
              <a:t>   - Hair Color: Black</a:t>
            </a:r>
            <a:endParaRPr lang="en-US" sz="1700" dirty="0"/>
          </a:p>
          <a:p>
            <a:r>
              <a:rPr lang="en-US" sz="1700" dirty="0"/>
              <a:t>   - Race: Indian</a:t>
            </a:r>
            <a:endParaRPr lang="en-US" sz="1700" dirty="0"/>
          </a:p>
          <a:p>
            <a:r>
              <a:rPr lang="en-US" sz="1700" dirty="0"/>
              <a:t>   - Height: 6ft 0''</a:t>
            </a:r>
            <a:endParaRPr lang="en-US" sz="1700" dirty="0"/>
          </a:p>
          <a:p>
            <a:r>
              <a:rPr lang="en-US" sz="1700" dirty="0"/>
              <a:t>   - Weight: 325 </a:t>
            </a:r>
            <a:r>
              <a:rPr lang="en-US" sz="1700" dirty="0" err="1"/>
              <a:t>lb</a:t>
            </a:r>
            <a:endParaRPr lang="en-US" sz="1700" dirty="0"/>
          </a:p>
          <a:p>
            <a:r>
              <a:rPr lang="en-US" sz="1700" dirty="0"/>
              <a:t>   - Shoe Size: 10</a:t>
            </a:r>
            <a:endParaRPr lang="en-US" sz="17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21231" y="1038727"/>
            <a:ext cx="8552905" cy="4585871"/>
          </a:xfrm>
          <a:prstGeom prst="rect">
            <a:avLst/>
          </a:prstGeom>
          <a:noFill/>
        </p:spPr>
        <p:txBody>
          <a:bodyPr wrap="square">
            <a:spAutoFit/>
          </a:bodyPr>
          <a:lstStyle/>
          <a:p>
            <a:r>
              <a:rPr lang="en-US" sz="1900" b="1" dirty="0">
                <a:solidFill>
                  <a:srgbClr val="002060"/>
                </a:solidFill>
                <a:latin typeface="Algerian" panose="04020705040A02060702" pitchFamily="82" charset="0"/>
              </a:rPr>
              <a:t>Hobby: </a:t>
            </a:r>
            <a:r>
              <a:rPr lang="en-US" dirty="0">
                <a:latin typeface="Arial Rounded MT Bold" panose="020F0704030504030204" pitchFamily="34" charset="0"/>
              </a:rPr>
              <a:t>Mrs. Everly enjoys gardening, spending hours tending to her meticulously maintained flower beds and vegetable patches. Her garden is her sanctuary, a place where she can escape the prying eyes of her neighbors and indulge in quiet contemplation.</a:t>
            </a:r>
            <a:endParaRPr lang="en-US" dirty="0">
              <a:latin typeface="Arial Rounded MT Bold" panose="020F0704030504030204" pitchFamily="34" charset="0"/>
            </a:endParaRPr>
          </a:p>
          <a:p>
            <a:endParaRPr lang="en-US" dirty="0">
              <a:latin typeface="Arial Rounded MT Bold" panose="020F0704030504030204" pitchFamily="34" charset="0"/>
            </a:endParaRPr>
          </a:p>
          <a:p>
            <a:r>
              <a:rPr lang="en-US" sz="1900" b="1" dirty="0">
                <a:solidFill>
                  <a:srgbClr val="002060"/>
                </a:solidFill>
                <a:latin typeface="Algerian" panose="04020705040A02060702" pitchFamily="82" charset="0"/>
              </a:rPr>
              <a:t>Alibi: </a:t>
            </a:r>
            <a:r>
              <a:rPr lang="en-US" dirty="0">
                <a:latin typeface="Arial Rounded MT Bold" panose="020F0704030504030204" pitchFamily="34" charset="0"/>
              </a:rPr>
              <a:t>Mrs. Everly claims to have been at home alone on the night of the murder, but her reclusive nature and lack of social interactions make it difficult to corroborate her story. Despite her protestations of innocence, her suspicious behavior and keen interest in the affairs of her neighbors raise eyebrows among the detectives.</a:t>
            </a:r>
            <a:endParaRPr lang="en-US" dirty="0">
              <a:latin typeface="Arial Rounded MT Bold" panose="020F0704030504030204" pitchFamily="34" charset="0"/>
            </a:endParaRPr>
          </a:p>
          <a:p>
            <a:endParaRPr lang="en-US" dirty="0">
              <a:latin typeface="Arial Rounded MT Bold" panose="020F0704030504030204" pitchFamily="34" charset="0"/>
            </a:endParaRPr>
          </a:p>
          <a:p>
            <a:r>
              <a:rPr lang="en-US" sz="2000" b="1" dirty="0">
                <a:solidFill>
                  <a:srgbClr val="002060"/>
                </a:solidFill>
                <a:latin typeface="Algerian" panose="04020705040A02060702" pitchFamily="82" charset="0"/>
              </a:rPr>
              <a:t>Motive: </a:t>
            </a:r>
            <a:r>
              <a:rPr lang="en-US" dirty="0">
                <a:latin typeface="Arial Rounded MT Bold" panose="020F0704030504030204" pitchFamily="34" charset="0"/>
              </a:rPr>
              <a:t>Mrs. Everly's motive for the murder remains unclear, but her nosy demeanor and penchant for eavesdropping suggest a hidden agenda. As she observes the comings and goings of her neighbors from the confines of her home, she may have stumbled upon information that could incriminate her in Lily's death.</a:t>
            </a:r>
            <a:endParaRPr lang="en-US" dirty="0">
              <a:latin typeface="Arial Rounded MT Bold" panose="020F0704030504030204" pitchFamily="34" charset="0"/>
            </a:endParaRPr>
          </a:p>
        </p:txBody>
      </p:sp>
      <p:sp>
        <p:nvSpPr>
          <p:cNvPr id="5" name="TextBox 4"/>
          <p:cNvSpPr txBox="1"/>
          <p:nvPr/>
        </p:nvSpPr>
        <p:spPr>
          <a:xfrm>
            <a:off x="308066" y="4191000"/>
            <a:ext cx="2915194" cy="2031325"/>
          </a:xfrm>
          <a:prstGeom prst="rect">
            <a:avLst/>
          </a:prstGeom>
          <a:noFill/>
        </p:spPr>
        <p:txBody>
          <a:bodyPr wrap="square">
            <a:spAutoFit/>
          </a:bodyPr>
          <a:lstStyle/>
          <a:p>
            <a:r>
              <a:rPr lang="en-US" sz="1900" b="1" dirty="0">
                <a:latin typeface="Algerian" panose="04020705040A02060702" pitchFamily="82" charset="0"/>
              </a:rPr>
              <a:t>FEATURES:</a:t>
            </a:r>
            <a:endParaRPr lang="en-US" sz="1900" b="1" dirty="0">
              <a:latin typeface="Algerian" panose="04020705040A02060702" pitchFamily="82" charset="0"/>
            </a:endParaRPr>
          </a:p>
          <a:p>
            <a:r>
              <a:rPr lang="en-US" dirty="0"/>
              <a:t>   </a:t>
            </a:r>
            <a:r>
              <a:rPr lang="en-US" dirty="0">
                <a:latin typeface="Arial Rounded MT Bold" panose="020F0704030504030204" pitchFamily="34" charset="0"/>
              </a:rPr>
              <a:t>- </a:t>
            </a:r>
            <a:r>
              <a:rPr lang="en-US" dirty="0"/>
              <a:t>Age: 84</a:t>
            </a:r>
            <a:endParaRPr lang="en-US" dirty="0"/>
          </a:p>
          <a:p>
            <a:r>
              <a:rPr lang="en-US" dirty="0"/>
              <a:t>   - Hair Color: White</a:t>
            </a:r>
            <a:endParaRPr lang="en-US" dirty="0"/>
          </a:p>
          <a:p>
            <a:r>
              <a:rPr lang="en-US" dirty="0"/>
              <a:t>   - Race: American</a:t>
            </a:r>
            <a:endParaRPr lang="en-US" dirty="0"/>
          </a:p>
          <a:p>
            <a:r>
              <a:rPr lang="en-US" dirty="0"/>
              <a:t>   - Height: 5ft 1''</a:t>
            </a:r>
            <a:endParaRPr lang="en-US" dirty="0"/>
          </a:p>
          <a:p>
            <a:r>
              <a:rPr lang="en-US" dirty="0"/>
              <a:t>   - Weight: 165 </a:t>
            </a:r>
            <a:r>
              <a:rPr lang="en-US" dirty="0" err="1"/>
              <a:t>lb</a:t>
            </a:r>
            <a:endParaRPr lang="en-US" dirty="0"/>
          </a:p>
          <a:p>
            <a:r>
              <a:rPr lang="en-US" dirty="0"/>
              <a:t>   - Shoe Size: 6</a:t>
            </a:r>
            <a:endParaRPr lang="en-US" dirty="0"/>
          </a:p>
        </p:txBody>
      </p:sp>
      <p:sp>
        <p:nvSpPr>
          <p:cNvPr id="7" name="TextBox 6"/>
          <p:cNvSpPr txBox="1"/>
          <p:nvPr/>
        </p:nvSpPr>
        <p:spPr>
          <a:xfrm>
            <a:off x="176349" y="204583"/>
            <a:ext cx="6093822" cy="415498"/>
          </a:xfrm>
          <a:prstGeom prst="rect">
            <a:avLst/>
          </a:prstGeom>
          <a:noFill/>
        </p:spPr>
        <p:txBody>
          <a:bodyPr wrap="square">
            <a:spAutoFit/>
          </a:bodyPr>
          <a:lstStyle/>
          <a:p>
            <a:r>
              <a:rPr lang="en-US" sz="2100" b="1" dirty="0">
                <a:latin typeface="Algerian" panose="04020705040A02060702" pitchFamily="82" charset="0"/>
              </a:rPr>
              <a:t>Mrs. Everly, the Suspicious Neighbor :</a:t>
            </a:r>
            <a:endParaRPr lang="en-US" sz="2100" b="1" dirty="0">
              <a:latin typeface="Algerian" panose="04020705040A02060702" pitchFamily="82" charset="0"/>
            </a:endParaRPr>
          </a:p>
        </p:txBody>
      </p:sp>
      <p:pic>
        <p:nvPicPr>
          <p:cNvPr id="2" name="Picture 1" descr="Open Peeps - Bust (1)"/>
          <p:cNvPicPr>
            <a:picLocks noChangeAspect="1"/>
          </p:cNvPicPr>
          <p:nvPr/>
        </p:nvPicPr>
        <p:blipFill>
          <a:blip r:embed="rId1"/>
          <a:stretch>
            <a:fillRect/>
          </a:stretch>
        </p:blipFill>
        <p:spPr>
          <a:xfrm>
            <a:off x="734060" y="1130300"/>
            <a:ext cx="1426845" cy="20072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77838" y="636654"/>
            <a:ext cx="8814162" cy="5816977"/>
          </a:xfrm>
          <a:prstGeom prst="rect">
            <a:avLst/>
          </a:prstGeom>
          <a:noFill/>
        </p:spPr>
        <p:txBody>
          <a:bodyPr wrap="square">
            <a:spAutoFit/>
          </a:bodyPr>
          <a:lstStyle/>
          <a:p>
            <a:r>
              <a:rPr lang="en-US" sz="2000" b="1" dirty="0">
                <a:solidFill>
                  <a:srgbClr val="002060"/>
                </a:solidFill>
                <a:latin typeface="Algerian" panose="04020705040A02060702" pitchFamily="82" charset="0"/>
              </a:rPr>
              <a:t> Hobby and Works: </a:t>
            </a:r>
            <a:r>
              <a:rPr lang="en-US" sz="1900" dirty="0">
                <a:latin typeface="Arial Rounded MT Bold" panose="020F0704030504030204" pitchFamily="34" charset="0"/>
              </a:rPr>
              <a:t>Robert's passion for fitness and martial arts serves as both a distraction from his troubled thoughts and a means of maintaining control over his body and mind. Professionally, he is a financial analyst at a prestigious firm in the city, where his career success is a point of pride but also a source of stress and pressure.</a:t>
            </a:r>
            <a:endParaRPr lang="en-US" sz="1900" dirty="0">
              <a:latin typeface="Arial Rounded MT Bold" panose="020F0704030504030204" pitchFamily="34" charset="0"/>
            </a:endParaRPr>
          </a:p>
          <a:p>
            <a:endParaRPr lang="en-US" sz="2000" dirty="0"/>
          </a:p>
          <a:p>
            <a:r>
              <a:rPr lang="en-US" sz="2000" b="1" dirty="0">
                <a:latin typeface="Algerian" panose="04020705040A02060702" pitchFamily="82" charset="0"/>
              </a:rPr>
              <a:t> </a:t>
            </a:r>
            <a:r>
              <a:rPr lang="en-US" sz="2000" b="1" dirty="0">
                <a:solidFill>
                  <a:srgbClr val="002060"/>
                </a:solidFill>
                <a:latin typeface="Algerian" panose="04020705040A02060702" pitchFamily="82" charset="0"/>
              </a:rPr>
              <a:t>Alibi: </a:t>
            </a:r>
            <a:r>
              <a:rPr lang="en-US" sz="1900" dirty="0">
                <a:latin typeface="Arial Rounded MT Bold" panose="020F0704030504030204" pitchFamily="34" charset="0"/>
              </a:rPr>
              <a:t>On the night of the murder, Robert claims to have been at home alone, working on a project for work. However, his alibi is weak, with no one to corroborate his story or verify his whereabouts. Despite his insistence on his innocence, his lack of a solid alibi raises suspicions among the detectives, particularly given his history with the victim and his volatile emotional state</a:t>
            </a:r>
            <a:r>
              <a:rPr lang="en-US" sz="2000" dirty="0"/>
              <a:t>.</a:t>
            </a:r>
            <a:endParaRPr lang="en-US" sz="2000" dirty="0"/>
          </a:p>
          <a:p>
            <a:endParaRPr lang="en-US" sz="2000" dirty="0"/>
          </a:p>
          <a:p>
            <a:r>
              <a:rPr lang="en-US" sz="2000" b="1" dirty="0">
                <a:solidFill>
                  <a:srgbClr val="002060"/>
                </a:solidFill>
                <a:latin typeface="Algerian" panose="04020705040A02060702" pitchFamily="82" charset="0"/>
              </a:rPr>
              <a:t>Motive</a:t>
            </a:r>
            <a:r>
              <a:rPr lang="en-US" sz="2000" dirty="0">
                <a:solidFill>
                  <a:srgbClr val="002060"/>
                </a:solidFill>
              </a:rPr>
              <a:t>: </a:t>
            </a:r>
            <a:r>
              <a:rPr lang="en-US" sz="1900" dirty="0">
                <a:latin typeface="Arial Rounded MT Bold" panose="020F0704030504030204" pitchFamily="34" charset="0"/>
              </a:rPr>
              <a:t>Robert's motive for the murder stems from his deep-seated paranoia regarding Lily's loyalty. Despite their engagement, Robert is plagued by doubts and insecurities, convinced that Lily is cheating on him with someone else. His obsessive need for control and fear of losing Lily to another man drive him to desperate measures to protect what he perceives as his rightful claim to her affection</a:t>
            </a:r>
            <a:endParaRPr lang="en-US" sz="1900" dirty="0">
              <a:latin typeface="Arial Rounded MT Bold" panose="020F0704030504030204" pitchFamily="34" charset="0"/>
            </a:endParaRPr>
          </a:p>
        </p:txBody>
      </p:sp>
      <p:sp>
        <p:nvSpPr>
          <p:cNvPr id="5" name="TextBox 4"/>
          <p:cNvSpPr txBox="1"/>
          <p:nvPr/>
        </p:nvSpPr>
        <p:spPr>
          <a:xfrm>
            <a:off x="419102" y="237826"/>
            <a:ext cx="6152604" cy="415498"/>
          </a:xfrm>
          <a:prstGeom prst="rect">
            <a:avLst/>
          </a:prstGeom>
          <a:noFill/>
        </p:spPr>
        <p:txBody>
          <a:bodyPr wrap="square">
            <a:spAutoFit/>
          </a:bodyPr>
          <a:lstStyle/>
          <a:p>
            <a:r>
              <a:rPr lang="en-US" sz="2100" b="1" dirty="0">
                <a:latin typeface="Algerian" panose="04020705040A02060702" pitchFamily="82" charset="0"/>
              </a:rPr>
              <a:t>Robert, Lily's </a:t>
            </a:r>
            <a:r>
              <a:rPr lang="en-US" sz="2100" b="1" dirty="0" err="1">
                <a:latin typeface="Algerian" panose="04020705040A02060702" pitchFamily="82" charset="0"/>
              </a:rPr>
              <a:t>Fiance</a:t>
            </a:r>
            <a:r>
              <a:rPr lang="en-US" sz="2100" b="1" dirty="0">
                <a:latin typeface="Algerian" panose="04020705040A02060702" pitchFamily="82" charset="0"/>
              </a:rPr>
              <a:t> :</a:t>
            </a:r>
            <a:endParaRPr lang="en-US" sz="2100" b="1" dirty="0">
              <a:latin typeface="Algerian" panose="04020705040A02060702" pitchFamily="82" charset="0"/>
            </a:endParaRPr>
          </a:p>
        </p:txBody>
      </p:sp>
      <p:sp>
        <p:nvSpPr>
          <p:cNvPr id="7" name="TextBox 6"/>
          <p:cNvSpPr txBox="1"/>
          <p:nvPr/>
        </p:nvSpPr>
        <p:spPr>
          <a:xfrm>
            <a:off x="588918" y="3732687"/>
            <a:ext cx="2906486" cy="2246769"/>
          </a:xfrm>
          <a:prstGeom prst="rect">
            <a:avLst/>
          </a:prstGeom>
          <a:noFill/>
        </p:spPr>
        <p:txBody>
          <a:bodyPr wrap="square">
            <a:spAutoFit/>
          </a:bodyPr>
          <a:lstStyle/>
          <a:p>
            <a:r>
              <a:rPr lang="en-US" sz="2100" b="1" dirty="0">
                <a:latin typeface="Algerian" panose="04020705040A02060702" pitchFamily="82" charset="0"/>
              </a:rPr>
              <a:t>FEATURES:</a:t>
            </a:r>
            <a:endParaRPr lang="en-US" sz="2100" b="1" dirty="0">
              <a:latin typeface="Algerian" panose="04020705040A02060702" pitchFamily="82" charset="0"/>
            </a:endParaRPr>
          </a:p>
          <a:p>
            <a:r>
              <a:rPr lang="en-US" sz="2000" dirty="0"/>
              <a:t>   - Age: 27</a:t>
            </a:r>
            <a:endParaRPr lang="en-US" sz="2000" dirty="0"/>
          </a:p>
          <a:p>
            <a:r>
              <a:rPr lang="en-US" sz="2000" dirty="0"/>
              <a:t>   - Hair Color: Black</a:t>
            </a:r>
            <a:endParaRPr lang="en-US" sz="2000" dirty="0"/>
          </a:p>
          <a:p>
            <a:r>
              <a:rPr lang="en-US" sz="2000" dirty="0"/>
              <a:t>   - Race: Caucasian</a:t>
            </a:r>
            <a:endParaRPr lang="en-US" sz="2000" dirty="0"/>
          </a:p>
          <a:p>
            <a:r>
              <a:rPr lang="en-US" sz="2000" dirty="0"/>
              <a:t>   - Height: 6ft 2''</a:t>
            </a:r>
            <a:endParaRPr lang="en-US" sz="2000" dirty="0"/>
          </a:p>
          <a:p>
            <a:r>
              <a:rPr lang="en-US" sz="2000" dirty="0"/>
              <a:t>   - Weight: 350 </a:t>
            </a:r>
            <a:r>
              <a:rPr lang="en-US" sz="2000" dirty="0" err="1"/>
              <a:t>lb</a:t>
            </a:r>
            <a:endParaRPr lang="en-US" sz="2000" dirty="0"/>
          </a:p>
          <a:p>
            <a:r>
              <a:rPr lang="en-US" sz="2000" dirty="0"/>
              <a:t>   - Shoe Size: 11</a:t>
            </a:r>
            <a:endParaRPr lang="en-US" sz="2000" dirty="0"/>
          </a:p>
        </p:txBody>
      </p:sp>
      <p:pic>
        <p:nvPicPr>
          <p:cNvPr id="13" name="Picture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1160" y="690901"/>
            <a:ext cx="1261001" cy="315250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34294" y="782662"/>
            <a:ext cx="8539843" cy="5339080"/>
          </a:xfrm>
          <a:prstGeom prst="rect">
            <a:avLst/>
          </a:prstGeom>
          <a:noFill/>
        </p:spPr>
        <p:txBody>
          <a:bodyPr wrap="square">
            <a:spAutoFit/>
          </a:bodyPr>
          <a:lstStyle/>
          <a:p>
            <a:r>
              <a:rPr lang="en-US" sz="2000" b="1" dirty="0">
                <a:solidFill>
                  <a:srgbClr val="002060"/>
                </a:solidFill>
                <a:latin typeface="Algerian" panose="04020705040A02060702" pitchFamily="82" charset="0"/>
              </a:rPr>
              <a:t>Appearance </a:t>
            </a:r>
            <a:r>
              <a:rPr lang="en-US" sz="2000" b="1" dirty="0">
                <a:latin typeface="Algerian" panose="04020705040A02060702" pitchFamily="82" charset="0"/>
              </a:rPr>
              <a:t>:</a:t>
            </a:r>
            <a:r>
              <a:rPr lang="en-US" sz="2000" dirty="0"/>
              <a:t> </a:t>
            </a:r>
            <a:r>
              <a:rPr lang="en-US" dirty="0">
                <a:latin typeface="Arial Rounded MT Bold" panose="020F0704030504030204" pitchFamily="34" charset="0"/>
              </a:rPr>
              <a:t>Madeline is a old woman with a caring and grandmotherly demeanor. She has a nurturing and trustworthy aura, dressed modestly with her hair pulled back. Her innocent appearance belies her deceitful nature, hiding a world of secrets behind her gentle facade.</a:t>
            </a:r>
            <a:endParaRPr lang="en-US" dirty="0">
              <a:latin typeface="Arial Rounded MT Bold" panose="020F0704030504030204" pitchFamily="34" charset="0"/>
            </a:endParaRPr>
          </a:p>
          <a:p>
            <a:endParaRPr lang="en-US" sz="2000" dirty="0"/>
          </a:p>
          <a:p>
            <a:pPr algn="just"/>
            <a:r>
              <a:rPr lang="en-US" sz="2000" b="1" dirty="0">
                <a:solidFill>
                  <a:srgbClr val="002060"/>
                </a:solidFill>
                <a:latin typeface="Algerian" panose="04020705040A02060702" pitchFamily="82" charset="0"/>
              </a:rPr>
              <a:t>Works</a:t>
            </a:r>
            <a:r>
              <a:rPr lang="en-US" sz="2000" b="1" dirty="0">
                <a:latin typeface="Algerian" panose="04020705040A02060702" pitchFamily="82" charset="0"/>
              </a:rPr>
              <a:t> : </a:t>
            </a:r>
            <a:r>
              <a:rPr lang="en-US" dirty="0">
                <a:latin typeface="Arial Rounded MT Bold" panose="020F0704030504030204" pitchFamily="34" charset="0"/>
              </a:rPr>
              <a:t>Madeline works as a maid at Lily's house since Lily's birth, where she spends her days cleaning and tidying up the house. Despite the menial nature of her job, she takes pride in her work and strives for perfection in everything she does.</a:t>
            </a:r>
            <a:endParaRPr lang="en-US" dirty="0">
              <a:latin typeface="Arial Rounded MT Bold" panose="020F0704030504030204" pitchFamily="34" charset="0"/>
            </a:endParaRPr>
          </a:p>
          <a:p>
            <a:endParaRPr lang="en-US" sz="2000" dirty="0"/>
          </a:p>
          <a:p>
            <a:r>
              <a:rPr lang="en-US" sz="2000" b="1" dirty="0">
                <a:solidFill>
                  <a:srgbClr val="002060"/>
                </a:solidFill>
                <a:latin typeface="Algerian" panose="04020705040A02060702" pitchFamily="82" charset="0"/>
              </a:rPr>
              <a:t>Alibi </a:t>
            </a:r>
            <a:r>
              <a:rPr lang="en-US" sz="2000" b="1" dirty="0">
                <a:latin typeface="Algerian" panose="04020705040A02060702" pitchFamily="82" charset="0"/>
              </a:rPr>
              <a:t>: </a:t>
            </a:r>
            <a:r>
              <a:rPr lang="en-US" dirty="0">
                <a:latin typeface="Arial Rounded MT Bold" panose="020F0704030504030204" pitchFamily="34" charset="0"/>
              </a:rPr>
              <a:t>Madeline claims to have been cleaning the guest house on the night of the murder, but her whereabouts cannot be independently verified. Despite her protestations of innocence, her deceitful nature and penchant for manipulation raise suspicions among the detectives</a:t>
            </a:r>
            <a:r>
              <a:rPr lang="en-US" sz="2000" dirty="0"/>
              <a:t>.</a:t>
            </a:r>
            <a:endParaRPr lang="en-US" sz="2000" dirty="0"/>
          </a:p>
          <a:p>
            <a:endParaRPr lang="en-US" sz="2000" dirty="0"/>
          </a:p>
          <a:p>
            <a:r>
              <a:rPr lang="en-US" sz="2000" b="1" dirty="0">
                <a:solidFill>
                  <a:srgbClr val="002060"/>
                </a:solidFill>
                <a:latin typeface="Algerian" panose="04020705040A02060702" pitchFamily="82" charset="0"/>
              </a:rPr>
              <a:t>Motive</a:t>
            </a:r>
            <a:r>
              <a:rPr lang="en-US" sz="2000" b="1" dirty="0">
                <a:latin typeface="Algerian" panose="04020705040A02060702" pitchFamily="82" charset="0"/>
              </a:rPr>
              <a:t>: </a:t>
            </a:r>
            <a:r>
              <a:rPr lang="en-US" dirty="0">
                <a:latin typeface="Arial Rounded MT Bold" panose="020F0704030504030204" pitchFamily="34" charset="0"/>
              </a:rPr>
              <a:t>Madeline's motive for the murder remains unclear. As a maid, she may have resorted to desperate measures to cover her tracks and secure her financial future</a:t>
            </a:r>
            <a:r>
              <a:rPr lang="en-US" sz="1900" dirty="0">
                <a:latin typeface="Arial Rounded MT Bold" panose="020F0704030504030204" pitchFamily="34" charset="0"/>
              </a:rPr>
              <a:t>.</a:t>
            </a:r>
            <a:endParaRPr lang="en-US" sz="1900" dirty="0">
              <a:latin typeface="Arial Rounded MT Bold" panose="020F0704030504030204" pitchFamily="34" charset="0"/>
            </a:endParaRPr>
          </a:p>
        </p:txBody>
      </p:sp>
      <p:sp>
        <p:nvSpPr>
          <p:cNvPr id="5" name="TextBox 4"/>
          <p:cNvSpPr txBox="1"/>
          <p:nvPr/>
        </p:nvSpPr>
        <p:spPr>
          <a:xfrm>
            <a:off x="287383" y="258361"/>
            <a:ext cx="6093822" cy="415498"/>
          </a:xfrm>
          <a:prstGeom prst="rect">
            <a:avLst/>
          </a:prstGeom>
          <a:noFill/>
        </p:spPr>
        <p:txBody>
          <a:bodyPr wrap="square">
            <a:spAutoFit/>
          </a:bodyPr>
          <a:lstStyle/>
          <a:p>
            <a:r>
              <a:rPr lang="en-US" sz="2100" b="1" dirty="0">
                <a:latin typeface="Algerian" panose="04020705040A02060702" pitchFamily="82" charset="0"/>
              </a:rPr>
              <a:t>Madeline, the Deceitful Maid :</a:t>
            </a:r>
            <a:endParaRPr lang="en-US" sz="2100" b="1" dirty="0">
              <a:latin typeface="Algerian" panose="04020705040A02060702" pitchFamily="82" charset="0"/>
            </a:endParaRPr>
          </a:p>
        </p:txBody>
      </p:sp>
      <p:sp>
        <p:nvSpPr>
          <p:cNvPr id="7" name="TextBox 6"/>
          <p:cNvSpPr txBox="1"/>
          <p:nvPr/>
        </p:nvSpPr>
        <p:spPr>
          <a:xfrm>
            <a:off x="518501" y="4027882"/>
            <a:ext cx="2545080" cy="2139047"/>
          </a:xfrm>
          <a:prstGeom prst="rect">
            <a:avLst/>
          </a:prstGeom>
          <a:noFill/>
        </p:spPr>
        <p:txBody>
          <a:bodyPr wrap="square">
            <a:spAutoFit/>
          </a:bodyPr>
          <a:lstStyle/>
          <a:p>
            <a:r>
              <a:rPr lang="en-US" sz="2000" b="1" dirty="0">
                <a:latin typeface="Algerian" panose="04020705040A02060702" pitchFamily="82" charset="0"/>
              </a:rPr>
              <a:t>FEATURES:</a:t>
            </a:r>
            <a:endParaRPr lang="en-US" sz="2000" b="1" dirty="0">
              <a:latin typeface="Algerian" panose="04020705040A02060702" pitchFamily="82" charset="0"/>
            </a:endParaRPr>
          </a:p>
          <a:p>
            <a:r>
              <a:rPr lang="en-US" sz="1900" dirty="0"/>
              <a:t>   - </a:t>
            </a:r>
            <a:r>
              <a:rPr lang="en-US" dirty="0"/>
              <a:t>Age: 59</a:t>
            </a:r>
            <a:endParaRPr lang="en-US" dirty="0"/>
          </a:p>
          <a:p>
            <a:r>
              <a:rPr lang="en-US" dirty="0"/>
              <a:t>   - Hair Color: White</a:t>
            </a:r>
            <a:endParaRPr lang="en-US" dirty="0"/>
          </a:p>
          <a:p>
            <a:r>
              <a:rPr lang="en-US" dirty="0"/>
              <a:t>   - Race: Caucasian</a:t>
            </a:r>
            <a:endParaRPr lang="en-US" dirty="0"/>
          </a:p>
          <a:p>
            <a:r>
              <a:rPr lang="en-US" dirty="0"/>
              <a:t>   - Height: 5ft 0''</a:t>
            </a:r>
            <a:endParaRPr lang="en-US" dirty="0"/>
          </a:p>
          <a:p>
            <a:r>
              <a:rPr lang="en-US" dirty="0"/>
              <a:t>   - Weight: 165 </a:t>
            </a:r>
            <a:r>
              <a:rPr lang="en-US" dirty="0" err="1"/>
              <a:t>lb</a:t>
            </a:r>
            <a:endParaRPr lang="en-US" dirty="0"/>
          </a:p>
          <a:p>
            <a:r>
              <a:rPr lang="en-US" dirty="0"/>
              <a:t>   - Shoe Size: 6</a:t>
            </a:r>
            <a:endParaRPr lang="en-US" dirty="0"/>
          </a:p>
        </p:txBody>
      </p:sp>
      <p:pic>
        <p:nvPicPr>
          <p:cNvPr id="2" name="Picture 1" descr="Open Peeps - Standing"/>
          <p:cNvPicPr>
            <a:picLocks noChangeAspect="1"/>
          </p:cNvPicPr>
          <p:nvPr/>
        </p:nvPicPr>
        <p:blipFill>
          <a:blip r:embed="rId1"/>
          <a:stretch>
            <a:fillRect/>
          </a:stretch>
        </p:blipFill>
        <p:spPr>
          <a:xfrm>
            <a:off x="711835" y="673735"/>
            <a:ext cx="1425575" cy="33153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64923" y="1404036"/>
            <a:ext cx="8200208" cy="2939266"/>
          </a:xfrm>
          <a:prstGeom prst="rect">
            <a:avLst/>
          </a:prstGeom>
          <a:noFill/>
        </p:spPr>
        <p:txBody>
          <a:bodyPr wrap="square">
            <a:spAutoFit/>
          </a:bodyPr>
          <a:lstStyle/>
          <a:p>
            <a:r>
              <a:rPr lang="en-US" dirty="0">
                <a:latin typeface="Arial Rounded MT Bold" panose="020F0704030504030204" pitchFamily="34" charset="0"/>
              </a:rPr>
              <a:t> </a:t>
            </a:r>
            <a:r>
              <a:rPr lang="en-US" sz="2100" b="1" dirty="0">
                <a:solidFill>
                  <a:srgbClr val="002060"/>
                </a:solidFill>
                <a:latin typeface="Algerian" panose="04020705040A02060702" pitchFamily="82" charset="0"/>
              </a:rPr>
              <a:t>Hobby: </a:t>
            </a:r>
            <a:r>
              <a:rPr lang="en-US" sz="1900" dirty="0">
                <a:latin typeface="Arial Rounded MT Bold" panose="020F0704030504030204" pitchFamily="34" charset="0"/>
              </a:rPr>
              <a:t>Lucas enjoys outdoor activities such as hiking and camping, finding solace in the tranquility of nature. His love for the outdoors allows him to clear his mind and recharge his batteries, away from the chaos of everyday life.</a:t>
            </a:r>
            <a:endParaRPr lang="en-US" sz="1900" dirty="0">
              <a:latin typeface="Arial Rounded MT Bold" panose="020F0704030504030204" pitchFamily="34" charset="0"/>
            </a:endParaRPr>
          </a:p>
          <a:p>
            <a:endParaRPr lang="en-US" sz="2500" dirty="0">
              <a:latin typeface="Arial Rounded MT Bold" panose="020F0704030504030204" pitchFamily="34" charset="0"/>
            </a:endParaRPr>
          </a:p>
          <a:p>
            <a:r>
              <a:rPr lang="en-US" sz="2500" dirty="0">
                <a:latin typeface="Arial Rounded MT Bold" panose="020F0704030504030204" pitchFamily="34" charset="0"/>
              </a:rPr>
              <a:t> </a:t>
            </a:r>
            <a:r>
              <a:rPr lang="en-US" sz="2100" b="1" dirty="0">
                <a:solidFill>
                  <a:srgbClr val="002060"/>
                </a:solidFill>
                <a:latin typeface="Algerian" panose="04020705040A02060702" pitchFamily="82" charset="0"/>
              </a:rPr>
              <a:t>Works: </a:t>
            </a:r>
            <a:r>
              <a:rPr lang="en-US" sz="1900" dirty="0">
                <a:latin typeface="Arial Rounded MT Bold" panose="020F0704030504030204" pitchFamily="34" charset="0"/>
              </a:rPr>
              <a:t>Lucas works as a mechanic at a local garage, where he spends long hours tinkering with engines and fixing cars. Despite the physical demands of his job, he takes pride in his workmanship and attention to detail</a:t>
            </a:r>
            <a:r>
              <a:rPr lang="en-US" dirty="0">
                <a:latin typeface="Arial Rounded MT Bold" panose="020F0704030504030204" pitchFamily="34" charset="0"/>
              </a:rPr>
              <a:t>.</a:t>
            </a:r>
            <a:endParaRPr lang="en-US" dirty="0">
              <a:latin typeface="Arial Rounded MT Bold" panose="020F0704030504030204" pitchFamily="34" charset="0"/>
            </a:endParaRPr>
          </a:p>
        </p:txBody>
      </p:sp>
      <p:sp>
        <p:nvSpPr>
          <p:cNvPr id="5" name="TextBox 4"/>
          <p:cNvSpPr txBox="1"/>
          <p:nvPr/>
        </p:nvSpPr>
        <p:spPr>
          <a:xfrm>
            <a:off x="418012" y="3984331"/>
            <a:ext cx="3530237" cy="2169825"/>
          </a:xfrm>
          <a:prstGeom prst="rect">
            <a:avLst/>
          </a:prstGeom>
          <a:noFill/>
        </p:spPr>
        <p:txBody>
          <a:bodyPr wrap="square">
            <a:spAutoFit/>
          </a:bodyPr>
          <a:lstStyle/>
          <a:p>
            <a:r>
              <a:rPr lang="en-US" sz="2100" b="1" dirty="0">
                <a:latin typeface="Algerian" panose="04020705040A02060702" pitchFamily="82" charset="0"/>
              </a:rPr>
              <a:t>FEATURES:</a:t>
            </a:r>
            <a:endParaRPr lang="en-US" sz="2100" b="1" dirty="0">
              <a:latin typeface="Algerian" panose="04020705040A02060702" pitchFamily="82" charset="0"/>
            </a:endParaRPr>
          </a:p>
          <a:p>
            <a:r>
              <a:rPr lang="en-US" sz="1900" dirty="0">
                <a:latin typeface="Arial Rounded MT Bold" panose="020F0704030504030204" pitchFamily="34" charset="0"/>
              </a:rPr>
              <a:t>    - </a:t>
            </a:r>
            <a:r>
              <a:rPr lang="en-US" sz="1900" dirty="0"/>
              <a:t>Age: 21</a:t>
            </a:r>
            <a:endParaRPr lang="en-US" sz="1900" dirty="0"/>
          </a:p>
          <a:p>
            <a:r>
              <a:rPr lang="en-US" sz="1900" dirty="0"/>
              <a:t>    - Hair Color: Black</a:t>
            </a:r>
            <a:endParaRPr lang="en-US" sz="1900" dirty="0"/>
          </a:p>
          <a:p>
            <a:r>
              <a:rPr lang="en-US" sz="1900" dirty="0"/>
              <a:t>    - Race: Mexican American</a:t>
            </a:r>
            <a:endParaRPr lang="en-US" sz="1900" dirty="0"/>
          </a:p>
          <a:p>
            <a:r>
              <a:rPr lang="en-US" sz="1900" dirty="0"/>
              <a:t>    - Height: 7ft 0''</a:t>
            </a:r>
            <a:endParaRPr lang="en-US" sz="1900" dirty="0"/>
          </a:p>
          <a:p>
            <a:r>
              <a:rPr lang="en-US" sz="1900" dirty="0"/>
              <a:t>    - Weight: 410 </a:t>
            </a:r>
            <a:r>
              <a:rPr lang="en-US" sz="1900" dirty="0" err="1"/>
              <a:t>lb</a:t>
            </a:r>
            <a:endParaRPr lang="en-US" sz="1900" dirty="0"/>
          </a:p>
          <a:p>
            <a:r>
              <a:rPr lang="en-US" sz="1900" dirty="0"/>
              <a:t>    - Shoe Size: 14</a:t>
            </a:r>
            <a:endParaRPr lang="en-US" sz="1900" dirty="0"/>
          </a:p>
        </p:txBody>
      </p:sp>
      <p:sp>
        <p:nvSpPr>
          <p:cNvPr id="7" name="TextBox 6"/>
          <p:cNvSpPr txBox="1"/>
          <p:nvPr/>
        </p:nvSpPr>
        <p:spPr>
          <a:xfrm>
            <a:off x="418012" y="333051"/>
            <a:ext cx="6093822" cy="415498"/>
          </a:xfrm>
          <a:prstGeom prst="rect">
            <a:avLst/>
          </a:prstGeom>
          <a:noFill/>
        </p:spPr>
        <p:txBody>
          <a:bodyPr wrap="square">
            <a:spAutoFit/>
          </a:bodyPr>
          <a:lstStyle/>
          <a:p>
            <a:r>
              <a:rPr lang="en-US" sz="2100" b="1" dirty="0">
                <a:latin typeface="Algerian" panose="04020705040A02060702" pitchFamily="82" charset="0"/>
              </a:rPr>
              <a:t>Lucas, the Protective Brother :</a:t>
            </a:r>
            <a:endParaRPr lang="en-US" sz="2100" b="1" dirty="0">
              <a:latin typeface="Algerian" panose="04020705040A02060702" pitchFamily="82" charset="0"/>
            </a:endParaRPr>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26869" y="896806"/>
            <a:ext cx="1421638" cy="293926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64477" y="451262"/>
            <a:ext cx="9027523" cy="6017032"/>
          </a:xfrm>
          <a:prstGeom prst="rect">
            <a:avLst/>
          </a:prstGeom>
          <a:noFill/>
        </p:spPr>
        <p:txBody>
          <a:bodyPr wrap="square">
            <a:spAutoFit/>
          </a:bodyPr>
          <a:lstStyle/>
          <a:p>
            <a:r>
              <a:rPr lang="en-US" sz="2000" b="1" dirty="0">
                <a:solidFill>
                  <a:srgbClr val="002060"/>
                </a:solidFill>
                <a:latin typeface="Algerian" panose="04020705040A02060702" pitchFamily="82" charset="0"/>
              </a:rPr>
              <a:t>Hobby:</a:t>
            </a:r>
            <a:r>
              <a:rPr lang="en-US" sz="2000" dirty="0">
                <a:solidFill>
                  <a:srgbClr val="002060"/>
                </a:solidFill>
                <a:latin typeface="Arial Rounded MT Bold" panose="020F0704030504030204" pitchFamily="34" charset="0"/>
              </a:rPr>
              <a:t> </a:t>
            </a:r>
            <a:r>
              <a:rPr lang="en-US" sz="1900" dirty="0">
                <a:latin typeface="Arial Rounded MT Bold" panose="020F0704030504030204" pitchFamily="34" charset="0"/>
              </a:rPr>
              <a:t>Marcus finds solace in music, pouring his heart and soul into his guitar playing as a means of expressing the depths of his emotions. His haunting melodies and poignant lyrics speak to the pain of lost love and the longing for redemption.</a:t>
            </a:r>
            <a:endParaRPr lang="en-US" sz="1900" dirty="0">
              <a:latin typeface="Arial Rounded MT Bold" panose="020F0704030504030204" pitchFamily="34" charset="0"/>
            </a:endParaRPr>
          </a:p>
          <a:p>
            <a:endParaRPr lang="en-US" sz="1900" dirty="0">
              <a:latin typeface="Arial Rounded MT Bold" panose="020F0704030504030204" pitchFamily="34" charset="0"/>
            </a:endParaRPr>
          </a:p>
          <a:p>
            <a:r>
              <a:rPr lang="en-US" sz="2000" b="1" dirty="0">
                <a:solidFill>
                  <a:srgbClr val="002060"/>
                </a:solidFill>
                <a:latin typeface="Algerian" panose="04020705040A02060702" pitchFamily="82" charset="0"/>
              </a:rPr>
              <a:t>Works</a:t>
            </a:r>
            <a:r>
              <a:rPr lang="en-US" sz="2000" b="1" dirty="0">
                <a:latin typeface="Algerian" panose="04020705040A02060702" pitchFamily="82" charset="0"/>
              </a:rPr>
              <a:t>: </a:t>
            </a:r>
            <a:r>
              <a:rPr lang="en-US" sz="1900" dirty="0">
                <a:latin typeface="Arial Rounded MT Bold" panose="020F0704030504030204" pitchFamily="34" charset="0"/>
              </a:rPr>
              <a:t>While Marcus is a talented musician, his career has stagnated in recent years, overshadowed by personal struggles and a string of failed relationships. Despite his best efforts to channel his pain into his music, he remains haunted by the ghosts of his past.</a:t>
            </a:r>
            <a:endParaRPr lang="en-US" sz="1900" dirty="0">
              <a:latin typeface="Arial Rounded MT Bold" panose="020F0704030504030204" pitchFamily="34" charset="0"/>
            </a:endParaRPr>
          </a:p>
          <a:p>
            <a:endParaRPr lang="en-US" sz="1900" dirty="0">
              <a:latin typeface="Arial Rounded MT Bold" panose="020F0704030504030204" pitchFamily="34" charset="0"/>
            </a:endParaRPr>
          </a:p>
          <a:p>
            <a:r>
              <a:rPr lang="en-US" sz="1900" dirty="0">
                <a:solidFill>
                  <a:srgbClr val="002060"/>
                </a:solidFill>
                <a:latin typeface="Arial Rounded MT Bold" panose="020F0704030504030204" pitchFamily="34" charset="0"/>
              </a:rPr>
              <a:t> </a:t>
            </a:r>
            <a:r>
              <a:rPr lang="en-US" sz="2000" b="1" dirty="0">
                <a:solidFill>
                  <a:srgbClr val="002060"/>
                </a:solidFill>
                <a:latin typeface="Algerian" panose="04020705040A02060702" pitchFamily="82" charset="0"/>
              </a:rPr>
              <a:t>Alibi: </a:t>
            </a:r>
            <a:r>
              <a:rPr lang="en-US" sz="1900" dirty="0">
                <a:latin typeface="Arial Rounded MT Bold" panose="020F0704030504030204" pitchFamily="34" charset="0"/>
              </a:rPr>
              <a:t>Marcus claims to have been at a bar with friends on the night of the murder, but his whereabouts cannot be confirmed. Despite his protestations of innocence, his history of volatile behavior and obsession with Lily make him a prime suspect in the eyes of the detectives.</a:t>
            </a:r>
            <a:endParaRPr lang="en-US" sz="1900" dirty="0">
              <a:latin typeface="Arial Rounded MT Bold" panose="020F0704030504030204" pitchFamily="34" charset="0"/>
            </a:endParaRPr>
          </a:p>
          <a:p>
            <a:endParaRPr lang="en-US" sz="1900" dirty="0">
              <a:latin typeface="Arial Rounded MT Bold" panose="020F0704030504030204" pitchFamily="34" charset="0"/>
            </a:endParaRPr>
          </a:p>
          <a:p>
            <a:r>
              <a:rPr lang="en-US" sz="2000" b="1" dirty="0">
                <a:solidFill>
                  <a:srgbClr val="002060"/>
                </a:solidFill>
                <a:latin typeface="Algerian" panose="04020705040A02060702" pitchFamily="82" charset="0"/>
              </a:rPr>
              <a:t>Motive: </a:t>
            </a:r>
            <a:r>
              <a:rPr lang="en-US" sz="1900" dirty="0">
                <a:latin typeface="Arial Rounded MT Bold" panose="020F0704030504030204" pitchFamily="34" charset="0"/>
              </a:rPr>
              <a:t>Marcus's obsession with Lily stems from their passionate romance, which ended in heartbreak when she decided to end the relationship. Consumed by a mix of heartbreak and anger, Marcus became fixated on winning her back, resorting to increasingly desperate measures to reclaim her affection</a:t>
            </a:r>
            <a:r>
              <a:rPr lang="en-US" sz="2000" dirty="0"/>
              <a:t>.</a:t>
            </a:r>
            <a:endParaRPr lang="en-US" sz="2000" dirty="0"/>
          </a:p>
        </p:txBody>
      </p:sp>
      <p:sp>
        <p:nvSpPr>
          <p:cNvPr id="5" name="TextBox 4"/>
          <p:cNvSpPr txBox="1"/>
          <p:nvPr/>
        </p:nvSpPr>
        <p:spPr>
          <a:xfrm>
            <a:off x="231867" y="35764"/>
            <a:ext cx="6093822" cy="415498"/>
          </a:xfrm>
          <a:prstGeom prst="rect">
            <a:avLst/>
          </a:prstGeom>
          <a:noFill/>
        </p:spPr>
        <p:txBody>
          <a:bodyPr wrap="square">
            <a:spAutoFit/>
          </a:bodyPr>
          <a:lstStyle/>
          <a:p>
            <a:r>
              <a:rPr lang="en-US" sz="2100" b="1" dirty="0">
                <a:latin typeface="Algerian" panose="04020705040A02060702" pitchFamily="82" charset="0"/>
              </a:rPr>
              <a:t>Marcus, the Scorned Lover :</a:t>
            </a:r>
            <a:endParaRPr lang="en-US" sz="2100" b="1" dirty="0">
              <a:latin typeface="Algerian" panose="04020705040A02060702" pitchFamily="82" charset="0"/>
            </a:endParaRPr>
          </a:p>
        </p:txBody>
      </p:sp>
      <p:sp>
        <p:nvSpPr>
          <p:cNvPr id="7" name="TextBox 6"/>
          <p:cNvSpPr txBox="1"/>
          <p:nvPr/>
        </p:nvSpPr>
        <p:spPr>
          <a:xfrm>
            <a:off x="360862" y="3974349"/>
            <a:ext cx="2674620" cy="2185214"/>
          </a:xfrm>
          <a:prstGeom prst="rect">
            <a:avLst/>
          </a:prstGeom>
          <a:noFill/>
        </p:spPr>
        <p:txBody>
          <a:bodyPr wrap="square">
            <a:spAutoFit/>
          </a:bodyPr>
          <a:lstStyle/>
          <a:p>
            <a:r>
              <a:rPr lang="en-US" sz="2100" b="1" dirty="0">
                <a:latin typeface="Algerian" panose="04020705040A02060702" pitchFamily="82" charset="0"/>
              </a:rPr>
              <a:t>FEATURES:</a:t>
            </a:r>
            <a:endParaRPr lang="en-US" sz="2100" b="1" dirty="0">
              <a:latin typeface="Algerian" panose="04020705040A02060702" pitchFamily="82" charset="0"/>
            </a:endParaRPr>
          </a:p>
          <a:p>
            <a:r>
              <a:rPr lang="en-US" sz="2000" dirty="0"/>
              <a:t>   </a:t>
            </a:r>
            <a:r>
              <a:rPr lang="en-US" sz="1900" dirty="0">
                <a:latin typeface="Arial Rounded MT Bold" panose="020F0704030504030204" pitchFamily="34" charset="0"/>
              </a:rPr>
              <a:t>- </a:t>
            </a:r>
            <a:r>
              <a:rPr lang="en-US" sz="1900" dirty="0"/>
              <a:t>Age: 27</a:t>
            </a:r>
            <a:endParaRPr lang="en-US" sz="1900" dirty="0"/>
          </a:p>
          <a:p>
            <a:r>
              <a:rPr lang="en-US" sz="1900" dirty="0"/>
              <a:t>   - Hair Color: Blonde</a:t>
            </a:r>
            <a:endParaRPr lang="en-US" sz="1900" dirty="0"/>
          </a:p>
          <a:p>
            <a:r>
              <a:rPr lang="en-US" sz="1900" dirty="0"/>
              <a:t>   - Race: American</a:t>
            </a:r>
            <a:endParaRPr lang="en-US" sz="1900" dirty="0"/>
          </a:p>
          <a:p>
            <a:r>
              <a:rPr lang="en-US" sz="1900" dirty="0"/>
              <a:t>   - Height: 5ft 9''</a:t>
            </a:r>
            <a:endParaRPr lang="en-US" sz="1900" dirty="0"/>
          </a:p>
          <a:p>
            <a:r>
              <a:rPr lang="en-US" sz="1900" dirty="0"/>
              <a:t>   - Weight: 320 </a:t>
            </a:r>
            <a:r>
              <a:rPr lang="en-US" sz="1900" dirty="0" err="1"/>
              <a:t>lb</a:t>
            </a:r>
            <a:endParaRPr lang="en-US" sz="1900" dirty="0"/>
          </a:p>
          <a:p>
            <a:r>
              <a:rPr lang="en-US" sz="1900" dirty="0"/>
              <a:t>   - Shoe Size: 10</a:t>
            </a:r>
            <a:endParaRPr lang="en-US" sz="19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85380" y="435005"/>
            <a:ext cx="1564464" cy="3555601"/>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11070</Words>
  <Application>WPS Presentation</Application>
  <PresentationFormat>Widescreen</PresentationFormat>
  <Paragraphs>164</Paragraphs>
  <Slides>11</Slides>
  <Notes>3</Notes>
  <HiddenSlides>0</HiddenSlides>
  <MMClips>0</MMClips>
  <ScaleCrop>false</ScaleCrop>
  <HeadingPairs>
    <vt:vector size="6" baseType="variant">
      <vt:variant>
        <vt:lpstr>已用的字体</vt:lpstr>
      </vt:variant>
      <vt:variant>
        <vt:i4>195</vt:i4>
      </vt:variant>
      <vt:variant>
        <vt:lpstr>主题</vt:lpstr>
      </vt:variant>
      <vt:variant>
        <vt:i4>1</vt:i4>
      </vt:variant>
      <vt:variant>
        <vt:lpstr>幻灯片标题</vt:lpstr>
      </vt:variant>
      <vt:variant>
        <vt:i4>11</vt:i4>
      </vt:variant>
    </vt:vector>
  </HeadingPairs>
  <TitlesOfParts>
    <vt:vector size="207" baseType="lpstr">
      <vt:lpstr>Arial</vt:lpstr>
      <vt:lpstr>SimSun</vt:lpstr>
      <vt:lpstr>Wingdings</vt:lpstr>
      <vt:lpstr>Calibri</vt:lpstr>
      <vt:lpstr>Algerian</vt:lpstr>
      <vt:lpstr>Arial Rounded MT Bold</vt:lpstr>
      <vt:lpstr>Microsoft YaHei</vt:lpstr>
      <vt:lpstr>Arial Unicode MS</vt:lpstr>
      <vt:lpstr>Calibri Light</vt:lpstr>
      <vt:lpstr>Agency FB</vt:lpstr>
      <vt:lpstr>Arial Black</vt:lpstr>
      <vt:lpstr>Bahnschrift Condensed</vt:lpstr>
      <vt:lpstr>Bahnschrift Light</vt:lpstr>
      <vt:lpstr>Bahnschrift Light Condensed</vt:lpstr>
      <vt:lpstr>Bahnschrift</vt:lpstr>
      <vt:lpstr>Arial Narrow</vt:lpstr>
      <vt:lpstr>Bahnschrift Light SemiCondensed</vt:lpstr>
      <vt:lpstr>Bahnschrift SemiBold</vt:lpstr>
      <vt:lpstr>Bahnschrift SemiBold Condensed</vt:lpstr>
      <vt:lpstr>Bahnschrift SemiBold SemiConden</vt:lpstr>
      <vt:lpstr>Bahnschrift SemiCondensed</vt:lpstr>
      <vt:lpstr>Bahnschrift SemiLight</vt:lpstr>
      <vt:lpstr>Bahnschrift SemiLight Condensed</vt:lpstr>
      <vt:lpstr>Bahnschrift SemiLight SemiConde</vt:lpstr>
      <vt:lpstr>Baskerville Old Face</vt:lpstr>
      <vt:lpstr>Bauhaus 93</vt:lpstr>
      <vt:lpstr>Bell MT</vt:lpstr>
      <vt:lpstr>Berlin Sans FB</vt:lpstr>
      <vt:lpstr>Berlin Sans FB Demi</vt:lpstr>
      <vt:lpstr>Bernard MT Condensed</vt:lpstr>
      <vt:lpstr>Blackadder ITC</vt:lpstr>
      <vt:lpstr>Bodoni MT</vt:lpstr>
      <vt:lpstr>Bodoni MT Black</vt:lpstr>
      <vt:lpstr>Bodoni MT Condensed</vt:lpstr>
      <vt:lpstr>Bodoni MT Poster Compressed</vt:lpstr>
      <vt:lpstr>Book Antiqua</vt:lpstr>
      <vt:lpstr>Bookman Old Style</vt:lpstr>
      <vt:lpstr>Bradley Hand ITC</vt:lpstr>
      <vt:lpstr>Britannic Bold</vt:lpstr>
      <vt:lpstr>Broadway</vt:lpstr>
      <vt:lpstr>Brush Script MT</vt:lpstr>
      <vt:lpstr>Californian FB</vt:lpstr>
      <vt:lpstr>Calisto MT</vt:lpstr>
      <vt:lpstr>Cambria</vt:lpstr>
      <vt:lpstr>Cambria Math</vt:lpstr>
      <vt:lpstr>Candara</vt:lpstr>
      <vt:lpstr>Candara Light</vt:lpstr>
      <vt:lpstr>Cascadia Code</vt:lpstr>
      <vt:lpstr>Cascadia Code ExtraLight</vt:lpstr>
      <vt:lpstr>Cascadia Code Light</vt:lpstr>
      <vt:lpstr>Cascadia Code SemiBold</vt:lpstr>
      <vt:lpstr>Cascadia Mono</vt:lpstr>
      <vt:lpstr>Centaur</vt:lpstr>
      <vt:lpstr>Century Gothic</vt:lpstr>
      <vt:lpstr>Century Schoolbook</vt:lpstr>
      <vt:lpstr>Colonna MT</vt:lpstr>
      <vt:lpstr>Consolas</vt:lpstr>
      <vt:lpstr>Constantia</vt:lpstr>
      <vt:lpstr>Cooper Black</vt:lpstr>
      <vt:lpstr>Copperplate Gothic Bold</vt:lpstr>
      <vt:lpstr>Copperplate Gothic Light</vt:lpstr>
      <vt:lpstr>Corbel Light</vt:lpstr>
      <vt:lpstr>Courier New</vt:lpstr>
      <vt:lpstr>Curlz MT</vt:lpstr>
      <vt:lpstr>Corbel</vt:lpstr>
      <vt:lpstr>Dubai</vt:lpstr>
      <vt:lpstr>Dubai Light</vt:lpstr>
      <vt:lpstr>Dubai Medium</vt:lpstr>
      <vt:lpstr>Ebrima</vt:lpstr>
      <vt:lpstr>Edwardian Script ITC</vt:lpstr>
      <vt:lpstr>Elephant</vt:lpstr>
      <vt:lpstr>Engravers MT</vt:lpstr>
      <vt:lpstr>Eras Bold ITC</vt:lpstr>
      <vt:lpstr>Eras Demi ITC</vt:lpstr>
      <vt:lpstr>Eras Light ITC</vt:lpstr>
      <vt:lpstr>Eras Medium ITC</vt:lpstr>
      <vt:lpstr>Felix Titling</vt:lpstr>
      <vt:lpstr>Footlight MT Light</vt:lpstr>
      <vt:lpstr>Forte</vt:lpstr>
      <vt:lpstr>Franklin Gothic Book</vt:lpstr>
      <vt:lpstr>Franklin Gothic Demi</vt:lpstr>
      <vt:lpstr>Franklin Gothic Demi Cond</vt:lpstr>
      <vt:lpstr>Franklin Gothic Heavy</vt:lpstr>
      <vt:lpstr>Franklin Gothic Medium</vt:lpstr>
      <vt:lpstr>Franklin Gothic Medium Cond</vt:lpstr>
      <vt:lpstr>Freestyle Script</vt:lpstr>
      <vt:lpstr>French Script MT</vt:lpstr>
      <vt:lpstr>Gabriola</vt:lpstr>
      <vt:lpstr>Gadugi</vt:lpstr>
      <vt:lpstr>Garamond</vt:lpstr>
      <vt:lpstr>Georgia</vt:lpstr>
      <vt:lpstr>Gigi</vt:lpstr>
      <vt:lpstr>Gill Sans MT</vt:lpstr>
      <vt:lpstr>Gill Sans MT Condensed</vt:lpstr>
      <vt:lpstr>Gill Sans MT Ext Condensed Bold</vt:lpstr>
      <vt:lpstr>Gill Sans Ultra Bold</vt:lpstr>
      <vt:lpstr>Gill Sans Ultra Bold Condensed</vt:lpstr>
      <vt:lpstr>Gloucester MT Extra Condensed</vt:lpstr>
      <vt:lpstr>Goudy Old Style</vt:lpstr>
      <vt:lpstr>Goudy Stout</vt:lpstr>
      <vt:lpstr>Haettenschweiler</vt:lpstr>
      <vt:lpstr>Harlow Solid Italic</vt:lpstr>
      <vt:lpstr>Harrington</vt:lpstr>
      <vt:lpstr>High Tower Text</vt:lpstr>
      <vt:lpstr>HoloLens MDL2 Assets</vt:lpstr>
      <vt:lpstr>Impact</vt:lpstr>
      <vt:lpstr>Imprint MT Shadow</vt:lpstr>
      <vt:lpstr>Informal Roman</vt:lpstr>
      <vt:lpstr>Ink Free</vt:lpstr>
      <vt:lpstr>Javanese Text</vt:lpstr>
      <vt:lpstr>Jokerman</vt:lpstr>
      <vt:lpstr>Juice ITC</vt:lpstr>
      <vt:lpstr>Kristen ITC</vt:lpstr>
      <vt:lpstr>Kunstler Script</vt:lpstr>
      <vt:lpstr>Leelawadee</vt:lpstr>
      <vt:lpstr>Leelawadee UI</vt:lpstr>
      <vt:lpstr>Leelawadee UI Semilight</vt:lpstr>
      <vt:lpstr>Lucida Bright</vt:lpstr>
      <vt:lpstr>Lucida Calligraphy</vt:lpstr>
      <vt:lpstr>Lucida Console</vt:lpstr>
      <vt:lpstr>Lucida Fax</vt:lpstr>
      <vt:lpstr>Lucida Handwriting</vt:lpstr>
      <vt:lpstr>Lucida Sans</vt:lpstr>
      <vt:lpstr>Lucida Sans Typewriter</vt:lpstr>
      <vt:lpstr>Lucida Sans Unicode</vt:lpstr>
      <vt:lpstr>Magneto</vt:lpstr>
      <vt:lpstr>Maiandra GD</vt:lpstr>
      <vt:lpstr>Malgun Gothic</vt:lpstr>
      <vt:lpstr>Malgun Gothic Semilight</vt:lpstr>
      <vt:lpstr>Matura MT Script Capitals</vt:lpstr>
      <vt:lpstr>Microsoft Himalaya</vt:lpstr>
      <vt:lpstr>Microsoft JhengHei</vt:lpstr>
      <vt:lpstr>Microsoft JhengHei Light</vt:lpstr>
      <vt:lpstr>Microsoft JhengHei UI</vt:lpstr>
      <vt:lpstr>Microsoft JhengHei UI Light</vt:lpstr>
      <vt:lpstr>Microsoft New Tai Lue</vt:lpstr>
      <vt:lpstr>Microsoft PhagsPa</vt:lpstr>
      <vt:lpstr>Microsoft Sans Serif</vt:lpstr>
      <vt:lpstr>Microsoft Tai Le</vt:lpstr>
      <vt:lpstr>Microsoft Uighur</vt:lpstr>
      <vt:lpstr>Microsoft YaHei Light</vt:lpstr>
      <vt:lpstr>Microsoft YaHei UI Light</vt:lpstr>
      <vt:lpstr>MingLiU-ExtB</vt:lpstr>
      <vt:lpstr>MingLiU_HKSCS-ExtB</vt:lpstr>
      <vt:lpstr>Mistral</vt:lpstr>
      <vt:lpstr>Modern No. 20</vt:lpstr>
      <vt:lpstr>Mongolian Baiti</vt:lpstr>
      <vt:lpstr>Monotype Corsiva</vt:lpstr>
      <vt:lpstr>Microsoft Yi Baiti</vt:lpstr>
      <vt:lpstr>Microsoft YaHei UI</vt:lpstr>
      <vt:lpstr>MS UI Gothic</vt:lpstr>
      <vt:lpstr>MV Boli</vt:lpstr>
      <vt:lpstr>Niagara Engraved</vt:lpstr>
      <vt:lpstr>Niagara Solid</vt:lpstr>
      <vt:lpstr>Nirmala UI</vt:lpstr>
      <vt:lpstr>Nirmala UI Semilight</vt:lpstr>
      <vt:lpstr>NSimSun</vt:lpstr>
      <vt:lpstr>Perpetua Titling MT</vt:lpstr>
      <vt:lpstr>Poor Richard</vt:lpstr>
      <vt:lpstr>Pristina</vt:lpstr>
      <vt:lpstr>Rockwell Condensed</vt:lpstr>
      <vt:lpstr>Script MT Bold</vt:lpstr>
      <vt:lpstr>Segoe Fluent Icons</vt:lpstr>
      <vt:lpstr>Segoe MDL2 Assets</vt:lpstr>
      <vt:lpstr>Segoe Script</vt:lpstr>
      <vt:lpstr>Segoe UI Emoji</vt:lpstr>
      <vt:lpstr>Segoe UI Semilight</vt:lpstr>
      <vt:lpstr>Segoe UI Symbol</vt:lpstr>
      <vt:lpstr>Segoe UI Variable Display</vt:lpstr>
      <vt:lpstr>Segoe UI Variable Display Semib</vt:lpstr>
      <vt:lpstr>Segoe UI</vt:lpstr>
      <vt:lpstr>Segoe UI Variable Small Light</vt:lpstr>
      <vt:lpstr>Segoe UI Variable Small Semibol</vt:lpstr>
      <vt:lpstr>Sitka Banner Semibold</vt:lpstr>
      <vt:lpstr>Sitka Heading</vt:lpstr>
      <vt:lpstr>Sitka Heading Semibold</vt:lpstr>
      <vt:lpstr>Sitka Subheading</vt:lpstr>
      <vt:lpstr>Tempus Sans ITC</vt:lpstr>
      <vt:lpstr>Trebuchet MS</vt:lpstr>
      <vt:lpstr>Tw Cen MT Condensed</vt:lpstr>
      <vt:lpstr>Viner Hand ITC</vt:lpstr>
      <vt:lpstr>Vladimir Script</vt:lpstr>
      <vt:lpstr>Yu Gothic</vt:lpstr>
      <vt:lpstr>Yu Gothic Light</vt:lpstr>
      <vt:lpstr>Yu Gothic Medium</vt:lpstr>
      <vt:lpstr>Yu Gothic UI</vt:lpstr>
      <vt:lpstr>Yu Gothic UI Light</vt:lpstr>
      <vt:lpstr>Yu Gothic UI Semilight</vt:lpstr>
      <vt:lpstr>Marlett</vt:lpstr>
      <vt:lpstr>MT Extra</vt:lpstr>
      <vt:lpstr>Wingdings 2</vt:lpstr>
      <vt:lpstr>Wingdings 3</vt:lpstr>
      <vt:lpstr>Wingdings</vt:lpstr>
      <vt:lpstr>Webdings</vt:lpstr>
      <vt:lpstr>Symbol</vt:lpstr>
      <vt:lpstr>Retrospect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Rafil I</dc:creator>
  <cp:lastModifiedBy>ACER</cp:lastModifiedBy>
  <cp:revision>36</cp:revision>
  <dcterms:created xsi:type="dcterms:W3CDTF">2024-04-16T10:13:00Z</dcterms:created>
  <dcterms:modified xsi:type="dcterms:W3CDTF">2024-04-17T04:21:36Z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40FF257455B84E7C80D4C301FB1C8D4E_12</vt:lpwstr>
  </property>
  <property fmtid="{D5CDD505-2E9C-101B-9397-08002B2CF9AE}" pid="3" name="KSOProductBuildVer">
    <vt:lpwstr>1033-12.2.0.16731</vt:lpwstr>
  </property>
</Properties>
</file>