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3"/>
  </p:notesMasterIdLst>
  <p:sldIdLst>
    <p:sldId id="270" r:id="rId2"/>
    <p:sldId id="265" r:id="rId3"/>
    <p:sldId id="259" r:id="rId4"/>
    <p:sldId id="258" r:id="rId5"/>
    <p:sldId id="257" r:id="rId6"/>
    <p:sldId id="263" r:id="rId7"/>
    <p:sldId id="271" r:id="rId8"/>
    <p:sldId id="262" r:id="rId9"/>
    <p:sldId id="264" r:id="rId10"/>
    <p:sldId id="260"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5229" autoAdjust="0"/>
  </p:normalViewPr>
  <p:slideViewPr>
    <p:cSldViewPr snapToGrid="0">
      <p:cViewPr>
        <p:scale>
          <a:sx n="66" d="100"/>
          <a:sy n="66" d="100"/>
        </p:scale>
        <p:origin x="133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B06242-7DFC-4BC3-9A29-A5CF65D2004B}"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734A80-F287-4B24-93BC-19D7AF6353F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734A80-F287-4B24-93BC-19D7AF6353F2}" type="slidenum">
              <a:rPr lang="en-IN" smtClean="0"/>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734A80-F287-4B24-93BC-19D7AF6353F2}" type="slidenum">
              <a:rPr lang="en-IN" smtClean="0"/>
              <a:t>5</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734A80-F287-4B24-93BC-19D7AF6353F2}"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1FACC3-4450-416F-B96F-CAF5EB56E14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5ED5B-25B0-4A67-B46B-A7257C6207DF}" type="slidenum">
              <a:rPr lang="en-US" smtClean="0"/>
              <a:t>‹#›</a:t>
            </a:fld>
            <a:endParaRPr lang="en-US"/>
          </a:p>
        </p:txBody>
      </p:sp>
    </p:spTree>
    <p:extLst>
      <p:ext uri="{BB962C8B-B14F-4D97-AF65-F5344CB8AC3E}">
        <p14:creationId xmlns:p14="http://schemas.microsoft.com/office/powerpoint/2010/main" val="1097353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1FACC3-4450-416F-B96F-CAF5EB56E149}"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5ED5B-25B0-4A67-B46B-A7257C6207DF}" type="slidenum">
              <a:rPr lang="en-US" smtClean="0"/>
              <a:t>‹#›</a:t>
            </a:fld>
            <a:endParaRPr lang="en-US"/>
          </a:p>
        </p:txBody>
      </p:sp>
    </p:spTree>
    <p:extLst>
      <p:ext uri="{BB962C8B-B14F-4D97-AF65-F5344CB8AC3E}">
        <p14:creationId xmlns:p14="http://schemas.microsoft.com/office/powerpoint/2010/main" val="390290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1FACC3-4450-416F-B96F-CAF5EB56E149}"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5ED5B-25B0-4A67-B46B-A7257C6207DF}" type="slidenum">
              <a:rPr lang="en-US" smtClean="0"/>
              <a:t>‹#›</a:t>
            </a:fld>
            <a:endParaRPr lang="en-US"/>
          </a:p>
        </p:txBody>
      </p:sp>
    </p:spTree>
    <p:extLst>
      <p:ext uri="{BB962C8B-B14F-4D97-AF65-F5344CB8AC3E}">
        <p14:creationId xmlns:p14="http://schemas.microsoft.com/office/powerpoint/2010/main" val="3671966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1FACC3-4450-416F-B96F-CAF5EB56E149}"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5ED5B-25B0-4A67-B46B-A7257C6207DF}"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41498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1FACC3-4450-416F-B96F-CAF5EB56E149}"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5ED5B-25B0-4A67-B46B-A7257C6207DF}" type="slidenum">
              <a:rPr lang="en-US" smtClean="0"/>
              <a:t>‹#›</a:t>
            </a:fld>
            <a:endParaRPr lang="en-US"/>
          </a:p>
        </p:txBody>
      </p:sp>
    </p:spTree>
    <p:extLst>
      <p:ext uri="{BB962C8B-B14F-4D97-AF65-F5344CB8AC3E}">
        <p14:creationId xmlns:p14="http://schemas.microsoft.com/office/powerpoint/2010/main" val="3215788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1FACC3-4450-416F-B96F-CAF5EB56E149}"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5ED5B-25B0-4A67-B46B-A7257C6207DF}" type="slidenum">
              <a:rPr lang="en-US" smtClean="0"/>
              <a:t>‹#›</a:t>
            </a:fld>
            <a:endParaRPr lang="en-US"/>
          </a:p>
        </p:txBody>
      </p:sp>
    </p:spTree>
    <p:extLst>
      <p:ext uri="{BB962C8B-B14F-4D97-AF65-F5344CB8AC3E}">
        <p14:creationId xmlns:p14="http://schemas.microsoft.com/office/powerpoint/2010/main" val="2652678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1FACC3-4450-416F-B96F-CAF5EB56E149}"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5ED5B-25B0-4A67-B46B-A7257C6207DF}" type="slidenum">
              <a:rPr lang="en-US" smtClean="0"/>
              <a:t>‹#›</a:t>
            </a:fld>
            <a:endParaRPr lang="en-US"/>
          </a:p>
        </p:txBody>
      </p:sp>
    </p:spTree>
    <p:extLst>
      <p:ext uri="{BB962C8B-B14F-4D97-AF65-F5344CB8AC3E}">
        <p14:creationId xmlns:p14="http://schemas.microsoft.com/office/powerpoint/2010/main" val="1322287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1FACC3-4450-416F-B96F-CAF5EB56E14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5ED5B-25B0-4A67-B46B-A7257C6207DF}" type="slidenum">
              <a:rPr lang="en-US" smtClean="0"/>
              <a:t>‹#›</a:t>
            </a:fld>
            <a:endParaRPr lang="en-US"/>
          </a:p>
        </p:txBody>
      </p:sp>
    </p:spTree>
    <p:extLst>
      <p:ext uri="{BB962C8B-B14F-4D97-AF65-F5344CB8AC3E}">
        <p14:creationId xmlns:p14="http://schemas.microsoft.com/office/powerpoint/2010/main" val="1240329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1FACC3-4450-416F-B96F-CAF5EB56E14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5ED5B-25B0-4A67-B46B-A7257C6207DF}" type="slidenum">
              <a:rPr lang="en-US" smtClean="0"/>
              <a:t>‹#›</a:t>
            </a:fld>
            <a:endParaRPr lang="en-US"/>
          </a:p>
        </p:txBody>
      </p:sp>
    </p:spTree>
    <p:extLst>
      <p:ext uri="{BB962C8B-B14F-4D97-AF65-F5344CB8AC3E}">
        <p14:creationId xmlns:p14="http://schemas.microsoft.com/office/powerpoint/2010/main" val="84983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1FACC3-4450-416F-B96F-CAF5EB56E14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5ED5B-25B0-4A67-B46B-A7257C6207DF}" type="slidenum">
              <a:rPr lang="en-US" smtClean="0"/>
              <a:t>‹#›</a:t>
            </a:fld>
            <a:endParaRPr lang="en-US"/>
          </a:p>
        </p:txBody>
      </p:sp>
    </p:spTree>
    <p:extLst>
      <p:ext uri="{BB962C8B-B14F-4D97-AF65-F5344CB8AC3E}">
        <p14:creationId xmlns:p14="http://schemas.microsoft.com/office/powerpoint/2010/main" val="4017903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1FACC3-4450-416F-B96F-CAF5EB56E14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5ED5B-25B0-4A67-B46B-A7257C6207DF}" type="slidenum">
              <a:rPr lang="en-US" smtClean="0"/>
              <a:t>‹#›</a:t>
            </a:fld>
            <a:endParaRPr lang="en-US"/>
          </a:p>
        </p:txBody>
      </p:sp>
    </p:spTree>
    <p:extLst>
      <p:ext uri="{BB962C8B-B14F-4D97-AF65-F5344CB8AC3E}">
        <p14:creationId xmlns:p14="http://schemas.microsoft.com/office/powerpoint/2010/main" val="123791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1FACC3-4450-416F-B96F-CAF5EB56E149}"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5ED5B-25B0-4A67-B46B-A7257C6207DF}" type="slidenum">
              <a:rPr lang="en-US" smtClean="0"/>
              <a:t>‹#›</a:t>
            </a:fld>
            <a:endParaRPr lang="en-US"/>
          </a:p>
        </p:txBody>
      </p:sp>
    </p:spTree>
    <p:extLst>
      <p:ext uri="{BB962C8B-B14F-4D97-AF65-F5344CB8AC3E}">
        <p14:creationId xmlns:p14="http://schemas.microsoft.com/office/powerpoint/2010/main" val="3801980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1FACC3-4450-416F-B96F-CAF5EB56E149}"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5ED5B-25B0-4A67-B46B-A7257C6207DF}" type="slidenum">
              <a:rPr lang="en-US" smtClean="0"/>
              <a:t>‹#›</a:t>
            </a:fld>
            <a:endParaRPr lang="en-US"/>
          </a:p>
        </p:txBody>
      </p:sp>
    </p:spTree>
    <p:extLst>
      <p:ext uri="{BB962C8B-B14F-4D97-AF65-F5344CB8AC3E}">
        <p14:creationId xmlns:p14="http://schemas.microsoft.com/office/powerpoint/2010/main" val="161057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1FACC3-4450-416F-B96F-CAF5EB56E149}"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5ED5B-25B0-4A67-B46B-A7257C6207DF}" type="slidenum">
              <a:rPr lang="en-US" smtClean="0"/>
              <a:t>‹#›</a:t>
            </a:fld>
            <a:endParaRPr lang="en-US"/>
          </a:p>
        </p:txBody>
      </p:sp>
    </p:spTree>
    <p:extLst>
      <p:ext uri="{BB962C8B-B14F-4D97-AF65-F5344CB8AC3E}">
        <p14:creationId xmlns:p14="http://schemas.microsoft.com/office/powerpoint/2010/main" val="157618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FACC3-4450-416F-B96F-CAF5EB56E149}"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5ED5B-25B0-4A67-B46B-A7257C6207DF}" type="slidenum">
              <a:rPr lang="en-US" smtClean="0"/>
              <a:t>‹#›</a:t>
            </a:fld>
            <a:endParaRPr lang="en-US"/>
          </a:p>
        </p:txBody>
      </p:sp>
    </p:spTree>
    <p:extLst>
      <p:ext uri="{BB962C8B-B14F-4D97-AF65-F5344CB8AC3E}">
        <p14:creationId xmlns:p14="http://schemas.microsoft.com/office/powerpoint/2010/main" val="263561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1FACC3-4450-416F-B96F-CAF5EB56E149}"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5ED5B-25B0-4A67-B46B-A7257C6207DF}" type="slidenum">
              <a:rPr lang="en-US" smtClean="0"/>
              <a:t>‹#›</a:t>
            </a:fld>
            <a:endParaRPr lang="en-US"/>
          </a:p>
        </p:txBody>
      </p:sp>
    </p:spTree>
    <p:extLst>
      <p:ext uri="{BB962C8B-B14F-4D97-AF65-F5344CB8AC3E}">
        <p14:creationId xmlns:p14="http://schemas.microsoft.com/office/powerpoint/2010/main" val="531849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1FACC3-4450-416F-B96F-CAF5EB56E149}"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5ED5B-25B0-4A67-B46B-A7257C6207DF}" type="slidenum">
              <a:rPr lang="en-US" smtClean="0"/>
              <a:t>‹#›</a:t>
            </a:fld>
            <a:endParaRPr lang="en-US"/>
          </a:p>
        </p:txBody>
      </p:sp>
    </p:spTree>
    <p:extLst>
      <p:ext uri="{BB962C8B-B14F-4D97-AF65-F5344CB8AC3E}">
        <p14:creationId xmlns:p14="http://schemas.microsoft.com/office/powerpoint/2010/main" val="480899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71FACC3-4450-416F-B96F-CAF5EB56E149}" type="datetimeFigureOut">
              <a:rPr lang="en-US" smtClean="0"/>
              <a:t>4/24/2024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745ED5B-25B0-4A67-B46B-A7257C6207DF}" type="slidenum">
              <a:rPr lang="en-US" smtClean="0"/>
              <a:t>‹#›</a:t>
            </a:fld>
            <a:endParaRPr lang="en-US"/>
          </a:p>
        </p:txBody>
      </p:sp>
    </p:spTree>
    <p:extLst>
      <p:ext uri="{BB962C8B-B14F-4D97-AF65-F5344CB8AC3E}">
        <p14:creationId xmlns:p14="http://schemas.microsoft.com/office/powerpoint/2010/main" val="27586101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igstock-Black-And-Yellow-Stripes-Set-312591649 (1)"/>
          <p:cNvPicPr>
            <a:picLocks noChangeAspect="1"/>
          </p:cNvPicPr>
          <p:nvPr/>
        </p:nvPicPr>
        <p:blipFill>
          <a:blip r:embed="rId2">
            <a:alphaModFix amt="97000"/>
            <a:lum bright="-6000" contrast="18000"/>
          </a:blip>
          <a:stretch>
            <a:fillRect/>
          </a:stretch>
        </p:blipFill>
        <p:spPr>
          <a:xfrm>
            <a:off x="0" y="-176133"/>
            <a:ext cx="12192000" cy="6963410"/>
          </a:xfrm>
          <a:prstGeom prst="rect">
            <a:avLst/>
          </a:prstGeom>
          <a:effectLst>
            <a:outerShdw blurRad="50800" dist="50800" dir="5400000" sx="1000" sy="1000" algn="ctr" rotWithShape="0">
              <a:srgbClr val="000000">
                <a:alpha val="0"/>
              </a:srgbClr>
            </a:outerShdw>
          </a:effectLst>
        </p:spPr>
      </p:pic>
      <p:sp>
        <p:nvSpPr>
          <p:cNvPr id="3" name="Text Box 2"/>
          <p:cNvSpPr txBox="1"/>
          <p:nvPr/>
        </p:nvSpPr>
        <p:spPr>
          <a:xfrm>
            <a:off x="2470150" y="966470"/>
            <a:ext cx="7269480" cy="2339102"/>
          </a:xfrm>
          <a:prstGeom prst="rect">
            <a:avLst/>
          </a:prstGeom>
          <a:noFill/>
        </p:spPr>
        <p:txBody>
          <a:bodyPr wrap="square" rtlCol="0">
            <a:spAutoFit/>
          </a:bodyPr>
          <a:lstStyle/>
          <a:p>
            <a:r>
              <a:rPr lang="en-US" sz="8000" dirty="0">
                <a:solidFill>
                  <a:schemeClr val="bg1"/>
                </a:solidFill>
                <a:latin typeface="Algerian" panose="04020705040A02060702" pitchFamily="82" charset="0"/>
                <a:cs typeface="Algerian" panose="04020705040A02060702" pitchFamily="82" charset="0"/>
              </a:rPr>
              <a:t>    </a:t>
            </a:r>
            <a:r>
              <a:rPr lang="en-US" sz="6600" dirty="0">
                <a:solidFill>
                  <a:schemeClr val="bg1"/>
                </a:solidFill>
                <a:latin typeface="Arial Black" panose="020B0A04020102020204" pitchFamily="34" charset="0"/>
                <a:cs typeface="Algerian" panose="04020705040A02060702" pitchFamily="82" charset="0"/>
              </a:rPr>
              <a:t>SUSPECTS </a:t>
            </a:r>
          </a:p>
          <a:p>
            <a:r>
              <a:rPr lang="en-US" sz="6600" dirty="0">
                <a:solidFill>
                  <a:schemeClr val="bg1"/>
                </a:solidFill>
                <a:latin typeface="Arial Black" panose="020B0A04020102020204" pitchFamily="34" charset="0"/>
                <a:cs typeface="Algerian" panose="04020705040A02060702" pitchFamily="82" charset="0"/>
              </a:rPr>
              <a:t>  DESCRIPTION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6911" y="512816"/>
            <a:ext cx="8644345" cy="5355312"/>
          </a:xfrm>
          <a:prstGeom prst="rect">
            <a:avLst/>
          </a:prstGeom>
          <a:noFill/>
        </p:spPr>
        <p:txBody>
          <a:bodyPr wrap="square">
            <a:spAutoFit/>
          </a:bodyPr>
          <a:lstStyle/>
          <a:p>
            <a:r>
              <a:rPr lang="en-US" sz="2000" b="1" dirty="0">
                <a:solidFill>
                  <a:srgbClr val="FF0000"/>
                </a:solidFill>
                <a:latin typeface="Aptos" panose="020B0004020202020204" pitchFamily="34" charset="0"/>
              </a:rPr>
              <a:t>Hobby</a:t>
            </a:r>
            <a:r>
              <a:rPr lang="en-US" b="1" dirty="0">
                <a:solidFill>
                  <a:srgbClr val="FF0000"/>
                </a:solidFill>
                <a:latin typeface="Aptos" panose="020B0004020202020204" pitchFamily="34" charset="0"/>
              </a:rPr>
              <a:t>: </a:t>
            </a:r>
            <a:r>
              <a:rPr lang="en-US" dirty="0">
                <a:latin typeface="Aptos" panose="020B0004020202020204" pitchFamily="34" charset="0"/>
              </a:rPr>
              <a:t>Oliver enjoys painting landscapes, finding solace in the beauty of the natural world. He's a fitness freak who spends a lot of time at the gym focusing on his health.</a:t>
            </a:r>
          </a:p>
          <a:p>
            <a:endParaRPr lang="en-US" sz="2000" dirty="0">
              <a:latin typeface="Aptos" panose="020B0004020202020204" pitchFamily="34" charset="0"/>
            </a:endParaRPr>
          </a:p>
          <a:p>
            <a:r>
              <a:rPr lang="en-US" sz="2000" b="1" dirty="0">
                <a:solidFill>
                  <a:srgbClr val="002060"/>
                </a:solidFill>
                <a:latin typeface="Aptos" panose="020B0004020202020204" pitchFamily="34" charset="0"/>
              </a:rPr>
              <a:t> </a:t>
            </a:r>
            <a:r>
              <a:rPr lang="en-US" sz="2000" b="1" dirty="0">
                <a:solidFill>
                  <a:srgbClr val="FF0000"/>
                </a:solidFill>
                <a:latin typeface="Aptos" panose="020B0004020202020204" pitchFamily="34" charset="0"/>
              </a:rPr>
              <a:t>Works: </a:t>
            </a:r>
            <a:r>
              <a:rPr lang="en-US" dirty="0">
                <a:latin typeface="Aptos" panose="020B0004020202020204" pitchFamily="34" charset="0"/>
              </a:rPr>
              <a:t>Oliver is the owner of a once-famous and successful company, which has now fallen on hard times. Despite his efforts to revive it, the company struggles to regain its former glory, adding to Oliver's financial and emotional burdens.</a:t>
            </a:r>
          </a:p>
          <a:p>
            <a:endParaRPr lang="en-US" sz="2000" dirty="0">
              <a:latin typeface="Aptos" panose="020B0004020202020204" pitchFamily="34" charset="0"/>
            </a:endParaRPr>
          </a:p>
          <a:p>
            <a:r>
              <a:rPr lang="en-US" sz="2000" b="1" dirty="0">
                <a:latin typeface="Aptos" panose="020B0004020202020204" pitchFamily="34" charset="0"/>
              </a:rPr>
              <a:t> </a:t>
            </a:r>
            <a:r>
              <a:rPr lang="en-US" sz="2000" b="1" dirty="0">
                <a:solidFill>
                  <a:srgbClr val="FF0000"/>
                </a:solidFill>
                <a:latin typeface="Aptos" panose="020B0004020202020204" pitchFamily="34" charset="0"/>
              </a:rPr>
              <a:t>Family: </a:t>
            </a:r>
            <a:r>
              <a:rPr lang="en-US" dirty="0">
                <a:latin typeface="Aptos" panose="020B0004020202020204" pitchFamily="34" charset="0"/>
              </a:rPr>
              <a:t>Oliver is estranged from his family, particularly his daughter Lily, whom he hasn't seen in years. When Oliver decide to   reunite with his daughter tragedy falls upon them.</a:t>
            </a:r>
          </a:p>
          <a:p>
            <a:endParaRPr lang="en-US" sz="2000" dirty="0">
              <a:latin typeface="Aptos" panose="020B0004020202020204" pitchFamily="34" charset="0"/>
            </a:endParaRPr>
          </a:p>
          <a:p>
            <a:r>
              <a:rPr lang="en-US" sz="2000" dirty="0">
                <a:latin typeface="Aptos" panose="020B0004020202020204" pitchFamily="34" charset="0"/>
              </a:rPr>
              <a:t> </a:t>
            </a:r>
            <a:r>
              <a:rPr lang="en-US" sz="2000" b="1" dirty="0">
                <a:solidFill>
                  <a:srgbClr val="FF0000"/>
                </a:solidFill>
                <a:latin typeface="Aptos" panose="020B0004020202020204" pitchFamily="34" charset="0"/>
              </a:rPr>
              <a:t>Alibi</a:t>
            </a:r>
            <a:r>
              <a:rPr lang="en-US" b="1" dirty="0">
                <a:solidFill>
                  <a:srgbClr val="FF0000"/>
                </a:solidFill>
                <a:latin typeface="Aptos" panose="020B0004020202020204" pitchFamily="34" charset="0"/>
              </a:rPr>
              <a:t>: </a:t>
            </a:r>
            <a:r>
              <a:rPr lang="en-US" dirty="0">
                <a:latin typeface="Aptos" panose="020B0004020202020204" pitchFamily="34" charset="0"/>
              </a:rPr>
              <a:t>Oliver claims to have been out of town on a business trip on the night of the murder.</a:t>
            </a:r>
          </a:p>
          <a:p>
            <a:endParaRPr lang="en-US" sz="2000" dirty="0">
              <a:latin typeface="Aptos" panose="020B0004020202020204" pitchFamily="34" charset="0"/>
            </a:endParaRPr>
          </a:p>
          <a:p>
            <a:r>
              <a:rPr lang="en-US" sz="2000" dirty="0">
                <a:solidFill>
                  <a:srgbClr val="FF0000"/>
                </a:solidFill>
                <a:latin typeface="Aptos" panose="020B0004020202020204" pitchFamily="34" charset="0"/>
              </a:rPr>
              <a:t> </a:t>
            </a:r>
            <a:r>
              <a:rPr lang="en-US" sz="2000" b="1" dirty="0">
                <a:solidFill>
                  <a:srgbClr val="FF0000"/>
                </a:solidFill>
                <a:latin typeface="Aptos" panose="020B0004020202020204" pitchFamily="34" charset="0"/>
              </a:rPr>
              <a:t>Motive: </a:t>
            </a:r>
            <a:r>
              <a:rPr lang="en-US" dirty="0">
                <a:latin typeface="Aptos" panose="020B0004020202020204" pitchFamily="34" charset="0"/>
              </a:rPr>
              <a:t>Oliver's motive for the murder remains unclear, but his strained relationship with Lily and his sudden reappearance in her life provide a potential motive. Lily's death would mean that Oliver would inherit her wealth which is also a potential motive for Oliver to kill his daughter.</a:t>
            </a:r>
          </a:p>
        </p:txBody>
      </p:sp>
      <p:sp>
        <p:nvSpPr>
          <p:cNvPr id="5" name="TextBox 4"/>
          <p:cNvSpPr txBox="1"/>
          <p:nvPr/>
        </p:nvSpPr>
        <p:spPr>
          <a:xfrm>
            <a:off x="396240" y="3962400"/>
            <a:ext cx="2479221" cy="2262158"/>
          </a:xfrm>
          <a:prstGeom prst="rect">
            <a:avLst/>
          </a:prstGeom>
          <a:noFill/>
        </p:spPr>
        <p:txBody>
          <a:bodyPr wrap="square">
            <a:spAutoFit/>
          </a:bodyPr>
          <a:lstStyle/>
          <a:p>
            <a:r>
              <a:rPr lang="en-US" sz="2100" b="1" dirty="0">
                <a:solidFill>
                  <a:srgbClr val="FFFF00"/>
                </a:solidFill>
                <a:latin typeface="Aptos" panose="020B0004020202020204" pitchFamily="34" charset="0"/>
              </a:rPr>
              <a:t>FEATURES:</a:t>
            </a:r>
          </a:p>
          <a:p>
            <a:r>
              <a:rPr lang="en-US" sz="2000" dirty="0">
                <a:latin typeface="Aptos" panose="020B0004020202020204" pitchFamily="34" charset="0"/>
              </a:rPr>
              <a:t>   - Age: 57</a:t>
            </a:r>
          </a:p>
          <a:p>
            <a:r>
              <a:rPr lang="en-US" sz="2000" dirty="0">
                <a:latin typeface="Aptos" panose="020B0004020202020204" pitchFamily="34" charset="0"/>
              </a:rPr>
              <a:t>   - Hair Color: White</a:t>
            </a:r>
          </a:p>
          <a:p>
            <a:r>
              <a:rPr lang="en-US" sz="2000" dirty="0">
                <a:latin typeface="Aptos" panose="020B0004020202020204" pitchFamily="34" charset="0"/>
              </a:rPr>
              <a:t>   - Race: Mexican</a:t>
            </a:r>
          </a:p>
          <a:p>
            <a:r>
              <a:rPr lang="en-US" sz="2000" dirty="0">
                <a:latin typeface="Aptos" panose="020B0004020202020204" pitchFamily="34" charset="0"/>
              </a:rPr>
              <a:t>   - Height: 5ft 6''</a:t>
            </a:r>
          </a:p>
          <a:p>
            <a:r>
              <a:rPr lang="en-US" sz="2000" dirty="0">
                <a:latin typeface="Aptos" panose="020B0004020202020204" pitchFamily="34" charset="0"/>
              </a:rPr>
              <a:t>   - Weight: 150 </a:t>
            </a:r>
            <a:r>
              <a:rPr lang="en-US" sz="2000" dirty="0" err="1">
                <a:latin typeface="Aptos" panose="020B0004020202020204" pitchFamily="34" charset="0"/>
              </a:rPr>
              <a:t>lb</a:t>
            </a:r>
            <a:endParaRPr lang="en-US" sz="2000" dirty="0">
              <a:latin typeface="Aptos" panose="020B0004020202020204" pitchFamily="34" charset="0"/>
            </a:endParaRPr>
          </a:p>
          <a:p>
            <a:r>
              <a:rPr lang="en-US" sz="2000" dirty="0">
                <a:latin typeface="Aptos" panose="020B0004020202020204" pitchFamily="34" charset="0"/>
              </a:rPr>
              <a:t>   - Shoe Size: 10</a:t>
            </a:r>
          </a:p>
        </p:txBody>
      </p:sp>
      <p:sp>
        <p:nvSpPr>
          <p:cNvPr id="7" name="TextBox 6"/>
          <p:cNvSpPr txBox="1"/>
          <p:nvPr/>
        </p:nvSpPr>
        <p:spPr>
          <a:xfrm>
            <a:off x="157843" y="97318"/>
            <a:ext cx="6093822" cy="415498"/>
          </a:xfrm>
          <a:prstGeom prst="rect">
            <a:avLst/>
          </a:prstGeom>
          <a:noFill/>
        </p:spPr>
        <p:txBody>
          <a:bodyPr wrap="square">
            <a:spAutoFit/>
          </a:bodyPr>
          <a:lstStyle/>
          <a:p>
            <a:r>
              <a:rPr lang="en-US" sz="2100" b="1" dirty="0">
                <a:solidFill>
                  <a:srgbClr val="FFFF00"/>
                </a:solidFill>
                <a:latin typeface="Aptos" panose="020B0004020202020204" pitchFamily="34" charset="0"/>
              </a:rPr>
              <a:t>Oliver, the Estranged Father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145" y="855795"/>
            <a:ext cx="1159857" cy="289964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883" y="1144911"/>
            <a:ext cx="1419423" cy="3810532"/>
          </a:xfrm>
          <a:prstGeom prst="rect">
            <a:avLst/>
          </a:prstGeom>
        </p:spPr>
      </p:pic>
      <p:sp>
        <p:nvSpPr>
          <p:cNvPr id="7" name="TextBox 6"/>
          <p:cNvSpPr txBox="1"/>
          <p:nvPr/>
        </p:nvSpPr>
        <p:spPr>
          <a:xfrm>
            <a:off x="3869871" y="1144911"/>
            <a:ext cx="7513245" cy="1585049"/>
          </a:xfrm>
          <a:prstGeom prst="rect">
            <a:avLst/>
          </a:prstGeom>
          <a:noFill/>
        </p:spPr>
        <p:txBody>
          <a:bodyPr wrap="square">
            <a:spAutoFit/>
          </a:bodyPr>
          <a:lstStyle/>
          <a:p>
            <a:r>
              <a:rPr lang="en-US" sz="2100" b="1" dirty="0">
                <a:solidFill>
                  <a:srgbClr val="C00000"/>
                </a:solidFill>
                <a:latin typeface="Aptos" panose="020B0004020202020204" pitchFamily="34" charset="0"/>
              </a:rPr>
              <a:t>Reason for Suspicion</a:t>
            </a:r>
            <a:r>
              <a:rPr lang="en-US" sz="2100" b="1" dirty="0">
                <a:latin typeface="Aptos" panose="020B0004020202020204" pitchFamily="34" charset="0"/>
              </a:rPr>
              <a:t>: </a:t>
            </a:r>
            <a:r>
              <a:rPr lang="en-US" sz="1900" dirty="0">
                <a:latin typeface="Aptos" panose="020B0004020202020204" pitchFamily="34" charset="0"/>
              </a:rPr>
              <a:t>The Shadowy Figure's mysterious presence and elusive nature make them a prime suspect in the eyes of the detectives. Despite efforts to uncover their identity and motivations, they remain one step ahead, leaving detectives frustrated and perplexed by their actions.</a:t>
            </a:r>
          </a:p>
        </p:txBody>
      </p:sp>
      <p:sp>
        <p:nvSpPr>
          <p:cNvPr id="9" name="TextBox 8"/>
          <p:cNvSpPr txBox="1"/>
          <p:nvPr/>
        </p:nvSpPr>
        <p:spPr>
          <a:xfrm>
            <a:off x="3946072" y="3104038"/>
            <a:ext cx="6093822" cy="1061829"/>
          </a:xfrm>
          <a:prstGeom prst="rect">
            <a:avLst/>
          </a:prstGeom>
          <a:noFill/>
        </p:spPr>
        <p:txBody>
          <a:bodyPr wrap="square">
            <a:spAutoFit/>
          </a:bodyPr>
          <a:lstStyle/>
          <a:p>
            <a:r>
              <a:rPr lang="en-US" sz="2100" b="1" dirty="0">
                <a:solidFill>
                  <a:srgbClr val="FF0000"/>
                </a:solidFill>
                <a:latin typeface="Aptos" panose="020B0004020202020204" pitchFamily="34" charset="0"/>
              </a:rPr>
              <a:t>FEATURES</a:t>
            </a:r>
            <a:r>
              <a:rPr lang="en-US" sz="2100" b="1" dirty="0">
                <a:solidFill>
                  <a:srgbClr val="002060"/>
                </a:solidFill>
                <a:latin typeface="Aptos" panose="020B0004020202020204" pitchFamily="34" charset="0"/>
              </a:rPr>
              <a:t>:</a:t>
            </a:r>
          </a:p>
          <a:p>
            <a:r>
              <a:rPr lang="en-US" sz="2300" dirty="0">
                <a:latin typeface="Aptos" panose="020B0004020202020204" pitchFamily="34" charset="0"/>
              </a:rPr>
              <a:t>   </a:t>
            </a:r>
            <a:r>
              <a:rPr lang="en-US" sz="1900" dirty="0">
                <a:latin typeface="Aptos" panose="020B0004020202020204" pitchFamily="34" charset="0"/>
              </a:rPr>
              <a:t>Unknown</a:t>
            </a:r>
          </a:p>
          <a:p>
            <a:endParaRPr lang="en-US" sz="1900" dirty="0">
              <a:latin typeface="Aptos" panose="020B0004020202020204" pitchFamily="34" charset="0"/>
            </a:endParaRPr>
          </a:p>
        </p:txBody>
      </p:sp>
      <p:sp>
        <p:nvSpPr>
          <p:cNvPr id="11" name="TextBox 10"/>
          <p:cNvSpPr txBox="1"/>
          <p:nvPr/>
        </p:nvSpPr>
        <p:spPr>
          <a:xfrm>
            <a:off x="162198" y="111495"/>
            <a:ext cx="6093822" cy="415498"/>
          </a:xfrm>
          <a:prstGeom prst="rect">
            <a:avLst/>
          </a:prstGeom>
          <a:noFill/>
        </p:spPr>
        <p:txBody>
          <a:bodyPr wrap="square">
            <a:spAutoFit/>
          </a:bodyPr>
          <a:lstStyle/>
          <a:p>
            <a:r>
              <a:rPr lang="en-US" sz="2100" b="1" dirty="0">
                <a:solidFill>
                  <a:srgbClr val="FFFF00"/>
                </a:solidFill>
                <a:latin typeface="Aptos" panose="020B0004020202020204" pitchFamily="34" charset="0"/>
              </a:rPr>
              <a:t>Shadowy Figure</a:t>
            </a:r>
            <a:r>
              <a:rPr lang="en-US" dirty="0">
                <a:solidFill>
                  <a:srgbClr val="FFFF00"/>
                </a:solidFill>
                <a:latin typeface="Aptos" panose="020B0004020202020204" pitchFamily="3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64923" y="1404036"/>
            <a:ext cx="8200208" cy="2646878"/>
          </a:xfrm>
          <a:prstGeom prst="rect">
            <a:avLst/>
          </a:prstGeom>
          <a:noFill/>
        </p:spPr>
        <p:txBody>
          <a:bodyPr wrap="square">
            <a:spAutoFit/>
          </a:bodyPr>
          <a:lstStyle/>
          <a:p>
            <a:r>
              <a:rPr lang="en-US" dirty="0">
                <a:solidFill>
                  <a:srgbClr val="FF0000"/>
                </a:solidFill>
                <a:latin typeface="Aptos" panose="020B0004020202020204" pitchFamily="34" charset="0"/>
              </a:rPr>
              <a:t> </a:t>
            </a:r>
            <a:r>
              <a:rPr lang="en-US" sz="2100" b="1" dirty="0">
                <a:solidFill>
                  <a:srgbClr val="FF0000"/>
                </a:solidFill>
                <a:latin typeface="Aptos" panose="020B0004020202020204" pitchFamily="34" charset="0"/>
              </a:rPr>
              <a:t>Hobby: </a:t>
            </a:r>
            <a:r>
              <a:rPr lang="en-US" sz="1900" dirty="0">
                <a:latin typeface="Aptos" panose="020B0004020202020204" pitchFamily="34" charset="0"/>
              </a:rPr>
              <a:t>Lucas enjoys outdoor activities such as hiking and camping, finding solace in the tranquility of nature. His love for the outdoors allows him to clear his mind and recharge his batteries, away from the chaos of everyday life.</a:t>
            </a:r>
          </a:p>
          <a:p>
            <a:endParaRPr lang="en-US" sz="2500" dirty="0">
              <a:latin typeface="Aptos" panose="020B0004020202020204" pitchFamily="34" charset="0"/>
            </a:endParaRPr>
          </a:p>
          <a:p>
            <a:r>
              <a:rPr lang="en-US" sz="2500" dirty="0">
                <a:latin typeface="Aptos" panose="020B0004020202020204" pitchFamily="34" charset="0"/>
              </a:rPr>
              <a:t> </a:t>
            </a:r>
            <a:r>
              <a:rPr lang="en-US" sz="2100" b="1" dirty="0">
                <a:solidFill>
                  <a:srgbClr val="FF0000"/>
                </a:solidFill>
                <a:latin typeface="Aptos" panose="020B0004020202020204" pitchFamily="34" charset="0"/>
              </a:rPr>
              <a:t>Works: </a:t>
            </a:r>
            <a:r>
              <a:rPr lang="en-US" sz="1900" dirty="0">
                <a:latin typeface="Aptos" panose="020B0004020202020204" pitchFamily="34" charset="0"/>
              </a:rPr>
              <a:t>Lucas works as a mechanic at a local garage, where he spends long hours tinkering with engines and fixing cars. Despite the physical demands of his job, he takes pride in his workmanship and attention to detail</a:t>
            </a:r>
            <a:r>
              <a:rPr lang="en-US" dirty="0">
                <a:latin typeface="Aptos" panose="020B0004020202020204" pitchFamily="34" charset="0"/>
              </a:rPr>
              <a:t>.</a:t>
            </a:r>
          </a:p>
        </p:txBody>
      </p:sp>
      <p:sp>
        <p:nvSpPr>
          <p:cNvPr id="5" name="TextBox 4"/>
          <p:cNvSpPr txBox="1"/>
          <p:nvPr/>
        </p:nvSpPr>
        <p:spPr>
          <a:xfrm>
            <a:off x="418012" y="3984331"/>
            <a:ext cx="3530237" cy="2169825"/>
          </a:xfrm>
          <a:prstGeom prst="rect">
            <a:avLst/>
          </a:prstGeom>
          <a:noFill/>
        </p:spPr>
        <p:txBody>
          <a:bodyPr wrap="square">
            <a:spAutoFit/>
          </a:bodyPr>
          <a:lstStyle/>
          <a:p>
            <a:r>
              <a:rPr lang="en-US" sz="2100" b="1" dirty="0">
                <a:solidFill>
                  <a:srgbClr val="FFFF00"/>
                </a:solidFill>
                <a:latin typeface="Aptos" panose="020B0004020202020204" pitchFamily="34" charset="0"/>
              </a:rPr>
              <a:t>FEATURES:</a:t>
            </a:r>
          </a:p>
          <a:p>
            <a:r>
              <a:rPr lang="en-US" sz="1900" dirty="0">
                <a:latin typeface="Aptos" panose="020B0004020202020204" pitchFamily="34" charset="0"/>
              </a:rPr>
              <a:t>    - Age: 21</a:t>
            </a:r>
          </a:p>
          <a:p>
            <a:r>
              <a:rPr lang="en-US" sz="1900" dirty="0">
                <a:latin typeface="Aptos" panose="020B0004020202020204" pitchFamily="34" charset="0"/>
              </a:rPr>
              <a:t>    - Hair Color: Black</a:t>
            </a:r>
          </a:p>
          <a:p>
            <a:r>
              <a:rPr lang="en-US" sz="1900" dirty="0">
                <a:latin typeface="Aptos" panose="020B0004020202020204" pitchFamily="34" charset="0"/>
              </a:rPr>
              <a:t>    - Race: Mexican American</a:t>
            </a:r>
          </a:p>
          <a:p>
            <a:r>
              <a:rPr lang="en-US" sz="1900" dirty="0">
                <a:latin typeface="Aptos" panose="020B0004020202020204" pitchFamily="34" charset="0"/>
              </a:rPr>
              <a:t>    - Height: 7ft 0''</a:t>
            </a:r>
          </a:p>
          <a:p>
            <a:r>
              <a:rPr lang="en-US" sz="1900" dirty="0">
                <a:latin typeface="Aptos" panose="020B0004020202020204" pitchFamily="34" charset="0"/>
              </a:rPr>
              <a:t>    - Weight: 185 </a:t>
            </a:r>
            <a:r>
              <a:rPr lang="en-US" sz="1900" dirty="0" err="1">
                <a:latin typeface="Aptos" panose="020B0004020202020204" pitchFamily="34" charset="0"/>
              </a:rPr>
              <a:t>lb</a:t>
            </a:r>
            <a:endParaRPr lang="en-US" sz="1900" dirty="0">
              <a:latin typeface="Aptos" panose="020B0004020202020204" pitchFamily="34" charset="0"/>
            </a:endParaRPr>
          </a:p>
          <a:p>
            <a:r>
              <a:rPr lang="en-US" sz="1900" dirty="0">
                <a:latin typeface="Aptos" panose="020B0004020202020204" pitchFamily="34" charset="0"/>
              </a:rPr>
              <a:t>    - Shoe Size: 12</a:t>
            </a:r>
          </a:p>
        </p:txBody>
      </p:sp>
      <p:sp>
        <p:nvSpPr>
          <p:cNvPr id="7" name="TextBox 6"/>
          <p:cNvSpPr txBox="1"/>
          <p:nvPr/>
        </p:nvSpPr>
        <p:spPr>
          <a:xfrm>
            <a:off x="123372" y="89211"/>
            <a:ext cx="6093822" cy="415498"/>
          </a:xfrm>
          <a:prstGeom prst="rect">
            <a:avLst/>
          </a:prstGeom>
          <a:noFill/>
        </p:spPr>
        <p:txBody>
          <a:bodyPr wrap="square">
            <a:spAutoFit/>
          </a:bodyPr>
          <a:lstStyle/>
          <a:p>
            <a:r>
              <a:rPr lang="en-US" sz="2100" b="1" dirty="0">
                <a:solidFill>
                  <a:srgbClr val="FFFF00"/>
                </a:solidFill>
                <a:latin typeface="Aptos" panose="020B0004020202020204" pitchFamily="34" charset="0"/>
              </a:rPr>
              <a:t>LUCAS : THE PROTECTIVE BROTHER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869" y="896806"/>
            <a:ext cx="1421638" cy="29392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356642" y="508338"/>
            <a:ext cx="1419225" cy="3810000"/>
          </a:xfrm>
          <a:prstGeom prst="rect">
            <a:avLst/>
          </a:prstGeom>
        </p:spPr>
      </p:pic>
      <p:sp>
        <p:nvSpPr>
          <p:cNvPr id="5" name="TextBox 4"/>
          <p:cNvSpPr txBox="1"/>
          <p:nvPr/>
        </p:nvSpPr>
        <p:spPr>
          <a:xfrm>
            <a:off x="2780892" y="508338"/>
            <a:ext cx="8985369" cy="5909310"/>
          </a:xfrm>
          <a:prstGeom prst="rect">
            <a:avLst/>
          </a:prstGeom>
          <a:noFill/>
        </p:spPr>
        <p:txBody>
          <a:bodyPr wrap="square">
            <a:spAutoFit/>
          </a:bodyPr>
          <a:lstStyle/>
          <a:p>
            <a:r>
              <a:rPr lang="en-US" b="1" dirty="0">
                <a:solidFill>
                  <a:srgbClr val="FF0000"/>
                </a:solidFill>
                <a:latin typeface="Aptos" panose="020B0004020202020204" pitchFamily="34" charset="0"/>
              </a:rPr>
              <a:t>Hobby: </a:t>
            </a:r>
            <a:r>
              <a:rPr lang="en-US" sz="1700" dirty="0">
                <a:latin typeface="Aptos" panose="020B0004020202020204" pitchFamily="34" charset="0"/>
              </a:rPr>
              <a:t>Ethan is an avid golfer, finding solace in the pristine greens of the golf course as he strategizes his next move in the cutthroat world of business. His competitive nature drives him to excel on the course, mirroring his relentless pursuit of success in the boardroom.</a:t>
            </a:r>
          </a:p>
          <a:p>
            <a:r>
              <a:rPr lang="en-US" b="1" dirty="0">
                <a:solidFill>
                  <a:srgbClr val="FF0000"/>
                </a:solidFill>
                <a:latin typeface="Aptos" panose="020B0004020202020204" pitchFamily="34" charset="0"/>
              </a:rPr>
              <a:t>Works: </a:t>
            </a:r>
            <a:r>
              <a:rPr lang="en-US" sz="1700" dirty="0">
                <a:latin typeface="Aptos" panose="020B0004020202020204" pitchFamily="34" charset="0"/>
              </a:rPr>
              <a:t>Ethan is the founder of 'Blitz', a successful company where Lily is also a co-founder. He is a savvy entrepreneur with a knack for spotting lucrative opportunities and turning them into profitable ventures. His business acumen and ruthless determination have earned him a reputation as a formidable adversary in the corporate world.</a:t>
            </a:r>
          </a:p>
          <a:p>
            <a:r>
              <a:rPr lang="en-US" b="1" dirty="0">
                <a:solidFill>
                  <a:srgbClr val="FF0000"/>
                </a:solidFill>
                <a:latin typeface="Aptos" panose="020B0004020202020204" pitchFamily="34" charset="0"/>
              </a:rPr>
              <a:t>Alibi: </a:t>
            </a:r>
            <a:r>
              <a:rPr lang="en-US" sz="1700" dirty="0">
                <a:latin typeface="Aptos" panose="020B0004020202020204" pitchFamily="34" charset="0"/>
              </a:rPr>
              <a:t>Ethan claims to have been working late at his office on the night of the murder, but no one can corroborate his story. Despite his attempts to establish an alibi, his motives for the murder and his history of ruthless ambition make him a prime suspect in the eyes of the detectives.</a:t>
            </a:r>
          </a:p>
          <a:p>
            <a:r>
              <a:rPr lang="en-US" b="1" dirty="0">
                <a:solidFill>
                  <a:srgbClr val="FF0000"/>
                </a:solidFill>
                <a:latin typeface="Aptos" panose="020B0004020202020204" pitchFamily="34" charset="0"/>
              </a:rPr>
              <a:t>Motive : </a:t>
            </a:r>
            <a:r>
              <a:rPr lang="en-US" sz="1700" dirty="0">
                <a:latin typeface="Aptos" panose="020B0004020202020204" pitchFamily="34" charset="0"/>
              </a:rPr>
              <a:t>Ethan's motive for the murder stems from a bitter dispute over the ownership and future direction of 'Blitz', the highly successful company he co-founded with Lily. As the company grew, tensions between Ethan and Lily mounted, fueled by conflicting visions for the company's growth and the distribution of profits. Ethan, driven by his relentless ambition and desire for control, felt increasingly threatened by Lily's influence and decision-making authority within the company. The quarrel over shares and control escalated to a point where Ethan's financial interests and personal pride were at stake. Fearing that he would be marginalized and cut out of the company he helped build, Ethan's desperation reached a boiling point, leading him to contemplate drastic measures to protect his position and secure his financial future. This simmering animosity and resentment culminated in a fateful confrontation, shattering the fragile peace and ending in tragedy.</a:t>
            </a:r>
          </a:p>
        </p:txBody>
      </p:sp>
      <p:sp>
        <p:nvSpPr>
          <p:cNvPr id="7" name="TextBox 6"/>
          <p:cNvSpPr txBox="1"/>
          <p:nvPr/>
        </p:nvSpPr>
        <p:spPr>
          <a:xfrm>
            <a:off x="128129" y="92840"/>
            <a:ext cx="6198324" cy="415498"/>
          </a:xfrm>
          <a:prstGeom prst="rect">
            <a:avLst/>
          </a:prstGeom>
          <a:noFill/>
        </p:spPr>
        <p:txBody>
          <a:bodyPr wrap="square">
            <a:spAutoFit/>
          </a:bodyPr>
          <a:lstStyle/>
          <a:p>
            <a:r>
              <a:rPr lang="en-US" sz="2100" b="1" dirty="0">
                <a:solidFill>
                  <a:srgbClr val="FFFF00"/>
                </a:solidFill>
                <a:latin typeface="Aptos" panose="020B0004020202020204" pitchFamily="34" charset="0"/>
              </a:rPr>
              <a:t>Ethan, the Business Partner </a:t>
            </a:r>
            <a:r>
              <a:rPr lang="en-US" sz="2000" b="1" dirty="0">
                <a:solidFill>
                  <a:srgbClr val="FFFF00"/>
                </a:solidFill>
                <a:latin typeface="Aptos" panose="020B0004020202020204" pitchFamily="34" charset="0"/>
              </a:rPr>
              <a:t>:</a:t>
            </a:r>
          </a:p>
        </p:txBody>
      </p:sp>
      <p:sp>
        <p:nvSpPr>
          <p:cNvPr id="9" name="TextBox 8"/>
          <p:cNvSpPr txBox="1"/>
          <p:nvPr/>
        </p:nvSpPr>
        <p:spPr>
          <a:xfrm>
            <a:off x="128129" y="4302948"/>
            <a:ext cx="2424250" cy="2046714"/>
          </a:xfrm>
          <a:prstGeom prst="rect">
            <a:avLst/>
          </a:prstGeom>
          <a:noFill/>
        </p:spPr>
        <p:txBody>
          <a:bodyPr wrap="square">
            <a:spAutoFit/>
          </a:bodyPr>
          <a:lstStyle/>
          <a:p>
            <a:r>
              <a:rPr lang="en-US" sz="1900" b="1" dirty="0">
                <a:solidFill>
                  <a:srgbClr val="FFFF00"/>
                </a:solidFill>
                <a:latin typeface="Aptos" panose="020B0004020202020204" pitchFamily="34" charset="0"/>
              </a:rPr>
              <a:t>FEATURES:</a:t>
            </a:r>
          </a:p>
          <a:p>
            <a:r>
              <a:rPr lang="en-US" dirty="0">
                <a:latin typeface="Aptos" panose="020B0004020202020204" pitchFamily="34" charset="0"/>
              </a:rPr>
              <a:t>   - </a:t>
            </a:r>
            <a:r>
              <a:rPr lang="en-US" sz="1700" dirty="0">
                <a:latin typeface="Aptos" panose="020B0004020202020204" pitchFamily="34" charset="0"/>
              </a:rPr>
              <a:t>Age: 25</a:t>
            </a:r>
          </a:p>
          <a:p>
            <a:r>
              <a:rPr lang="en-US" sz="1700" dirty="0">
                <a:latin typeface="Aptos" panose="020B0004020202020204" pitchFamily="34" charset="0"/>
              </a:rPr>
              <a:t>   - Hair Color: Black</a:t>
            </a:r>
          </a:p>
          <a:p>
            <a:r>
              <a:rPr lang="en-US" sz="1700" dirty="0">
                <a:latin typeface="Aptos" panose="020B0004020202020204" pitchFamily="34" charset="0"/>
              </a:rPr>
              <a:t>   - Race: Indian</a:t>
            </a:r>
          </a:p>
          <a:p>
            <a:r>
              <a:rPr lang="en-US" sz="1700" dirty="0">
                <a:latin typeface="Aptos" panose="020B0004020202020204" pitchFamily="34" charset="0"/>
              </a:rPr>
              <a:t>   - Height: 6ft 0''</a:t>
            </a:r>
          </a:p>
          <a:p>
            <a:r>
              <a:rPr lang="en-US" sz="1700" dirty="0">
                <a:latin typeface="Aptos" panose="020B0004020202020204" pitchFamily="34" charset="0"/>
              </a:rPr>
              <a:t>   - Weight: 128 </a:t>
            </a:r>
            <a:r>
              <a:rPr lang="en-US" sz="1700" dirty="0" err="1">
                <a:latin typeface="Aptos" panose="020B0004020202020204" pitchFamily="34" charset="0"/>
              </a:rPr>
              <a:t>lb</a:t>
            </a:r>
            <a:endParaRPr lang="en-US" sz="1700" dirty="0">
              <a:latin typeface="Aptos" panose="020B0004020202020204" pitchFamily="34" charset="0"/>
            </a:endParaRPr>
          </a:p>
          <a:p>
            <a:r>
              <a:rPr lang="en-US" sz="1700" dirty="0">
                <a:latin typeface="Aptos" panose="020B0004020202020204" pitchFamily="34" charset="0"/>
              </a:rPr>
              <a:t>   - Shoe Size: 10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96988" y="555236"/>
            <a:ext cx="9114380" cy="5693866"/>
          </a:xfrm>
          <a:prstGeom prst="rect">
            <a:avLst/>
          </a:prstGeom>
          <a:noFill/>
        </p:spPr>
        <p:txBody>
          <a:bodyPr wrap="square">
            <a:spAutoFit/>
          </a:bodyPr>
          <a:lstStyle/>
          <a:p>
            <a:endParaRPr lang="en-US" dirty="0">
              <a:latin typeface="Aptos" panose="020B0004020202020204" pitchFamily="34" charset="0"/>
              <a:cs typeface="Times New Roman" panose="02020603050405020304" pitchFamily="18" charset="0"/>
            </a:endParaRPr>
          </a:p>
          <a:p>
            <a:r>
              <a:rPr lang="en-US" sz="1900" b="1" dirty="0">
                <a:solidFill>
                  <a:srgbClr val="FF0000"/>
                </a:solidFill>
                <a:latin typeface="Aptos" panose="020B0004020202020204" pitchFamily="34" charset="0"/>
                <a:cs typeface="Times New Roman" panose="02020603050405020304" pitchFamily="18" charset="0"/>
              </a:rPr>
              <a:t>Hobby: </a:t>
            </a:r>
            <a:r>
              <a:rPr lang="en-US" dirty="0">
                <a:latin typeface="Aptos" panose="020B0004020202020204" pitchFamily="34" charset="0"/>
                <a:cs typeface="Times New Roman" panose="02020603050405020304" pitchFamily="18" charset="0"/>
              </a:rPr>
              <a:t>Amelia is an avid painter and practices judo, finding solace in the strokes of her brush as well as on the judo mat. She is a judo champion, showcasing her dedication and skill in the sport.</a:t>
            </a:r>
          </a:p>
          <a:p>
            <a:endParaRPr lang="en-US" dirty="0">
              <a:latin typeface="Aptos" panose="020B0004020202020204" pitchFamily="34" charset="0"/>
              <a:cs typeface="Times New Roman" panose="02020603050405020304" pitchFamily="18" charset="0"/>
            </a:endParaRPr>
          </a:p>
          <a:p>
            <a:r>
              <a:rPr lang="en-US" sz="1900" b="1" dirty="0">
                <a:solidFill>
                  <a:srgbClr val="FF0000"/>
                </a:solidFill>
                <a:latin typeface="Aptos" panose="020B0004020202020204" pitchFamily="34" charset="0"/>
                <a:cs typeface="Times New Roman" panose="02020603050405020304" pitchFamily="18" charset="0"/>
              </a:rPr>
              <a:t>Works:</a:t>
            </a:r>
            <a:r>
              <a:rPr lang="en-US" b="1" dirty="0">
                <a:solidFill>
                  <a:srgbClr val="FF0000"/>
                </a:solidFill>
                <a:latin typeface="Aptos" panose="020B0004020202020204" pitchFamily="34" charset="0"/>
                <a:cs typeface="Times New Roman" panose="02020603050405020304" pitchFamily="18" charset="0"/>
              </a:rPr>
              <a:t> </a:t>
            </a:r>
            <a:r>
              <a:rPr lang="en-US" dirty="0">
                <a:latin typeface="Aptos" panose="020B0004020202020204" pitchFamily="34" charset="0"/>
                <a:cs typeface="Times New Roman" panose="02020603050405020304" pitchFamily="18" charset="0"/>
              </a:rPr>
              <a:t>While Amelia's paintings have garnered praise for their technical skill and emotional depth, they remain largely unknown outside of local art circles. Despite her talent, she struggles to gain recognition in a competitive industry dominated by larger-than-life personalities.</a:t>
            </a:r>
          </a:p>
          <a:p>
            <a:endParaRPr lang="en-US" dirty="0">
              <a:latin typeface="Aptos" panose="020B0004020202020204" pitchFamily="34" charset="0"/>
              <a:cs typeface="Times New Roman" panose="02020603050405020304" pitchFamily="18" charset="0"/>
            </a:endParaRPr>
          </a:p>
          <a:p>
            <a:r>
              <a:rPr lang="en-US" sz="1900" b="1" dirty="0">
                <a:solidFill>
                  <a:srgbClr val="FF0000"/>
                </a:solidFill>
                <a:latin typeface="Aptos" panose="020B0004020202020204" pitchFamily="34" charset="0"/>
                <a:cs typeface="Times New Roman" panose="02020603050405020304" pitchFamily="18" charset="0"/>
              </a:rPr>
              <a:t>Alibi: </a:t>
            </a:r>
            <a:r>
              <a:rPr lang="en-US" dirty="0">
                <a:latin typeface="Aptos" panose="020B0004020202020204" pitchFamily="34" charset="0"/>
                <a:cs typeface="Times New Roman" panose="02020603050405020304" pitchFamily="18" charset="0"/>
              </a:rPr>
              <a:t>Amelia claims to have been visiting relatives out of town on the night of the murder, providing her with a potential alibi. However, discrepancies in her story and a lack of concrete evidence cast doubt on her whereabouts during the crucial hours leading up to Lily's death.</a:t>
            </a:r>
          </a:p>
          <a:p>
            <a:endParaRPr lang="en-US" dirty="0">
              <a:latin typeface="Aptos" panose="020B0004020202020204" pitchFamily="34" charset="0"/>
              <a:cs typeface="Times New Roman" panose="02020603050405020304" pitchFamily="18" charset="0"/>
            </a:endParaRPr>
          </a:p>
          <a:p>
            <a:r>
              <a:rPr lang="en-US" sz="1900" b="1" dirty="0">
                <a:solidFill>
                  <a:srgbClr val="FF0000"/>
                </a:solidFill>
                <a:latin typeface="Aptos" panose="020B0004020202020204" pitchFamily="34" charset="0"/>
                <a:cs typeface="Times New Roman" panose="02020603050405020304" pitchFamily="18" charset="0"/>
              </a:rPr>
              <a:t>Motive: </a:t>
            </a:r>
            <a:r>
              <a:rPr lang="en-US" dirty="0">
                <a:latin typeface="Aptos" panose="020B0004020202020204" pitchFamily="34" charset="0"/>
                <a:cs typeface="Times New Roman" panose="02020603050405020304" pitchFamily="18" charset="0"/>
              </a:rPr>
              <a:t>Amelia's jealousy towards Lily stems from feelings of inadequacy and resentment over her friend's success and allure. She's jealous of Lily because Lily's </a:t>
            </a:r>
            <a:r>
              <a:rPr lang="en-US" dirty="0" err="1">
                <a:latin typeface="Aptos" panose="020B0004020202020204" pitchFamily="34" charset="0"/>
                <a:cs typeface="Times New Roman" panose="02020603050405020304" pitchFamily="18" charset="0"/>
              </a:rPr>
              <a:t>fiance</a:t>
            </a:r>
            <a:r>
              <a:rPr lang="en-US" dirty="0">
                <a:latin typeface="Aptos" panose="020B0004020202020204" pitchFamily="34" charset="0"/>
                <a:cs typeface="Times New Roman" panose="02020603050405020304" pitchFamily="18" charset="0"/>
              </a:rPr>
              <a:t> is Amelia's ex-boyfriend. Not just this, even though Amelia puts in equal effort like Lily, Lily is always better (Amelia feels like this). As Lily's popularity soared, Amelia's envy turned toxic, fueling dark thoughts of revenge and a desire to reclaim what she perceives as rightfully hers.</a:t>
            </a:r>
          </a:p>
        </p:txBody>
      </p:sp>
      <p:sp>
        <p:nvSpPr>
          <p:cNvPr id="5" name="TextBox 4"/>
          <p:cNvSpPr txBox="1"/>
          <p:nvPr/>
        </p:nvSpPr>
        <p:spPr>
          <a:xfrm>
            <a:off x="86132" y="105013"/>
            <a:ext cx="3951595" cy="415498"/>
          </a:xfrm>
          <a:prstGeom prst="rect">
            <a:avLst/>
          </a:prstGeom>
          <a:noFill/>
        </p:spPr>
        <p:txBody>
          <a:bodyPr wrap="square" rtlCol="0">
            <a:spAutoFit/>
          </a:bodyPr>
          <a:lstStyle/>
          <a:p>
            <a:r>
              <a:rPr lang="en-US" sz="2100" b="1" dirty="0">
                <a:solidFill>
                  <a:srgbClr val="FFFF00"/>
                </a:solidFill>
                <a:latin typeface="Aptos" panose="020B0004020202020204" pitchFamily="34" charset="0"/>
                <a:cs typeface="Times New Roman" panose="02020603050405020304" pitchFamily="18" charset="0"/>
              </a:rPr>
              <a:t>Amelia, the Jealous Rival</a:t>
            </a:r>
            <a:r>
              <a:rPr lang="en-US" sz="2100" dirty="0">
                <a:solidFill>
                  <a:srgbClr val="FFFF00"/>
                </a:solidFill>
                <a:latin typeface="Aptos" panose="020B0004020202020204" pitchFamily="34" charset="0"/>
                <a:cs typeface="Times New Roman" panose="02020603050405020304" pitchFamily="18" charset="0"/>
              </a:rPr>
              <a:t>:</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380" y="520511"/>
            <a:ext cx="1352550" cy="3810000"/>
          </a:xfrm>
          <a:prstGeom prst="rect">
            <a:avLst/>
          </a:prstGeom>
        </p:spPr>
      </p:pic>
      <p:sp>
        <p:nvSpPr>
          <p:cNvPr id="12" name="TextBox 11"/>
          <p:cNvSpPr txBox="1"/>
          <p:nvPr/>
        </p:nvSpPr>
        <p:spPr>
          <a:xfrm>
            <a:off x="335809" y="4190218"/>
            <a:ext cx="2461179" cy="2062103"/>
          </a:xfrm>
          <a:prstGeom prst="rect">
            <a:avLst/>
          </a:prstGeom>
          <a:noFill/>
        </p:spPr>
        <p:txBody>
          <a:bodyPr wrap="square" rtlCol="0">
            <a:spAutoFit/>
          </a:bodyPr>
          <a:lstStyle/>
          <a:p>
            <a:r>
              <a:rPr lang="en-US" sz="2000" b="1" kern="1200" dirty="0">
                <a:solidFill>
                  <a:srgbClr val="FFFF00"/>
                </a:solidFill>
                <a:latin typeface="Aptos" panose="020B0004020202020204" pitchFamily="34" charset="0"/>
                <a:cs typeface="Times New Roman" panose="02020603050405020304" pitchFamily="18" charset="0"/>
              </a:rPr>
              <a:t>FEATURES:</a:t>
            </a:r>
          </a:p>
          <a:p>
            <a:r>
              <a:rPr lang="en-US" sz="1800" kern="1200" dirty="0">
                <a:solidFill>
                  <a:schemeClr val="tx1"/>
                </a:solidFill>
                <a:latin typeface="Aptos" panose="020B0004020202020204" pitchFamily="34" charset="0"/>
                <a:cs typeface="Times New Roman" panose="02020603050405020304" pitchFamily="18" charset="0"/>
              </a:rPr>
              <a:t>   - Age: 26</a:t>
            </a:r>
          </a:p>
          <a:p>
            <a:r>
              <a:rPr lang="en-US" sz="1800" kern="1200" dirty="0">
                <a:solidFill>
                  <a:schemeClr val="tx1"/>
                </a:solidFill>
                <a:latin typeface="Aptos" panose="020B0004020202020204" pitchFamily="34" charset="0"/>
                <a:cs typeface="Times New Roman" panose="02020603050405020304" pitchFamily="18" charset="0"/>
              </a:rPr>
              <a:t>   - Hair Color: Black</a:t>
            </a:r>
          </a:p>
          <a:p>
            <a:r>
              <a:rPr lang="en-US" sz="1800" kern="1200" dirty="0">
                <a:solidFill>
                  <a:schemeClr val="tx1"/>
                </a:solidFill>
                <a:latin typeface="Aptos" panose="020B0004020202020204" pitchFamily="34" charset="0"/>
                <a:cs typeface="Times New Roman" panose="02020603050405020304" pitchFamily="18" charset="0"/>
              </a:rPr>
              <a:t>   - Race: American</a:t>
            </a:r>
          </a:p>
          <a:p>
            <a:r>
              <a:rPr lang="en-US" sz="1800" kern="1200" dirty="0">
                <a:solidFill>
                  <a:schemeClr val="tx1"/>
                </a:solidFill>
                <a:latin typeface="Aptos" panose="020B0004020202020204" pitchFamily="34" charset="0"/>
                <a:cs typeface="Times New Roman" panose="02020603050405020304" pitchFamily="18" charset="0"/>
              </a:rPr>
              <a:t>   - Height: 5ft 8''</a:t>
            </a:r>
          </a:p>
          <a:p>
            <a:r>
              <a:rPr lang="en-US" sz="1800" kern="1200" dirty="0">
                <a:solidFill>
                  <a:schemeClr val="tx1"/>
                </a:solidFill>
                <a:latin typeface="Aptos" panose="020B0004020202020204" pitchFamily="34" charset="0"/>
                <a:cs typeface="Times New Roman" panose="02020603050405020304" pitchFamily="18" charset="0"/>
              </a:rPr>
              <a:t>   - Weight: 135 </a:t>
            </a:r>
            <a:r>
              <a:rPr lang="en-US" sz="1800" kern="1200" dirty="0" err="1">
                <a:solidFill>
                  <a:schemeClr val="tx1"/>
                </a:solidFill>
                <a:latin typeface="Aptos" panose="020B0004020202020204" pitchFamily="34" charset="0"/>
                <a:cs typeface="Times New Roman" panose="02020603050405020304" pitchFamily="18" charset="0"/>
              </a:rPr>
              <a:t>lb</a:t>
            </a:r>
            <a:endParaRPr lang="en-US" sz="1800" kern="1200" dirty="0">
              <a:solidFill>
                <a:schemeClr val="tx1"/>
              </a:solidFill>
              <a:latin typeface="Aptos" panose="020B0004020202020204" pitchFamily="34" charset="0"/>
              <a:cs typeface="Times New Roman" panose="02020603050405020304" pitchFamily="18" charset="0"/>
            </a:endParaRPr>
          </a:p>
          <a:p>
            <a:r>
              <a:rPr lang="en-US" sz="1800" kern="1200" dirty="0">
                <a:solidFill>
                  <a:schemeClr val="tx1"/>
                </a:solidFill>
                <a:latin typeface="Aptos" panose="020B0004020202020204" pitchFamily="34" charset="0"/>
                <a:cs typeface="Times New Roman" panose="02020603050405020304" pitchFamily="18" charset="0"/>
              </a:rPr>
              <a:t>   - Shoe Size: 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660949" y="834101"/>
            <a:ext cx="1450167" cy="3440410"/>
          </a:xfrm>
          <a:prstGeom prst="rect">
            <a:avLst/>
          </a:prstGeom>
        </p:spPr>
      </p:pic>
      <p:sp>
        <p:nvSpPr>
          <p:cNvPr id="7" name="TextBox 6"/>
          <p:cNvSpPr txBox="1"/>
          <p:nvPr/>
        </p:nvSpPr>
        <p:spPr>
          <a:xfrm>
            <a:off x="3128211" y="918151"/>
            <a:ext cx="8241475" cy="4862870"/>
          </a:xfrm>
          <a:prstGeom prst="rect">
            <a:avLst/>
          </a:prstGeom>
          <a:noFill/>
        </p:spPr>
        <p:txBody>
          <a:bodyPr wrap="square" rtlCol="0">
            <a:spAutoFit/>
          </a:bodyPr>
          <a:lstStyle/>
          <a:p>
            <a:r>
              <a:rPr lang="en-US" sz="1900" b="1" kern="1200" dirty="0">
                <a:solidFill>
                  <a:srgbClr val="FF0000"/>
                </a:solidFill>
                <a:latin typeface="Aptos" panose="020B0004020202020204" pitchFamily="34" charset="0"/>
              </a:rPr>
              <a:t>Hobby</a:t>
            </a:r>
            <a:r>
              <a:rPr lang="en-US" sz="1900" b="1" kern="1200" dirty="0">
                <a:solidFill>
                  <a:schemeClr val="tx1"/>
                </a:solidFill>
                <a:latin typeface="Aptos" panose="020B0004020202020204" pitchFamily="34" charset="0"/>
              </a:rPr>
              <a:t>:</a:t>
            </a:r>
            <a:r>
              <a:rPr lang="en-US" sz="1800" kern="1200" dirty="0">
                <a:solidFill>
                  <a:schemeClr val="tx1"/>
                </a:solidFill>
                <a:latin typeface="Aptos" panose="020B0004020202020204" pitchFamily="34" charset="0"/>
              </a:rPr>
              <a:t> </a:t>
            </a:r>
            <a:r>
              <a:rPr lang="en-US" sz="1800" kern="1200" dirty="0">
                <a:latin typeface="Aptos" panose="020B0004020202020204" pitchFamily="34" charset="0"/>
              </a:rPr>
              <a:t>Gabriel enjoys photography, capturing moments of beauty and intrigue as he travels from place to place. His camera is his constant companion, allowing him to document the world around him with a keen eye for detail.</a:t>
            </a:r>
          </a:p>
          <a:p>
            <a:endParaRPr lang="en-US" sz="1800" kern="1200" dirty="0">
              <a:solidFill>
                <a:schemeClr val="tx1"/>
              </a:solidFill>
              <a:latin typeface="Aptos" panose="020B0004020202020204" pitchFamily="34" charset="0"/>
            </a:endParaRPr>
          </a:p>
          <a:p>
            <a:r>
              <a:rPr lang="en-US" sz="1800" kern="1200" dirty="0">
                <a:solidFill>
                  <a:srgbClr val="FF0000"/>
                </a:solidFill>
                <a:latin typeface="Aptos" panose="020B0004020202020204" pitchFamily="34" charset="0"/>
              </a:rPr>
              <a:t> </a:t>
            </a:r>
            <a:r>
              <a:rPr lang="en-US" sz="1900" b="1" kern="1200" dirty="0">
                <a:solidFill>
                  <a:srgbClr val="FF0000"/>
                </a:solidFill>
                <a:latin typeface="Aptos" panose="020B0004020202020204" pitchFamily="34" charset="0"/>
              </a:rPr>
              <a:t>Work:</a:t>
            </a:r>
            <a:r>
              <a:rPr lang="en-US" sz="1900" kern="1200" dirty="0">
                <a:solidFill>
                  <a:srgbClr val="FF0000"/>
                </a:solidFill>
                <a:latin typeface="Aptos" panose="020B0004020202020204" pitchFamily="34" charset="0"/>
              </a:rPr>
              <a:t> </a:t>
            </a:r>
            <a:r>
              <a:rPr lang="en-US" sz="1800" kern="1200" dirty="0">
                <a:solidFill>
                  <a:schemeClr val="tx1"/>
                </a:solidFill>
                <a:latin typeface="Aptos" panose="020B0004020202020204" pitchFamily="34" charset="0"/>
              </a:rPr>
              <a:t>He works for the local food company as a delivery man for the past 6 months .</a:t>
            </a:r>
          </a:p>
          <a:p>
            <a:endParaRPr lang="en-US" sz="1800" kern="1200" dirty="0">
              <a:solidFill>
                <a:schemeClr val="tx1"/>
              </a:solidFill>
              <a:latin typeface="Aptos" panose="020B0004020202020204" pitchFamily="34" charset="0"/>
            </a:endParaRPr>
          </a:p>
          <a:p>
            <a:r>
              <a:rPr lang="en-US" sz="1900" b="1" kern="1200" dirty="0">
                <a:solidFill>
                  <a:srgbClr val="FF0000"/>
                </a:solidFill>
                <a:latin typeface="Aptos" panose="020B0004020202020204" pitchFamily="34" charset="0"/>
              </a:rPr>
              <a:t>Alibi: </a:t>
            </a:r>
            <a:r>
              <a:rPr lang="en-US" sz="1800" kern="1200" dirty="0">
                <a:solidFill>
                  <a:schemeClr val="tx1"/>
                </a:solidFill>
                <a:latin typeface="Aptos" panose="020B0004020202020204" pitchFamily="34" charset="0"/>
              </a:rPr>
              <a:t>Gabriel claims to have been making deliveries on the night of the murder, but his movements cannot be independently verified. Despite his protestations of innocence, his mysterious past and enigmatic demeanor raise suspicions among the detectives.</a:t>
            </a:r>
          </a:p>
          <a:p>
            <a:endParaRPr lang="en-US" sz="1800" kern="1200" dirty="0">
              <a:solidFill>
                <a:schemeClr val="tx1"/>
              </a:solidFill>
              <a:latin typeface="Aptos" panose="020B0004020202020204" pitchFamily="34" charset="0"/>
            </a:endParaRPr>
          </a:p>
          <a:p>
            <a:r>
              <a:rPr lang="en-US" sz="1800" b="1" kern="1200" dirty="0">
                <a:solidFill>
                  <a:schemeClr val="tx1"/>
                </a:solidFill>
                <a:latin typeface="Aptos" panose="020B0004020202020204" pitchFamily="34" charset="0"/>
              </a:rPr>
              <a:t> </a:t>
            </a:r>
            <a:r>
              <a:rPr lang="en-US" sz="1900" b="1" kern="1200" dirty="0">
                <a:solidFill>
                  <a:srgbClr val="FF0000"/>
                </a:solidFill>
                <a:latin typeface="Aptos" panose="020B0004020202020204" pitchFamily="34" charset="0"/>
              </a:rPr>
              <a:t>Reason for Suspicion: </a:t>
            </a:r>
            <a:r>
              <a:rPr lang="en-US" kern="1200" dirty="0">
                <a:solidFill>
                  <a:schemeClr val="tx1"/>
                </a:solidFill>
                <a:latin typeface="Aptos" panose="020B0004020202020204" pitchFamily="34" charset="0"/>
              </a:rPr>
              <a:t>Even though he is an </a:t>
            </a:r>
            <a:r>
              <a:rPr lang="en-US" sz="1800" kern="1200" dirty="0">
                <a:solidFill>
                  <a:schemeClr val="tx1"/>
                </a:solidFill>
                <a:latin typeface="Aptos" panose="020B0004020202020204" pitchFamily="34" charset="0"/>
              </a:rPr>
              <a:t>university gold medalist, his past history suggests he has been on probation, records from the police say that the one who 'called the cops' on Gabriel was Lily leading to the probation . Mrs. Everly mentions that he fought with Lily on the morning of the murder. </a:t>
            </a:r>
          </a:p>
          <a:p>
            <a:endParaRPr lang="en-US" sz="1800" kern="1200" dirty="0">
              <a:solidFill>
                <a:schemeClr val="tx1"/>
              </a:solidFill>
              <a:latin typeface="Aptos" panose="020B0004020202020204" pitchFamily="34" charset="0"/>
            </a:endParaRPr>
          </a:p>
        </p:txBody>
      </p:sp>
      <p:sp>
        <p:nvSpPr>
          <p:cNvPr id="8" name="TextBox 7"/>
          <p:cNvSpPr txBox="1"/>
          <p:nvPr/>
        </p:nvSpPr>
        <p:spPr>
          <a:xfrm>
            <a:off x="96252" y="144379"/>
            <a:ext cx="3819531" cy="415498"/>
          </a:xfrm>
          <a:prstGeom prst="rect">
            <a:avLst/>
          </a:prstGeom>
          <a:noFill/>
        </p:spPr>
        <p:txBody>
          <a:bodyPr wrap="square" rtlCol="0">
            <a:spAutoFit/>
          </a:bodyPr>
          <a:lstStyle/>
          <a:p>
            <a:r>
              <a:rPr lang="en-US" sz="2100" b="1" dirty="0">
                <a:solidFill>
                  <a:srgbClr val="FFFF00"/>
                </a:solidFill>
                <a:latin typeface="Aptos" panose="020B0004020202020204" pitchFamily="34" charset="0"/>
              </a:rPr>
              <a:t>GABRIEL : Delivery Driver</a:t>
            </a:r>
          </a:p>
        </p:txBody>
      </p:sp>
      <p:sp>
        <p:nvSpPr>
          <p:cNvPr id="10" name="TextBox 9"/>
          <p:cNvSpPr txBox="1"/>
          <p:nvPr/>
        </p:nvSpPr>
        <p:spPr>
          <a:xfrm>
            <a:off x="286103" y="4213690"/>
            <a:ext cx="2707468" cy="2031325"/>
          </a:xfrm>
          <a:prstGeom prst="rect">
            <a:avLst/>
          </a:prstGeom>
          <a:noFill/>
        </p:spPr>
        <p:txBody>
          <a:bodyPr wrap="square">
            <a:spAutoFit/>
          </a:bodyPr>
          <a:lstStyle/>
          <a:p>
            <a:r>
              <a:rPr lang="en-US" sz="1900" b="1" kern="1200" dirty="0">
                <a:solidFill>
                  <a:srgbClr val="FFFF00"/>
                </a:solidFill>
                <a:latin typeface="Aptos" panose="020B0004020202020204" pitchFamily="34" charset="0"/>
              </a:rPr>
              <a:t>FEATURES:</a:t>
            </a:r>
          </a:p>
          <a:p>
            <a:r>
              <a:rPr lang="en-US" sz="1800" kern="1200" dirty="0">
                <a:solidFill>
                  <a:schemeClr val="tx1"/>
                </a:solidFill>
                <a:latin typeface="Aptos" panose="020B0004020202020204" pitchFamily="34" charset="0"/>
              </a:rPr>
              <a:t>   - </a:t>
            </a:r>
            <a:r>
              <a:rPr lang="en-US" kern="1200" dirty="0">
                <a:solidFill>
                  <a:schemeClr val="tx1"/>
                </a:solidFill>
                <a:latin typeface="Aptos" panose="020B0004020202020204" pitchFamily="34" charset="0"/>
              </a:rPr>
              <a:t>Age: 21</a:t>
            </a:r>
          </a:p>
          <a:p>
            <a:r>
              <a:rPr lang="en-US" kern="1200" dirty="0">
                <a:solidFill>
                  <a:schemeClr val="tx1"/>
                </a:solidFill>
                <a:latin typeface="Aptos" panose="020B0004020202020204" pitchFamily="34" charset="0"/>
              </a:rPr>
              <a:t>   - Hair Color: Black</a:t>
            </a:r>
          </a:p>
          <a:p>
            <a:r>
              <a:rPr lang="en-US" kern="1200" dirty="0">
                <a:solidFill>
                  <a:schemeClr val="tx1"/>
                </a:solidFill>
                <a:latin typeface="Aptos" panose="020B0004020202020204" pitchFamily="34" charset="0"/>
              </a:rPr>
              <a:t>   - Race: African</a:t>
            </a:r>
          </a:p>
          <a:p>
            <a:r>
              <a:rPr lang="en-US" kern="1200" dirty="0">
                <a:solidFill>
                  <a:schemeClr val="tx1"/>
                </a:solidFill>
                <a:latin typeface="Aptos" panose="020B0004020202020204" pitchFamily="34" charset="0"/>
              </a:rPr>
              <a:t>   - Height: 5ft 11''</a:t>
            </a:r>
          </a:p>
          <a:p>
            <a:r>
              <a:rPr lang="en-US" kern="1200" dirty="0">
                <a:solidFill>
                  <a:schemeClr val="tx1"/>
                </a:solidFill>
                <a:latin typeface="Aptos" panose="020B0004020202020204" pitchFamily="34" charset="0"/>
              </a:rPr>
              <a:t>   - Weight: 163 </a:t>
            </a:r>
            <a:r>
              <a:rPr lang="en-US" kern="1200" dirty="0" err="1">
                <a:solidFill>
                  <a:schemeClr val="tx1"/>
                </a:solidFill>
                <a:latin typeface="Aptos" panose="020B0004020202020204" pitchFamily="34" charset="0"/>
              </a:rPr>
              <a:t>lb</a:t>
            </a:r>
            <a:endParaRPr lang="en-US" kern="1200" dirty="0">
              <a:solidFill>
                <a:schemeClr val="tx1"/>
              </a:solidFill>
              <a:latin typeface="Aptos" panose="020B0004020202020204" pitchFamily="34" charset="0"/>
            </a:endParaRPr>
          </a:p>
          <a:p>
            <a:r>
              <a:rPr lang="en-US" kern="1200" dirty="0">
                <a:solidFill>
                  <a:schemeClr val="tx1"/>
                </a:solidFill>
                <a:latin typeface="Aptos" panose="020B0004020202020204" pitchFamily="34" charset="0"/>
              </a:rPr>
              <a:t>   - Shoe Size: 10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21231" y="1038727"/>
            <a:ext cx="8552905" cy="4031873"/>
          </a:xfrm>
          <a:prstGeom prst="rect">
            <a:avLst/>
          </a:prstGeom>
          <a:noFill/>
        </p:spPr>
        <p:txBody>
          <a:bodyPr wrap="square">
            <a:spAutoFit/>
          </a:bodyPr>
          <a:lstStyle/>
          <a:p>
            <a:r>
              <a:rPr lang="en-US" sz="1900" b="1" dirty="0">
                <a:solidFill>
                  <a:srgbClr val="FF0000"/>
                </a:solidFill>
                <a:latin typeface="Aptos" panose="020B0004020202020204" pitchFamily="34" charset="0"/>
              </a:rPr>
              <a:t>Hobby: </a:t>
            </a:r>
            <a:r>
              <a:rPr lang="en-US" dirty="0">
                <a:latin typeface="Aptos" panose="020B0004020202020204" pitchFamily="34" charset="0"/>
              </a:rPr>
              <a:t>Mrs. Everly enjoys gardening, spending hours tending to her meticulously maintained flower beds and vegetable patches. Her garden is her sanctuary, a place where she can escape the prying eyes of her neighbors and indulge in quiet contemplation.</a:t>
            </a:r>
          </a:p>
          <a:p>
            <a:endParaRPr lang="en-US" dirty="0">
              <a:latin typeface="Aptos" panose="020B0004020202020204" pitchFamily="34" charset="0"/>
            </a:endParaRPr>
          </a:p>
          <a:p>
            <a:r>
              <a:rPr lang="en-US" sz="1900" b="1" dirty="0">
                <a:solidFill>
                  <a:srgbClr val="FF0000"/>
                </a:solidFill>
                <a:latin typeface="Aptos" panose="020B0004020202020204" pitchFamily="34" charset="0"/>
              </a:rPr>
              <a:t>Alibi: </a:t>
            </a:r>
            <a:r>
              <a:rPr lang="en-US" dirty="0">
                <a:latin typeface="Aptos" panose="020B0004020202020204" pitchFamily="34" charset="0"/>
              </a:rPr>
              <a:t>Mrs. Everly claims to have been at home alone on the night of the murder, but her reclusive nature and lack of social interactions make it difficult to corroborate her story. Despite her protestations of innocence, her suspicious behavior and keen interest in the affairs of her neighbors raise eyebrows among the detectives.</a:t>
            </a:r>
          </a:p>
          <a:p>
            <a:endParaRPr lang="en-US" dirty="0">
              <a:latin typeface="Aptos" panose="020B0004020202020204" pitchFamily="34" charset="0"/>
            </a:endParaRPr>
          </a:p>
          <a:p>
            <a:r>
              <a:rPr lang="en-US" sz="2000" b="1" dirty="0">
                <a:solidFill>
                  <a:srgbClr val="FF0000"/>
                </a:solidFill>
                <a:latin typeface="Aptos" panose="020B0004020202020204" pitchFamily="34" charset="0"/>
              </a:rPr>
              <a:t>Motive: </a:t>
            </a:r>
            <a:r>
              <a:rPr lang="en-US" dirty="0">
                <a:latin typeface="Aptos" panose="020B0004020202020204" pitchFamily="34" charset="0"/>
              </a:rPr>
              <a:t>Mrs. Everly's motive for the murder remains unclear, but her nosy demeanor and penchant for eavesdropping suggest a hidden agenda. As she observes the comings and goings of her neighbors from the confines of her home, she may have stumbled upon information that could incriminate her in Lily's death.</a:t>
            </a:r>
          </a:p>
        </p:txBody>
      </p:sp>
      <p:sp>
        <p:nvSpPr>
          <p:cNvPr id="5" name="TextBox 4"/>
          <p:cNvSpPr txBox="1"/>
          <p:nvPr/>
        </p:nvSpPr>
        <p:spPr>
          <a:xfrm>
            <a:off x="308066" y="4191000"/>
            <a:ext cx="2915194" cy="2031325"/>
          </a:xfrm>
          <a:prstGeom prst="rect">
            <a:avLst/>
          </a:prstGeom>
          <a:noFill/>
        </p:spPr>
        <p:txBody>
          <a:bodyPr wrap="square">
            <a:spAutoFit/>
          </a:bodyPr>
          <a:lstStyle/>
          <a:p>
            <a:r>
              <a:rPr lang="en-US" sz="1900" b="1" dirty="0">
                <a:solidFill>
                  <a:srgbClr val="FFFF00"/>
                </a:solidFill>
                <a:latin typeface="Aptos" panose="020B0004020202020204" pitchFamily="34" charset="0"/>
              </a:rPr>
              <a:t>FEATURES:</a:t>
            </a:r>
          </a:p>
          <a:p>
            <a:r>
              <a:rPr lang="en-US" dirty="0">
                <a:latin typeface="Aptos" panose="020B0004020202020204" pitchFamily="34" charset="0"/>
              </a:rPr>
              <a:t>   - Age: 84</a:t>
            </a:r>
          </a:p>
          <a:p>
            <a:r>
              <a:rPr lang="en-US" dirty="0">
                <a:latin typeface="Aptos" panose="020B0004020202020204" pitchFamily="34" charset="0"/>
              </a:rPr>
              <a:t>   - Hair Color: White</a:t>
            </a:r>
          </a:p>
          <a:p>
            <a:r>
              <a:rPr lang="en-US" dirty="0">
                <a:latin typeface="Aptos" panose="020B0004020202020204" pitchFamily="34" charset="0"/>
              </a:rPr>
              <a:t>   - Race: American</a:t>
            </a:r>
          </a:p>
          <a:p>
            <a:r>
              <a:rPr lang="en-US" dirty="0">
                <a:latin typeface="Aptos" panose="020B0004020202020204" pitchFamily="34" charset="0"/>
              </a:rPr>
              <a:t>   - Height: 5ft 1''</a:t>
            </a:r>
          </a:p>
          <a:p>
            <a:r>
              <a:rPr lang="en-US" dirty="0">
                <a:latin typeface="Aptos" panose="020B0004020202020204" pitchFamily="34" charset="0"/>
              </a:rPr>
              <a:t>   - Weight: 120 </a:t>
            </a:r>
            <a:r>
              <a:rPr lang="en-US" dirty="0" err="1">
                <a:latin typeface="Aptos" panose="020B0004020202020204" pitchFamily="34" charset="0"/>
              </a:rPr>
              <a:t>lb</a:t>
            </a:r>
            <a:endParaRPr lang="en-US" dirty="0">
              <a:latin typeface="Aptos" panose="020B0004020202020204" pitchFamily="34" charset="0"/>
            </a:endParaRPr>
          </a:p>
          <a:p>
            <a:r>
              <a:rPr lang="en-US" dirty="0">
                <a:latin typeface="Aptos" panose="020B0004020202020204" pitchFamily="34" charset="0"/>
              </a:rPr>
              <a:t>   - Shoe Size: 6</a:t>
            </a:r>
          </a:p>
        </p:txBody>
      </p:sp>
      <p:sp>
        <p:nvSpPr>
          <p:cNvPr id="7" name="TextBox 6"/>
          <p:cNvSpPr txBox="1"/>
          <p:nvPr/>
        </p:nvSpPr>
        <p:spPr>
          <a:xfrm>
            <a:off x="74749" y="96497"/>
            <a:ext cx="6093822" cy="415498"/>
          </a:xfrm>
          <a:prstGeom prst="rect">
            <a:avLst/>
          </a:prstGeom>
          <a:noFill/>
        </p:spPr>
        <p:txBody>
          <a:bodyPr wrap="square">
            <a:spAutoFit/>
          </a:bodyPr>
          <a:lstStyle/>
          <a:p>
            <a:r>
              <a:rPr lang="en-US" sz="2100" b="1" dirty="0">
                <a:solidFill>
                  <a:srgbClr val="FFFF00"/>
                </a:solidFill>
                <a:latin typeface="Aptos" panose="020B0004020202020204" pitchFamily="34" charset="0"/>
              </a:rPr>
              <a:t>Mrs. Everly, the Suspicious Neighbor :   </a:t>
            </a:r>
          </a:p>
        </p:txBody>
      </p:sp>
      <p:pic>
        <p:nvPicPr>
          <p:cNvPr id="2" name="Picture 1" descr="Open Peeps - Bust (1)"/>
          <p:cNvPicPr>
            <a:picLocks noChangeAspect="1"/>
          </p:cNvPicPr>
          <p:nvPr/>
        </p:nvPicPr>
        <p:blipFill>
          <a:blip r:embed="rId2"/>
          <a:stretch>
            <a:fillRect/>
          </a:stretch>
        </p:blipFill>
        <p:spPr>
          <a:xfrm>
            <a:off x="734060" y="1130300"/>
            <a:ext cx="1426845" cy="20072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77838" y="636654"/>
            <a:ext cx="8814162" cy="5447645"/>
          </a:xfrm>
          <a:prstGeom prst="rect">
            <a:avLst/>
          </a:prstGeom>
          <a:noFill/>
        </p:spPr>
        <p:txBody>
          <a:bodyPr wrap="square">
            <a:spAutoFit/>
          </a:bodyPr>
          <a:lstStyle/>
          <a:p>
            <a:r>
              <a:rPr lang="en-US" sz="2000" b="1" dirty="0">
                <a:solidFill>
                  <a:srgbClr val="002060"/>
                </a:solidFill>
                <a:latin typeface="Aptos" panose="020B0004020202020204" pitchFamily="34" charset="0"/>
              </a:rPr>
              <a:t> </a:t>
            </a:r>
            <a:r>
              <a:rPr lang="en-US" sz="2000" b="1" dirty="0">
                <a:solidFill>
                  <a:srgbClr val="FF0000"/>
                </a:solidFill>
                <a:latin typeface="Aptos" panose="020B0004020202020204" pitchFamily="34" charset="0"/>
              </a:rPr>
              <a:t>Hobby and Works: </a:t>
            </a:r>
            <a:r>
              <a:rPr lang="en-US" sz="1900" dirty="0">
                <a:latin typeface="Aptos" panose="020B0004020202020204" pitchFamily="34" charset="0"/>
              </a:rPr>
              <a:t>Robert's passion for fitness and martial arts serves as both a distraction from his troubled thoughts and a means of maintaining control over his body and mind. Professionally, he is a financial analyst at a prestigious firm in the city, where his career success is a point of pride but also a source of stress and pressure.</a:t>
            </a:r>
          </a:p>
          <a:p>
            <a:endParaRPr lang="en-US" sz="2000" dirty="0">
              <a:latin typeface="Aptos" panose="020B0004020202020204" pitchFamily="34" charset="0"/>
            </a:endParaRPr>
          </a:p>
          <a:p>
            <a:r>
              <a:rPr lang="en-US" sz="2000" b="1" dirty="0">
                <a:latin typeface="Aptos" panose="020B0004020202020204" pitchFamily="34" charset="0"/>
              </a:rPr>
              <a:t> </a:t>
            </a:r>
            <a:r>
              <a:rPr lang="en-US" sz="2000" b="1" dirty="0">
                <a:solidFill>
                  <a:srgbClr val="FF0000"/>
                </a:solidFill>
                <a:latin typeface="Aptos" panose="020B0004020202020204" pitchFamily="34" charset="0"/>
              </a:rPr>
              <a:t>Alibi: </a:t>
            </a:r>
            <a:r>
              <a:rPr lang="en-US" sz="1900" dirty="0">
                <a:latin typeface="Aptos" panose="020B0004020202020204" pitchFamily="34" charset="0"/>
              </a:rPr>
              <a:t>On the night of the murder, Robert claims to have been at home alone, working on a project for work. However, his alibi is weak, with no one to corroborate his story or verify his whereabouts. Despite his insistence on his innocence, his lack of a solid alibi raises suspicions among the detectives, particularly given his history with the victim and his volatile emotional state</a:t>
            </a:r>
            <a:r>
              <a:rPr lang="en-US" sz="2000" dirty="0">
                <a:latin typeface="Aptos" panose="020B0004020202020204" pitchFamily="34" charset="0"/>
              </a:rPr>
              <a:t>.</a:t>
            </a:r>
          </a:p>
          <a:p>
            <a:endParaRPr lang="en-US" sz="2000" dirty="0">
              <a:latin typeface="Aptos" panose="020B0004020202020204" pitchFamily="34" charset="0"/>
            </a:endParaRPr>
          </a:p>
          <a:p>
            <a:r>
              <a:rPr lang="en-US" sz="2000" b="1" dirty="0">
                <a:solidFill>
                  <a:srgbClr val="FF0000"/>
                </a:solidFill>
                <a:latin typeface="Aptos" panose="020B0004020202020204" pitchFamily="34" charset="0"/>
              </a:rPr>
              <a:t>Motive</a:t>
            </a:r>
            <a:r>
              <a:rPr lang="en-US" sz="2000" dirty="0">
                <a:solidFill>
                  <a:srgbClr val="FF0000"/>
                </a:solidFill>
                <a:latin typeface="Aptos" panose="020B0004020202020204" pitchFamily="34" charset="0"/>
              </a:rPr>
              <a:t>: </a:t>
            </a:r>
            <a:r>
              <a:rPr lang="en-US" sz="1900" dirty="0">
                <a:latin typeface="Aptos" panose="020B0004020202020204" pitchFamily="34" charset="0"/>
              </a:rPr>
              <a:t>Robert's motive for the murder stems from his deep-seated paranoia regarding Lily's loyalty. Despite their engagement, Robert is plagued by doubts and insecurities, convinced that Lily is cheating on him with someone else. His obsessive need for control and fear of losing Lily to another man drive him to desperate measures to protect what he perceives as his rightful claim to her affection</a:t>
            </a:r>
          </a:p>
        </p:txBody>
      </p:sp>
      <p:sp>
        <p:nvSpPr>
          <p:cNvPr id="5" name="TextBox 4"/>
          <p:cNvSpPr txBox="1"/>
          <p:nvPr/>
        </p:nvSpPr>
        <p:spPr>
          <a:xfrm>
            <a:off x="154942" y="116313"/>
            <a:ext cx="6152604" cy="415498"/>
          </a:xfrm>
          <a:prstGeom prst="rect">
            <a:avLst/>
          </a:prstGeom>
          <a:noFill/>
        </p:spPr>
        <p:txBody>
          <a:bodyPr wrap="square">
            <a:spAutoFit/>
          </a:bodyPr>
          <a:lstStyle/>
          <a:p>
            <a:r>
              <a:rPr lang="en-US" sz="2100" b="1" dirty="0">
                <a:solidFill>
                  <a:srgbClr val="FFFF00"/>
                </a:solidFill>
                <a:latin typeface="Aptos" panose="020B0004020202020204" pitchFamily="34" charset="0"/>
              </a:rPr>
              <a:t>Robert, Lily's </a:t>
            </a:r>
            <a:r>
              <a:rPr lang="en-US" sz="2100" b="1" dirty="0" err="1">
                <a:solidFill>
                  <a:srgbClr val="FFFF00"/>
                </a:solidFill>
                <a:latin typeface="Aptos" panose="020B0004020202020204" pitchFamily="34" charset="0"/>
              </a:rPr>
              <a:t>Fiance</a:t>
            </a:r>
            <a:r>
              <a:rPr lang="en-US" sz="2100" b="1" dirty="0">
                <a:solidFill>
                  <a:srgbClr val="FFFF00"/>
                </a:solidFill>
                <a:latin typeface="Aptos" panose="020B0004020202020204" pitchFamily="34" charset="0"/>
              </a:rPr>
              <a:t> :</a:t>
            </a:r>
          </a:p>
        </p:txBody>
      </p:sp>
      <p:sp>
        <p:nvSpPr>
          <p:cNvPr id="7" name="TextBox 6"/>
          <p:cNvSpPr txBox="1"/>
          <p:nvPr/>
        </p:nvSpPr>
        <p:spPr>
          <a:xfrm>
            <a:off x="394718" y="3920330"/>
            <a:ext cx="2906486" cy="2246769"/>
          </a:xfrm>
          <a:prstGeom prst="rect">
            <a:avLst/>
          </a:prstGeom>
          <a:noFill/>
        </p:spPr>
        <p:txBody>
          <a:bodyPr wrap="square">
            <a:spAutoFit/>
          </a:bodyPr>
          <a:lstStyle/>
          <a:p>
            <a:r>
              <a:rPr lang="en-US" sz="2100" b="1" dirty="0">
                <a:solidFill>
                  <a:srgbClr val="FFFF00"/>
                </a:solidFill>
                <a:latin typeface="Aptos" panose="020B0004020202020204" pitchFamily="34" charset="0"/>
              </a:rPr>
              <a:t>FEATURES:</a:t>
            </a:r>
          </a:p>
          <a:p>
            <a:r>
              <a:rPr lang="en-US" sz="2000" dirty="0">
                <a:latin typeface="Aptos" panose="020B0004020202020204" pitchFamily="34" charset="0"/>
              </a:rPr>
              <a:t>   - Age: 27</a:t>
            </a:r>
          </a:p>
          <a:p>
            <a:r>
              <a:rPr lang="en-US" sz="2000" dirty="0">
                <a:latin typeface="Aptos" panose="020B0004020202020204" pitchFamily="34" charset="0"/>
              </a:rPr>
              <a:t>   - Hair Color: Black</a:t>
            </a:r>
          </a:p>
          <a:p>
            <a:r>
              <a:rPr lang="en-US" sz="2000" dirty="0">
                <a:latin typeface="Aptos" panose="020B0004020202020204" pitchFamily="34" charset="0"/>
              </a:rPr>
              <a:t>   - Race: Caucasian</a:t>
            </a:r>
          </a:p>
          <a:p>
            <a:r>
              <a:rPr lang="en-US" sz="2000" dirty="0">
                <a:latin typeface="Aptos" panose="020B0004020202020204" pitchFamily="34" charset="0"/>
              </a:rPr>
              <a:t>   - Height: 6ft 2''</a:t>
            </a:r>
          </a:p>
          <a:p>
            <a:r>
              <a:rPr lang="en-US" sz="2000" dirty="0">
                <a:latin typeface="Aptos" panose="020B0004020202020204" pitchFamily="34" charset="0"/>
              </a:rPr>
              <a:t>   - Weight: 130 </a:t>
            </a:r>
            <a:r>
              <a:rPr lang="en-US" sz="2000" dirty="0" err="1">
                <a:latin typeface="Aptos" panose="020B0004020202020204" pitchFamily="34" charset="0"/>
              </a:rPr>
              <a:t>lb</a:t>
            </a:r>
            <a:endParaRPr lang="en-US" sz="2000" dirty="0">
              <a:latin typeface="Aptos" panose="020B0004020202020204" pitchFamily="34" charset="0"/>
            </a:endParaRPr>
          </a:p>
          <a:p>
            <a:r>
              <a:rPr lang="en-US" sz="2000" dirty="0">
                <a:latin typeface="Aptos" panose="020B0004020202020204" pitchFamily="34" charset="0"/>
              </a:rPr>
              <a:t>   - Shoe Size: 11</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160" y="690901"/>
            <a:ext cx="1261001" cy="31525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34294" y="782662"/>
            <a:ext cx="8539843" cy="4785926"/>
          </a:xfrm>
          <a:prstGeom prst="rect">
            <a:avLst/>
          </a:prstGeom>
          <a:noFill/>
        </p:spPr>
        <p:txBody>
          <a:bodyPr wrap="square">
            <a:spAutoFit/>
          </a:bodyPr>
          <a:lstStyle/>
          <a:p>
            <a:r>
              <a:rPr lang="en-US" sz="2000" b="1" dirty="0">
                <a:solidFill>
                  <a:srgbClr val="FF0000"/>
                </a:solidFill>
                <a:latin typeface="Aptos" panose="020B0004020202020204" pitchFamily="34" charset="0"/>
              </a:rPr>
              <a:t>Appearance :</a:t>
            </a:r>
            <a:r>
              <a:rPr lang="en-US" sz="2000" dirty="0">
                <a:solidFill>
                  <a:srgbClr val="FF0000"/>
                </a:solidFill>
                <a:latin typeface="Aptos" panose="020B0004020202020204" pitchFamily="34" charset="0"/>
              </a:rPr>
              <a:t> </a:t>
            </a:r>
            <a:r>
              <a:rPr lang="en-US" dirty="0">
                <a:latin typeface="Aptos" panose="020B0004020202020204" pitchFamily="34" charset="0"/>
              </a:rPr>
              <a:t>Madeline is a old woman with a caring and grandmotherly demeanor. She has a nurturing and trustworthy aura, dressed modestly with her hair pulled back. Her innocent appearance belies her deceitful nature, hiding a world of secrets behind her gentle facade.</a:t>
            </a:r>
          </a:p>
          <a:p>
            <a:endParaRPr lang="en-US" sz="2000" dirty="0">
              <a:latin typeface="Aptos" panose="020B0004020202020204" pitchFamily="34" charset="0"/>
            </a:endParaRPr>
          </a:p>
          <a:p>
            <a:pPr algn="just"/>
            <a:r>
              <a:rPr lang="en-US" sz="2000" b="1" dirty="0">
                <a:solidFill>
                  <a:srgbClr val="FF0000"/>
                </a:solidFill>
                <a:latin typeface="Aptos" panose="020B0004020202020204" pitchFamily="34" charset="0"/>
              </a:rPr>
              <a:t>Works : </a:t>
            </a:r>
            <a:r>
              <a:rPr lang="en-US" dirty="0">
                <a:latin typeface="Aptos" panose="020B0004020202020204" pitchFamily="34" charset="0"/>
              </a:rPr>
              <a:t>Madeline works as a maid at Lily's house since Lily's birth, where she spends her days cleaning and tidying up the house. Despite the menial nature of her job, she takes pride in her work and strives for perfection in everything she does.</a:t>
            </a:r>
          </a:p>
          <a:p>
            <a:endParaRPr lang="en-US" sz="2000" dirty="0">
              <a:latin typeface="Aptos" panose="020B0004020202020204" pitchFamily="34" charset="0"/>
            </a:endParaRPr>
          </a:p>
          <a:p>
            <a:r>
              <a:rPr lang="en-US" sz="2000" b="1" dirty="0">
                <a:solidFill>
                  <a:srgbClr val="FF0000"/>
                </a:solidFill>
                <a:latin typeface="Aptos" panose="020B0004020202020204" pitchFamily="34" charset="0"/>
              </a:rPr>
              <a:t>Alibi : </a:t>
            </a:r>
            <a:r>
              <a:rPr lang="en-US" dirty="0">
                <a:latin typeface="Aptos" panose="020B0004020202020204" pitchFamily="34" charset="0"/>
              </a:rPr>
              <a:t>Madeline claims to have been cleaning the guest house on the night of the murder, but her whereabouts cannot be independently verified. Despite her protestations of innocence, her deceitful nature and penchant for manipulation raise suspicions among the detectives</a:t>
            </a:r>
            <a:r>
              <a:rPr lang="en-US" sz="2000" dirty="0">
                <a:latin typeface="Aptos" panose="020B0004020202020204" pitchFamily="34" charset="0"/>
              </a:rPr>
              <a:t>.</a:t>
            </a:r>
          </a:p>
          <a:p>
            <a:endParaRPr lang="en-US" sz="2000" dirty="0">
              <a:latin typeface="Aptos" panose="020B0004020202020204" pitchFamily="34" charset="0"/>
            </a:endParaRPr>
          </a:p>
          <a:p>
            <a:r>
              <a:rPr lang="en-US" sz="2000" b="1" dirty="0">
                <a:solidFill>
                  <a:srgbClr val="FF0000"/>
                </a:solidFill>
                <a:latin typeface="Aptos" panose="020B0004020202020204" pitchFamily="34" charset="0"/>
              </a:rPr>
              <a:t>Motive: </a:t>
            </a:r>
            <a:r>
              <a:rPr lang="en-US" dirty="0">
                <a:latin typeface="Aptos" panose="020B0004020202020204" pitchFamily="34" charset="0"/>
              </a:rPr>
              <a:t>Madeline's motive for the murder remains unclear. As a maid, she may have resorted to desperate measures to cover her tracks and secure her financial future</a:t>
            </a:r>
            <a:r>
              <a:rPr lang="en-US" sz="1900" dirty="0">
                <a:latin typeface="Aptos" panose="020B0004020202020204" pitchFamily="34" charset="0"/>
              </a:rPr>
              <a:t>.</a:t>
            </a:r>
          </a:p>
        </p:txBody>
      </p:sp>
      <p:sp>
        <p:nvSpPr>
          <p:cNvPr id="5" name="TextBox 4"/>
          <p:cNvSpPr txBox="1"/>
          <p:nvPr/>
        </p:nvSpPr>
        <p:spPr>
          <a:xfrm>
            <a:off x="134983" y="140009"/>
            <a:ext cx="6093822" cy="415498"/>
          </a:xfrm>
          <a:prstGeom prst="rect">
            <a:avLst/>
          </a:prstGeom>
          <a:noFill/>
        </p:spPr>
        <p:txBody>
          <a:bodyPr wrap="square">
            <a:spAutoFit/>
          </a:bodyPr>
          <a:lstStyle/>
          <a:p>
            <a:r>
              <a:rPr lang="en-US" sz="2100" b="1" dirty="0">
                <a:solidFill>
                  <a:srgbClr val="FFFF00"/>
                </a:solidFill>
                <a:latin typeface="Aptos" panose="020B0004020202020204" pitchFamily="34" charset="0"/>
              </a:rPr>
              <a:t>Madeline, the Deceitful Maid :</a:t>
            </a:r>
          </a:p>
        </p:txBody>
      </p:sp>
      <p:sp>
        <p:nvSpPr>
          <p:cNvPr id="7" name="TextBox 6"/>
          <p:cNvSpPr txBox="1"/>
          <p:nvPr/>
        </p:nvSpPr>
        <p:spPr>
          <a:xfrm>
            <a:off x="518501" y="4027882"/>
            <a:ext cx="2545080" cy="2139047"/>
          </a:xfrm>
          <a:prstGeom prst="rect">
            <a:avLst/>
          </a:prstGeom>
          <a:noFill/>
        </p:spPr>
        <p:txBody>
          <a:bodyPr wrap="square">
            <a:spAutoFit/>
          </a:bodyPr>
          <a:lstStyle/>
          <a:p>
            <a:r>
              <a:rPr lang="en-US" sz="2000" b="1" dirty="0">
                <a:solidFill>
                  <a:srgbClr val="FFFF00"/>
                </a:solidFill>
                <a:latin typeface="Aptos" panose="020B0004020202020204" pitchFamily="34" charset="0"/>
              </a:rPr>
              <a:t>FEATURES:</a:t>
            </a:r>
          </a:p>
          <a:p>
            <a:r>
              <a:rPr lang="en-US" sz="1900" dirty="0">
                <a:latin typeface="Aptos" panose="020B0004020202020204" pitchFamily="34" charset="0"/>
              </a:rPr>
              <a:t>   - </a:t>
            </a:r>
            <a:r>
              <a:rPr lang="en-US" dirty="0">
                <a:latin typeface="Aptos" panose="020B0004020202020204" pitchFamily="34" charset="0"/>
              </a:rPr>
              <a:t>Age: 59</a:t>
            </a:r>
          </a:p>
          <a:p>
            <a:r>
              <a:rPr lang="en-US" dirty="0">
                <a:latin typeface="Aptos" panose="020B0004020202020204" pitchFamily="34" charset="0"/>
              </a:rPr>
              <a:t>   - Hair Color: White</a:t>
            </a:r>
          </a:p>
          <a:p>
            <a:r>
              <a:rPr lang="en-US" dirty="0">
                <a:latin typeface="Aptos" panose="020B0004020202020204" pitchFamily="34" charset="0"/>
              </a:rPr>
              <a:t>   - Race: Caucasian</a:t>
            </a:r>
          </a:p>
          <a:p>
            <a:r>
              <a:rPr lang="en-US" dirty="0">
                <a:latin typeface="Aptos" panose="020B0004020202020204" pitchFamily="34" charset="0"/>
              </a:rPr>
              <a:t>   - Height: 5ft 0''</a:t>
            </a:r>
          </a:p>
          <a:p>
            <a:r>
              <a:rPr lang="en-US" dirty="0">
                <a:latin typeface="Aptos" panose="020B0004020202020204" pitchFamily="34" charset="0"/>
              </a:rPr>
              <a:t>   - Weight: 125 </a:t>
            </a:r>
            <a:r>
              <a:rPr lang="en-US" dirty="0" err="1">
                <a:latin typeface="Aptos" panose="020B0004020202020204" pitchFamily="34" charset="0"/>
              </a:rPr>
              <a:t>lb</a:t>
            </a:r>
            <a:endParaRPr lang="en-US" dirty="0">
              <a:latin typeface="Aptos" panose="020B0004020202020204" pitchFamily="34" charset="0"/>
            </a:endParaRPr>
          </a:p>
          <a:p>
            <a:r>
              <a:rPr lang="en-US" dirty="0">
                <a:latin typeface="Aptos" panose="020B0004020202020204" pitchFamily="34" charset="0"/>
              </a:rPr>
              <a:t>   - Shoe Size: 7</a:t>
            </a:r>
          </a:p>
        </p:txBody>
      </p:sp>
      <p:pic>
        <p:nvPicPr>
          <p:cNvPr id="2" name="Picture 1" descr="Open Peeps - Standing"/>
          <p:cNvPicPr>
            <a:picLocks noChangeAspect="1"/>
          </p:cNvPicPr>
          <p:nvPr/>
        </p:nvPicPr>
        <p:blipFill>
          <a:blip r:embed="rId2"/>
          <a:stretch>
            <a:fillRect/>
          </a:stretch>
        </p:blipFill>
        <p:spPr>
          <a:xfrm>
            <a:off x="711835" y="673735"/>
            <a:ext cx="1425575" cy="33153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64477" y="451262"/>
            <a:ext cx="9027523" cy="5432256"/>
          </a:xfrm>
          <a:prstGeom prst="rect">
            <a:avLst/>
          </a:prstGeom>
          <a:noFill/>
        </p:spPr>
        <p:txBody>
          <a:bodyPr wrap="square">
            <a:spAutoFit/>
          </a:bodyPr>
          <a:lstStyle/>
          <a:p>
            <a:r>
              <a:rPr lang="en-US" sz="2000" b="1" dirty="0">
                <a:solidFill>
                  <a:srgbClr val="FF0000"/>
                </a:solidFill>
                <a:latin typeface="Aptos" panose="020B0004020202020204" pitchFamily="34" charset="0"/>
              </a:rPr>
              <a:t>Hobby:</a:t>
            </a:r>
            <a:r>
              <a:rPr lang="en-US" sz="2000" dirty="0">
                <a:solidFill>
                  <a:srgbClr val="FF0000"/>
                </a:solidFill>
                <a:latin typeface="Aptos" panose="020B0004020202020204" pitchFamily="34" charset="0"/>
              </a:rPr>
              <a:t> </a:t>
            </a:r>
            <a:r>
              <a:rPr lang="en-US" sz="1900" dirty="0">
                <a:latin typeface="Aptos" panose="020B0004020202020204" pitchFamily="34" charset="0"/>
              </a:rPr>
              <a:t>Marcus finds solace in music, pouring his heart and soul into his guitar playing as a means of expressing the depths of his emotions. His haunting melodies and poignant lyrics speak to the pain of lost love and the longing for redemption.</a:t>
            </a:r>
          </a:p>
          <a:p>
            <a:endParaRPr lang="en-US" sz="1900" dirty="0">
              <a:latin typeface="Aptos" panose="020B0004020202020204" pitchFamily="34" charset="0"/>
            </a:endParaRPr>
          </a:p>
          <a:p>
            <a:r>
              <a:rPr lang="en-US" sz="2000" b="1" dirty="0">
                <a:solidFill>
                  <a:srgbClr val="FF0000"/>
                </a:solidFill>
                <a:latin typeface="Aptos" panose="020B0004020202020204" pitchFamily="34" charset="0"/>
              </a:rPr>
              <a:t>Works: </a:t>
            </a:r>
            <a:r>
              <a:rPr lang="en-US" sz="1900" dirty="0">
                <a:latin typeface="Aptos" panose="020B0004020202020204" pitchFamily="34" charset="0"/>
              </a:rPr>
              <a:t>While Marcus is a talented musician, his career has stagnated in recent years, overshadowed by personal struggles and a string of failed relationships. Despite his best efforts to channel his pain into his music, he remains haunted by the ghosts of his past.</a:t>
            </a:r>
          </a:p>
          <a:p>
            <a:endParaRPr lang="en-US" sz="1900" dirty="0">
              <a:latin typeface="Aptos" panose="020B0004020202020204" pitchFamily="34" charset="0"/>
            </a:endParaRPr>
          </a:p>
          <a:p>
            <a:r>
              <a:rPr lang="en-US" sz="1900" dirty="0">
                <a:solidFill>
                  <a:srgbClr val="002060"/>
                </a:solidFill>
                <a:latin typeface="Aptos" panose="020B0004020202020204" pitchFamily="34" charset="0"/>
              </a:rPr>
              <a:t> </a:t>
            </a:r>
            <a:r>
              <a:rPr lang="en-US" sz="2000" b="1" dirty="0">
                <a:solidFill>
                  <a:srgbClr val="FF0000"/>
                </a:solidFill>
                <a:latin typeface="Aptos" panose="020B0004020202020204" pitchFamily="34" charset="0"/>
              </a:rPr>
              <a:t>Alibi: </a:t>
            </a:r>
            <a:r>
              <a:rPr lang="en-US" sz="1900" dirty="0">
                <a:latin typeface="Aptos" panose="020B0004020202020204" pitchFamily="34" charset="0"/>
              </a:rPr>
              <a:t>Marcus claims to have been at a bar with friends on the night of the murder, but his whereabouts cannot be confirmed. Despite his protestations of innocence, his history of volatile behavior and obsession with Lily make him a prime suspect in the eyes of the detectives.</a:t>
            </a:r>
          </a:p>
          <a:p>
            <a:endParaRPr lang="en-US" sz="1900" dirty="0">
              <a:latin typeface="Aptos" panose="020B0004020202020204" pitchFamily="34" charset="0"/>
            </a:endParaRPr>
          </a:p>
          <a:p>
            <a:r>
              <a:rPr lang="en-US" sz="2000" b="1" dirty="0">
                <a:solidFill>
                  <a:srgbClr val="FF0000"/>
                </a:solidFill>
                <a:latin typeface="Aptos" panose="020B0004020202020204" pitchFamily="34" charset="0"/>
              </a:rPr>
              <a:t>Motive: </a:t>
            </a:r>
            <a:r>
              <a:rPr lang="en-US" sz="1900" dirty="0">
                <a:latin typeface="Aptos" panose="020B0004020202020204" pitchFamily="34" charset="0"/>
              </a:rPr>
              <a:t>Marcus's obsession with Lily stems from their passionate romance, which ended in heartbreak when she decided to end the relationship 6 months ago. Consumed by a mix of heartbreak and anger, Marcus became fixated on winning her back, resorting to increasingly desperate measures to reclaim her affection</a:t>
            </a:r>
            <a:r>
              <a:rPr lang="en-US" sz="2000" dirty="0">
                <a:latin typeface="Aptos" panose="020B0004020202020204" pitchFamily="34" charset="0"/>
              </a:rPr>
              <a:t>.</a:t>
            </a:r>
          </a:p>
        </p:txBody>
      </p:sp>
      <p:sp>
        <p:nvSpPr>
          <p:cNvPr id="5" name="TextBox 4"/>
          <p:cNvSpPr txBox="1"/>
          <p:nvPr/>
        </p:nvSpPr>
        <p:spPr>
          <a:xfrm>
            <a:off x="53069" y="35764"/>
            <a:ext cx="6093822" cy="415498"/>
          </a:xfrm>
          <a:prstGeom prst="rect">
            <a:avLst/>
          </a:prstGeom>
          <a:noFill/>
        </p:spPr>
        <p:txBody>
          <a:bodyPr wrap="square">
            <a:spAutoFit/>
          </a:bodyPr>
          <a:lstStyle/>
          <a:p>
            <a:r>
              <a:rPr lang="en-US" sz="2100" b="1" dirty="0">
                <a:solidFill>
                  <a:srgbClr val="FFFF00"/>
                </a:solidFill>
                <a:latin typeface="Aptos" panose="020B0004020202020204" pitchFamily="34" charset="0"/>
              </a:rPr>
              <a:t>Marcus, the Scorned Lover :</a:t>
            </a:r>
          </a:p>
        </p:txBody>
      </p:sp>
      <p:sp>
        <p:nvSpPr>
          <p:cNvPr id="7" name="TextBox 6"/>
          <p:cNvSpPr txBox="1"/>
          <p:nvPr/>
        </p:nvSpPr>
        <p:spPr>
          <a:xfrm>
            <a:off x="360862" y="3974349"/>
            <a:ext cx="2674620" cy="2185214"/>
          </a:xfrm>
          <a:prstGeom prst="rect">
            <a:avLst/>
          </a:prstGeom>
          <a:noFill/>
        </p:spPr>
        <p:txBody>
          <a:bodyPr wrap="square">
            <a:spAutoFit/>
          </a:bodyPr>
          <a:lstStyle/>
          <a:p>
            <a:r>
              <a:rPr lang="en-US" sz="2100" b="1" dirty="0">
                <a:solidFill>
                  <a:srgbClr val="FFFF00"/>
                </a:solidFill>
                <a:latin typeface="Aptos" panose="020B0004020202020204" pitchFamily="34" charset="0"/>
              </a:rPr>
              <a:t>FEATURES:</a:t>
            </a:r>
          </a:p>
          <a:p>
            <a:r>
              <a:rPr lang="en-US" sz="2000" dirty="0">
                <a:latin typeface="Aptos" panose="020B0004020202020204" pitchFamily="34" charset="0"/>
              </a:rPr>
              <a:t>   </a:t>
            </a:r>
            <a:r>
              <a:rPr lang="en-US" sz="1900" dirty="0">
                <a:latin typeface="Aptos" panose="020B0004020202020204" pitchFamily="34" charset="0"/>
              </a:rPr>
              <a:t>- Age: 27</a:t>
            </a:r>
          </a:p>
          <a:p>
            <a:r>
              <a:rPr lang="en-US" sz="1900" dirty="0">
                <a:latin typeface="Aptos" panose="020B0004020202020204" pitchFamily="34" charset="0"/>
              </a:rPr>
              <a:t>   - Hair Color: Blonde</a:t>
            </a:r>
          </a:p>
          <a:p>
            <a:r>
              <a:rPr lang="en-US" sz="1900" dirty="0">
                <a:latin typeface="Aptos" panose="020B0004020202020204" pitchFamily="34" charset="0"/>
              </a:rPr>
              <a:t>   - Race: American</a:t>
            </a:r>
          </a:p>
          <a:p>
            <a:r>
              <a:rPr lang="en-US" sz="1900" dirty="0">
                <a:latin typeface="Aptos" panose="020B0004020202020204" pitchFamily="34" charset="0"/>
              </a:rPr>
              <a:t>   - Height: 5ft 9''</a:t>
            </a:r>
          </a:p>
          <a:p>
            <a:r>
              <a:rPr lang="en-US" sz="1900" dirty="0">
                <a:latin typeface="Aptos" panose="020B0004020202020204" pitchFamily="34" charset="0"/>
              </a:rPr>
              <a:t>   - Weight: 173 </a:t>
            </a:r>
            <a:r>
              <a:rPr lang="en-US" sz="1900" dirty="0" err="1">
                <a:latin typeface="Aptos" panose="020B0004020202020204" pitchFamily="34" charset="0"/>
              </a:rPr>
              <a:t>lb</a:t>
            </a:r>
            <a:endParaRPr lang="en-US" sz="1900" dirty="0">
              <a:latin typeface="Aptos" panose="020B0004020202020204" pitchFamily="34" charset="0"/>
            </a:endParaRPr>
          </a:p>
          <a:p>
            <a:r>
              <a:rPr lang="en-US" sz="1900" dirty="0">
                <a:latin typeface="Aptos" panose="020B0004020202020204" pitchFamily="34" charset="0"/>
              </a:rPr>
              <a:t>   - Shoe Size: 10</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80" y="435005"/>
            <a:ext cx="1564464" cy="355560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162</TotalTime>
  <Words>2194</Words>
  <Application>Microsoft Office PowerPoint</Application>
  <PresentationFormat>Widescreen</PresentationFormat>
  <Paragraphs>136</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Aptos</vt:lpstr>
      <vt:lpstr>Arial Black</vt:lpstr>
      <vt:lpstr>Calibri</vt:lpstr>
      <vt:lpstr>Calisto MT</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Rafil I</dc:creator>
  <cp:lastModifiedBy>19 Naveen</cp:lastModifiedBy>
  <cp:revision>39</cp:revision>
  <dcterms:created xsi:type="dcterms:W3CDTF">2024-04-16T10:13:00Z</dcterms:created>
  <dcterms:modified xsi:type="dcterms:W3CDTF">2024-04-24T15:21:49Z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40FF257455B84E7C80D4C301FB1C8D4E_12</vt:lpwstr>
  </property>
  <property fmtid="{D5CDD505-2E9C-101B-9397-08002B2CF9AE}" pid="3" name="KSOProductBuildVer">
    <vt:lpwstr>1033-12.2.0.16731</vt:lpwstr>
  </property>
</Properties>
</file>