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C8121D-3DDA-4317-A5C8-600028A3FDA0}" v="19" dt="2024-07-15T15:24:41.177"/>
    <p1510:client id="{D9C70EA8-3E63-4F9E-A9BD-3AC70B285234}" v="2" dt="2024-07-15T15:18:19.93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92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Problem</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Statement</a:t>
            </a:r>
          </a:p>
        </p:txBody>
      </p:sp>
      <p:sp>
        <p:nvSpPr>
          <p:cNvPr id="5" name="TextBox 4">
            <a:extLst>
              <a:ext uri="{FF2B5EF4-FFF2-40B4-BE49-F238E27FC236}">
                <a16:creationId xmlns:a16="http://schemas.microsoft.com/office/drawing/2014/main" id="{E8414124-F1EA-60F6-7FC4-C230E5F7235C}"/>
              </a:ext>
            </a:extLst>
          </p:cNvPr>
          <p:cNvSpPr txBox="1"/>
          <p:nvPr/>
        </p:nvSpPr>
        <p:spPr>
          <a:xfrm>
            <a:off x="417945" y="1434671"/>
            <a:ext cx="8534400" cy="2785378"/>
          </a:xfrm>
          <a:prstGeom prst="rect">
            <a:avLst/>
          </a:prstGeom>
          <a:noFill/>
        </p:spPr>
        <p:txBody>
          <a:bodyPr wrap="square">
            <a:spAutoFit/>
          </a:bodyPr>
          <a:lstStyle/>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In today's data-driven world, organizations face significant challenges: </a:t>
            </a:r>
          </a:p>
          <a:p>
            <a:pPr algn="just"/>
            <a:endParaRPr lang="en-US" sz="1400" dirty="0">
              <a:latin typeface="Times New Roman" panose="02020603050405020304" pitchFamily="18" charset="0"/>
              <a:cs typeface="Times New Roman" panose="02020603050405020304" pitchFamily="18" charset="0"/>
            </a:endParaRPr>
          </a:p>
          <a:p>
            <a:pPr marL="177800" lvl="1" algn="just">
              <a:lnSpc>
                <a:spcPct val="150000"/>
              </a:lnSpc>
            </a:pPr>
            <a:r>
              <a:rPr lang="en-US" sz="1400" b="1" dirty="0">
                <a:latin typeface="Times New Roman" panose="02020603050405020304" pitchFamily="18" charset="0"/>
                <a:cs typeface="Times New Roman" panose="02020603050405020304" pitchFamily="18" charset="0"/>
              </a:rPr>
              <a:t>Data Overload: </a:t>
            </a:r>
            <a:r>
              <a:rPr lang="en-US" sz="1400" dirty="0">
                <a:latin typeface="Times New Roman" panose="02020603050405020304" pitchFamily="18" charset="0"/>
                <a:cs typeface="Times New Roman" panose="02020603050405020304" pitchFamily="18" charset="0"/>
              </a:rPr>
              <a:t>Vast amounts of data stored in CSV files, often underutilized.</a:t>
            </a:r>
          </a:p>
          <a:p>
            <a:pPr marL="177800" lvl="1" algn="just">
              <a:lnSpc>
                <a:spcPct val="150000"/>
              </a:lnSpc>
            </a:pPr>
            <a:r>
              <a:rPr lang="en-US" sz="1400" b="1" dirty="0">
                <a:latin typeface="Times New Roman" panose="02020603050405020304" pitchFamily="18" charset="0"/>
                <a:cs typeface="Times New Roman" panose="02020603050405020304" pitchFamily="18" charset="0"/>
              </a:rPr>
              <a:t>Technical Barrier: </a:t>
            </a:r>
            <a:r>
              <a:rPr lang="en-US" sz="1400" dirty="0">
                <a:latin typeface="Times New Roman" panose="02020603050405020304" pitchFamily="18" charset="0"/>
                <a:cs typeface="Times New Roman" panose="02020603050405020304" pitchFamily="18" charset="0"/>
              </a:rPr>
              <a:t>Complex analysis tools require specialized skills</a:t>
            </a:r>
          </a:p>
          <a:p>
            <a:pPr marL="177800" lvl="1" algn="just">
              <a:lnSpc>
                <a:spcPct val="150000"/>
              </a:lnSpc>
            </a:pPr>
            <a:r>
              <a:rPr lang="en-US" sz="1400" b="1" dirty="0">
                <a:latin typeface="Times New Roman" panose="02020603050405020304" pitchFamily="18" charset="0"/>
                <a:cs typeface="Times New Roman" panose="02020603050405020304" pitchFamily="18" charset="0"/>
              </a:rPr>
              <a:t>Time Constraints: </a:t>
            </a:r>
            <a:r>
              <a:rPr lang="en-US" sz="1400" dirty="0">
                <a:latin typeface="Times New Roman" panose="02020603050405020304" pitchFamily="18" charset="0"/>
                <a:cs typeface="Times New Roman" panose="02020603050405020304" pitchFamily="18" charset="0"/>
              </a:rPr>
              <a:t>Traditional analysis methods are time-consuming</a:t>
            </a:r>
          </a:p>
          <a:p>
            <a:pPr marL="177800" lvl="1" algn="just">
              <a:lnSpc>
                <a:spcPct val="150000"/>
              </a:lnSpc>
            </a:pPr>
            <a:r>
              <a:rPr lang="en-US" sz="1400" b="1" dirty="0">
                <a:latin typeface="Times New Roman" panose="02020603050405020304" pitchFamily="18" charset="0"/>
                <a:cs typeface="Times New Roman" panose="02020603050405020304" pitchFamily="18" charset="0"/>
              </a:rPr>
              <a:t>Insight Gap: </a:t>
            </a:r>
            <a:r>
              <a:rPr lang="en-US" sz="1400" dirty="0">
                <a:latin typeface="Times New Roman" panose="02020603050405020304" pitchFamily="18" charset="0"/>
                <a:cs typeface="Times New Roman" panose="02020603050405020304" pitchFamily="18" charset="0"/>
              </a:rPr>
              <a:t>Difficulty in extracting actionable insights quickly</a:t>
            </a:r>
          </a:p>
          <a:p>
            <a:pPr marL="177800" lvl="1" algn="just">
              <a:lnSpc>
                <a:spcPct val="150000"/>
              </a:lnSpc>
            </a:pPr>
            <a:r>
              <a:rPr lang="en-US" sz="1400" b="1" dirty="0">
                <a:latin typeface="Times New Roman" panose="02020603050405020304" pitchFamily="18" charset="0"/>
                <a:cs typeface="Times New Roman" panose="02020603050405020304" pitchFamily="18" charset="0"/>
              </a:rPr>
              <a:t>Accessibility: </a:t>
            </a:r>
            <a:r>
              <a:rPr lang="en-US" sz="1400" dirty="0">
                <a:latin typeface="Times New Roman" panose="02020603050405020304" pitchFamily="18" charset="0"/>
                <a:cs typeface="Times New Roman" panose="02020603050405020304" pitchFamily="18" charset="0"/>
              </a:rPr>
              <a:t>Limited tools for non-technical users to interact with data</a:t>
            </a:r>
          </a:p>
          <a:p>
            <a:pPr marL="177800" lvl="1" algn="just"/>
            <a:endParaRPr lang="en-US" sz="1400" dirty="0">
              <a:latin typeface="Times New Roman" panose="02020603050405020304" pitchFamily="18" charset="0"/>
              <a:cs typeface="Times New Roman" panose="02020603050405020304" pitchFamily="18" charset="0"/>
            </a:endParaRPr>
          </a:p>
          <a:p>
            <a:pPr marL="177800" lvl="1" algn="just"/>
            <a:r>
              <a:rPr lang="en-US" sz="1400" dirty="0">
                <a:latin typeface="Times New Roman" panose="02020603050405020304" pitchFamily="18" charset="0"/>
                <a:cs typeface="Times New Roman" panose="02020603050405020304" pitchFamily="18" charset="0"/>
              </a:rPr>
              <a:t>These challenges lead to missed opportunities and inefficient decision-making processes.</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C27978-B311-C08E-FE75-DE17308BE5B8}"/>
              </a:ext>
            </a:extLst>
          </p:cNvPr>
          <p:cNvSpPr txBox="1"/>
          <p:nvPr/>
        </p:nvSpPr>
        <p:spPr>
          <a:xfrm>
            <a:off x="443345" y="819150"/>
            <a:ext cx="8229600" cy="64633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Title:</a:t>
            </a:r>
            <a:r>
              <a:rPr lang="en-IN" dirty="0">
                <a:latin typeface="Times New Roman" panose="02020603050405020304" pitchFamily="18" charset="0"/>
                <a:cs typeface="Times New Roman" panose="02020603050405020304" pitchFamily="18" charset="0"/>
              </a:rPr>
              <a:t>PS-12</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Knowledge Representation and Insight Generation from Structured Datasets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11" name="TextBox 10">
            <a:extLst>
              <a:ext uri="{FF2B5EF4-FFF2-40B4-BE49-F238E27FC236}">
                <a16:creationId xmlns:a16="http://schemas.microsoft.com/office/drawing/2014/main" id="{39D27C02-1930-DDB0-4835-37648DA0AA58}"/>
              </a:ext>
            </a:extLst>
          </p:cNvPr>
          <p:cNvSpPr txBox="1"/>
          <p:nvPr/>
        </p:nvSpPr>
        <p:spPr>
          <a:xfrm>
            <a:off x="238150" y="971550"/>
            <a:ext cx="8448650" cy="3612592"/>
          </a:xfrm>
          <a:prstGeom prst="rect">
            <a:avLst/>
          </a:prstGeom>
          <a:noFill/>
        </p:spPr>
        <p:txBody>
          <a:bodyPr wrap="square">
            <a:spAutoFit/>
          </a:bodyPr>
          <a:lstStyle/>
          <a:p>
            <a:pPr marL="463550" lvl="1" indent="-285750" algn="just">
              <a:lnSpc>
                <a:spcPct val="150000"/>
              </a:lnSpc>
              <a:buFont typeface="Arial" panose="020B0604020202020204" pitchFamily="34" charset="0"/>
              <a:buChar char="•"/>
            </a:pPr>
            <a:r>
              <a:rPr lang="en-US" sz="1400" dirty="0"/>
              <a:t>The Knowledge Representation project uniquely combines three powerful features to transform raw data into actionable insights. The Insights Generation feature leverages advanced data analysis techniques and visualization libraries to automatically uncover patterns and present them through interactive charts. </a:t>
            </a:r>
          </a:p>
          <a:p>
            <a:pPr marL="177800" lvl="1" algn="just">
              <a:lnSpc>
                <a:spcPct val="150000"/>
              </a:lnSpc>
            </a:pPr>
            <a:endParaRPr lang="en-US" sz="1400" dirty="0"/>
          </a:p>
          <a:p>
            <a:pPr marL="463550" lvl="1" indent="-285750" algn="just">
              <a:lnSpc>
                <a:spcPct val="150000"/>
              </a:lnSpc>
              <a:buFont typeface="Arial" panose="020B0604020202020204" pitchFamily="34" charset="0"/>
              <a:buChar char="•"/>
            </a:pPr>
            <a:r>
              <a:rPr lang="en-US" sz="1400" dirty="0"/>
              <a:t>The Chat with CSV feature innovatively uses LangChain and Google's Generative AI to enable natural language interaction with data, translating user queries into SQL and providing conversational responses.</a:t>
            </a:r>
          </a:p>
          <a:p>
            <a:pPr marL="177800" lvl="1" algn="just">
              <a:lnSpc>
                <a:spcPct val="150000"/>
              </a:lnSpc>
            </a:pPr>
            <a:endParaRPr lang="en-US" sz="1400" dirty="0"/>
          </a:p>
          <a:p>
            <a:pPr marL="463550" lvl="1" indent="-285750" algn="just">
              <a:lnSpc>
                <a:spcPct val="150000"/>
              </a:lnSpc>
              <a:buFont typeface="Arial" panose="020B0604020202020204" pitchFamily="34" charset="0"/>
              <a:buChar char="•"/>
            </a:pPr>
            <a:r>
              <a:rPr lang="en-US" sz="1400" dirty="0"/>
              <a:t> The ML Prediction feature seamlessly integrates various machine learning algorithms, automating the entire process from data preparation to model selection and prediction. This integration creates a user-friendly, end-to-end solution that democratizes data analysis, making complex insights accessible to users of all technical levels, and bridging the gap between raw data and informed decision-making.</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4" name="TextBox 3">
            <a:extLst>
              <a:ext uri="{FF2B5EF4-FFF2-40B4-BE49-F238E27FC236}">
                <a16:creationId xmlns:a16="http://schemas.microsoft.com/office/drawing/2014/main" id="{F500B9C2-EE42-F611-DC01-CC96147D77F8}"/>
              </a:ext>
            </a:extLst>
          </p:cNvPr>
          <p:cNvSpPr txBox="1"/>
          <p:nvPr/>
        </p:nvSpPr>
        <p:spPr>
          <a:xfrm>
            <a:off x="419100" y="1048256"/>
            <a:ext cx="8305800" cy="3046988"/>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Insights Generation: </a:t>
            </a:r>
          </a:p>
          <a:p>
            <a:r>
              <a:rPr lang="en-US" sz="1600" dirty="0">
                <a:latin typeface="Times New Roman" panose="02020603050405020304" pitchFamily="18" charset="0"/>
                <a:cs typeface="Times New Roman" panose="02020603050405020304" pitchFamily="18" charset="0"/>
              </a:rPr>
              <a:t>	Automatically analyzes the dataset, identifies patterns, creates visualizations, and provides a summary of key findings.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Chat with CSV:</a:t>
            </a:r>
          </a:p>
          <a:p>
            <a:r>
              <a:rPr lang="en-US" sz="1600" dirty="0">
                <a:latin typeface="Times New Roman" panose="02020603050405020304" pitchFamily="18" charset="0"/>
                <a:cs typeface="Times New Roman" panose="02020603050405020304" pitchFamily="18" charset="0"/>
              </a:rPr>
              <a:t> 	Allows users to interact with their data using natural language queries, translating questions into SQL queries and providing human-readable responses.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ML Prediction:</a:t>
            </a:r>
          </a:p>
          <a:p>
            <a:r>
              <a:rPr lang="en-US" sz="1600" dirty="0">
                <a:latin typeface="Times New Roman" panose="02020603050405020304" pitchFamily="18" charset="0"/>
                <a:cs typeface="Times New Roman" panose="02020603050405020304" pitchFamily="18" charset="0"/>
              </a:rPr>
              <a:t> 	Offers predictive analysis capabilities, automatically preparing data, selecting appropriate models, and enabling users to make predictions on new data points.</a:t>
            </a:r>
          </a:p>
          <a:p>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pic>
        <p:nvPicPr>
          <p:cNvPr id="4" name="Picture 3">
            <a:extLst>
              <a:ext uri="{FF2B5EF4-FFF2-40B4-BE49-F238E27FC236}">
                <a16:creationId xmlns:a16="http://schemas.microsoft.com/office/drawing/2014/main" id="{7159281F-BA2E-F04F-6396-0486F66309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57150"/>
            <a:ext cx="4572000" cy="48767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pic>
        <p:nvPicPr>
          <p:cNvPr id="4" name="Picture 3">
            <a:extLst>
              <a:ext uri="{FF2B5EF4-FFF2-40B4-BE49-F238E27FC236}">
                <a16:creationId xmlns:a16="http://schemas.microsoft.com/office/drawing/2014/main" id="{62EAD2CF-0214-8E6C-E0F9-0C2ED43F8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1" y="1047750"/>
            <a:ext cx="9229241" cy="34901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4" name="TextBox 3">
            <a:extLst>
              <a:ext uri="{FF2B5EF4-FFF2-40B4-BE49-F238E27FC236}">
                <a16:creationId xmlns:a16="http://schemas.microsoft.com/office/drawing/2014/main" id="{8526B7EB-3773-566F-6E9A-AF74DAFDC2D0}"/>
              </a:ext>
            </a:extLst>
          </p:cNvPr>
          <p:cNvSpPr txBox="1"/>
          <p:nvPr/>
        </p:nvSpPr>
        <p:spPr>
          <a:xfrm>
            <a:off x="457200" y="750951"/>
            <a:ext cx="7620000" cy="4204356"/>
          </a:xfrm>
          <a:prstGeom prst="rect">
            <a:avLst/>
          </a:prstGeom>
          <a:noFill/>
        </p:spPr>
        <p:txBody>
          <a:bodyPr wrap="square">
            <a:spAutoFit/>
          </a:bodyPr>
          <a:lstStyle/>
          <a:p>
            <a:pPr>
              <a:lnSpc>
                <a:spcPct val="150000"/>
              </a:lnSpc>
            </a:pPr>
            <a:r>
              <a:rPr lang="en-IN" b="1" dirty="0"/>
              <a:t>Python: </a:t>
            </a:r>
            <a:r>
              <a:rPr lang="en-IN" dirty="0"/>
              <a:t>Core programming language for backend logic</a:t>
            </a:r>
          </a:p>
          <a:p>
            <a:pPr>
              <a:lnSpc>
                <a:spcPct val="150000"/>
              </a:lnSpc>
            </a:pPr>
            <a:r>
              <a:rPr lang="en-IN" b="1" dirty="0" err="1"/>
              <a:t>Streamlit</a:t>
            </a:r>
            <a:r>
              <a:rPr lang="en-IN" b="1" dirty="0"/>
              <a:t>: </a:t>
            </a:r>
            <a:r>
              <a:rPr lang="en-IN" dirty="0"/>
              <a:t>Creating interactive web applications</a:t>
            </a:r>
          </a:p>
          <a:p>
            <a:pPr>
              <a:lnSpc>
                <a:spcPct val="150000"/>
              </a:lnSpc>
            </a:pPr>
            <a:r>
              <a:rPr lang="en-IN" b="1" dirty="0"/>
              <a:t>Pandas: </a:t>
            </a:r>
            <a:r>
              <a:rPr lang="en-IN" dirty="0"/>
              <a:t>Powerful data manipulation and analysis</a:t>
            </a:r>
          </a:p>
          <a:p>
            <a:pPr>
              <a:lnSpc>
                <a:spcPct val="150000"/>
              </a:lnSpc>
            </a:pPr>
            <a:r>
              <a:rPr lang="en-IN" b="1" dirty="0"/>
              <a:t>Scikit-learn: </a:t>
            </a:r>
            <a:r>
              <a:rPr lang="en-IN" dirty="0"/>
              <a:t>Comprehensive machine learning functionality</a:t>
            </a:r>
          </a:p>
          <a:p>
            <a:pPr>
              <a:lnSpc>
                <a:spcPct val="150000"/>
              </a:lnSpc>
            </a:pPr>
            <a:r>
              <a:rPr lang="en-IN" b="1" dirty="0"/>
              <a:t>Matplotlib &amp; Seaborn: </a:t>
            </a:r>
            <a:r>
              <a:rPr lang="en-IN" dirty="0"/>
              <a:t>Advanced data visualization</a:t>
            </a:r>
          </a:p>
          <a:p>
            <a:pPr>
              <a:lnSpc>
                <a:spcPct val="150000"/>
              </a:lnSpc>
            </a:pPr>
            <a:r>
              <a:rPr lang="en-IN" b="1" dirty="0" err="1"/>
              <a:t>LangChain</a:t>
            </a:r>
            <a:r>
              <a:rPr lang="en-IN" b="1" dirty="0"/>
              <a:t>: </a:t>
            </a:r>
            <a:r>
              <a:rPr lang="en-IN" dirty="0"/>
              <a:t>Enhancing natural language processing capabilities</a:t>
            </a:r>
          </a:p>
          <a:p>
            <a:pPr>
              <a:lnSpc>
                <a:spcPct val="150000"/>
              </a:lnSpc>
            </a:pPr>
            <a:r>
              <a:rPr lang="en-IN" b="1" dirty="0"/>
              <a:t>Google Gemini API: </a:t>
            </a:r>
            <a:r>
              <a:rPr lang="en-IN" dirty="0"/>
              <a:t>Large language model for sophisticated chat responses</a:t>
            </a:r>
          </a:p>
          <a:p>
            <a:pPr>
              <a:lnSpc>
                <a:spcPct val="150000"/>
              </a:lnSpc>
            </a:pPr>
            <a:r>
              <a:rPr lang="en-IN" b="1" dirty="0" err="1"/>
              <a:t>XGBoost</a:t>
            </a:r>
            <a:r>
              <a:rPr lang="en-IN" b="1" dirty="0"/>
              <a:t>: </a:t>
            </a:r>
            <a:r>
              <a:rPr lang="en-IN" dirty="0"/>
              <a:t>State-of-the-art gradient boosting for machine learning</a:t>
            </a:r>
          </a:p>
          <a:p>
            <a:pPr>
              <a:lnSpc>
                <a:spcPct val="150000"/>
              </a:lnSpc>
            </a:pPr>
            <a:r>
              <a:rPr lang="en-IN" b="1" dirty="0"/>
              <a:t>NumPy: </a:t>
            </a:r>
            <a:r>
              <a:rPr lang="en-IN" dirty="0"/>
              <a:t>Efficient numerical computations</a:t>
            </a:r>
          </a:p>
          <a:p>
            <a:pPr>
              <a:lnSpc>
                <a:spcPct val="150000"/>
              </a:lnSpc>
            </a:pPr>
            <a:r>
              <a:rPr lang="en-IN" b="1" dirty="0"/>
              <a:t>SQLite: </a:t>
            </a:r>
            <a:r>
              <a:rPr lang="en-IN" dirty="0"/>
              <a:t>Lightweight database for data storage and querying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18007"/>
            <a:ext cx="5262245" cy="813684"/>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lang="en-US" spc="-15" dirty="0"/>
              <a:t>C</a:t>
            </a:r>
            <a:r>
              <a:rPr dirty="0"/>
              <a:t>ontribution:</a:t>
            </a:r>
          </a:p>
        </p:txBody>
      </p:sp>
      <p:sp>
        <p:nvSpPr>
          <p:cNvPr id="4" name="TextBox 3">
            <a:extLst>
              <a:ext uri="{FF2B5EF4-FFF2-40B4-BE49-F238E27FC236}">
                <a16:creationId xmlns:a16="http://schemas.microsoft.com/office/drawing/2014/main" id="{5285C1F8-3127-6130-2BBF-A1F96EB3AFCE}"/>
              </a:ext>
            </a:extLst>
          </p:cNvPr>
          <p:cNvSpPr txBox="1"/>
          <p:nvPr/>
        </p:nvSpPr>
        <p:spPr>
          <a:xfrm>
            <a:off x="457200" y="1581150"/>
            <a:ext cx="7839964" cy="1711366"/>
          </a:xfrm>
          <a:prstGeom prst="rect">
            <a:avLst/>
          </a:prstGeom>
          <a:noFill/>
        </p:spPr>
        <p:txBody>
          <a:bodyPr wrap="square">
            <a:spAutoFit/>
          </a:bodyPr>
          <a:lstStyle/>
          <a:p>
            <a:pPr>
              <a:lnSpc>
                <a:spcPct val="150000"/>
              </a:lnSpc>
            </a:pPr>
            <a:r>
              <a:rPr lang="en-IN" b="1" dirty="0" err="1"/>
              <a:t>Naveenkumar</a:t>
            </a:r>
            <a:r>
              <a:rPr lang="en-IN" b="1" dirty="0"/>
              <a:t> D</a:t>
            </a:r>
            <a:r>
              <a:rPr lang="en-IN" dirty="0"/>
              <a:t>: Project Coordinator &amp; </a:t>
            </a:r>
            <a:r>
              <a:rPr lang="en-IN" dirty="0" err="1"/>
              <a:t>KnowRep</a:t>
            </a:r>
            <a:r>
              <a:rPr lang="en-IN" dirty="0"/>
              <a:t> and Tools .</a:t>
            </a:r>
          </a:p>
          <a:p>
            <a:pPr>
              <a:lnSpc>
                <a:spcPct val="150000"/>
              </a:lnSpc>
            </a:pPr>
            <a:r>
              <a:rPr lang="en-IN" b="1" dirty="0"/>
              <a:t>Mithun </a:t>
            </a:r>
            <a:r>
              <a:rPr lang="en-IN" b="1" dirty="0" err="1"/>
              <a:t>Raaj</a:t>
            </a:r>
            <a:r>
              <a:rPr lang="en-IN" b="1" dirty="0"/>
              <a:t> S</a:t>
            </a:r>
            <a:r>
              <a:rPr lang="en-IN" dirty="0"/>
              <a:t>: Model Creation and Prediction.</a:t>
            </a:r>
          </a:p>
          <a:p>
            <a:pPr>
              <a:lnSpc>
                <a:spcPct val="150000"/>
              </a:lnSpc>
            </a:pPr>
            <a:r>
              <a:rPr lang="en-IN" b="1" dirty="0"/>
              <a:t>Siranjeevi K</a:t>
            </a:r>
            <a:r>
              <a:rPr lang="en-IN" dirty="0"/>
              <a:t>: Chat with CSV and </a:t>
            </a:r>
            <a:r>
              <a:rPr lang="en-IN" dirty="0" err="1"/>
              <a:t>agent_tools</a:t>
            </a:r>
            <a:r>
              <a:rPr lang="en-IN" dirty="0"/>
              <a:t>.</a:t>
            </a:r>
          </a:p>
          <a:p>
            <a:pPr>
              <a:lnSpc>
                <a:spcPct val="150000"/>
              </a:lnSpc>
            </a:pPr>
            <a:r>
              <a:rPr lang="en-IN" b="1" dirty="0" err="1"/>
              <a:t>Pathmesh</a:t>
            </a:r>
            <a:r>
              <a:rPr lang="en-IN" b="1" dirty="0"/>
              <a:t> G &amp; Ponnarasu A</a:t>
            </a:r>
            <a:r>
              <a:rPr lang="en-IN" dirty="0"/>
              <a:t>: Frontend </a:t>
            </a:r>
            <a:r>
              <a:rPr lang="en-IN" dirty="0" err="1"/>
              <a:t>Streamlit</a:t>
            </a:r>
            <a:r>
              <a:rPr lang="en-IN" dirty="0"/>
              <a:t> &amp; Report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4" name="TextBox 3">
            <a:extLst>
              <a:ext uri="{FF2B5EF4-FFF2-40B4-BE49-F238E27FC236}">
                <a16:creationId xmlns:a16="http://schemas.microsoft.com/office/drawing/2014/main" id="{42E133F5-49B1-5ED0-A1FE-F393365944E8}"/>
              </a:ext>
            </a:extLst>
          </p:cNvPr>
          <p:cNvSpPr txBox="1"/>
          <p:nvPr/>
        </p:nvSpPr>
        <p:spPr>
          <a:xfrm>
            <a:off x="495300" y="1123950"/>
            <a:ext cx="8153400" cy="2638992"/>
          </a:xfrm>
          <a:prstGeom prst="rect">
            <a:avLst/>
          </a:prstGeom>
          <a:noFill/>
        </p:spPr>
        <p:txBody>
          <a:bodyPr wrap="square">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Looking ahead, we envision:</a:t>
            </a:r>
          </a:p>
          <a:p>
            <a:pPr algn="just">
              <a:lnSpc>
                <a:spcPct val="150000"/>
              </a:lnSpc>
            </a:pPr>
            <a:r>
              <a:rPr lang="en-US" sz="1400" dirty="0">
                <a:latin typeface="Times New Roman" panose="02020603050405020304" pitchFamily="18" charset="0"/>
                <a:cs typeface="Times New Roman" panose="02020603050405020304" pitchFamily="18" charset="0"/>
              </a:rPr>
              <a:t>	</a:t>
            </a:r>
          </a:p>
          <a:p>
            <a:pPr algn="just">
              <a:lnSpc>
                <a:spcPct val="150000"/>
              </a:lnSpc>
            </a:pPr>
            <a:r>
              <a:rPr lang="en-US" sz="1400" dirty="0">
                <a:latin typeface="Times New Roman" panose="02020603050405020304" pitchFamily="18" charset="0"/>
                <a:cs typeface="Times New Roman" panose="02020603050405020304" pitchFamily="18" charset="0"/>
              </a:rPr>
              <a:t>	Expanding file format support beyond CSV</a:t>
            </a:r>
          </a:p>
          <a:p>
            <a:pPr algn="just">
              <a:lnSpc>
                <a:spcPct val="150000"/>
              </a:lnSpc>
            </a:pPr>
            <a:r>
              <a:rPr lang="en-US" sz="1400" dirty="0">
                <a:latin typeface="Times New Roman" panose="02020603050405020304" pitchFamily="18" charset="0"/>
                <a:cs typeface="Times New Roman" panose="02020603050405020304" pitchFamily="18" charset="0"/>
              </a:rPr>
              <a:t>	Implementing more advanced NLP for nuanced conversations</a:t>
            </a:r>
          </a:p>
          <a:p>
            <a:pPr algn="just">
              <a:lnSpc>
                <a:spcPct val="150000"/>
              </a:lnSpc>
            </a:pPr>
            <a:r>
              <a:rPr lang="en-US" sz="1400" dirty="0">
                <a:latin typeface="Times New Roman" panose="02020603050405020304" pitchFamily="18" charset="0"/>
                <a:cs typeface="Times New Roman" panose="02020603050405020304" pitchFamily="18" charset="0"/>
              </a:rPr>
              <a:t>	Integrating with popular cloud storage and BI tools</a:t>
            </a:r>
          </a:p>
          <a:p>
            <a:pPr algn="just">
              <a:lnSpc>
                <a:spcPct val="150000"/>
              </a:lnSpc>
            </a:pPr>
            <a:r>
              <a:rPr lang="en-US" sz="1400" dirty="0">
                <a:latin typeface="Times New Roman" panose="02020603050405020304" pitchFamily="18" charset="0"/>
                <a:cs typeface="Times New Roman" panose="02020603050405020304" pitchFamily="18" charset="0"/>
              </a:rPr>
              <a:t>	Developing collaborative features for team-based analysis</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err="1">
                <a:latin typeface="Times New Roman" panose="02020603050405020304" pitchFamily="18" charset="0"/>
                <a:cs typeface="Times New Roman" panose="02020603050405020304" pitchFamily="18" charset="0"/>
              </a:rPr>
              <a:t>KnowRep</a:t>
            </a:r>
            <a:r>
              <a:rPr lang="en-US" sz="1400" dirty="0">
                <a:latin typeface="Times New Roman" panose="02020603050405020304" pitchFamily="18" charset="0"/>
                <a:cs typeface="Times New Roman" panose="02020603050405020304" pitchFamily="18" charset="0"/>
              </a:rPr>
              <a:t> isn't just a tool; it's a gateway to unlocking the full potential of your data.</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TotalTime>
  <Words>488</Words>
  <Application>Microsoft Office PowerPoint</Application>
  <PresentationFormat>On-screen Show (16:9)</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Siranjeevi K</cp:lastModifiedBy>
  <cp:revision>9</cp:revision>
  <dcterms:created xsi:type="dcterms:W3CDTF">2024-07-06T07:56:55Z</dcterms:created>
  <dcterms:modified xsi:type="dcterms:W3CDTF">2024-07-15T18:23:36Z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2024-07-06T00:00:00Z</vt:filetime>
  </property>
</Properties>
</file>