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59" r:id="rId5"/>
    <p:sldId id="278" r:id="rId6"/>
    <p:sldId id="267" r:id="rId7"/>
    <p:sldId id="266" r:id="rId8"/>
    <p:sldId id="268" r:id="rId9"/>
    <p:sldId id="270" r:id="rId10"/>
    <p:sldId id="271" r:id="rId11"/>
    <p:sldId id="273" r:id="rId12"/>
    <p:sldId id="272" r:id="rId13"/>
    <p:sldId id="269" r:id="rId14"/>
    <p:sldId id="274" r:id="rId15"/>
    <p:sldId id="275" r:id="rId16"/>
    <p:sldId id="276" r:id="rId17"/>
    <p:sldId id="277" r:id="rId18"/>
    <p:sldId id="26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99"/>
    <a:srgbClr val="FF6600"/>
    <a:srgbClr val="0066FF"/>
    <a:srgbClr val="FF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0" d="100"/>
          <a:sy n="80" d="100"/>
        </p:scale>
        <p:origin x="58" y="17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a Bhaskar" userId="8e777ecf44a73ec0" providerId="LiveId" clId="{EA91A1F6-D82C-4DCA-947F-8A9ED3FD7C7C}"/>
    <pc:docChg chg="undo custSel addSld modSld">
      <pc:chgData name="Jella Bhaskar" userId="8e777ecf44a73ec0" providerId="LiveId" clId="{EA91A1F6-D82C-4DCA-947F-8A9ED3FD7C7C}" dt="2023-11-30T15:02:30.315" v="69" actId="27918"/>
      <pc:docMkLst>
        <pc:docMk/>
      </pc:docMkLst>
      <pc:sldChg chg="modSp mod">
        <pc:chgData name="Jella Bhaskar" userId="8e777ecf44a73ec0" providerId="LiveId" clId="{EA91A1F6-D82C-4DCA-947F-8A9ED3FD7C7C}" dt="2023-11-14T08:23:09.821" v="45" actId="20577"/>
        <pc:sldMkLst>
          <pc:docMk/>
          <pc:sldMk cId="2225077378" sldId="265"/>
        </pc:sldMkLst>
        <pc:spChg chg="mod">
          <ac:chgData name="Jella Bhaskar" userId="8e777ecf44a73ec0" providerId="LiveId" clId="{EA91A1F6-D82C-4DCA-947F-8A9ED3FD7C7C}" dt="2023-11-14T08:23:09.821" v="45" actId="20577"/>
          <ac:spMkLst>
            <pc:docMk/>
            <pc:sldMk cId="2225077378" sldId="265"/>
            <ac:spMk id="3" creationId="{423DDC74-5D88-D6CF-9AD7-7D519C5354EB}"/>
          </ac:spMkLst>
        </pc:spChg>
      </pc:sldChg>
      <pc:sldChg chg="modSp mod">
        <pc:chgData name="Jella Bhaskar" userId="8e777ecf44a73ec0" providerId="LiveId" clId="{EA91A1F6-D82C-4DCA-947F-8A9ED3FD7C7C}" dt="2023-11-14T12:14:21.343" v="46" actId="2711"/>
        <pc:sldMkLst>
          <pc:docMk/>
          <pc:sldMk cId="3595325836" sldId="266"/>
        </pc:sldMkLst>
        <pc:spChg chg="mod">
          <ac:chgData name="Jella Bhaskar" userId="8e777ecf44a73ec0" providerId="LiveId" clId="{EA91A1F6-D82C-4DCA-947F-8A9ED3FD7C7C}" dt="2023-11-14T12:14:21.343" v="46" actId="2711"/>
          <ac:spMkLst>
            <pc:docMk/>
            <pc:sldMk cId="3595325836" sldId="266"/>
            <ac:spMk id="3" creationId="{66DD6EEE-8B09-615C-FAE4-0AB6008A3E4E}"/>
          </ac:spMkLst>
        </pc:spChg>
      </pc:sldChg>
      <pc:sldChg chg="modSp mod">
        <pc:chgData name="Jella Bhaskar" userId="8e777ecf44a73ec0" providerId="LiveId" clId="{EA91A1F6-D82C-4DCA-947F-8A9ED3FD7C7C}" dt="2023-11-16T12:32:21.841" v="62" actId="20577"/>
        <pc:sldMkLst>
          <pc:docMk/>
          <pc:sldMk cId="1634517199" sldId="267"/>
        </pc:sldMkLst>
        <pc:spChg chg="mod">
          <ac:chgData name="Jella Bhaskar" userId="8e777ecf44a73ec0" providerId="LiveId" clId="{EA91A1F6-D82C-4DCA-947F-8A9ED3FD7C7C}" dt="2023-11-16T12:32:21.841" v="62" actId="20577"/>
          <ac:spMkLst>
            <pc:docMk/>
            <pc:sldMk cId="1634517199" sldId="267"/>
            <ac:spMk id="3" creationId="{6C55427A-A8A6-D168-9D6A-B4134E012935}"/>
          </ac:spMkLst>
        </pc:spChg>
      </pc:sldChg>
      <pc:sldChg chg="mod">
        <pc:chgData name="Jella Bhaskar" userId="8e777ecf44a73ec0" providerId="LiveId" clId="{EA91A1F6-D82C-4DCA-947F-8A9ED3FD7C7C}" dt="2023-11-30T15:02:30.315" v="69" actId="27918"/>
        <pc:sldMkLst>
          <pc:docMk/>
          <pc:sldMk cId="4127345951" sldId="268"/>
        </pc:sldMkLst>
      </pc:sldChg>
      <pc:sldChg chg="addSp modSp new mod">
        <pc:chgData name="Jella Bhaskar" userId="8e777ecf44a73ec0" providerId="LiveId" clId="{EA91A1F6-D82C-4DCA-947F-8A9ED3FD7C7C}" dt="2023-11-29T13:41:14.612" v="67" actId="1076"/>
        <pc:sldMkLst>
          <pc:docMk/>
          <pc:sldMk cId="1140729392" sldId="278"/>
        </pc:sldMkLst>
        <pc:spChg chg="add mod">
          <ac:chgData name="Jella Bhaskar" userId="8e777ecf44a73ec0" providerId="LiveId" clId="{EA91A1F6-D82C-4DCA-947F-8A9ED3FD7C7C}" dt="2023-11-29T13:41:14.612" v="67" actId="1076"/>
          <ac:spMkLst>
            <pc:docMk/>
            <pc:sldMk cId="1140729392" sldId="278"/>
            <ac:spMk id="3" creationId="{91D5D736-B053-26E3-FB46-098461B875FA}"/>
          </ac:spMkLst>
        </pc:spChg>
        <pc:spChg chg="add mod">
          <ac:chgData name="Jella Bhaskar" userId="8e777ecf44a73ec0" providerId="LiveId" clId="{EA91A1F6-D82C-4DCA-947F-8A9ED3FD7C7C}" dt="2023-11-29T13:41:07.726" v="66" actId="1076"/>
          <ac:spMkLst>
            <pc:docMk/>
            <pc:sldMk cId="1140729392" sldId="278"/>
            <ac:spMk id="4" creationId="{F89A220B-E743-94B1-750E-9E4D5B3856B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685314685314692E-2"/>
          <c:y val="7.7888305445479533E-2"/>
          <c:w val="0.88834774149734774"/>
          <c:h val="0.779709581756825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Diabetes</c:v>
                </c:pt>
                <c:pt idx="1">
                  <c:v>Parkinsons</c:v>
                </c:pt>
                <c:pt idx="2">
                  <c:v> Heart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78.33</c:v>
                </c:pt>
                <c:pt idx="1">
                  <c:v>87.17</c:v>
                </c:pt>
                <c:pt idx="2">
                  <c:v>85.12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3-4467-AA5D-465278E567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Test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Diabetes</c:v>
                </c:pt>
                <c:pt idx="1">
                  <c:v>Parkinsons</c:v>
                </c:pt>
                <c:pt idx="2">
                  <c:v> Heart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77.27</c:v>
                </c:pt>
                <c:pt idx="1">
                  <c:v>87.17</c:v>
                </c:pt>
                <c:pt idx="2">
                  <c:v>81.96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D3-4467-AA5D-465278E567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105024"/>
        <c:axId val="508082576"/>
      </c:barChart>
      <c:catAx>
        <c:axId val="71010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082576"/>
        <c:crosses val="autoZero"/>
        <c:auto val="1"/>
        <c:lblAlgn val="ctr"/>
        <c:lblOffset val="100"/>
        <c:noMultiLvlLbl val="0"/>
      </c:catAx>
      <c:valAx>
        <c:axId val="5080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10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781708751923252"/>
          <c:y val="0.92323823158468843"/>
          <c:w val="0.44160720427187983"/>
          <c:h val="4.42942359477792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>
      <a:glow rad="228600">
        <a:schemeClr val="accent1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9PA1A0465/Disease-predictive-system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143000"/>
            <a:ext cx="9677401" cy="3429000"/>
          </a:xfrm>
        </p:spPr>
        <p:txBody>
          <a:bodyPr/>
          <a:lstStyle/>
          <a:p>
            <a:r>
              <a:rPr lang="en-US" sz="72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Prediction System Using Machine Learning &amp;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-5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E650D-8F66-59FA-9E55-0EAAA066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612C9-DE09-0586-A4A2-DADE4D00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7343"/>
            <a:ext cx="11277600" cy="586331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06C67-A5DF-DF48-85BE-F7A8A6AE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7ADCE-641C-0151-2B43-82C4CB21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623320"/>
            <a:ext cx="11353800" cy="56113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92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DB069-88DE-92B9-B1DC-13B1DA14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6133C-82AA-2F72-EF39-8FFDF842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472007"/>
            <a:ext cx="10972800" cy="591398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57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AC618-1B07-8183-14B4-1C69AF33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212" y="6334874"/>
            <a:ext cx="1295400" cy="355600"/>
          </a:xfrm>
        </p:spPr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72CA1-11C0-EB1B-FD2C-9AA2695D2D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5212" y="58339"/>
            <a:ext cx="9144000" cy="1020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E54397-054F-1B02-ECFC-8870C6F02C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371600"/>
            <a:ext cx="10883900" cy="4917680"/>
          </a:xfrm>
          <a:effectLst>
            <a:glow rad="469900">
              <a:schemeClr val="accent1">
                <a:satMod val="175000"/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43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F89BE-8E42-0260-4F10-989764E2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899B6-AC55-1514-50F0-90F6D8F4F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838200"/>
            <a:ext cx="10744200" cy="5464588"/>
          </a:xfrm>
          <a:prstGeom prst="rect">
            <a:avLst/>
          </a:prstGeom>
          <a:effectLst>
            <a:glow rad="469900">
              <a:schemeClr val="accent1"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8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D2BC7-8FE9-A83A-A191-11E82E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C794E-4AE7-7FED-F547-6B8BE506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90600"/>
            <a:ext cx="11049000" cy="5257800"/>
          </a:xfrm>
          <a:prstGeom prst="rect">
            <a:avLst/>
          </a:prstGeom>
          <a:effectLst>
            <a:glow rad="469900">
              <a:schemeClr val="accent1">
                <a:satMod val="175000"/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77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E781-D779-15A9-28CD-5F65EF8E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2F94-D763-A82E-FCBD-F4F02087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357718"/>
            <a:ext cx="10198939" cy="2971800"/>
          </a:xfrm>
          <a:solidFill>
            <a:schemeClr val="bg1"/>
          </a:solidFill>
          <a:ln w="1270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just">
              <a:buClr>
                <a:schemeClr val="accent1"/>
              </a:buClr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Disease Prediction System employs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machine learning models to offer a user-friendly interface for predicting diabetes, heart disease, and Parkinson's disease. With efficient deployment and adaptable design, it provides accurate health predictions, making it a valuable tool for quick and accessible disease diagnosis.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ABDD4-422A-E708-0DE8-6F5E8CBD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0C71-8B48-BE0F-EFFE-35799BFF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609599"/>
            <a:ext cx="9144000" cy="10696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ABFE-BDC2-76DE-36B3-1BE3638F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213" y="3048000"/>
            <a:ext cx="9143999" cy="1069675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https://github.com/19PA1A0465/Disease-predictive-system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A1552-C641-EC0B-12DD-BF158F3D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26D2C7-3904-B3F4-A79B-5D2235C36D58}"/>
              </a:ext>
            </a:extLst>
          </p:cNvPr>
          <p:cNvSpPr txBox="1"/>
          <p:nvPr/>
        </p:nvSpPr>
        <p:spPr>
          <a:xfrm>
            <a:off x="455612" y="1676400"/>
            <a:ext cx="11430000" cy="5940088"/>
          </a:xfrm>
          <a:prstGeom prst="rect">
            <a:avLst/>
          </a:prstGeom>
          <a:noFill/>
          <a:effectLst>
            <a:glow rad="762000">
              <a:schemeClr val="accent1">
                <a:alpha val="39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0" b="0" i="0" dirty="0">
                <a:solidFill>
                  <a:srgbClr val="FF6600"/>
                </a:solidFill>
                <a:effectLst/>
                <a:latin typeface="Parchment" panose="03040602040708040804" pitchFamily="66" charset="0"/>
              </a:rPr>
              <a:t> </a:t>
            </a:r>
            <a:r>
              <a:rPr lang="en-US" sz="22000" b="0" i="0" dirty="0">
                <a:solidFill>
                  <a:srgbClr val="FF6600"/>
                </a:solidFill>
                <a:effectLst/>
                <a:latin typeface="Parchment" panose="03040602040708040804" pitchFamily="66" charset="0"/>
              </a:rPr>
              <a:t>Thank You</a:t>
            </a:r>
          </a:p>
          <a:p>
            <a:pPr algn="ctr"/>
            <a:endParaRPr lang="en-US" sz="16000" dirty="0">
              <a:solidFill>
                <a:srgbClr val="FF6600"/>
              </a:solidFill>
              <a:latin typeface="Parchment" panose="03040602040708040804" pitchFamily="66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7A044-3112-D53B-25DD-BF88B3C3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52BB7F-82D9-BBDF-A74B-9BA7E0F46741}"/>
              </a:ext>
            </a:extLst>
          </p:cNvPr>
          <p:cNvSpPr/>
          <p:nvPr/>
        </p:nvSpPr>
        <p:spPr>
          <a:xfrm>
            <a:off x="1598612" y="1752600"/>
            <a:ext cx="9144000" cy="3276600"/>
          </a:xfrm>
          <a:prstGeom prst="roundRect">
            <a:avLst/>
          </a:prstGeom>
          <a:noFill/>
          <a:ln w="38100">
            <a:solidFill>
              <a:schemeClr val="tx1"/>
            </a:solidFill>
            <a:miter lim="800000"/>
          </a:ln>
          <a:effectLst>
            <a:glow rad="469900">
              <a:schemeClr val="accent1">
                <a:satMod val="175000"/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sz="4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562B2-4D95-9A96-9361-D10D9067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26A8-B6C6-C99A-C3ED-61921CAC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DC74-5D88-D6CF-9AD7-7D519C53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861" y="1828800"/>
            <a:ext cx="9982198" cy="4267200"/>
          </a:xfrm>
        </p:spPr>
        <p:txBody>
          <a:bodyPr/>
          <a:lstStyle/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diabetes, heart disease, and Parkinson’s is tough due to unclear symptoms.</a:t>
            </a: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data and human subjectivity leads to misclassification and delayed diagnosis.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boosts diagnostic accuracy by spotting patterns in patient information.</a:t>
            </a: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predicts diseases early, aiding in targeted care for patients.</a:t>
            </a: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Early detection becomes simpler, facilitating prompt treatment.</a:t>
            </a: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provides objective, data-driven diagnostic insights, supporting better medical decision-making.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43A2F-4D9B-AD17-541D-B4C2475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F7397-F43E-0C89-64F9-CF7B0E3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FC26-F1FC-A4A2-7776-EF44A94534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2390" y="1752600"/>
            <a:ext cx="11201400" cy="4267200"/>
          </a:xfrm>
        </p:spPr>
        <p:txBody>
          <a:bodyPr>
            <a:normAutofit/>
          </a:bodyPr>
          <a:lstStyle/>
          <a:p>
            <a:pPr marL="0" indent="0">
              <a:buClr>
                <a:srgbClr val="00FF00"/>
              </a:buClr>
              <a:buNone/>
            </a:pPr>
            <a:endParaRPr lang="en-US" dirty="0"/>
          </a:p>
          <a:p>
            <a:pPr marL="0" indent="0">
              <a:buClr>
                <a:srgbClr val="00FF00"/>
              </a:buClr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Clr>
                <a:srgbClr val="00FF00"/>
              </a:buClr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Collection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Preprocessing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Train Model 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rgbClr val="FF3399"/>
                </a:solidFill>
              </a:rPr>
              <a:t>Model Evaluation </a:t>
            </a:r>
          </a:p>
          <a:p>
            <a:pPr marL="0" indent="0">
              <a:buClr>
                <a:srgbClr val="00FF00"/>
              </a:buClr>
              <a:buNone/>
            </a:pPr>
            <a:endParaRPr lang="en-US" dirty="0">
              <a:solidFill>
                <a:srgbClr val="FF3399"/>
              </a:solidFill>
            </a:endParaRPr>
          </a:p>
          <a:p>
            <a:pPr marL="0" indent="0">
              <a:buClr>
                <a:srgbClr val="00FF00"/>
              </a:buClr>
              <a:buNone/>
            </a:pP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---&gt; </a:t>
            </a:r>
            <a:r>
              <a:rPr lang="en-US" dirty="0">
                <a:solidFill>
                  <a:srgbClr val="FF3399"/>
                </a:solidFill>
              </a:rPr>
              <a:t>Model Prediction   </a:t>
            </a:r>
            <a:r>
              <a:rPr lang="en-US" dirty="0">
                <a:solidFill>
                  <a:srgbClr val="00FF00"/>
                </a:solidFill>
              </a:rPr>
              <a:t>---&gt; </a:t>
            </a: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Results 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Save Model  </a:t>
            </a:r>
            <a:r>
              <a:rPr lang="en-US" dirty="0">
                <a:solidFill>
                  <a:srgbClr val="00FF00"/>
                </a:solidFill>
              </a:rPr>
              <a:t>---&gt; 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Model </a:t>
            </a: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F44F-3BE8-DAD0-346F-77D8899F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B23AB7-3727-D234-49E2-8640E3FB0EA1}"/>
              </a:ext>
            </a:extLst>
          </p:cNvPr>
          <p:cNvSpPr/>
          <p:nvPr/>
        </p:nvSpPr>
        <p:spPr>
          <a:xfrm>
            <a:off x="684212" y="2743200"/>
            <a:ext cx="11049000" cy="2133600"/>
          </a:xfrm>
          <a:prstGeom prst="roundRect">
            <a:avLst/>
          </a:prstGeom>
          <a:noFill/>
          <a:ln w="38100">
            <a:solidFill>
              <a:schemeClr val="tx1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36846-29C1-7E89-BA94-AEFBFFB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D5D736-B053-26E3-FB46-098461B875FA}"/>
              </a:ext>
            </a:extLst>
          </p:cNvPr>
          <p:cNvSpPr/>
          <p:nvPr/>
        </p:nvSpPr>
        <p:spPr>
          <a:xfrm>
            <a:off x="684212" y="2438400"/>
            <a:ext cx="11049000" cy="2133600"/>
          </a:xfrm>
          <a:prstGeom prst="roundRect">
            <a:avLst/>
          </a:prstGeom>
          <a:noFill/>
          <a:ln w="38100">
            <a:solidFill>
              <a:schemeClr val="tx1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A220B-E743-94B1-750E-9E4D5B3856B0}"/>
              </a:ext>
            </a:extLst>
          </p:cNvPr>
          <p:cNvSpPr txBox="1">
            <a:spLocks/>
          </p:cNvSpPr>
          <p:nvPr/>
        </p:nvSpPr>
        <p:spPr>
          <a:xfrm>
            <a:off x="912812" y="1524000"/>
            <a:ext cx="11201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FF00"/>
              </a:buClr>
              <a:buFont typeface="Arial" pitchFamily="34" charset="0"/>
              <a:buNone/>
            </a:pPr>
            <a:endParaRPr lang="en-US" dirty="0"/>
          </a:p>
          <a:p>
            <a:pPr marL="0" indent="0">
              <a:buClr>
                <a:srgbClr val="00FF00"/>
              </a:buClr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Clr>
                <a:srgbClr val="00FF00"/>
              </a:buClr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Collection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Preprocessing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Train Model 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rgbClr val="FF3399"/>
                </a:solidFill>
              </a:rPr>
              <a:t>Model Evaluation </a:t>
            </a:r>
          </a:p>
          <a:p>
            <a:pPr marL="0" indent="0">
              <a:buClr>
                <a:srgbClr val="00FF00"/>
              </a:buClr>
              <a:buFont typeface="Arial" pitchFamily="34" charset="0"/>
              <a:buNone/>
            </a:pPr>
            <a:endParaRPr lang="en-US" dirty="0">
              <a:solidFill>
                <a:srgbClr val="FF3399"/>
              </a:solidFill>
            </a:endParaRPr>
          </a:p>
          <a:p>
            <a:pPr marL="0" indent="0">
              <a:buClr>
                <a:srgbClr val="00FF00"/>
              </a:buClr>
              <a:buFont typeface="Arial" pitchFamily="34" charset="0"/>
              <a:buNone/>
            </a:pP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---&gt; </a:t>
            </a:r>
            <a:r>
              <a:rPr lang="en-US" dirty="0">
                <a:solidFill>
                  <a:srgbClr val="FF3399"/>
                </a:solidFill>
              </a:rPr>
              <a:t>Model Prediction   </a:t>
            </a:r>
            <a:r>
              <a:rPr lang="en-US" dirty="0">
                <a:solidFill>
                  <a:srgbClr val="00FF00"/>
                </a:solidFill>
              </a:rPr>
              <a:t>---&gt; </a:t>
            </a: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Results   </a:t>
            </a:r>
            <a:r>
              <a:rPr lang="en-US" dirty="0">
                <a:solidFill>
                  <a:srgbClr val="00FF00"/>
                </a:solidFill>
              </a:rPr>
              <a:t>---&gt;</a:t>
            </a: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Save Model  </a:t>
            </a:r>
            <a:r>
              <a:rPr lang="en-US" dirty="0">
                <a:solidFill>
                  <a:srgbClr val="00FF00"/>
                </a:solidFill>
              </a:rPr>
              <a:t>---&gt; 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Model </a:t>
            </a: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5F58-9B87-A13D-E0E4-DA42CDF8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74638"/>
            <a:ext cx="9372600" cy="1020762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427A-A8A6-D168-9D6A-B4134E01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00199"/>
            <a:ext cx="10668000" cy="48006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the datasets from Kaggle 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sizes of heart disease dataset is  768*9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sizes of Parkinson's  disease dataset is 195*24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sizes of  diabetes disease dataset  is 303*14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for null values in dataset and eliminate them using appropriate techniques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one hot encoding for converting categorical data to numerical data(0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healthy  ,1 unhealthy)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select important features by correlation using heatmap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108E-764D-5389-3511-A609528C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FD85-049C-2BF1-E9DC-22782024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6EEE-8B09-615C-FAE4-0AB6008A3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2" y="914400"/>
            <a:ext cx="109728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Logistic Regression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heart diseases predictive syste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consider 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for building Parkinson's disease predictive system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consider SVM for building diabetes disease predictive system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Accuracy  as performance measure 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on train and test set by each model is as shown in the following graph</a:t>
            </a:r>
          </a:p>
          <a:p>
            <a:pPr marL="0" indent="0">
              <a:buClr>
                <a:srgbClr val="00FF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B3F7B-2ABE-10B8-CE1B-D5AE3D02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4299DF-E52F-637B-362E-8335A0432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208517"/>
              </p:ext>
            </p:extLst>
          </p:nvPr>
        </p:nvGraphicFramePr>
        <p:xfrm>
          <a:off x="684212" y="381000"/>
          <a:ext cx="110490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3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FA6B-71D3-64F2-37D3-B3688489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5E2C-7E57-477B-D61C-3335AD79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streamlines web app development, minimizing code for accessible deployment at all skill levels.</a:t>
            </a:r>
          </a:p>
          <a:p>
            <a:pPr algn="l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machine learning models in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for quick deployment and interaction.</a:t>
            </a:r>
          </a:p>
          <a:p>
            <a:pPr algn="l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easy-to-use widgets, simplifying user input for dynamic and user-friendly interfaces.</a:t>
            </a:r>
          </a:p>
          <a:p>
            <a:pPr algn="l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we used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our model deployment and results of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stremlit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show below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92134-4065-BEFF-045E-6BC135E9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655</TotalTime>
  <Words>432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Corbel</vt:lpstr>
      <vt:lpstr>Parchment</vt:lpstr>
      <vt:lpstr>Times New Roman</vt:lpstr>
      <vt:lpstr>Wingdings</vt:lpstr>
      <vt:lpstr>Chalkboard 16x9</vt:lpstr>
      <vt:lpstr>Health Prediction System Using Machine Learning &amp; Python</vt:lpstr>
      <vt:lpstr> CONTENTS</vt:lpstr>
      <vt:lpstr>INTRODUCTION</vt:lpstr>
      <vt:lpstr>WORK FLOW</vt:lpstr>
      <vt:lpstr>PowerPoint Presentation</vt:lpstr>
      <vt:lpstr>WORKING</vt:lpstr>
      <vt:lpstr>PowerPoint Presentation</vt:lpstr>
      <vt:lpstr>PowerPoint Presentation</vt:lpstr>
      <vt:lpstr>DEPLOYING THE MODEL</vt:lpstr>
      <vt:lpstr>PowerPoint Presentation</vt:lpstr>
      <vt:lpstr>PowerPoint Presentation</vt:lpstr>
      <vt:lpstr>PowerPoint Presentation</vt:lpstr>
      <vt:lpstr> RESULTS</vt:lpstr>
      <vt:lpstr>PowerPoint Presentation</vt:lpstr>
      <vt:lpstr>PowerPoint Presentation</vt:lpstr>
      <vt:lpstr>CONCLUSION</vt:lpstr>
      <vt:lpstr>PROJECT 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Prediction System via Machine Learning in Python</dc:title>
  <dc:creator>Jella Bhaskar</dc:creator>
  <cp:lastModifiedBy>Jella Bhaskar</cp:lastModifiedBy>
  <cp:revision>2</cp:revision>
  <dcterms:created xsi:type="dcterms:W3CDTF">2023-10-30T01:56:20Z</dcterms:created>
  <dcterms:modified xsi:type="dcterms:W3CDTF">2023-11-30T15:11:41Z</dcterms:modified>
</cp:coreProperties>
</file>