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62" r:id="rId3"/>
    <p:sldId id="270" r:id="rId4"/>
    <p:sldId id="271" r:id="rId5"/>
    <p:sldId id="260" r:id="rId6"/>
    <p:sldId id="261" r:id="rId7"/>
    <p:sldId id="264" r:id="rId8"/>
    <p:sldId id="257" r:id="rId9"/>
    <p:sldId id="266" r:id="rId10"/>
    <p:sldId id="267" r:id="rId11"/>
    <p:sldId id="268" r:id="rId12"/>
    <p:sldId id="269" r:id="rId13"/>
    <p:sldId id="258" r:id="rId14"/>
    <p:sldId id="259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8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9EA-BDB5-4687-AB21-C9D1BC6CB6F2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5F9-6D53-470D-81DB-D9ACC02ED4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583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9EA-BDB5-4687-AB21-C9D1BC6CB6F2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5F9-6D53-470D-81DB-D9ACC02E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105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9EA-BDB5-4687-AB21-C9D1BC6CB6F2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5F9-6D53-470D-81DB-D9ACC02E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549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9EA-BDB5-4687-AB21-C9D1BC6CB6F2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5F9-6D53-470D-81DB-D9ACC02E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409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9EA-BDB5-4687-AB21-C9D1BC6CB6F2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5F9-6D53-470D-81DB-D9ACC02ED4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0546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9EA-BDB5-4687-AB21-C9D1BC6CB6F2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5F9-6D53-470D-81DB-D9ACC02E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724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9EA-BDB5-4687-AB21-C9D1BC6CB6F2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5F9-6D53-470D-81DB-D9ACC02E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141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9EA-BDB5-4687-AB21-C9D1BC6CB6F2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5F9-6D53-470D-81DB-D9ACC02E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320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9EA-BDB5-4687-AB21-C9D1BC6CB6F2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5F9-6D53-470D-81DB-D9ACC02E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95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683C9EA-BDB5-4687-AB21-C9D1BC6CB6F2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91D5F9-6D53-470D-81DB-D9ACC02E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514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9EA-BDB5-4687-AB21-C9D1BC6CB6F2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5F9-6D53-470D-81DB-D9ACC02E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158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83C9EA-BDB5-4687-AB21-C9D1BC6CB6F2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091D5F9-6D53-470D-81DB-D9ACC02ED40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81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10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2.png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7260" y="590550"/>
            <a:ext cx="735874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Gill Sans MT" panose="020B0502020104020203" pitchFamily="34" charset="0"/>
                <a:cs typeface="Courier New" panose="02070309020205020404" pitchFamily="49" charset="0"/>
              </a:rPr>
              <a:t>Project 2</a:t>
            </a:r>
            <a:br>
              <a:rPr lang="en-US" sz="3200" dirty="0" smtClean="0">
                <a:latin typeface="Gill Sans MT" panose="020B0502020104020203" pitchFamily="34" charset="0"/>
                <a:cs typeface="Courier New" panose="02070309020205020404" pitchFamily="49" charset="0"/>
              </a:rPr>
            </a:br>
            <a:r>
              <a:rPr lang="en-US" sz="3200" dirty="0" smtClean="0">
                <a:latin typeface="Gill Sans MT" panose="020B0502020104020203" pitchFamily="34" charset="0"/>
                <a:cs typeface="Courier New" panose="02070309020205020404" pitchFamily="49" charset="0"/>
              </a:rPr>
              <a:t>Numerical Reservoir Simulation</a:t>
            </a:r>
          </a:p>
          <a:p>
            <a:pPr algn="ctr"/>
            <a:endParaRPr lang="en-US" sz="3200" dirty="0" smtClean="0">
              <a:latin typeface="Gill Sans MT" panose="020B0502020104020203" pitchFamily="34" charset="0"/>
              <a:cs typeface="Courier New" panose="02070309020205020404" pitchFamily="49" charset="0"/>
            </a:endParaRPr>
          </a:p>
          <a:p>
            <a:pPr algn="ctr"/>
            <a:endParaRPr lang="en-US" sz="3200" dirty="0">
              <a:latin typeface="Gill Sans MT" panose="020B0502020104020203" pitchFamily="34" charset="0"/>
              <a:cs typeface="Courier New" panose="02070309020205020404" pitchFamily="49" charset="0"/>
            </a:endParaRPr>
          </a:p>
          <a:p>
            <a:pPr algn="ctr"/>
            <a:r>
              <a:rPr lang="en-US" sz="4000" dirty="0" smtClean="0">
                <a:latin typeface="Gill Sans MT" panose="020B0502020104020203" pitchFamily="34" charset="0"/>
                <a:cs typeface="Courier New" panose="02070309020205020404" pitchFamily="49" charset="0"/>
              </a:rPr>
              <a:t>SUMMARY OF RESULTS</a:t>
            </a:r>
          </a:p>
          <a:p>
            <a:pPr algn="ctr"/>
            <a:endParaRPr lang="en-US" sz="3200" dirty="0">
              <a:latin typeface="Gill Sans MT" panose="020B0502020104020203" pitchFamily="34" charset="0"/>
              <a:cs typeface="Courier New" panose="02070309020205020404" pitchFamily="49" charset="0"/>
            </a:endParaRPr>
          </a:p>
          <a:p>
            <a:pPr algn="ctr"/>
            <a:endParaRPr lang="en-US" sz="3200" dirty="0" smtClean="0">
              <a:latin typeface="Gill Sans MT" panose="020B0502020104020203" pitchFamily="34" charset="0"/>
              <a:cs typeface="Courier New" panose="02070309020205020404" pitchFamily="49" charset="0"/>
            </a:endParaRPr>
          </a:p>
          <a:p>
            <a:pPr algn="ctr"/>
            <a:endParaRPr lang="en-US" sz="3200" dirty="0" smtClean="0">
              <a:latin typeface="Gill Sans MT" panose="020B0502020104020203" pitchFamily="34" charset="0"/>
              <a:cs typeface="Courier New" panose="02070309020205020404" pitchFamily="49" charset="0"/>
            </a:endParaRPr>
          </a:p>
          <a:p>
            <a:pPr algn="ctr"/>
            <a:r>
              <a:rPr lang="en-US" sz="3200" dirty="0" smtClean="0">
                <a:latin typeface="Gill Sans MT" panose="020B0502020104020203" pitchFamily="34" charset="0"/>
                <a:cs typeface="Courier New" panose="02070309020205020404" pitchFamily="49" charset="0"/>
              </a:rPr>
              <a:t>Prateek Bhardwaj</a:t>
            </a:r>
          </a:p>
          <a:p>
            <a:pPr algn="ctr"/>
            <a:r>
              <a:rPr lang="en-US" sz="3200" dirty="0" smtClean="0">
                <a:latin typeface="Gill Sans MT" panose="020B0502020104020203" pitchFamily="34" charset="0"/>
                <a:cs typeface="Courier New" panose="02070309020205020404" pitchFamily="49" charset="0"/>
              </a:rPr>
              <a:t>pb22734</a:t>
            </a:r>
            <a:endParaRPr lang="en-US" sz="3200" dirty="0">
              <a:latin typeface="Gill Sans MT" panose="020B0502020104020203" pitchFamily="34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http://ceblog.s3.amazonaws.com/wp-content/uploads/2011/11/texas-longhorns-logo-analysi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003" y="681"/>
            <a:ext cx="1107997" cy="58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86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ceblog.s3.amazonaws.com/wp-content/uploads/2011/11/texas-longhorns-logo-analysi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003" y="681"/>
            <a:ext cx="1107997" cy="58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789784" y="421273"/>
            <a:ext cx="37641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6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PrateekBhardwaj_Nechelik.m</a:t>
            </a:r>
            <a:endParaRPr lang="en-US" sz="16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356" y="1710"/>
            <a:ext cx="4884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Gill Sans MT" panose="020B0502020104020203" pitchFamily="34" charset="0"/>
                <a:cs typeface="Courier New" panose="02070309020205020404" pitchFamily="49" charset="0"/>
              </a:rPr>
              <a:t>Saturation Profile @ 500 days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9826"/>
            <a:ext cx="9144000" cy="557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019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9477" y="30188"/>
            <a:ext cx="4884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Gill Sans MT" panose="020B0502020104020203" pitchFamily="34" charset="0"/>
                <a:cs typeface="Courier New" panose="02070309020205020404" pitchFamily="49" charset="0"/>
              </a:rPr>
              <a:t>Saturation Profile @ 1826 days</a:t>
            </a:r>
          </a:p>
        </p:txBody>
      </p:sp>
      <p:pic>
        <p:nvPicPr>
          <p:cNvPr id="6" name="Picture 2" descr="http://ceblog.s3.amazonaws.com/wp-content/uploads/2011/11/texas-longhorns-logo-analysi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003" y="681"/>
            <a:ext cx="1107997" cy="58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89784" y="421273"/>
            <a:ext cx="37641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6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PrateekBhardwaj_Nechelik.m</a:t>
            </a:r>
            <a:endParaRPr lang="en-US" sz="16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9828"/>
            <a:ext cx="9144000" cy="558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884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20118" y="64782"/>
            <a:ext cx="4884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Gill Sans MT" panose="020B0502020104020203" pitchFamily="34" charset="0"/>
                <a:cs typeface="Courier New" panose="02070309020205020404" pitchFamily="49" charset="0"/>
              </a:rPr>
              <a:t>Saturation Profile @ 3987 days</a:t>
            </a:r>
          </a:p>
        </p:txBody>
      </p:sp>
      <p:pic>
        <p:nvPicPr>
          <p:cNvPr id="11" name="Picture 2" descr="http://ceblog.s3.amazonaws.com/wp-content/uploads/2011/11/texas-longhorns-logo-analysi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003" y="681"/>
            <a:ext cx="1107997" cy="58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789784" y="421273"/>
            <a:ext cx="37641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6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PrateekBhardwaj_Nechelik.m</a:t>
            </a:r>
            <a:endParaRPr lang="en-US" sz="16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9827"/>
            <a:ext cx="9144000" cy="556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864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39502" y="64782"/>
            <a:ext cx="23041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Gill Sans MT" panose="020B0502020104020203" pitchFamily="34" charset="0"/>
                <a:cs typeface="Courier New" panose="02070309020205020404" pitchFamily="49" charset="0"/>
              </a:rPr>
              <a:t>Well Rates</a:t>
            </a:r>
          </a:p>
        </p:txBody>
      </p:sp>
      <p:pic>
        <p:nvPicPr>
          <p:cNvPr id="7" name="Picture 2" descr="http://ceblog.s3.amazonaws.com/wp-content/uploads/2011/11/texas-longhorns-logo-analysi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003" y="681"/>
            <a:ext cx="1107997" cy="58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789784" y="421273"/>
            <a:ext cx="37641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6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PrateekBhardwaj_Nechelik.m</a:t>
            </a:r>
            <a:endParaRPr lang="en-US" sz="16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" t="3845" r="5626" b="5053"/>
          <a:stretch/>
        </p:blipFill>
        <p:spPr>
          <a:xfrm>
            <a:off x="679775" y="882938"/>
            <a:ext cx="7823556" cy="53827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46041" y="4550227"/>
            <a:ext cx="2620400" cy="55399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WELL 5 and WELL 6 are both injecting </a:t>
            </a:r>
            <a:r>
              <a:rPr lang="en-US" sz="1000" b="1" dirty="0" smtClean="0"/>
              <a:t>water</a:t>
            </a:r>
          </a:p>
          <a:p>
            <a:pPr algn="ctr"/>
            <a:r>
              <a:rPr lang="en-US" sz="1000" b="1" dirty="0" smtClean="0"/>
              <a:t>Negative rates are considered as injection in this plot and positive are production rates</a:t>
            </a:r>
            <a:endParaRPr lang="en-US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00537" y="2387085"/>
            <a:ext cx="1145504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Schedule Change at 1826 days</a:t>
            </a:r>
            <a:endParaRPr lang="en-US" sz="9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107543" y="2756417"/>
            <a:ext cx="239486" cy="473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4950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6055" y="64782"/>
            <a:ext cx="4884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Gill Sans MT" panose="020B0502020104020203" pitchFamily="34" charset="0"/>
                <a:cs typeface="Courier New" panose="02070309020205020404" pitchFamily="49" charset="0"/>
              </a:rPr>
              <a:t>Well Bottom Hole Pressures</a:t>
            </a:r>
          </a:p>
        </p:txBody>
      </p:sp>
      <p:pic>
        <p:nvPicPr>
          <p:cNvPr id="5" name="Picture 2" descr="http://ceblog.s3.amazonaws.com/wp-content/uploads/2011/11/texas-longhorns-logo-analysi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003" y="681"/>
            <a:ext cx="1107997" cy="58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395997" y="421273"/>
            <a:ext cx="37641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6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PrateekBhardwaj_Nechelik.m</a:t>
            </a:r>
            <a:endParaRPr lang="en-US" sz="16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3908" r="7143" b="4103"/>
          <a:stretch/>
        </p:blipFill>
        <p:spPr>
          <a:xfrm>
            <a:off x="870858" y="882938"/>
            <a:ext cx="7685314" cy="53477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2579" y="2355033"/>
            <a:ext cx="1145504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Schedule Change at 1826 days</a:t>
            </a:r>
            <a:endParaRPr lang="en-US" sz="9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89396" y="2724365"/>
            <a:ext cx="377374" cy="356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0997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755" y="128885"/>
            <a:ext cx="4884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Gill Sans MT" panose="020B0502020104020203" pitchFamily="34" charset="0"/>
                <a:cs typeface="Courier New" panose="02070309020205020404" pitchFamily="49" charset="0"/>
              </a:rPr>
              <a:t>Incremental Oil Recovery</a:t>
            </a:r>
          </a:p>
        </p:txBody>
      </p:sp>
      <p:pic>
        <p:nvPicPr>
          <p:cNvPr id="3" name="Picture 2" descr="http://ceblog.s3.amazonaws.com/wp-content/uploads/2011/11/texas-longhorns-logo-analysi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003" y="681"/>
            <a:ext cx="1107997" cy="58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02698" y="493845"/>
            <a:ext cx="45047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6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PrateekBhardwaj_Nechelik_Shutin.m</a:t>
            </a:r>
            <a:endParaRPr lang="en-US" sz="16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3" t="3851" r="5476" b="4436"/>
          <a:stretch/>
        </p:blipFill>
        <p:spPr>
          <a:xfrm>
            <a:off x="777658" y="955510"/>
            <a:ext cx="7379371" cy="52499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02857" y="2431142"/>
            <a:ext cx="2620400" cy="230832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Well </a:t>
            </a:r>
            <a:r>
              <a:rPr lang="en-US" sz="900" b="1" dirty="0" smtClean="0"/>
              <a:t>5 and </a:t>
            </a:r>
            <a:r>
              <a:rPr lang="en-US" sz="900" b="1" dirty="0" smtClean="0"/>
              <a:t>Well </a:t>
            </a:r>
            <a:r>
              <a:rPr lang="en-US" sz="900" b="1" dirty="0" smtClean="0"/>
              <a:t>6 are both injecting water</a:t>
            </a:r>
            <a:endParaRPr lang="en-US" sz="9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410955" y="3701142"/>
            <a:ext cx="2111829" cy="230832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Well </a:t>
            </a:r>
            <a:r>
              <a:rPr lang="en-US" sz="900" b="1" dirty="0" smtClean="0"/>
              <a:t>5 is Shut In after 1826 days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0699035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40828" y="-21090"/>
            <a:ext cx="49575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Gill Sans MT" panose="020B0502020104020203" pitchFamily="34" charset="0"/>
                <a:cs typeface="Courier New" panose="02070309020205020404" pitchFamily="49" charset="0"/>
              </a:rPr>
              <a:t>Multiphase Model Validation</a:t>
            </a:r>
          </a:p>
          <a:p>
            <a:pPr algn="ctr"/>
            <a:endParaRPr lang="en-US" sz="2800" dirty="0" smtClean="0">
              <a:latin typeface="Gill Sans MT" panose="020B0502020104020203" pitchFamily="34" charset="0"/>
              <a:cs typeface="Courier New" panose="02070309020205020404" pitchFamily="49" charset="0"/>
            </a:endParaRPr>
          </a:p>
        </p:txBody>
      </p:sp>
      <p:pic>
        <p:nvPicPr>
          <p:cNvPr id="10" name="Picture 2" descr="http://ceblog.s3.amazonaws.com/wp-content/uploads/2011/11/texas-longhorns-logo-analysi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003" y="681"/>
            <a:ext cx="1107997" cy="58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228935" y="369035"/>
            <a:ext cx="43813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n-US" sz="16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PrateekBhardwaj_BuckleyLeverett.m</a:t>
            </a:r>
            <a:endParaRPr lang="en-US" sz="16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0" t="3570" r="9378" b="3570"/>
          <a:stretch/>
        </p:blipFill>
        <p:spPr>
          <a:xfrm>
            <a:off x="61250" y="1007101"/>
            <a:ext cx="4284754" cy="37172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1543" y="5140951"/>
            <a:ext cx="7924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slight difference at the sharp shock front is due Numerical dispersion effects, which can be reduced by considering smaller grid blocks or a refined grid which gives more accurate comparison to the analytical solution.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3321" r="8493" b="4976"/>
          <a:stretch/>
        </p:blipFill>
        <p:spPr>
          <a:xfrm>
            <a:off x="4419600" y="1007101"/>
            <a:ext cx="4542970" cy="36650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75956" y="4724400"/>
            <a:ext cx="1300356" cy="33855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Delta X = 5ft</a:t>
            </a:r>
            <a:endParaRPr lang="en-US" sz="1600" baseline="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4070" y="4737279"/>
            <a:ext cx="1300356" cy="33855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Delta X = 1ft</a:t>
            </a:r>
            <a:endParaRPr lang="en-US" sz="1600" baseline="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4802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40828" y="-21090"/>
            <a:ext cx="49575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Gill Sans MT" panose="020B0502020104020203" pitchFamily="34" charset="0"/>
                <a:cs typeface="Courier New" panose="02070309020205020404" pitchFamily="49" charset="0"/>
              </a:rPr>
              <a:t>3x3 Case </a:t>
            </a:r>
            <a:r>
              <a:rPr lang="en-US" sz="2800" dirty="0" err="1" smtClean="0">
                <a:latin typeface="Gill Sans MT" panose="020B0502020104020203" pitchFamily="34" charset="0"/>
                <a:cs typeface="Courier New" panose="02070309020205020404" pitchFamily="49" charset="0"/>
              </a:rPr>
              <a:t>Comparision</a:t>
            </a:r>
            <a:endParaRPr lang="en-US" sz="2800" dirty="0" smtClean="0">
              <a:latin typeface="Gill Sans MT" panose="020B0502020104020203" pitchFamily="34" charset="0"/>
              <a:cs typeface="Courier New" panose="02070309020205020404" pitchFamily="49" charset="0"/>
            </a:endParaRPr>
          </a:p>
          <a:p>
            <a:pPr algn="ctr"/>
            <a:endParaRPr lang="en-US" sz="2800" dirty="0" smtClean="0">
              <a:latin typeface="Gill Sans MT" panose="020B0502020104020203" pitchFamily="34" charset="0"/>
              <a:cs typeface="Courier New" panose="02070309020205020404" pitchFamily="49" charset="0"/>
            </a:endParaRPr>
          </a:p>
          <a:p>
            <a:pPr algn="ctr"/>
            <a:endParaRPr lang="en-US" sz="2800" dirty="0" smtClean="0">
              <a:latin typeface="Gill Sans MT" panose="020B0502020104020203" pitchFamily="34" charset="0"/>
              <a:cs typeface="Courier New" panose="02070309020205020404" pitchFamily="49" charset="0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740229" y="1202190"/>
            <a:ext cx="7532915" cy="1974233"/>
            <a:chOff x="228600" y="1465262"/>
            <a:chExt cx="8354176" cy="2190110"/>
          </a:xfrm>
        </p:grpSpPr>
        <p:graphicFrame>
          <p:nvGraphicFramePr>
            <p:cNvPr id="4" name="Object 1"/>
            <p:cNvGraphicFramePr>
              <a:graphicFrameLocks noChangeAspect="1"/>
            </p:cNvGraphicFramePr>
            <p:nvPr/>
          </p:nvGraphicFramePr>
          <p:xfrm>
            <a:off x="228600" y="1524000"/>
            <a:ext cx="1284287" cy="167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1" name="Equation" r:id="rId3" imgW="1574800" imgH="2057400" progId="Equation.DSMT4">
                    <p:embed/>
                  </p:oleObj>
                </mc:Choice>
                <mc:Fallback>
                  <p:oleObj name="Equation" r:id="rId3" imgW="1574800" imgH="2057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" y="1524000"/>
                          <a:ext cx="1284287" cy="167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408242"/>
                </p:ext>
              </p:extLst>
            </p:nvPr>
          </p:nvGraphicFramePr>
          <p:xfrm>
            <a:off x="1876430" y="1564143"/>
            <a:ext cx="1358900" cy="1668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2" name="Equation" r:id="rId5" imgW="1676400" imgH="2057400" progId="Equation.DSMT4">
                    <p:embed/>
                  </p:oleObj>
                </mc:Choice>
                <mc:Fallback>
                  <p:oleObj name="Equation" r:id="rId5" imgW="1676400" imgH="2057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6430" y="1564143"/>
                          <a:ext cx="1358900" cy="1668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1"/>
            <p:cNvGraphicFramePr>
              <a:graphicFrameLocks noChangeAspect="1"/>
            </p:cNvGraphicFramePr>
            <p:nvPr/>
          </p:nvGraphicFramePr>
          <p:xfrm>
            <a:off x="3503613" y="1465262"/>
            <a:ext cx="1389063" cy="1785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3" name="Equation" r:id="rId7" imgW="1600200" imgH="2057400" progId="Equation.DSMT4">
                    <p:embed/>
                  </p:oleObj>
                </mc:Choice>
                <mc:Fallback>
                  <p:oleObj name="Equation" r:id="rId7" imgW="1600200" imgH="2057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3613" y="1465262"/>
                          <a:ext cx="1389063" cy="1785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1"/>
            <p:cNvGraphicFramePr>
              <a:graphicFrameLocks noChangeAspect="1"/>
            </p:cNvGraphicFramePr>
            <p:nvPr/>
          </p:nvGraphicFramePr>
          <p:xfrm>
            <a:off x="5095875" y="1465263"/>
            <a:ext cx="1544638" cy="1785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4" name="Equation" r:id="rId9" imgW="1778000" imgH="2057400" progId="Equation.DSMT4">
                    <p:embed/>
                  </p:oleObj>
                </mc:Choice>
                <mc:Fallback>
                  <p:oleObj name="Equation" r:id="rId9" imgW="1778000" imgH="2057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5875" y="1465263"/>
                          <a:ext cx="1544638" cy="1785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"/>
            <p:cNvGraphicFramePr>
              <a:graphicFrameLocks noChangeAspect="1"/>
            </p:cNvGraphicFramePr>
            <p:nvPr/>
          </p:nvGraphicFramePr>
          <p:xfrm>
            <a:off x="6750050" y="1465263"/>
            <a:ext cx="1709738" cy="1785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" name="Equation" r:id="rId11" imgW="1968500" imgH="2057400" progId="Equation.DSMT4">
                    <p:embed/>
                  </p:oleObj>
                </mc:Choice>
                <mc:Fallback>
                  <p:oleObj name="Equation" r:id="rId11" imgW="1968500" imgH="2057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50050" y="1465263"/>
                          <a:ext cx="1709738" cy="1785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9"/>
            <p:cNvSpPr txBox="1">
              <a:spLocks noChangeArrowheads="1"/>
            </p:cNvSpPr>
            <p:nvPr/>
          </p:nvSpPr>
          <p:spPr bwMode="auto">
            <a:xfrm>
              <a:off x="609600" y="3251199"/>
              <a:ext cx="9794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t=0 days</a:t>
              </a:r>
            </a:p>
          </p:txBody>
        </p:sp>
        <p:sp>
          <p:nvSpPr>
            <p:cNvPr id="10" name="TextBox 10"/>
            <p:cNvSpPr txBox="1">
              <a:spLocks noChangeArrowheads="1"/>
            </p:cNvSpPr>
            <p:nvPr/>
          </p:nvSpPr>
          <p:spPr bwMode="auto">
            <a:xfrm>
              <a:off x="2057401" y="3276600"/>
              <a:ext cx="1143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t=0.1 days</a:t>
              </a:r>
            </a:p>
          </p:txBody>
        </p:sp>
        <p:sp>
          <p:nvSpPr>
            <p:cNvPr id="11" name="TextBox 11"/>
            <p:cNvSpPr txBox="1">
              <a:spLocks noChangeArrowheads="1"/>
            </p:cNvSpPr>
            <p:nvPr/>
          </p:nvSpPr>
          <p:spPr bwMode="auto">
            <a:xfrm>
              <a:off x="3771900" y="3283955"/>
              <a:ext cx="1143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t=0.2 days</a:t>
              </a:r>
            </a:p>
          </p:txBody>
        </p:sp>
        <p:sp>
          <p:nvSpPr>
            <p:cNvPr id="12" name="TextBox 12"/>
            <p:cNvSpPr txBox="1">
              <a:spLocks noChangeArrowheads="1"/>
            </p:cNvSpPr>
            <p:nvPr/>
          </p:nvSpPr>
          <p:spPr bwMode="auto">
            <a:xfrm>
              <a:off x="5548624" y="3313941"/>
              <a:ext cx="1143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dirty="0"/>
                <a:t>t=0.3 days</a:t>
              </a:r>
            </a:p>
          </p:txBody>
        </p:sp>
        <p:sp>
          <p:nvSpPr>
            <p:cNvPr id="13" name="TextBox 13"/>
            <p:cNvSpPr txBox="1">
              <a:spLocks noChangeArrowheads="1"/>
            </p:cNvSpPr>
            <p:nvPr/>
          </p:nvSpPr>
          <p:spPr bwMode="auto">
            <a:xfrm>
              <a:off x="7316789" y="3313940"/>
              <a:ext cx="1265987" cy="34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dirty="0"/>
                <a:t>t=500 days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789784" y="421273"/>
            <a:ext cx="3023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PrateekBhardwaj_3x3.m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930742" y="3630429"/>
            <a:ext cx="6777606" cy="2573417"/>
            <a:chOff x="605745" y="3663497"/>
            <a:chExt cx="6324492" cy="241697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05745" y="3673022"/>
              <a:ext cx="2286000" cy="24003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870285" y="4093172"/>
              <a:ext cx="733425" cy="19716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084722" y="3663497"/>
              <a:ext cx="2143125" cy="24098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225387" y="4118325"/>
              <a:ext cx="704850" cy="19621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21" name="TextBox 20"/>
          <p:cNvSpPr txBox="1"/>
          <p:nvPr/>
        </p:nvSpPr>
        <p:spPr>
          <a:xfrm>
            <a:off x="252364" y="821789"/>
            <a:ext cx="1645900" cy="33855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Provided solution</a:t>
            </a:r>
            <a:endParaRPr lang="en-US" sz="1600" baseline="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7087" y="3148715"/>
            <a:ext cx="1689886" cy="33855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baseline="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Obtained</a:t>
            </a:r>
            <a:r>
              <a:rPr lang="en-US" sz="16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 solution</a:t>
            </a:r>
            <a:endParaRPr lang="en-US" sz="1600" baseline="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2470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40828" y="-21090"/>
            <a:ext cx="49575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Gill Sans MT" panose="020B0502020104020203" pitchFamily="34" charset="0"/>
                <a:cs typeface="Courier New" panose="02070309020205020404" pitchFamily="49" charset="0"/>
              </a:rPr>
              <a:t>Application problem</a:t>
            </a:r>
          </a:p>
          <a:p>
            <a:pPr algn="ctr"/>
            <a:r>
              <a:rPr lang="en-US" sz="2800" dirty="0" smtClean="0">
                <a:latin typeface="Gill Sans MT" panose="020B0502020104020203" pitchFamily="34" charset="0"/>
                <a:cs typeface="Courier New" panose="02070309020205020404" pitchFamily="49" charset="0"/>
              </a:rPr>
              <a:t>Function 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1884" y="2512762"/>
            <a:ext cx="84110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n-US" sz="1400" b="1" dirty="0" err="1">
                <a:solidFill>
                  <a:srgbClr val="228B22"/>
                </a:solidFill>
                <a:latin typeface="Courier New" panose="02070309020205020404" pitchFamily="49" charset="0"/>
              </a:rPr>
              <a:t>capillary.m</a:t>
            </a:r>
            <a:r>
              <a:rPr lang="en-US" sz="1400" b="1" dirty="0">
                <a:solidFill>
                  <a:srgbClr val="228B22"/>
                </a:solidFill>
                <a:latin typeface="Courier New" panose="02070309020205020404" pitchFamily="49" charset="0"/>
              </a:rPr>
              <a:t> : </a:t>
            </a:r>
            <a:r>
              <a:rPr lang="en-US" sz="14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determine the capillary pressures at a given </a:t>
            </a:r>
            <a:r>
              <a:rPr lang="en-US" sz="14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saturation</a:t>
            </a:r>
            <a:endParaRPr lang="en-US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1884" y="2101446"/>
            <a:ext cx="85198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n-US" sz="1400" b="1" dirty="0" err="1">
                <a:solidFill>
                  <a:srgbClr val="228B22"/>
                </a:solidFill>
                <a:latin typeface="Courier New" panose="02070309020205020404" pitchFamily="49" charset="0"/>
              </a:rPr>
              <a:t>pcap.m</a:t>
            </a:r>
            <a:r>
              <a:rPr lang="en-US" sz="1400" b="1" dirty="0">
                <a:solidFill>
                  <a:srgbClr val="228B22"/>
                </a:solidFill>
                <a:latin typeface="Courier New" panose="02070309020205020404" pitchFamily="49" charset="0"/>
              </a:rPr>
              <a:t> : </a:t>
            </a:r>
            <a:r>
              <a:rPr lang="en-US" sz="14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initialise</a:t>
            </a: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the reservoir saturations </a:t>
            </a:r>
            <a:r>
              <a:rPr lang="en-US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bsaed</a:t>
            </a: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on capillary pressure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91884" y="1690130"/>
            <a:ext cx="85198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n-US" sz="1400" b="1" dirty="0" err="1">
                <a:solidFill>
                  <a:srgbClr val="228B22"/>
                </a:solidFill>
                <a:latin typeface="Courier New" panose="02070309020205020404" pitchFamily="49" charset="0"/>
              </a:rPr>
              <a:t>relperm.m</a:t>
            </a:r>
            <a:r>
              <a:rPr lang="en-US" sz="1400" b="1" dirty="0">
                <a:solidFill>
                  <a:srgbClr val="228B22"/>
                </a:solidFill>
                <a:latin typeface="Courier New" panose="02070309020205020404" pitchFamily="49" charset="0"/>
              </a:rPr>
              <a:t> : </a:t>
            </a:r>
            <a:r>
              <a:rPr lang="en-US" sz="14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Gives </a:t>
            </a: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relative </a:t>
            </a:r>
            <a:r>
              <a:rPr lang="en-US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permeabilities</a:t>
            </a: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of oil and water for a given </a:t>
            </a:r>
            <a:r>
              <a:rPr lang="en-US" sz="140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Sw</a:t>
            </a:r>
            <a:endParaRPr lang="en-US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1886" y="2936103"/>
            <a:ext cx="84110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n-US" sz="1400" b="1" dirty="0" err="1">
                <a:solidFill>
                  <a:srgbClr val="228B22"/>
                </a:solidFill>
                <a:latin typeface="Courier New" panose="02070309020205020404" pitchFamily="49" charset="0"/>
              </a:rPr>
              <a:t>PVTproperties.m</a:t>
            </a:r>
            <a:r>
              <a:rPr lang="en-US" sz="1400" b="1" dirty="0">
                <a:solidFill>
                  <a:srgbClr val="228B22"/>
                </a:solidFill>
                <a:latin typeface="Courier New" panose="02070309020205020404" pitchFamily="49" charset="0"/>
              </a:rPr>
              <a:t> : </a:t>
            </a: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O</a:t>
            </a:r>
            <a:r>
              <a:rPr lang="en-US" sz="14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il </a:t>
            </a: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pressure dependent viscosity, compressibility and FVF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886" y="3321901"/>
            <a:ext cx="8752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n-US" sz="1400" b="1" dirty="0" err="1">
                <a:solidFill>
                  <a:srgbClr val="228B22"/>
                </a:solidFill>
                <a:latin typeface="Courier New" panose="02070309020205020404" pitchFamily="49" charset="0"/>
              </a:rPr>
              <a:t>trans.m</a:t>
            </a:r>
            <a:r>
              <a:rPr lang="en-US" sz="1400" b="1" dirty="0">
                <a:solidFill>
                  <a:srgbClr val="228B22"/>
                </a:solidFill>
                <a:latin typeface="Courier New" panose="02070309020205020404" pitchFamily="49" charset="0"/>
              </a:rPr>
              <a:t> : </a:t>
            </a:r>
            <a:r>
              <a:rPr lang="en-US" sz="14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calculate the 4 </a:t>
            </a:r>
            <a:r>
              <a:rPr lang="en-US" sz="140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transmissibilities</a:t>
            </a:r>
            <a:r>
              <a:rPr lang="en-US" sz="14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associated </a:t>
            </a: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with </a:t>
            </a:r>
            <a:r>
              <a:rPr lang="en-US" sz="14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each </a:t>
            </a: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grid block</a:t>
            </a:r>
          </a:p>
          <a:p>
            <a:endParaRPr lang="en-US" sz="1400" b="1" dirty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884" y="3745242"/>
            <a:ext cx="53775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n-US" sz="1400" b="1" dirty="0" err="1">
                <a:solidFill>
                  <a:srgbClr val="228B22"/>
                </a:solidFill>
                <a:latin typeface="Courier New" panose="02070309020205020404" pitchFamily="49" charset="0"/>
              </a:rPr>
              <a:t>Wells.m</a:t>
            </a:r>
            <a:r>
              <a:rPr lang="en-US" sz="1400" b="1" dirty="0">
                <a:solidFill>
                  <a:srgbClr val="228B22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Returns Q, J and well properties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91886" y="4122177"/>
            <a:ext cx="85924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n-US" sz="1400" b="1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UserInput.m</a:t>
            </a:r>
            <a:r>
              <a:rPr lang="en-US" sz="1400" b="1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: </a:t>
            </a:r>
            <a:r>
              <a:rPr lang="en-US" sz="14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Input File, the only file needed for modification</a:t>
            </a:r>
            <a:endParaRPr lang="en-US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1885" y="4522584"/>
            <a:ext cx="86577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n-US" sz="1400" b="1" dirty="0" err="1">
                <a:solidFill>
                  <a:srgbClr val="228B22"/>
                </a:solidFill>
                <a:latin typeface="Courier New" panose="02070309020205020404" pitchFamily="49" charset="0"/>
              </a:rPr>
              <a:t>TDG.m</a:t>
            </a:r>
            <a:r>
              <a:rPr lang="en-US" sz="1400" b="1" dirty="0">
                <a:solidFill>
                  <a:srgbClr val="228B22"/>
                </a:solidFill>
                <a:latin typeface="Courier New" panose="02070309020205020404" pitchFamily="49" charset="0"/>
              </a:rPr>
              <a:t> :  </a:t>
            </a:r>
            <a:r>
              <a:rPr lang="en-US" sz="14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Calculates </a:t>
            </a: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assings</a:t>
            </a: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the T, </a:t>
            </a:r>
            <a:r>
              <a:rPr lang="en-US" sz="140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D,and</a:t>
            </a:r>
            <a:r>
              <a:rPr lang="en-US" sz="14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G matrices based on fluid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1884" y="4915090"/>
            <a:ext cx="53775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n-US" sz="1400" b="1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plotting.m</a:t>
            </a:r>
            <a:r>
              <a:rPr lang="en-US" sz="1400" b="1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: </a:t>
            </a: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P</a:t>
            </a:r>
            <a:r>
              <a:rPr lang="en-US" sz="14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ost processing</a:t>
            </a:r>
            <a:endParaRPr lang="en-US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43046" y="905496"/>
            <a:ext cx="5377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n-US" b="1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PrateekBhardwaj_Nechelik.m</a:t>
            </a:r>
            <a:endParaRPr lang="en-US" b="1" dirty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7094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356" y="1710"/>
            <a:ext cx="4884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Gill Sans MT" panose="020B0502020104020203" pitchFamily="34" charset="0"/>
                <a:cs typeface="Courier New" panose="02070309020205020404" pitchFamily="49" charset="0"/>
              </a:rPr>
              <a:t>Pressure Profile @ 0 days</a:t>
            </a:r>
          </a:p>
        </p:txBody>
      </p:sp>
      <p:pic>
        <p:nvPicPr>
          <p:cNvPr id="7" name="Picture 2" descr="http://ceblog.s3.amazonaws.com/wp-content/uploads/2011/11/texas-longhorns-logo-analysi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003" y="681"/>
            <a:ext cx="1107997" cy="58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789784" y="421273"/>
            <a:ext cx="37641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6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PrateekBhardwaj_Nechelik.m</a:t>
            </a:r>
            <a:endParaRPr lang="en-US" sz="16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724"/>
            <a:ext cx="9144000" cy="536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702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9477" y="30188"/>
            <a:ext cx="4884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Gill Sans MT" panose="020B0502020104020203" pitchFamily="34" charset="0"/>
                <a:cs typeface="Courier New" panose="02070309020205020404" pitchFamily="49" charset="0"/>
              </a:rPr>
              <a:t>Pressure Profile @ 500 days</a:t>
            </a:r>
          </a:p>
        </p:txBody>
      </p:sp>
      <p:pic>
        <p:nvPicPr>
          <p:cNvPr id="6" name="Picture 2" descr="http://ceblog.s3.amazonaws.com/wp-content/uploads/2011/11/texas-longhorns-logo-analysi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003" y="681"/>
            <a:ext cx="1107997" cy="58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789784" y="421273"/>
            <a:ext cx="37641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6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PrateekBhardwaj_Nechelik.m</a:t>
            </a:r>
            <a:endParaRPr lang="en-US" sz="16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9828"/>
            <a:ext cx="9144000" cy="559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114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9477" y="30188"/>
            <a:ext cx="4884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Gill Sans MT" panose="020B0502020104020203" pitchFamily="34" charset="0"/>
                <a:cs typeface="Courier New" panose="02070309020205020404" pitchFamily="49" charset="0"/>
              </a:rPr>
              <a:t>Pressure Profile @ 1826 days</a:t>
            </a:r>
          </a:p>
        </p:txBody>
      </p:sp>
      <p:pic>
        <p:nvPicPr>
          <p:cNvPr id="6" name="Picture 2" descr="http://ceblog.s3.amazonaws.com/wp-content/uploads/2011/11/texas-longhorns-logo-analysi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003" y="681"/>
            <a:ext cx="1107997" cy="58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89784" y="421273"/>
            <a:ext cx="37641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6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PrateekBhardwaj_Nechelik.m</a:t>
            </a:r>
            <a:endParaRPr lang="en-US" sz="16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9827"/>
            <a:ext cx="9144000" cy="558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85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20118" y="64782"/>
            <a:ext cx="4884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Gill Sans MT" panose="020B0502020104020203" pitchFamily="34" charset="0"/>
                <a:cs typeface="Courier New" panose="02070309020205020404" pitchFamily="49" charset="0"/>
              </a:rPr>
              <a:t>Pressure Profile @ 3987 days</a:t>
            </a:r>
          </a:p>
        </p:txBody>
      </p:sp>
      <p:pic>
        <p:nvPicPr>
          <p:cNvPr id="11" name="Picture 2" descr="http://ceblog.s3.amazonaws.com/wp-content/uploads/2011/11/texas-longhorns-logo-analysi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003" y="681"/>
            <a:ext cx="1107997" cy="58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789784" y="421273"/>
            <a:ext cx="37641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6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PrateekBhardwaj_Nechelik.m</a:t>
            </a:r>
            <a:endParaRPr lang="en-US" sz="16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9827"/>
            <a:ext cx="9144000" cy="556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283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356" y="1710"/>
            <a:ext cx="4884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Gill Sans MT" panose="020B0502020104020203" pitchFamily="34" charset="0"/>
                <a:cs typeface="Courier New" panose="02070309020205020404" pitchFamily="49" charset="0"/>
              </a:rPr>
              <a:t>Saturation Profile @ 0 days</a:t>
            </a:r>
          </a:p>
        </p:txBody>
      </p:sp>
      <p:pic>
        <p:nvPicPr>
          <p:cNvPr id="7" name="Picture 2" descr="http://ceblog.s3.amazonaws.com/wp-content/uploads/2011/11/texas-longhorns-logo-analysi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003" y="681"/>
            <a:ext cx="1107997" cy="58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789784" y="421273"/>
            <a:ext cx="37641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6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PrateekBhardwaj_Nechelik.m</a:t>
            </a:r>
            <a:endParaRPr lang="en-US" sz="16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7657"/>
            <a:ext cx="9216571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489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2264</TotalTime>
  <Words>302</Words>
  <Application>Microsoft Office PowerPoint</Application>
  <PresentationFormat>On-screen Show (4:3)</PresentationFormat>
  <Paragraphs>63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Gill Sans MT</vt:lpstr>
      <vt:lpstr>Retrospect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Texas at Austin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Bhardwaj, Prateek</dc:creator>
  <cp:lastModifiedBy>Bhardwaj, Prateek</cp:lastModifiedBy>
  <cp:revision>34</cp:revision>
  <dcterms:created xsi:type="dcterms:W3CDTF">2015-03-29T21:13:43Z</dcterms:created>
  <dcterms:modified xsi:type="dcterms:W3CDTF">2015-05-13T22:09:55Z</dcterms:modified>
</cp:coreProperties>
</file>