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1B8E-9E4A-B3F7-8BFA-93F9F92F9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21CE-45CD-201A-4A14-6125D9662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71D8-1281-C4C9-1A33-A09BE77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B4EC-F8A2-27EA-DC97-C1A15A6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9AE9-1B7E-72BB-BE73-280B367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E368-859B-8668-09C7-1E071FB4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9A8-D71D-DFA5-5266-2AD6132C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FDE4-0B1A-BC1E-E44B-E8028639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7C4F-A8B0-56D9-174A-C52F7AC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66FF-6DB7-F3F6-A765-3C48778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8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844A8-D0C7-5433-DDA3-39F65277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A706D-F5F2-3B33-35E8-7CD6A424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A39A-75AC-5F10-4A1E-CF59510F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DB94-8385-C326-BC4C-ADDA226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7356-1148-15FA-C932-86672F9C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4AB0-38CB-9AE5-73FE-EBDAA4ED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E74E-015F-1FD8-2E6D-840C898E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CFE0-2D7B-495D-B594-993CB260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115D-0DA5-C1F7-8BD8-CD082B9D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EC1A-9843-A663-16C3-D4D70D8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4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0E44-49F3-EE70-18B0-92630009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B85F2-3312-283F-33B9-1C146EE5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770-4AFA-574B-024B-BD9EDF50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C880-0254-065A-C3CF-30AD9F4B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344E-EFE0-CB71-EF49-8FEEC7C1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6F09-2C27-8A2D-4A6E-9DD20419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1EBA-7054-BA19-A2A8-49F28555F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BD29-8519-28FD-2BCD-6FEC7383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2D32-38A8-AD5B-1CD1-855D8C2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5CEF-9C5D-CFAF-219E-4D60E617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0F62-EA27-3796-BE38-DC5DAC3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78C-5CDF-1BCF-21E8-CC4F2BA7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9EC5-8208-5467-2750-3ABA3C0B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CBCC-89E9-F54F-0C74-F198CC85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7B386-E4BF-A9CC-E70F-53E4D9B27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BDA5C-DE6D-E454-6991-9F89247E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E7C1B-02BC-39C8-931B-C968D094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DFEB9-EFCA-0199-1A01-D1A22B26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B5293-A1A5-C147-AEE9-E34034BE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4DF8-1F27-92EF-D267-1B4C02E0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EA67D-349E-42E1-C7C3-02A5E634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216AB-27D6-03EB-07CA-1D3DD077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21DF2-0698-AF47-E9BF-25297D80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F520A-191C-FCE6-1C78-A21DBECE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17B7C-D087-552B-A795-6F6E2209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47019-AF1D-C713-3DB7-9FF11E3E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A1C2-80C5-44E4-9C0C-ABA04F1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CF2D-DBC2-0374-A6E3-7C13E8F5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0E1ED-7F2E-BF2C-69D1-E682433A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56E-9E56-4F72-5311-6A0F565C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6AEC-A36B-281C-0A8E-08A758D4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58F1-58A5-A083-A97F-2CD672C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2D56-C67F-A89A-0FB0-9E518C4A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31AA8-CD8C-D6F7-EE1A-A5AEFC3CD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8700F-1906-F5D5-0C5A-4ED39C6C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E7CB7-FA26-FB40-81E3-9B8324B4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B8AC6-E3C6-DF57-953C-DA915993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DD3E-6C78-61C5-AF6C-1D1A0159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21054-D55D-B091-6E5E-7E6F51B3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925-E4A2-92F9-FE34-5FED42B5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42C9-16DB-F84B-57FC-92E2E8ED5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7FAD-8DFB-47C9-884A-45D700FADC1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D17D-400C-C71D-A71F-1B1C31F7F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AB11-2183-2BF0-D4D8-D00F0B429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DD69-4BF2-4C17-9A4E-A055B1E2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C18484B-A34B-131D-5CF2-419F01888905}"/>
              </a:ext>
            </a:extLst>
          </p:cNvPr>
          <p:cNvSpPr txBox="1"/>
          <p:nvPr/>
        </p:nvSpPr>
        <p:spPr>
          <a:xfrm>
            <a:off x="2149642" y="881735"/>
            <a:ext cx="7363325" cy="20956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35785" marR="1829435" indent="161290">
              <a:lnSpc>
                <a:spcPct val="137500"/>
              </a:lnSpc>
              <a:spcBef>
                <a:spcPts val="95"/>
              </a:spcBef>
            </a:pP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UC</a:t>
            </a:r>
            <a:r>
              <a:rPr sz="1600" b="1" spc="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ION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OBJECTIVE: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4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iv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j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combination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both robot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well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video capturing </a:t>
            </a:r>
            <a:r>
              <a:rPr sz="1200" dirty="0">
                <a:latin typeface="Times New Roman"/>
                <a:cs typeface="Times New Roman"/>
              </a:rPr>
              <a:t>device.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introduce an </a:t>
            </a:r>
            <a:r>
              <a:rPr sz="1200" spc="-10" dirty="0">
                <a:latin typeface="Times New Roman"/>
                <a:cs typeface="Times New Roman"/>
              </a:rPr>
              <a:t>advance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live </a:t>
            </a:r>
            <a:r>
              <a:rPr sz="1200" spc="-5" dirty="0">
                <a:latin typeface="Times New Roman"/>
                <a:cs typeface="Times New Roman"/>
              </a:rPr>
              <a:t>streaming </a:t>
            </a:r>
            <a:r>
              <a:rPr sz="1200" spc="-15" dirty="0">
                <a:latin typeface="Times New Roman"/>
                <a:cs typeface="Times New Roman"/>
              </a:rPr>
              <a:t>along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spc="-10" dirty="0">
                <a:latin typeface="Times New Roman"/>
                <a:cs typeface="Times New Roman"/>
              </a:rPr>
              <a:t>commands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linked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movement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robot.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usage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Arduino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project, </a:t>
            </a:r>
            <a:r>
              <a:rPr sz="1200" spc="-1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 only </a:t>
            </a:r>
            <a:r>
              <a:rPr sz="1200" dirty="0">
                <a:latin typeface="Times New Roman"/>
                <a:cs typeface="Times New Roman"/>
              </a:rPr>
              <a:t>reduces the </a:t>
            </a:r>
            <a:r>
              <a:rPr sz="1200" spc="-5" dirty="0">
                <a:latin typeface="Times New Roman"/>
                <a:cs typeface="Times New Roman"/>
              </a:rPr>
              <a:t>complexity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10" dirty="0">
                <a:latin typeface="Times New Roman"/>
                <a:cs typeface="Times New Roman"/>
              </a:rPr>
              <a:t>but </a:t>
            </a:r>
            <a:r>
              <a:rPr sz="1200" spc="-15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efficiency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A29F538-1454-2FD2-38B7-AEC13E347DFC}"/>
              </a:ext>
            </a:extLst>
          </p:cNvPr>
          <p:cNvSpPr txBox="1"/>
          <p:nvPr/>
        </p:nvSpPr>
        <p:spPr>
          <a:xfrm>
            <a:off x="2269958" y="3785937"/>
            <a:ext cx="7451558" cy="13756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PROJECT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OVERVIEW:</a:t>
            </a:r>
            <a:endParaRPr sz="14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200"/>
              </a:lnSpc>
              <a:spcBef>
                <a:spcPts val="885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main </a:t>
            </a:r>
            <a:r>
              <a:rPr sz="1200" spc="5" dirty="0">
                <a:latin typeface="Times New Roman"/>
                <a:cs typeface="Times New Roman"/>
              </a:rPr>
              <a:t>aim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project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robotic vehicle equipped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wireless camera having capability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remote </a:t>
            </a:r>
            <a:r>
              <a:rPr sz="1200" spc="-10" dirty="0">
                <a:latin typeface="Times New Roman"/>
                <a:cs typeface="Times New Roman"/>
              </a:rPr>
              <a:t>monitoring </a:t>
            </a:r>
            <a:r>
              <a:rPr sz="1200" spc="-5" dirty="0">
                <a:latin typeface="Times New Roman"/>
                <a:cs typeface="Times New Roman"/>
              </a:rPr>
              <a:t>purposes.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camera allows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transmitting </a:t>
            </a:r>
            <a:r>
              <a:rPr sz="1200" dirty="0">
                <a:latin typeface="Times New Roman"/>
                <a:cs typeface="Times New Roman"/>
              </a:rPr>
              <a:t>real </a:t>
            </a:r>
            <a:r>
              <a:rPr sz="1200" spc="-10" dirty="0">
                <a:latin typeface="Times New Roman"/>
                <a:cs typeface="Times New Roman"/>
              </a:rPr>
              <a:t>time video </a:t>
            </a:r>
            <a:r>
              <a:rPr sz="1200" spc="-5" dirty="0">
                <a:latin typeface="Times New Roman"/>
                <a:cs typeface="Times New Roman"/>
              </a:rPr>
              <a:t>at any conditions. Whatever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captured by the </a:t>
            </a:r>
            <a:r>
              <a:rPr sz="1200" spc="-10" dirty="0">
                <a:latin typeface="Times New Roman"/>
                <a:cs typeface="Times New Roman"/>
              </a:rPr>
              <a:t>camera </a:t>
            </a:r>
            <a:r>
              <a:rPr sz="1200" spc="-5" dirty="0">
                <a:latin typeface="Times New Roman"/>
                <a:cs typeface="Times New Roman"/>
              </a:rPr>
              <a:t> can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viewed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PC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reference.It </a:t>
            </a:r>
            <a:r>
              <a:rPr sz="1200" spc="5" dirty="0">
                <a:latin typeface="Times New Roman"/>
                <a:cs typeface="Times New Roman"/>
              </a:rPr>
              <a:t>can </a:t>
            </a:r>
            <a:r>
              <a:rPr sz="1200" spc="-15" dirty="0">
                <a:latin typeface="Times New Roman"/>
                <a:cs typeface="Times New Roman"/>
              </a:rPr>
              <a:t>also 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environments </a:t>
            </a:r>
            <a:r>
              <a:rPr sz="1200" spc="-10" dirty="0">
                <a:latin typeface="Times New Roman"/>
                <a:cs typeface="Times New Roman"/>
              </a:rPr>
              <a:t>where </a:t>
            </a:r>
            <a:r>
              <a:rPr sz="1200" spc="-5" dirty="0">
                <a:latin typeface="Times New Roman"/>
                <a:cs typeface="Times New Roman"/>
              </a:rPr>
              <a:t> humans cannot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possibly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enter.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30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769E5-67E3-098A-10B8-1CB21052CDBC}"/>
              </a:ext>
            </a:extLst>
          </p:cNvPr>
          <p:cNvSpPr txBox="1"/>
          <p:nvPr/>
        </p:nvSpPr>
        <p:spPr>
          <a:xfrm>
            <a:off x="96253" y="152400"/>
            <a:ext cx="11927305" cy="6368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69">
              <a:lnSpc>
                <a:spcPct val="100000"/>
              </a:lnSpc>
            </a:pPr>
            <a:r>
              <a:rPr lang="en-US" sz="2000" b="1" spc="-10" dirty="0">
                <a:latin typeface="Times New Roman"/>
                <a:cs typeface="Times New Roman"/>
              </a:rPr>
              <a:t>ii)</a:t>
            </a:r>
            <a:r>
              <a:rPr lang="en-US" sz="2000" b="1" spc="32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Software: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application </a:t>
            </a:r>
            <a:r>
              <a:rPr lang="en-US" sz="1800" dirty="0">
                <a:latin typeface="Times New Roman"/>
                <a:cs typeface="Times New Roman"/>
              </a:rPr>
              <a:t>software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series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tasks.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software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designed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to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keep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view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three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constraints: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Availability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of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Memory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Availability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of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processor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speed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472440">
              <a:lnSpc>
                <a:spcPct val="146900"/>
              </a:lnSpc>
              <a:spcBef>
                <a:spcPts val="645"/>
              </a:spcBef>
              <a:buChar char="•"/>
              <a:tabLst>
                <a:tab pos="6731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need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limit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power </a:t>
            </a:r>
            <a:r>
              <a:rPr lang="en-US" sz="1800" spc="-5" dirty="0">
                <a:latin typeface="Times New Roman"/>
                <a:cs typeface="Times New Roman"/>
              </a:rPr>
              <a:t>dissipation </a:t>
            </a:r>
            <a:r>
              <a:rPr lang="en-US" sz="1800" dirty="0">
                <a:latin typeface="Times New Roman"/>
                <a:cs typeface="Times New Roman"/>
              </a:rPr>
              <a:t>when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running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continuously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cycles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wait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events,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run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stop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wake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up.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10" dirty="0">
                <a:latin typeface="Times New Roman"/>
                <a:cs typeface="Times New Roman"/>
              </a:rPr>
              <a:t>iii)</a:t>
            </a:r>
            <a:r>
              <a:rPr lang="en-US" sz="2000" b="1" spc="2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Real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Time</a:t>
            </a:r>
            <a:r>
              <a:rPr lang="en-US" sz="2000" b="1" spc="15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Operating</a:t>
            </a:r>
            <a:r>
              <a:rPr lang="en-US" sz="2000" b="1" spc="1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System: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(RTOS)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200"/>
              </a:lnSpc>
            </a:pPr>
            <a:r>
              <a:rPr lang="en-US" sz="1800" dirty="0">
                <a:latin typeface="Times New Roman"/>
                <a:cs typeface="Times New Roman"/>
              </a:rPr>
              <a:t>It </a:t>
            </a:r>
            <a:r>
              <a:rPr lang="en-US" sz="1800" spc="-10" dirty="0">
                <a:latin typeface="Times New Roman"/>
                <a:cs typeface="Times New Roman"/>
              </a:rPr>
              <a:t>supervises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application </a:t>
            </a:r>
            <a:r>
              <a:rPr lang="en-US" sz="1800" dirty="0">
                <a:latin typeface="Times New Roman"/>
                <a:cs typeface="Times New Roman"/>
              </a:rPr>
              <a:t>software, </a:t>
            </a:r>
            <a:r>
              <a:rPr lang="en-US" sz="1800" spc="-10" dirty="0">
                <a:latin typeface="Times New Roman"/>
                <a:cs typeface="Times New Roman"/>
              </a:rPr>
              <a:t>provides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mechanism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-20" dirty="0">
                <a:latin typeface="Times New Roman"/>
                <a:cs typeface="Times New Roman"/>
              </a:rPr>
              <a:t>let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process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dirty="0">
                <a:latin typeface="Times New Roman"/>
                <a:cs typeface="Times New Roman"/>
              </a:rPr>
              <a:t>run </a:t>
            </a:r>
            <a:r>
              <a:rPr lang="en-US" sz="1800" spc="-5" dirty="0" err="1">
                <a:latin typeface="Times New Roman"/>
                <a:cs typeface="Times New Roman"/>
              </a:rPr>
              <a:t>aprocess</a:t>
            </a:r>
            <a:r>
              <a:rPr lang="en-US" sz="1800" spc="-5" dirty="0">
                <a:latin typeface="Times New Roman"/>
                <a:cs typeface="Times New Roman"/>
              </a:rPr>
              <a:t> as per scheduling </a:t>
            </a:r>
            <a:r>
              <a:rPr lang="en-US" sz="1800" spc="-5" dirty="0" err="1">
                <a:latin typeface="Times New Roman"/>
                <a:cs typeface="Times New Roman"/>
              </a:rPr>
              <a:t>alongdo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switching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-5" dirty="0">
                <a:latin typeface="Times New Roman"/>
                <a:cs typeface="Times New Roman"/>
              </a:rPr>
              <a:t>one process (task)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an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other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process.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spc="5" dirty="0">
                <a:latin typeface="Times New Roman"/>
                <a:cs typeface="Times New Roman"/>
              </a:rPr>
              <a:t>an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RTOS,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processing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time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measured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tenths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seconds.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99390">
              <a:lnSpc>
                <a:spcPct val="1434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dirty="0">
                <a:latin typeface="Times New Roman"/>
                <a:cs typeface="Times New Roman"/>
              </a:rPr>
              <a:t> system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time-bound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fixed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deadline.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processing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 </a:t>
            </a:r>
            <a:r>
              <a:rPr lang="en-US" sz="1800" spc="-5" dirty="0">
                <a:latin typeface="Times New Roman"/>
                <a:cs typeface="Times New Roman"/>
              </a:rPr>
              <a:t>type</a:t>
            </a:r>
            <a:r>
              <a:rPr lang="en-US" sz="1800" spc="10" dirty="0">
                <a:latin typeface="Times New Roman"/>
                <a:cs typeface="Times New Roman"/>
              </a:rPr>
              <a:t> of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15" dirty="0">
                <a:latin typeface="Times New Roman"/>
                <a:cs typeface="Times New Roman"/>
              </a:rPr>
              <a:t> must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occur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within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specified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constraints.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Otherwise,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will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lead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10" dirty="0">
                <a:latin typeface="Times New Roman"/>
                <a:cs typeface="Times New Roman"/>
              </a:rPr>
              <a:t> failure.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Examples</a:t>
            </a:r>
            <a:r>
              <a:rPr lang="en-US" sz="1800" spc="10" dirty="0">
                <a:latin typeface="Times New Roman"/>
                <a:cs typeface="Times New Roman"/>
              </a:rPr>
              <a:t> of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real-time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operating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systems: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Airline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traffic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control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92075">
              <a:lnSpc>
                <a:spcPct val="145000"/>
              </a:lnSpc>
            </a:pPr>
            <a:r>
              <a:rPr lang="en-US" sz="1800" spc="-10" dirty="0">
                <a:latin typeface="Times New Roman"/>
                <a:cs typeface="Times New Roman"/>
              </a:rPr>
              <a:t>systems,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Command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Control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Systems,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Airlines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reservation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Heart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Pacemaker,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Network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Multimedia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Systems,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Robot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9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0053DC-956A-A3F8-A45F-6AEFA26D25BD}"/>
              </a:ext>
            </a:extLst>
          </p:cNvPr>
          <p:cNvSpPr txBox="1"/>
          <p:nvPr/>
        </p:nvSpPr>
        <p:spPr>
          <a:xfrm>
            <a:off x="320842" y="183987"/>
            <a:ext cx="11550316" cy="413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Block</a:t>
            </a:r>
            <a:r>
              <a:rPr lang="en-US" sz="2000" b="1" spc="-2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Diagram</a:t>
            </a:r>
            <a:r>
              <a:rPr lang="en-US" sz="2000" b="1" spc="30" dirty="0">
                <a:latin typeface="Times New Roman"/>
                <a:cs typeface="Times New Roman"/>
              </a:rPr>
              <a:t> </a:t>
            </a:r>
            <a:r>
              <a:rPr lang="en-US" sz="2000" b="1" spc="-20" dirty="0">
                <a:latin typeface="Times New Roman"/>
                <a:cs typeface="Times New Roman"/>
              </a:rPr>
              <a:t>of</a:t>
            </a:r>
            <a:r>
              <a:rPr lang="en-US" sz="2000" b="1" spc="20" dirty="0">
                <a:latin typeface="Times New Roman"/>
                <a:cs typeface="Times New Roman"/>
              </a:rPr>
              <a:t> </a:t>
            </a:r>
            <a:r>
              <a:rPr lang="en-US" sz="2000" b="1" spc="5" dirty="0">
                <a:latin typeface="Times New Roman"/>
                <a:cs typeface="Times New Roman"/>
              </a:rPr>
              <a:t>an</a:t>
            </a:r>
            <a:r>
              <a:rPr lang="en-US" sz="2000" b="1" spc="-2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Embedded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System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8890" indent="457200" algn="just">
              <a:lnSpc>
                <a:spcPct val="1445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An Embedded System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microprocessor </a:t>
            </a:r>
            <a:r>
              <a:rPr lang="en-US" sz="1800" spc="-10" dirty="0">
                <a:latin typeface="Times New Roman"/>
                <a:cs typeface="Times New Roman"/>
              </a:rPr>
              <a:t>based </a:t>
            </a:r>
            <a:r>
              <a:rPr lang="en-US" sz="1800" dirty="0">
                <a:latin typeface="Times New Roman"/>
                <a:cs typeface="Times New Roman"/>
              </a:rPr>
              <a:t>system </a:t>
            </a:r>
            <a:r>
              <a:rPr lang="en-US" sz="1800" spc="-5" dirty="0">
                <a:latin typeface="Times New Roman"/>
                <a:cs typeface="Times New Roman"/>
              </a:rPr>
              <a:t>that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embedded as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subsystem,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larger </a:t>
            </a:r>
            <a:r>
              <a:rPr lang="en-US" sz="1800" dirty="0">
                <a:latin typeface="Times New Roman"/>
                <a:cs typeface="Times New Roman"/>
              </a:rPr>
              <a:t>system </a:t>
            </a:r>
            <a:r>
              <a:rPr lang="en-US" sz="1800" spc="-5" dirty="0">
                <a:latin typeface="Times New Roman"/>
                <a:cs typeface="Times New Roman"/>
              </a:rPr>
              <a:t>(which may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5" dirty="0">
                <a:latin typeface="Times New Roman"/>
                <a:cs typeface="Times New Roman"/>
              </a:rPr>
              <a:t>may not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computer </a:t>
            </a:r>
            <a:r>
              <a:rPr lang="en-US" sz="1800" spc="-10" dirty="0">
                <a:latin typeface="Times New Roman"/>
                <a:cs typeface="Times New Roman"/>
              </a:rPr>
              <a:t>system). </a:t>
            </a:r>
            <a:r>
              <a:rPr lang="en-US" sz="1800" spc="15" dirty="0">
                <a:latin typeface="Times New Roman"/>
                <a:cs typeface="Times New Roman"/>
              </a:rPr>
              <a:t>By 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contrast, a </a:t>
            </a:r>
            <a:r>
              <a:rPr lang="en-US" sz="1800" spc="-5" dirty="0">
                <a:latin typeface="Times New Roman"/>
                <a:cs typeface="Times New Roman"/>
              </a:rPr>
              <a:t>general-purpose computer, such as </a:t>
            </a:r>
            <a:r>
              <a:rPr lang="en-US" sz="1800" dirty="0">
                <a:latin typeface="Times New Roman"/>
                <a:cs typeface="Times New Roman"/>
              </a:rPr>
              <a:t>a personal computer </a:t>
            </a:r>
            <a:r>
              <a:rPr lang="en-US" sz="1800" spc="-5" dirty="0">
                <a:latin typeface="Times New Roman"/>
                <a:cs typeface="Times New Roman"/>
              </a:rPr>
              <a:t>(PC),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designed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flexible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meet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wide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range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end-user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needs.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An embedded </a:t>
            </a:r>
            <a:r>
              <a:rPr lang="en-US" sz="1800" dirty="0">
                <a:latin typeface="Times New Roman"/>
                <a:cs typeface="Times New Roman"/>
              </a:rPr>
              <a:t>system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custom-built special </a:t>
            </a:r>
            <a:r>
              <a:rPr lang="en-US" sz="1800" dirty="0">
                <a:latin typeface="Times New Roman"/>
                <a:cs typeface="Times New Roman"/>
              </a:rPr>
              <a:t>purpose </a:t>
            </a:r>
            <a:r>
              <a:rPr lang="en-US" sz="1800" spc="-5" dirty="0">
                <a:latin typeface="Times New Roman"/>
                <a:cs typeface="Times New Roman"/>
              </a:rPr>
              <a:t>computer used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specific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purpose. </a:t>
            </a:r>
            <a:r>
              <a:rPr lang="en-US" sz="1800" spc="-10" dirty="0">
                <a:latin typeface="Times New Roman"/>
                <a:cs typeface="Times New Roman"/>
              </a:rPr>
              <a:t>It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system </a:t>
            </a:r>
            <a:r>
              <a:rPr lang="en-US" sz="1800" spc="-5" dirty="0">
                <a:latin typeface="Times New Roman"/>
                <a:cs typeface="Times New Roman"/>
              </a:rPr>
              <a:t>that combines </a:t>
            </a:r>
            <a:r>
              <a:rPr lang="en-US" sz="1800" dirty="0">
                <a:latin typeface="Times New Roman"/>
                <a:cs typeface="Times New Roman"/>
              </a:rPr>
              <a:t>both </a:t>
            </a:r>
            <a:r>
              <a:rPr lang="en-US" sz="1800" spc="-5" dirty="0">
                <a:latin typeface="Times New Roman"/>
                <a:cs typeface="Times New Roman"/>
              </a:rPr>
              <a:t>hardware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software </a:t>
            </a:r>
            <a:r>
              <a:rPr lang="en-US" sz="1800" dirty="0">
                <a:latin typeface="Times New Roman"/>
                <a:cs typeface="Times New Roman"/>
              </a:rPr>
              <a:t>to perform a </a:t>
            </a:r>
            <a:r>
              <a:rPr lang="en-US" sz="1800" spc="-5" dirty="0">
                <a:latin typeface="Times New Roman"/>
                <a:cs typeface="Times New Roman"/>
              </a:rPr>
              <a:t>certain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task.It</a:t>
            </a:r>
            <a:r>
              <a:rPr lang="en-US" sz="1800" spc="-5" dirty="0">
                <a:latin typeface="Times New Roman"/>
                <a:cs typeface="Times New Roman"/>
              </a:rPr>
              <a:t> can </a:t>
            </a:r>
            <a:r>
              <a:rPr lang="en-US" sz="1800" dirty="0">
                <a:latin typeface="Times New Roman"/>
                <a:cs typeface="Times New Roman"/>
              </a:rPr>
              <a:t>be </a:t>
            </a:r>
            <a:r>
              <a:rPr lang="en-US" sz="1800" spc="-5" dirty="0">
                <a:latin typeface="Times New Roman"/>
                <a:cs typeface="Times New Roman"/>
              </a:rPr>
              <a:t>used as </a:t>
            </a:r>
            <a:r>
              <a:rPr lang="en-US" sz="1800" spc="5" dirty="0">
                <a:latin typeface="Times New Roman"/>
                <a:cs typeface="Times New Roman"/>
              </a:rPr>
              <a:t>an </a:t>
            </a:r>
            <a:r>
              <a:rPr lang="en-US" sz="1800" spc="-5" dirty="0">
                <a:latin typeface="Times New Roman"/>
                <a:cs typeface="Times New Roman"/>
              </a:rPr>
              <a:t>individual </a:t>
            </a:r>
            <a:r>
              <a:rPr lang="en-US" sz="1800" dirty="0">
                <a:latin typeface="Times New Roman"/>
                <a:cs typeface="Times New Roman"/>
              </a:rPr>
              <a:t>system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dirty="0">
                <a:latin typeface="Times New Roman"/>
                <a:cs typeface="Times New Roman"/>
              </a:rPr>
              <a:t>a part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another </a:t>
            </a:r>
            <a:r>
              <a:rPr lang="en-US" sz="1800" spc="-10" dirty="0">
                <a:latin typeface="Times New Roman"/>
                <a:cs typeface="Times New Roman"/>
              </a:rPr>
              <a:t>large system. </a:t>
            </a:r>
            <a:r>
              <a:rPr lang="en-US" sz="1800" spc="5" dirty="0">
                <a:latin typeface="Times New Roman"/>
                <a:cs typeface="Times New Roman"/>
              </a:rPr>
              <a:t>You </a:t>
            </a:r>
            <a:r>
              <a:rPr lang="en-US" sz="1800" spc="-5" dirty="0">
                <a:latin typeface="Times New Roman"/>
                <a:cs typeface="Times New Roman"/>
              </a:rPr>
              <a:t>will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find </a:t>
            </a:r>
            <a:r>
              <a:rPr lang="en-US" sz="1800" spc="-10" dirty="0">
                <a:latin typeface="Times New Roman"/>
                <a:cs typeface="Times New Roman"/>
              </a:rPr>
              <a:t>embedded </a:t>
            </a:r>
            <a:r>
              <a:rPr lang="en-US" sz="1800" spc="-5" dirty="0">
                <a:latin typeface="Times New Roman"/>
                <a:cs typeface="Times New Roman"/>
              </a:rPr>
              <a:t>systems incorporated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range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applications </a:t>
            </a:r>
            <a:r>
              <a:rPr lang="en-US" sz="1800" spc="-10" dirty="0">
                <a:latin typeface="Times New Roman"/>
                <a:cs typeface="Times New Roman"/>
              </a:rPr>
              <a:t>including </a:t>
            </a:r>
            <a:r>
              <a:rPr lang="en-US" sz="1800" spc="-5" dirty="0">
                <a:latin typeface="Times New Roman"/>
                <a:cs typeface="Times New Roman"/>
              </a:rPr>
              <a:t>consumer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electronics,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industrial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machinery,</a:t>
            </a:r>
            <a:r>
              <a:rPr lang="en-US" sz="1800" spc="-5" dirty="0">
                <a:latin typeface="Times New Roman"/>
                <a:cs typeface="Times New Roman"/>
              </a:rPr>
              <a:t> automobiles,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agriculture,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processing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industrial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devices,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airplanes,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digital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watches,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vending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machines,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air-conditioners,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mobile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devices.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56F2BDE4-B906-B030-0F1E-62AB0CDA47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6948" y="4322683"/>
            <a:ext cx="6256420" cy="23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6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E9657D-7728-1FF6-EA52-C5AC135A5531}"/>
              </a:ext>
            </a:extLst>
          </p:cNvPr>
          <p:cNvSpPr txBox="1"/>
          <p:nvPr/>
        </p:nvSpPr>
        <p:spPr>
          <a:xfrm>
            <a:off x="344905" y="200526"/>
            <a:ext cx="11708550" cy="429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670" lvl="1" indent="-268605">
              <a:lnSpc>
                <a:spcPct val="100000"/>
              </a:lnSpc>
              <a:spcBef>
                <a:spcPts val="90"/>
              </a:spcBef>
              <a:buAutoNum type="arabicPeriod" startAt="4"/>
              <a:tabLst>
                <a:tab pos="281305" algn="l"/>
              </a:tabLst>
            </a:pPr>
            <a:r>
              <a:rPr lang="en-IN" sz="1400" b="1" spc="-10" dirty="0">
                <a:latin typeface="Times New Roman"/>
                <a:cs typeface="Times New Roman"/>
              </a:rPr>
              <a:t>System</a:t>
            </a:r>
            <a:r>
              <a:rPr lang="en-IN" sz="1400" b="1" spc="-15" dirty="0">
                <a:latin typeface="Times New Roman"/>
                <a:cs typeface="Times New Roman"/>
              </a:rPr>
              <a:t> </a:t>
            </a:r>
            <a:r>
              <a:rPr lang="en-IN" sz="1400" b="1" spc="-10" dirty="0">
                <a:latin typeface="Times New Roman"/>
                <a:cs typeface="Times New Roman"/>
              </a:rPr>
              <a:t>Requirements</a:t>
            </a:r>
            <a:endParaRPr lang="en-IN"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lang="en-IN" sz="130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buAutoNum type="arabicPeriod"/>
              <a:tabLst>
                <a:tab pos="415290" algn="l"/>
              </a:tabLst>
            </a:pPr>
            <a:r>
              <a:rPr lang="en-IN" sz="1400" b="1" spc="-10" dirty="0">
                <a:latin typeface="Times New Roman"/>
                <a:cs typeface="Times New Roman"/>
              </a:rPr>
              <a:t>Hardware</a:t>
            </a:r>
            <a:r>
              <a:rPr lang="en-IN" sz="1400" b="1" spc="-2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Requirements</a:t>
            </a:r>
            <a:endParaRPr lang="en-IN" sz="14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lang="en-IN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200" b="1" spc="-5" dirty="0">
                <a:latin typeface="Times New Roman"/>
                <a:cs typeface="Times New Roman"/>
              </a:rPr>
              <a:t>HARDWARE</a:t>
            </a:r>
            <a:r>
              <a:rPr lang="en-IN" sz="1200" b="1" spc="-40" dirty="0"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latin typeface="Times New Roman"/>
                <a:cs typeface="Times New Roman"/>
              </a:rPr>
              <a:t>COMPONENTS</a:t>
            </a:r>
            <a:r>
              <a:rPr lang="en-IN" sz="1200" b="1" spc="-25" dirty="0"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latin typeface="Times New Roman"/>
                <a:cs typeface="Times New Roman"/>
              </a:rPr>
              <a:t>USED:</a:t>
            </a:r>
            <a:r>
              <a:rPr lang="en-IN" sz="1200" b="1" spc="-4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The</a:t>
            </a:r>
            <a:r>
              <a:rPr lang="en-IN" sz="1200" spc="-3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major</a:t>
            </a:r>
            <a:r>
              <a:rPr lang="en-IN" sz="1200" spc="-5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building</a:t>
            </a:r>
            <a:r>
              <a:rPr lang="en-IN" sz="1200" spc="-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blocks</a:t>
            </a:r>
            <a:r>
              <a:rPr lang="en-IN" sz="1200" spc="-45" dirty="0">
                <a:latin typeface="Times New Roman"/>
                <a:cs typeface="Times New Roman"/>
              </a:rPr>
              <a:t> </a:t>
            </a:r>
            <a:r>
              <a:rPr lang="en-IN" sz="1200" spc="10" dirty="0">
                <a:latin typeface="Times New Roman"/>
                <a:cs typeface="Times New Roman"/>
              </a:rPr>
              <a:t>of</a:t>
            </a:r>
            <a:r>
              <a:rPr lang="en-IN" sz="1200" spc="-9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this</a:t>
            </a:r>
            <a:r>
              <a:rPr lang="en-IN" sz="1200" spc="-4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project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are: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125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Regulated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Power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Supply.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ARDUINO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Microcontroller.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10" dirty="0">
                <a:latin typeface="Times New Roman"/>
                <a:cs typeface="Times New Roman"/>
              </a:rPr>
              <a:t>LCD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DC</a:t>
            </a:r>
            <a:r>
              <a:rPr lang="en-IN" sz="1200" spc="-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MOTORS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L293D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MOTOR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DRIVER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Motherboard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7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ESP-32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Wi-Fi</a:t>
            </a:r>
            <a:r>
              <a:rPr lang="en-IN" sz="1200" spc="26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Camera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module</a:t>
            </a:r>
            <a:endParaRPr lang="en-IN" sz="1200" dirty="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lang="en-IN" sz="1250" dirty="0">
              <a:latin typeface="Times New Roman"/>
              <a:cs typeface="Times New Roman"/>
            </a:endParaRPr>
          </a:p>
          <a:p>
            <a:pPr marL="414655" lvl="2" indent="-402590">
              <a:lnSpc>
                <a:spcPct val="100000"/>
              </a:lnSpc>
              <a:buAutoNum type="arabicPeriod" startAt="2"/>
              <a:tabLst>
                <a:tab pos="415290" algn="l"/>
              </a:tabLst>
            </a:pPr>
            <a:r>
              <a:rPr lang="en-IN" sz="1400" b="1" spc="-10" dirty="0">
                <a:latin typeface="Times New Roman"/>
                <a:cs typeface="Times New Roman"/>
              </a:rPr>
              <a:t>Software</a:t>
            </a:r>
            <a:r>
              <a:rPr lang="en-IN" sz="1400" b="1" spc="-2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Requirements</a:t>
            </a:r>
            <a:endParaRPr lang="en-IN" sz="14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lang="en-IN" sz="135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ARDUINO</a:t>
            </a:r>
            <a:r>
              <a:rPr lang="en-IN" sz="1200" dirty="0">
                <a:latin typeface="Times New Roman"/>
                <a:cs typeface="Times New Roman"/>
              </a:rPr>
              <a:t> IDE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Embedded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C </a:t>
            </a:r>
            <a:r>
              <a:rPr lang="en-IN" sz="1200" spc="-5" dirty="0">
                <a:latin typeface="Times New Roman"/>
                <a:cs typeface="Times New Roman"/>
              </a:rPr>
              <a:t>programming.</a:t>
            </a:r>
            <a:endParaRPr lang="en-IN" sz="1200" dirty="0">
              <a:latin typeface="Times New Roman"/>
              <a:cs typeface="Times New Roman"/>
            </a:endParaRPr>
          </a:p>
          <a:p>
            <a:pPr marL="469900" lvl="3" indent="-228600">
              <a:lnSpc>
                <a:spcPct val="100000"/>
              </a:lnSpc>
              <a:spcBef>
                <a:spcPts val="1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ARDUINO</a:t>
            </a:r>
            <a:r>
              <a:rPr lang="en-IN" sz="1200" dirty="0">
                <a:latin typeface="Times New Roman"/>
                <a:cs typeface="Times New Roman"/>
              </a:rPr>
              <a:t> IDE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compiler,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dumping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code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into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Micro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controller.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78904-48C4-903E-226F-7207EB818246}"/>
              </a:ext>
            </a:extLst>
          </p:cNvPr>
          <p:cNvSpPr txBox="1"/>
          <p:nvPr/>
        </p:nvSpPr>
        <p:spPr>
          <a:xfrm>
            <a:off x="272716" y="4235117"/>
            <a:ext cx="11708550" cy="2618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IN" sz="2000" b="1" spc="-10" dirty="0">
                <a:latin typeface="Times New Roman"/>
                <a:cs typeface="Times New Roman"/>
              </a:rPr>
              <a:t>Regulated</a:t>
            </a:r>
            <a:r>
              <a:rPr lang="en-IN" sz="2000" b="1" spc="-15" dirty="0"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latin typeface="Times New Roman"/>
                <a:cs typeface="Times New Roman"/>
              </a:rPr>
              <a:t>Power</a:t>
            </a:r>
            <a:r>
              <a:rPr lang="en-IN" sz="2000" b="1" dirty="0">
                <a:latin typeface="Times New Roman"/>
                <a:cs typeface="Times New Roman"/>
              </a:rPr>
              <a:t> Supply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A regulated power </a:t>
            </a:r>
            <a:r>
              <a:rPr lang="en-US" sz="1200" spc="-10" dirty="0">
                <a:latin typeface="Times New Roman"/>
                <a:cs typeface="Times New Roman"/>
              </a:rPr>
              <a:t>supply </a:t>
            </a:r>
            <a:r>
              <a:rPr lang="en-US" sz="1200" dirty="0">
                <a:latin typeface="Times New Roman"/>
                <a:cs typeface="Times New Roman"/>
              </a:rPr>
              <a:t>converts </a:t>
            </a:r>
            <a:r>
              <a:rPr lang="en-US" sz="1200" spc="-5" dirty="0">
                <a:latin typeface="Times New Roman"/>
                <a:cs typeface="Times New Roman"/>
              </a:rPr>
              <a:t>unregulated </a:t>
            </a:r>
            <a:r>
              <a:rPr lang="en-US" sz="1200" spc="-20" dirty="0">
                <a:latin typeface="Times New Roman"/>
                <a:cs typeface="Times New Roman"/>
              </a:rPr>
              <a:t>AC </a:t>
            </a:r>
            <a:r>
              <a:rPr lang="en-US" sz="1200" spc="-5" dirty="0">
                <a:latin typeface="Times New Roman"/>
                <a:cs typeface="Times New Roman"/>
              </a:rPr>
              <a:t>(Alternating Current) </a:t>
            </a:r>
            <a:r>
              <a:rPr lang="en-US" sz="1200" dirty="0">
                <a:latin typeface="Times New Roman"/>
                <a:cs typeface="Times New Roman"/>
              </a:rPr>
              <a:t>to a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constant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DC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(Direct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Current).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regulated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power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supply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used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ensure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output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remains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constant even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if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10" dirty="0">
                <a:latin typeface="Times New Roman"/>
                <a:cs typeface="Times New Roman"/>
              </a:rPr>
              <a:t> input</a:t>
            </a:r>
            <a:r>
              <a:rPr lang="en-US" sz="1200" spc="-5" dirty="0">
                <a:latin typeface="Times New Roman"/>
                <a:cs typeface="Times New Roman"/>
              </a:rPr>
              <a:t> changes 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IC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Regulated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power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supply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(RPS)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one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kind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electronic circuit, designed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provide </a:t>
            </a:r>
            <a:r>
              <a:rPr lang="en-US" sz="1200" spc="5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stable DC voltage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10" dirty="0">
                <a:latin typeface="Times New Roman"/>
                <a:cs typeface="Times New Roman"/>
              </a:rPr>
              <a:t>fixed </a:t>
            </a:r>
            <a:r>
              <a:rPr lang="en-US" sz="1200" spc="-5" dirty="0">
                <a:latin typeface="Times New Roman"/>
                <a:cs typeface="Times New Roman"/>
              </a:rPr>
              <a:t>value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across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load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terminals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irrespective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load</a:t>
            </a:r>
            <a:r>
              <a:rPr lang="en-US" sz="1200" spc="-5" dirty="0">
                <a:latin typeface="Times New Roman"/>
                <a:cs typeface="Times New Roman"/>
              </a:rPr>
              <a:t> variations.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15" dirty="0">
                <a:latin typeface="Times New Roman"/>
                <a:cs typeface="Times New Roman"/>
              </a:rPr>
              <a:t> main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function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20" dirty="0">
                <a:latin typeface="Times New Roman"/>
                <a:cs typeface="Times New Roman"/>
              </a:rPr>
              <a:t>of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regulated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power </a:t>
            </a:r>
            <a:r>
              <a:rPr lang="en-US" sz="1200" spc="-10" dirty="0">
                <a:latin typeface="Times New Roman"/>
                <a:cs typeface="Times New Roman"/>
              </a:rPr>
              <a:t>supply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convert </a:t>
            </a:r>
            <a:r>
              <a:rPr lang="en-US" sz="1200" spc="-5" dirty="0">
                <a:latin typeface="Times New Roman"/>
                <a:cs typeface="Times New Roman"/>
              </a:rPr>
              <a:t>an </a:t>
            </a:r>
            <a:r>
              <a:rPr lang="en-US" sz="1200" dirty="0">
                <a:latin typeface="Times New Roman"/>
                <a:cs typeface="Times New Roman"/>
              </a:rPr>
              <a:t>unregulated </a:t>
            </a:r>
            <a:r>
              <a:rPr lang="en-US" sz="1200" spc="-10" dirty="0">
                <a:latin typeface="Times New Roman"/>
                <a:cs typeface="Times New Roman"/>
              </a:rPr>
              <a:t>alternating </a:t>
            </a:r>
            <a:r>
              <a:rPr lang="en-US" sz="1200" spc="-5" dirty="0">
                <a:latin typeface="Times New Roman"/>
                <a:cs typeface="Times New Roman"/>
              </a:rPr>
              <a:t>current </a:t>
            </a:r>
            <a:r>
              <a:rPr lang="en-US" sz="1200" spc="-10" dirty="0">
                <a:latin typeface="Times New Roman"/>
                <a:cs typeface="Times New Roman"/>
              </a:rPr>
              <a:t>(AC) </a:t>
            </a:r>
            <a:r>
              <a:rPr lang="en-US" sz="1200" dirty="0">
                <a:latin typeface="Times New Roman"/>
                <a:cs typeface="Times New Roman"/>
              </a:rPr>
              <a:t>to a steady </a:t>
            </a:r>
            <a:r>
              <a:rPr lang="en-US" sz="1200" spc="-5" dirty="0">
                <a:latin typeface="Times New Roman"/>
                <a:cs typeface="Times New Roman"/>
              </a:rPr>
              <a:t>direct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current </a:t>
            </a:r>
            <a:r>
              <a:rPr lang="en-US" sz="1200" spc="-10" dirty="0">
                <a:latin typeface="Times New Roman"/>
                <a:cs typeface="Times New Roman"/>
              </a:rPr>
              <a:t>(DC). The </a:t>
            </a:r>
            <a:r>
              <a:rPr lang="en-US" sz="1200" spc="-5" dirty="0">
                <a:latin typeface="Times New Roman"/>
                <a:cs typeface="Times New Roman"/>
              </a:rPr>
              <a:t>RPS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used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confirm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spc="-15" dirty="0">
                <a:latin typeface="Times New Roman"/>
                <a:cs typeface="Times New Roman"/>
              </a:rPr>
              <a:t>if </a:t>
            </a:r>
            <a:r>
              <a:rPr lang="en-US" sz="1200" spc="5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input changes </a:t>
            </a:r>
            <a:r>
              <a:rPr lang="en-US" sz="1200" dirty="0">
                <a:latin typeface="Times New Roman"/>
                <a:cs typeface="Times New Roman"/>
              </a:rPr>
              <a:t>then the </a:t>
            </a:r>
            <a:r>
              <a:rPr lang="en-US" sz="1200" spc="-5" dirty="0">
                <a:latin typeface="Times New Roman"/>
                <a:cs typeface="Times New Roman"/>
              </a:rPr>
              <a:t>output </a:t>
            </a:r>
            <a:r>
              <a:rPr lang="en-US" sz="1200" spc="-10" dirty="0">
                <a:latin typeface="Times New Roman"/>
                <a:cs typeface="Times New Roman"/>
              </a:rPr>
              <a:t>will 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stable. This </a:t>
            </a:r>
            <a:r>
              <a:rPr lang="en-US" sz="1200" dirty="0">
                <a:latin typeface="Times New Roman"/>
                <a:cs typeface="Times New Roman"/>
              </a:rPr>
              <a:t>power </a:t>
            </a:r>
            <a:r>
              <a:rPr lang="en-US" sz="1200" spc="-5" dirty="0">
                <a:latin typeface="Times New Roman"/>
                <a:cs typeface="Times New Roman"/>
              </a:rPr>
              <a:t>supply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10" dirty="0">
                <a:latin typeface="Times New Roman"/>
                <a:cs typeface="Times New Roman"/>
              </a:rPr>
              <a:t>also called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linear </a:t>
            </a:r>
            <a:r>
              <a:rPr lang="en-US" sz="1200" dirty="0">
                <a:latin typeface="Times New Roman"/>
                <a:cs typeface="Times New Roman"/>
              </a:rPr>
              <a:t>power </a:t>
            </a:r>
            <a:r>
              <a:rPr lang="en-US" sz="1200" spc="-15" dirty="0">
                <a:latin typeface="Times New Roman"/>
                <a:cs typeface="Times New Roman"/>
              </a:rPr>
              <a:t>supply, </a:t>
            </a:r>
            <a:r>
              <a:rPr lang="en-US" sz="1200" spc="-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this </a:t>
            </a:r>
            <a:r>
              <a:rPr lang="en-US" sz="1200" spc="5" dirty="0">
                <a:latin typeface="Times New Roman"/>
                <a:cs typeface="Times New Roman"/>
              </a:rPr>
              <a:t>will </a:t>
            </a:r>
            <a:r>
              <a:rPr lang="en-US" sz="1200" spc="-5" dirty="0">
                <a:latin typeface="Times New Roman"/>
                <a:cs typeface="Times New Roman"/>
              </a:rPr>
              <a:t>allow </a:t>
            </a:r>
            <a:r>
              <a:rPr lang="en-US" sz="1200" spc="5" dirty="0">
                <a:latin typeface="Times New Roman"/>
                <a:cs typeface="Times New Roman"/>
              </a:rPr>
              <a:t>an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AC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input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well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provides</a:t>
            </a:r>
            <a:r>
              <a:rPr lang="en-US" sz="1200" dirty="0">
                <a:latin typeface="Times New Roman"/>
                <a:cs typeface="Times New Roman"/>
              </a:rPr>
              <a:t> steady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DC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output.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50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A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power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supply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can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providing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necessary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amount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power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at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precise voltage from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main </a:t>
            </a:r>
            <a:r>
              <a:rPr lang="en-US" sz="1200" dirty="0">
                <a:latin typeface="Times New Roman"/>
                <a:cs typeface="Times New Roman"/>
              </a:rPr>
              <a:t>source </a:t>
            </a:r>
            <a:r>
              <a:rPr lang="en-US" sz="1200" spc="-15" dirty="0">
                <a:latin typeface="Times New Roman"/>
                <a:cs typeface="Times New Roman"/>
              </a:rPr>
              <a:t>like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battery. A </a:t>
            </a:r>
            <a:r>
              <a:rPr lang="en-US" sz="1200" spc="-10" dirty="0">
                <a:latin typeface="Times New Roman"/>
                <a:cs typeface="Times New Roman"/>
              </a:rPr>
              <a:t>transformer </a:t>
            </a:r>
            <a:r>
              <a:rPr lang="en-US" sz="1200" spc="-5" dirty="0">
                <a:latin typeface="Times New Roman"/>
                <a:cs typeface="Times New Roman"/>
              </a:rPr>
              <a:t>alters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AC </a:t>
            </a:r>
            <a:r>
              <a:rPr lang="en-US" sz="1200" spc="-10" dirty="0">
                <a:latin typeface="Times New Roman"/>
                <a:cs typeface="Times New Roman"/>
              </a:rPr>
              <a:t>mains </a:t>
            </a:r>
            <a:r>
              <a:rPr lang="en-US" sz="1200" spc="-5" dirty="0">
                <a:latin typeface="Times New Roman"/>
                <a:cs typeface="Times New Roman"/>
              </a:rPr>
              <a:t> voltage </a:t>
            </a:r>
            <a:r>
              <a:rPr lang="en-US" sz="1200" dirty="0">
                <a:latin typeface="Times New Roman"/>
                <a:cs typeface="Times New Roman"/>
              </a:rPr>
              <a:t>toward a </a:t>
            </a:r>
            <a:r>
              <a:rPr lang="en-US" sz="1200" spc="-5" dirty="0">
                <a:latin typeface="Times New Roman"/>
                <a:cs typeface="Times New Roman"/>
              </a:rPr>
              <a:t>necessary </a:t>
            </a:r>
            <a:r>
              <a:rPr lang="en-US" sz="1200" spc="-10" dirty="0">
                <a:latin typeface="Times New Roman"/>
                <a:cs typeface="Times New Roman"/>
              </a:rPr>
              <a:t>value </a:t>
            </a:r>
            <a:r>
              <a:rPr lang="en-US" sz="1200" spc="-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main </a:t>
            </a:r>
            <a:r>
              <a:rPr lang="en-US" sz="1200" spc="-5" dirty="0">
                <a:latin typeface="Times New Roman"/>
                <a:cs typeface="Times New Roman"/>
              </a:rPr>
              <a:t>function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this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dirty="0">
                <a:latin typeface="Times New Roman"/>
                <a:cs typeface="Times New Roman"/>
              </a:rPr>
              <a:t>step up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step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down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voltage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58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DEBB1-D0B0-1B96-C10F-EAFFD1B34561}"/>
              </a:ext>
            </a:extLst>
          </p:cNvPr>
          <p:cNvSpPr txBox="1"/>
          <p:nvPr/>
        </p:nvSpPr>
        <p:spPr>
          <a:xfrm>
            <a:off x="631767" y="216130"/>
            <a:ext cx="2959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Arduino:</a:t>
            </a:r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68C7FD85-F713-C582-9FC9-E0C24246B2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716" y="1064029"/>
            <a:ext cx="5259188" cy="1778924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02251F10-AB04-CB36-2D8B-275C39D17D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1098" y="3690852"/>
            <a:ext cx="4422371" cy="295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CEA86-FF51-A0CE-CD8B-502F9E0C5BC9}"/>
              </a:ext>
            </a:extLst>
          </p:cNvPr>
          <p:cNvSpPr txBox="1"/>
          <p:nvPr/>
        </p:nvSpPr>
        <p:spPr>
          <a:xfrm>
            <a:off x="881148" y="3429000"/>
            <a:ext cx="27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 Diagram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540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4CA694-05B3-00C4-B28B-16C256023AB9}"/>
              </a:ext>
            </a:extLst>
          </p:cNvPr>
          <p:cNvSpPr txBox="1"/>
          <p:nvPr/>
        </p:nvSpPr>
        <p:spPr>
          <a:xfrm>
            <a:off x="303123" y="858253"/>
            <a:ext cx="11585753" cy="4810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1900">
              <a:lnSpc>
                <a:spcPct val="100000"/>
              </a:lnSpc>
              <a:spcBef>
                <a:spcPts val="72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1200" b="1" spc="-10" dirty="0">
                <a:latin typeface="Times New Roman"/>
                <a:cs typeface="Times New Roman"/>
              </a:rPr>
              <a:t>VCC: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9525" indent="420370" algn="just">
              <a:lnSpc>
                <a:spcPts val="2070"/>
              </a:lnSpc>
              <a:spcBef>
                <a:spcPts val="145"/>
              </a:spcBef>
            </a:pPr>
            <a:r>
              <a:rPr lang="en-US" sz="1200" spc="-10" dirty="0">
                <a:latin typeface="Times New Roman"/>
                <a:cs typeface="Times New Roman"/>
              </a:rPr>
              <a:t>Digital </a:t>
            </a:r>
            <a:r>
              <a:rPr lang="en-US" sz="1200" dirty="0">
                <a:latin typeface="Times New Roman"/>
                <a:cs typeface="Times New Roman"/>
              </a:rPr>
              <a:t>supply </a:t>
            </a:r>
            <a:r>
              <a:rPr lang="en-US" sz="1200" spc="-5" dirty="0">
                <a:latin typeface="Times New Roman"/>
                <a:cs typeface="Times New Roman"/>
              </a:rPr>
              <a:t>voltage magnitude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voltage </a:t>
            </a:r>
            <a:r>
              <a:rPr lang="en-US" sz="1200" spc="-5" dirty="0">
                <a:latin typeface="Times New Roman"/>
                <a:cs typeface="Times New Roman"/>
              </a:rPr>
              <a:t>range between </a:t>
            </a:r>
            <a:r>
              <a:rPr lang="en-US" sz="1200" dirty="0">
                <a:latin typeface="Times New Roman"/>
                <a:cs typeface="Times New Roman"/>
              </a:rPr>
              <a:t>4.5 to 5.5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ATmega8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2.7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5.5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ATmega8L</a:t>
            </a: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GND:</a:t>
            </a:r>
            <a:endParaRPr lang="en-US" sz="1200" dirty="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60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Ground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Zero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reference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digital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voltage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supply.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PORTB</a:t>
            </a:r>
            <a:r>
              <a:rPr lang="en-US" sz="1200" b="1" spc="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(PB7..</a:t>
            </a:r>
            <a:r>
              <a:rPr lang="en-US" sz="1200" b="1" dirty="0">
                <a:latin typeface="Times New Roman"/>
                <a:cs typeface="Times New Roman"/>
              </a:rPr>
              <a:t> </a:t>
            </a:r>
            <a:r>
              <a:rPr lang="en-US" sz="1200" b="1" spc="-10" dirty="0">
                <a:latin typeface="Times New Roman"/>
                <a:cs typeface="Times New Roman"/>
              </a:rPr>
              <a:t>PB0)</a:t>
            </a:r>
            <a:r>
              <a:rPr lang="en-US" sz="1200" b="1" spc="-20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indent="393065" algn="just">
              <a:lnSpc>
                <a:spcPct val="100000"/>
              </a:lnSpc>
              <a:spcBef>
                <a:spcPts val="60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PORTB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7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port</a:t>
            </a:r>
            <a:r>
              <a:rPr lang="en-US" sz="1200" spc="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</a:t>
            </a:r>
            <a:r>
              <a:rPr lang="en-US" sz="1200" spc="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/</a:t>
            </a:r>
            <a:r>
              <a:rPr lang="en-US" sz="1200" spc="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two-way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(bidirectional)</a:t>
            </a:r>
            <a:r>
              <a:rPr lang="en-US" sz="1200" spc="9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8-bit</a:t>
            </a:r>
            <a:r>
              <a:rPr lang="en-US" sz="1200" spc="10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8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internal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pull-up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200"/>
              </a:lnSpc>
              <a:spcBef>
                <a:spcPts val="1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resistor 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selected. This port output </a:t>
            </a:r>
            <a:r>
              <a:rPr lang="en-US" sz="1200" spc="-10" dirty="0">
                <a:latin typeface="Times New Roman"/>
                <a:cs typeface="Times New Roman"/>
              </a:rPr>
              <a:t>buffers have </a:t>
            </a:r>
            <a:r>
              <a:rPr lang="en-US" sz="1200" spc="-5" dirty="0">
                <a:latin typeface="Times New Roman"/>
                <a:cs typeface="Times New Roman"/>
              </a:rPr>
              <a:t>symmetrical characteristics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when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source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sink.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When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input,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pull-pin</a:t>
            </a:r>
            <a:r>
              <a:rPr lang="en-US" sz="1200" spc="-15" dirty="0">
                <a:latin typeface="Times New Roman"/>
                <a:cs typeface="Times New Roman"/>
              </a:rPr>
              <a:t> low </a:t>
            </a:r>
            <a:r>
              <a:rPr lang="en-US" sz="1200" dirty="0">
                <a:latin typeface="Times New Roman"/>
                <a:cs typeface="Times New Roman"/>
              </a:rPr>
              <a:t>externally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 </a:t>
            </a:r>
            <a:r>
              <a:rPr lang="en-US" sz="1200" spc="-10" dirty="0">
                <a:latin typeface="Times New Roman"/>
                <a:cs typeface="Times New Roman"/>
              </a:rPr>
              <a:t>emit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current </a:t>
            </a:r>
            <a:r>
              <a:rPr lang="en-US" sz="1200" spc="-15" dirty="0">
                <a:latin typeface="Times New Roman"/>
                <a:cs typeface="Times New Roman"/>
              </a:rPr>
              <a:t>if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pull-up resistor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activated </a:t>
            </a:r>
            <a:r>
              <a:rPr lang="en-US" sz="1200" spc="-10" dirty="0">
                <a:latin typeface="Times New Roman"/>
                <a:cs typeface="Times New Roman"/>
              </a:rPr>
              <a:t>it. </a:t>
            </a:r>
            <a:r>
              <a:rPr lang="en-US" sz="1200" spc="-5" dirty="0">
                <a:latin typeface="Times New Roman"/>
                <a:cs typeface="Times New Roman"/>
              </a:rPr>
              <a:t>PORTB </a:t>
            </a:r>
            <a:r>
              <a:rPr lang="en-US" sz="1200" spc="-15" dirty="0">
                <a:latin typeface="Times New Roman"/>
                <a:cs typeface="Times New Roman"/>
              </a:rPr>
              <a:t>pins </a:t>
            </a:r>
            <a:r>
              <a:rPr lang="en-US" sz="1200" spc="-5" dirty="0">
                <a:latin typeface="Times New Roman"/>
                <a:cs typeface="Times New Roman"/>
              </a:rPr>
              <a:t>will </a:t>
            </a:r>
            <a:r>
              <a:rPr lang="en-US" sz="1200" spc="-15" dirty="0">
                <a:latin typeface="Times New Roman"/>
                <a:cs typeface="Times New Roman"/>
              </a:rPr>
              <a:t>be in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condition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tri-state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when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RESET</a:t>
            </a:r>
            <a:r>
              <a:rPr lang="en-US" sz="1200" spc="-30" dirty="0">
                <a:latin typeface="Times New Roman"/>
                <a:cs typeface="Times New Roman"/>
              </a:rPr>
              <a:t> is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active,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although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clock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not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running.</a:t>
            </a:r>
          </a:p>
          <a:p>
            <a:pPr marL="12700" marR="5080" algn="just">
              <a:lnSpc>
                <a:spcPct val="144200"/>
              </a:lnSpc>
              <a:spcBef>
                <a:spcPts val="1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PORTC</a:t>
            </a:r>
            <a:r>
              <a:rPr lang="en-US" sz="1200" b="1" spc="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(PC5..</a:t>
            </a:r>
            <a:r>
              <a:rPr lang="en-US" sz="1200" b="1" spc="2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PC0)</a:t>
            </a:r>
            <a:r>
              <a:rPr lang="en-US" sz="1200" b="1" spc="15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: </a:t>
            </a:r>
            <a:r>
              <a:rPr lang="en-US" sz="1200" spc="-5" dirty="0">
                <a:latin typeface="Times New Roman"/>
                <a:cs typeface="Times New Roman"/>
              </a:rPr>
              <a:t>PORTC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7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port</a:t>
            </a:r>
            <a:r>
              <a:rPr lang="en-US" sz="1200" spc="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</a:t>
            </a:r>
            <a:r>
              <a:rPr lang="en-US" sz="1200" spc="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/</a:t>
            </a:r>
            <a:r>
              <a:rPr lang="en-US" sz="1200" spc="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two-way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(bidirectional)</a:t>
            </a:r>
            <a:r>
              <a:rPr lang="en-US" sz="1200" spc="9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7-bit</a:t>
            </a:r>
            <a:r>
              <a:rPr lang="en-US" sz="1200" spc="10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8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internal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pull-up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resistor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selected.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This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port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output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buffers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have </a:t>
            </a:r>
            <a:r>
              <a:rPr lang="en-US" sz="1200" spc="-5" dirty="0">
                <a:latin typeface="Times New Roman"/>
                <a:cs typeface="Times New Roman"/>
              </a:rPr>
              <a:t>symmetrical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characteristics</a:t>
            </a:r>
          </a:p>
          <a:p>
            <a:pPr marL="12700" marR="5080" algn="just">
              <a:lnSpc>
                <a:spcPct val="144200"/>
              </a:lnSpc>
              <a:spcBef>
                <a:spcPts val="10"/>
              </a:spcBef>
            </a:pPr>
            <a:r>
              <a:rPr lang="en-US" sz="1200" b="1" spc="-10" dirty="0">
                <a:latin typeface="Times New Roman"/>
                <a:cs typeface="Times New Roman"/>
              </a:rPr>
              <a:t>PC6/RESET: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7620" indent="383540" algn="just">
              <a:lnSpc>
                <a:spcPct val="143300"/>
              </a:lnSpc>
            </a:pPr>
            <a:r>
              <a:rPr lang="en-US" sz="1200" dirty="0">
                <a:latin typeface="Times New Roman"/>
                <a:cs typeface="Times New Roman"/>
              </a:rPr>
              <a:t>If </a:t>
            </a:r>
            <a:r>
              <a:rPr lang="en-US" sz="1200" spc="-5" dirty="0">
                <a:latin typeface="Times New Roman"/>
                <a:cs typeface="Times New Roman"/>
              </a:rPr>
              <a:t>RSTDISBL </a:t>
            </a:r>
            <a:r>
              <a:rPr lang="en-US" sz="1200" spc="-10" dirty="0">
                <a:latin typeface="Times New Roman"/>
                <a:cs typeface="Times New Roman"/>
              </a:rPr>
              <a:t>Fuse </a:t>
            </a:r>
            <a:r>
              <a:rPr lang="en-US" sz="1200" spc="-5" dirty="0">
                <a:latin typeface="Times New Roman"/>
                <a:cs typeface="Times New Roman"/>
              </a:rPr>
              <a:t>programmed, PC6 </a:t>
            </a:r>
            <a:r>
              <a:rPr lang="en-US" sz="1200" dirty="0">
                <a:latin typeface="Times New Roman"/>
                <a:cs typeface="Times New Roman"/>
              </a:rPr>
              <a:t>then </a:t>
            </a:r>
            <a:r>
              <a:rPr lang="en-US" sz="1200" spc="-5" dirty="0">
                <a:latin typeface="Times New Roman"/>
                <a:cs typeface="Times New Roman"/>
              </a:rPr>
              <a:t>serves 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pin </a:t>
            </a:r>
            <a:r>
              <a:rPr lang="en-US" sz="1200" dirty="0">
                <a:latin typeface="Times New Roman"/>
                <a:cs typeface="Times New Roman"/>
              </a:rPr>
              <a:t>I / </a:t>
            </a:r>
            <a:r>
              <a:rPr lang="en-US" sz="1200" spc="-5" dirty="0">
                <a:latin typeface="Times New Roman"/>
                <a:cs typeface="Times New Roman"/>
              </a:rPr>
              <a:t>O </a:t>
            </a:r>
            <a:r>
              <a:rPr lang="en-US" sz="1200" spc="-10" dirty="0">
                <a:latin typeface="Times New Roman"/>
                <a:cs typeface="Times New Roman"/>
              </a:rPr>
              <a:t>but </a:t>
            </a:r>
            <a:r>
              <a:rPr lang="en-US" sz="1200" spc="5" dirty="0">
                <a:latin typeface="Times New Roman"/>
                <a:cs typeface="Times New Roman"/>
              </a:rPr>
              <a:t>with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different </a:t>
            </a:r>
            <a:r>
              <a:rPr lang="en-US" sz="1200" spc="-5" dirty="0">
                <a:latin typeface="Times New Roman"/>
                <a:cs typeface="Times New Roman"/>
              </a:rPr>
              <a:t>characteristics. PC0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PC5 </a:t>
            </a:r>
            <a:r>
              <a:rPr lang="en-US" sz="1200" dirty="0">
                <a:latin typeface="Times New Roman"/>
                <a:cs typeface="Times New Roman"/>
              </a:rPr>
              <a:t>If </a:t>
            </a:r>
            <a:r>
              <a:rPr lang="en-US" sz="1200" spc="-10" dirty="0">
                <a:latin typeface="Times New Roman"/>
                <a:cs typeface="Times New Roman"/>
              </a:rPr>
              <a:t>Fuse </a:t>
            </a:r>
            <a:r>
              <a:rPr lang="en-US" sz="1200" dirty="0">
                <a:latin typeface="Times New Roman"/>
                <a:cs typeface="Times New Roman"/>
              </a:rPr>
              <a:t>RSTDISBL </a:t>
            </a:r>
            <a:r>
              <a:rPr lang="en-US" sz="1200" spc="-5" dirty="0">
                <a:latin typeface="Times New Roman"/>
                <a:cs typeface="Times New Roman"/>
              </a:rPr>
              <a:t>not programmed, then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serves </a:t>
            </a:r>
            <a:r>
              <a:rPr lang="en-US" sz="1200" spc="5" dirty="0">
                <a:latin typeface="Times New Roman"/>
                <a:cs typeface="Times New Roman"/>
              </a:rPr>
              <a:t>as </a:t>
            </a:r>
            <a:r>
              <a:rPr lang="en-US" sz="1200" spc="-10" dirty="0">
                <a:latin typeface="Times New Roman"/>
                <a:cs typeface="Times New Roman"/>
              </a:rPr>
              <a:t>input Reset </a:t>
            </a:r>
            <a:r>
              <a:rPr lang="en-US" sz="1200" spc="-5" dirty="0">
                <a:latin typeface="Times New Roman"/>
                <a:cs typeface="Times New Roman"/>
              </a:rPr>
              <a:t>PC6. </a:t>
            </a:r>
            <a:r>
              <a:rPr lang="en-US" sz="1200" spc="-10" dirty="0">
                <a:latin typeface="Times New Roman"/>
                <a:cs typeface="Times New Roman"/>
              </a:rPr>
              <a:t>LOW </a:t>
            </a:r>
            <a:r>
              <a:rPr lang="en-US" sz="1200" dirty="0">
                <a:latin typeface="Times New Roman"/>
                <a:cs typeface="Times New Roman"/>
              </a:rPr>
              <a:t>signal </a:t>
            </a:r>
            <a:r>
              <a:rPr lang="en-US" sz="1200" spc="10" dirty="0">
                <a:latin typeface="Times New Roman"/>
                <a:cs typeface="Times New Roman"/>
              </a:rPr>
              <a:t>on </a:t>
            </a:r>
            <a:r>
              <a:rPr lang="en-US" sz="1200" dirty="0">
                <a:latin typeface="Times New Roman"/>
                <a:cs typeface="Times New Roman"/>
              </a:rPr>
              <a:t>this </a:t>
            </a:r>
            <a:r>
              <a:rPr lang="en-US" sz="1200" spc="-5" dirty="0">
                <a:latin typeface="Times New Roman"/>
                <a:cs typeface="Times New Roman"/>
              </a:rPr>
              <a:t>pin with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minimum </a:t>
            </a:r>
            <a:r>
              <a:rPr lang="en-US" sz="1200" dirty="0">
                <a:latin typeface="Times New Roman"/>
                <a:cs typeface="Times New Roman"/>
              </a:rPr>
              <a:t>width </a:t>
            </a:r>
            <a:r>
              <a:rPr lang="en-US" sz="1200" spc="2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1.5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microseconds</a:t>
            </a:r>
            <a:r>
              <a:rPr lang="en-US" sz="1200" spc="16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</a:t>
            </a:r>
            <a:r>
              <a:rPr lang="en-US" sz="1200" spc="1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bring</a:t>
            </a:r>
            <a:r>
              <a:rPr lang="en-US" sz="1200" spc="17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microcontroller</a:t>
            </a:r>
            <a:r>
              <a:rPr lang="en-US" sz="1200" spc="2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into</a:t>
            </a:r>
            <a:r>
              <a:rPr lang="en-US" sz="1200" spc="17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reset</a:t>
            </a:r>
            <a:r>
              <a:rPr lang="en-US" sz="1200" spc="1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condition,</a:t>
            </a:r>
            <a:r>
              <a:rPr lang="en-US" sz="1200" spc="1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although</a:t>
            </a:r>
            <a:r>
              <a:rPr lang="en-US" sz="1200" spc="1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clock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not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running.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PORTD</a:t>
            </a:r>
            <a:r>
              <a:rPr lang="en-US" sz="1200" b="1" spc="-1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(PD7..</a:t>
            </a:r>
            <a:r>
              <a:rPr lang="en-US" sz="1200" b="1" spc="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PD0)</a:t>
            </a:r>
            <a:r>
              <a:rPr lang="en-US" sz="1200" b="1" dirty="0">
                <a:latin typeface="Times New Roman"/>
                <a:cs typeface="Times New Roman"/>
              </a:rPr>
              <a:t> 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7620" indent="393065" algn="just">
              <a:lnSpc>
                <a:spcPts val="2060"/>
              </a:lnSpc>
              <a:spcBef>
                <a:spcPts val="15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PORTD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5" dirty="0">
                <a:latin typeface="Times New Roman"/>
                <a:cs typeface="Times New Roman"/>
              </a:rPr>
              <a:t>port </a:t>
            </a:r>
            <a:r>
              <a:rPr lang="en-US" sz="1200" dirty="0">
                <a:latin typeface="Times New Roman"/>
                <a:cs typeface="Times New Roman"/>
              </a:rPr>
              <a:t>I / </a:t>
            </a:r>
            <a:r>
              <a:rPr lang="en-US" sz="1200" spc="-5" dirty="0">
                <a:latin typeface="Times New Roman"/>
                <a:cs typeface="Times New Roman"/>
              </a:rPr>
              <a:t>O </a:t>
            </a:r>
            <a:r>
              <a:rPr lang="en-US" sz="1200" dirty="0">
                <a:latin typeface="Times New Roman"/>
                <a:cs typeface="Times New Roman"/>
              </a:rPr>
              <a:t>two-way </a:t>
            </a:r>
            <a:r>
              <a:rPr lang="en-US" sz="1200" spc="-5" dirty="0">
                <a:latin typeface="Times New Roman"/>
                <a:cs typeface="Times New Roman"/>
              </a:rPr>
              <a:t>(bidirectional) </a:t>
            </a:r>
            <a:r>
              <a:rPr lang="en-US" sz="1200" spc="-10" dirty="0">
                <a:latin typeface="Times New Roman"/>
                <a:cs typeface="Times New Roman"/>
              </a:rPr>
              <a:t>8-bit </a:t>
            </a:r>
            <a:r>
              <a:rPr lang="en-US" sz="1200" dirty="0">
                <a:latin typeface="Times New Roman"/>
                <a:cs typeface="Times New Roman"/>
              </a:rPr>
              <a:t>with </a:t>
            </a:r>
            <a:r>
              <a:rPr lang="en-US" sz="1200" spc="-5" dirty="0">
                <a:latin typeface="Times New Roman"/>
                <a:cs typeface="Times New Roman"/>
              </a:rPr>
              <a:t>internal </a:t>
            </a:r>
            <a:r>
              <a:rPr lang="en-US" sz="1200" spc="5" dirty="0">
                <a:latin typeface="Times New Roman"/>
                <a:cs typeface="Times New Roman"/>
              </a:rPr>
              <a:t>pull-up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resistor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selected.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This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port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output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buffers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have </a:t>
            </a:r>
            <a:r>
              <a:rPr lang="en-US" sz="1200" spc="-5" dirty="0">
                <a:latin typeface="Times New Roman"/>
                <a:cs typeface="Times New Roman"/>
              </a:rPr>
              <a:t>symmetrical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characteristics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06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when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source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sink.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When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input,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pull-pin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low </a:t>
            </a:r>
            <a:r>
              <a:rPr lang="en-US" sz="1200" dirty="0">
                <a:latin typeface="Times New Roman"/>
                <a:cs typeface="Times New Roman"/>
              </a:rPr>
              <a:t>externally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emit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current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if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pull-up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resistor</a:t>
            </a:r>
            <a:r>
              <a:rPr lang="en-US" sz="1200" spc="-30" dirty="0">
                <a:latin typeface="Times New Roman"/>
                <a:cs typeface="Times New Roman"/>
              </a:rPr>
              <a:t> is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activated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it.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PORTD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pins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will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in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the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condition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tri-state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when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RESET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active,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although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clock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not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running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5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C93D473E-9232-80DE-D7CD-7367B73AAF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754" y="496030"/>
            <a:ext cx="4877803" cy="3370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59109-D14E-62DA-09F0-43497F066F60}"/>
              </a:ext>
            </a:extLst>
          </p:cNvPr>
          <p:cNvSpPr txBox="1"/>
          <p:nvPr/>
        </p:nvSpPr>
        <p:spPr>
          <a:xfrm>
            <a:off x="665747" y="3866147"/>
            <a:ext cx="10788316" cy="230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8870" algn="just">
              <a:lnSpc>
                <a:spcPct val="100000"/>
              </a:lnSpc>
              <a:spcBef>
                <a:spcPts val="72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Figure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4.5.2.3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ARDUINO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Development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Board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6985" indent="393065" algn="just">
              <a:lnSpc>
                <a:spcPct val="143400"/>
              </a:lnSpc>
            </a:pPr>
            <a:r>
              <a:rPr lang="en-US" sz="1800" spc="-10" dirty="0">
                <a:latin typeface="Times New Roman"/>
                <a:cs typeface="Times New Roman"/>
              </a:rPr>
              <a:t>Arduino</a:t>
            </a:r>
            <a:r>
              <a:rPr lang="en-US" sz="1800" spc="-5" dirty="0">
                <a:latin typeface="Times New Roman"/>
                <a:cs typeface="Times New Roman"/>
              </a:rPr>
              <a:t> provides</a:t>
            </a:r>
            <a:r>
              <a:rPr lang="en-US" sz="1800" dirty="0">
                <a:latin typeface="Times New Roman"/>
                <a:cs typeface="Times New Roman"/>
              </a:rPr>
              <a:t> open-source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electronics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prototyping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platforms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based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flexible,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easy-to-use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hardware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software.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Arduino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prototyping</a:t>
            </a:r>
            <a:r>
              <a:rPr lang="en-US" sz="1800" spc="-5" dirty="0">
                <a:latin typeface="Times New Roman"/>
                <a:cs typeface="Times New Roman"/>
              </a:rPr>
              <a:t> platforms</a:t>
            </a:r>
            <a:r>
              <a:rPr lang="en-US" sz="1800" dirty="0">
                <a:latin typeface="Times New Roman"/>
                <a:cs typeface="Times New Roman"/>
              </a:rPr>
              <a:t> are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intended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spc="-5" dirty="0">
                <a:latin typeface="Times New Roman"/>
                <a:cs typeface="Times New Roman"/>
              </a:rPr>
              <a:t>artists, designers, </a:t>
            </a:r>
            <a:r>
              <a:rPr lang="en-US" sz="1800" spc="-10" dirty="0">
                <a:latin typeface="Times New Roman"/>
                <a:cs typeface="Times New Roman"/>
              </a:rPr>
              <a:t>hobbyists, </a:t>
            </a:r>
            <a:r>
              <a:rPr lang="en-US" sz="1800" spc="-5" dirty="0">
                <a:latin typeface="Times New Roman"/>
                <a:cs typeface="Times New Roman"/>
              </a:rPr>
              <a:t>and anyone interested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creating interactive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environments.</a:t>
            </a:r>
            <a:r>
              <a:rPr lang="en-US" sz="1800" spc="7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Arduino's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prototyping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platforms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can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sense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environment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25"/>
              </a:spcBef>
            </a:pPr>
            <a:r>
              <a:rPr lang="en-US" sz="1800" dirty="0">
                <a:latin typeface="Times New Roman"/>
                <a:cs typeface="Times New Roman"/>
              </a:rPr>
              <a:t>by </a:t>
            </a:r>
            <a:r>
              <a:rPr lang="en-US" sz="1800" spc="-5" dirty="0">
                <a:latin typeface="Times New Roman"/>
                <a:cs typeface="Times New Roman"/>
              </a:rPr>
              <a:t>receiving input from </a:t>
            </a:r>
            <a:r>
              <a:rPr lang="en-US" sz="1800" dirty="0">
                <a:latin typeface="Times New Roman"/>
                <a:cs typeface="Times New Roman"/>
              </a:rPr>
              <a:t>a variety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sensors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can </a:t>
            </a:r>
            <a:r>
              <a:rPr lang="en-US" sz="1800" spc="-10" dirty="0">
                <a:latin typeface="Times New Roman"/>
                <a:cs typeface="Times New Roman"/>
              </a:rPr>
              <a:t>affect their </a:t>
            </a:r>
            <a:r>
              <a:rPr lang="en-US" sz="1800" spc="-5" dirty="0">
                <a:latin typeface="Times New Roman"/>
                <a:cs typeface="Times New Roman"/>
              </a:rPr>
              <a:t>surroundings </a:t>
            </a:r>
            <a:r>
              <a:rPr lang="en-US" sz="1800" spc="10" dirty="0">
                <a:latin typeface="Times New Roman"/>
                <a:cs typeface="Times New Roman"/>
              </a:rPr>
              <a:t>by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controlling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lights,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motors,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other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actuators.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Arduino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projects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stand-alone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 they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can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communicate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software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running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computer.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375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F5434-20A6-5A86-1D34-04A8925E6767}"/>
              </a:ext>
            </a:extLst>
          </p:cNvPr>
          <p:cNvSpPr txBox="1"/>
          <p:nvPr/>
        </p:nvSpPr>
        <p:spPr>
          <a:xfrm>
            <a:off x="216568" y="192505"/>
            <a:ext cx="11638548" cy="392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2000" b="1" spc="-3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LCD: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215900" indent="457200">
              <a:lnSpc>
                <a:spcPct val="143400"/>
              </a:lnSpc>
              <a:spcBef>
                <a:spcPts val="105"/>
              </a:spcBef>
            </a:pPr>
            <a:r>
              <a:rPr lang="en-US" sz="1800" spc="-15" dirty="0">
                <a:latin typeface="Times New Roman"/>
                <a:cs typeface="Times New Roman"/>
              </a:rPr>
              <a:t>One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most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common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attached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micro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controller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5" dirty="0">
                <a:latin typeface="Times New Roman"/>
                <a:cs typeface="Times New Roman"/>
              </a:rPr>
              <a:t> an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LCD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display.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Some</a:t>
            </a:r>
            <a:r>
              <a:rPr lang="en-US" sz="1800" spc="10" dirty="0">
                <a:latin typeface="Times New Roman"/>
                <a:cs typeface="Times New Roman"/>
              </a:rPr>
              <a:t> 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most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common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LCD’s</a:t>
            </a:r>
            <a:r>
              <a:rPr lang="en-US" sz="1800" dirty="0">
                <a:latin typeface="Times New Roman"/>
                <a:cs typeface="Times New Roman"/>
              </a:rPr>
              <a:t> connected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many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microcontrollers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16x2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20x2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displays.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This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means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16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characters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line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2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lines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20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characters per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line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2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lines,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respectively.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Basic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16x</a:t>
            </a:r>
            <a:r>
              <a:rPr lang="en-US" sz="2000" b="1" spc="-2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2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Characters</a:t>
            </a:r>
            <a:r>
              <a:rPr lang="en-US" sz="2000" b="1" spc="3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LCD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500"/>
              </a:lnSpc>
            </a:pPr>
            <a:r>
              <a:rPr lang="en-US" sz="1800" spc="-10" dirty="0">
                <a:latin typeface="Times New Roman"/>
                <a:cs typeface="Times New Roman"/>
              </a:rPr>
              <a:t>LCD </a:t>
            </a:r>
            <a:r>
              <a:rPr lang="en-US" sz="1800" spc="-5" dirty="0">
                <a:latin typeface="Times New Roman"/>
                <a:cs typeface="Times New Roman"/>
              </a:rPr>
              <a:t>stands </a:t>
            </a:r>
            <a:r>
              <a:rPr lang="en-US" sz="1800" spc="-10" dirty="0">
                <a:latin typeface="Times New Roman"/>
                <a:cs typeface="Times New Roman"/>
              </a:rPr>
              <a:t>for Liquid </a:t>
            </a:r>
            <a:r>
              <a:rPr lang="en-US" sz="1800" spc="-5" dirty="0">
                <a:latin typeface="Times New Roman"/>
                <a:cs typeface="Times New Roman"/>
              </a:rPr>
              <a:t>Crystal Display. </a:t>
            </a:r>
            <a:r>
              <a:rPr lang="en-US" sz="1800" spc="-10" dirty="0">
                <a:latin typeface="Times New Roman"/>
                <a:cs typeface="Times New Roman"/>
              </a:rPr>
              <a:t>These </a:t>
            </a:r>
            <a:r>
              <a:rPr lang="en-US" sz="1800" spc="-5" dirty="0">
                <a:latin typeface="Times New Roman"/>
                <a:cs typeface="Times New Roman"/>
              </a:rPr>
              <a:t>displays </a:t>
            </a:r>
            <a:r>
              <a:rPr lang="en-US" sz="1800" dirty="0">
                <a:latin typeface="Times New Roman"/>
                <a:cs typeface="Times New Roman"/>
              </a:rPr>
              <a:t>contain a </a:t>
            </a:r>
            <a:r>
              <a:rPr lang="en-US" sz="1800" spc="-15" dirty="0">
                <a:latin typeface="Times New Roman"/>
                <a:cs typeface="Times New Roman"/>
              </a:rPr>
              <a:t>grid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10" dirty="0">
                <a:latin typeface="Times New Roman"/>
                <a:cs typeface="Times New Roman"/>
              </a:rPr>
              <a:t>liquid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crystal dots,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10" dirty="0">
                <a:latin typeface="Times New Roman"/>
                <a:cs typeface="Times New Roman"/>
              </a:rPr>
              <a:t>pixels held </a:t>
            </a:r>
            <a:r>
              <a:rPr lang="en-US" sz="1800" dirty="0">
                <a:latin typeface="Times New Roman"/>
                <a:cs typeface="Times New Roman"/>
              </a:rPr>
              <a:t>between </a:t>
            </a:r>
            <a:r>
              <a:rPr lang="en-US" sz="1800" spc="-10" dirty="0">
                <a:latin typeface="Times New Roman"/>
                <a:cs typeface="Times New Roman"/>
              </a:rPr>
              <a:t>layers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10" dirty="0">
                <a:latin typeface="Times New Roman"/>
                <a:cs typeface="Times New Roman"/>
              </a:rPr>
              <a:t>glass etched </a:t>
            </a:r>
            <a:r>
              <a:rPr lang="en-US" sz="1800" spc="-5" dirty="0">
                <a:latin typeface="Times New Roman"/>
                <a:cs typeface="Times New Roman"/>
              </a:rPr>
              <a:t>with transparent electrodes.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Liquid </a:t>
            </a:r>
            <a:r>
              <a:rPr lang="en-US" sz="1800" dirty="0">
                <a:latin typeface="Times New Roman"/>
                <a:cs typeface="Times New Roman"/>
              </a:rPr>
              <a:t>crystal </a:t>
            </a:r>
            <a:r>
              <a:rPr lang="en-US" sz="1800" spc="-5" dirty="0">
                <a:latin typeface="Times New Roman"/>
                <a:cs typeface="Times New Roman"/>
              </a:rPr>
              <a:t>molecules </a:t>
            </a:r>
            <a:r>
              <a:rPr lang="en-US" sz="1800" dirty="0">
                <a:latin typeface="Times New Roman"/>
                <a:cs typeface="Times New Roman"/>
              </a:rPr>
              <a:t>are </a:t>
            </a:r>
            <a:r>
              <a:rPr lang="en-US" sz="1800" spc="-5" dirty="0">
                <a:latin typeface="Times New Roman"/>
                <a:cs typeface="Times New Roman"/>
              </a:rPr>
              <a:t>normally </a:t>
            </a:r>
            <a:r>
              <a:rPr lang="en-US" sz="1800" dirty="0">
                <a:latin typeface="Times New Roman"/>
                <a:cs typeface="Times New Roman"/>
              </a:rPr>
              <a:t>twisted, but </a:t>
            </a:r>
            <a:r>
              <a:rPr lang="en-US" sz="1800" spc="-5" dirty="0">
                <a:latin typeface="Times New Roman"/>
                <a:cs typeface="Times New Roman"/>
              </a:rPr>
              <a:t>straighten </a:t>
            </a:r>
            <a:r>
              <a:rPr lang="en-US" sz="1800" spc="5" dirty="0">
                <a:latin typeface="Times New Roman"/>
                <a:cs typeface="Times New Roman"/>
              </a:rPr>
              <a:t>out </a:t>
            </a:r>
            <a:r>
              <a:rPr lang="en-US" sz="1800" spc="-5" dirty="0">
                <a:latin typeface="Times New Roman"/>
                <a:cs typeface="Times New Roman"/>
              </a:rPr>
              <a:t>when electricity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10" dirty="0">
                <a:latin typeface="Times New Roman"/>
                <a:cs typeface="Times New Roman"/>
              </a:rPr>
              <a:t> applied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them.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9C79DEAA-C6B1-3484-E7D6-33AA029E33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168" y="3994485"/>
            <a:ext cx="3833779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2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69BA5A06-99DB-5C15-7F0C-43811A83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6" y="232610"/>
            <a:ext cx="7291321" cy="4112539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C27AFEC5-E3CC-BB00-0014-1D01C644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36" y="4345149"/>
            <a:ext cx="7291321" cy="23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D1AF3D-94C0-8A16-053F-0BABD974DE2D}"/>
              </a:ext>
            </a:extLst>
          </p:cNvPr>
          <p:cNvSpPr txBox="1"/>
          <p:nvPr/>
        </p:nvSpPr>
        <p:spPr>
          <a:xfrm>
            <a:off x="914400" y="328863"/>
            <a:ext cx="10732168" cy="646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DC</a:t>
            </a:r>
            <a:r>
              <a:rPr lang="en-US" sz="2000" b="1" spc="-3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MOTOR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A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DC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motor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electric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motor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that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runs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direct </a:t>
            </a:r>
            <a:r>
              <a:rPr lang="en-US" sz="1800" spc="-5" dirty="0">
                <a:latin typeface="Times New Roman"/>
                <a:cs typeface="Times New Roman"/>
              </a:rPr>
              <a:t>current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power.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electric </a:t>
            </a:r>
            <a:r>
              <a:rPr lang="en-US" sz="1800" spc="-2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motor, the </a:t>
            </a:r>
            <a:r>
              <a:rPr lang="en-US" sz="1800" spc="-5" dirty="0">
                <a:latin typeface="Times New Roman"/>
                <a:cs typeface="Times New Roman"/>
              </a:rPr>
              <a:t>operation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dependent </a:t>
            </a:r>
            <a:r>
              <a:rPr lang="en-US" sz="1800" spc="5" dirty="0">
                <a:latin typeface="Times New Roman"/>
                <a:cs typeface="Times New Roman"/>
              </a:rPr>
              <a:t>upon </a:t>
            </a:r>
            <a:r>
              <a:rPr lang="en-US" sz="1800" spc="-15" dirty="0">
                <a:latin typeface="Times New Roman"/>
                <a:cs typeface="Times New Roman"/>
              </a:rPr>
              <a:t>simple </a:t>
            </a:r>
            <a:r>
              <a:rPr lang="en-US" sz="1800" spc="-5" dirty="0">
                <a:latin typeface="Times New Roman"/>
                <a:cs typeface="Times New Roman"/>
              </a:rPr>
              <a:t>electromagnetism. A current-carrying </a:t>
            </a:r>
            <a:r>
              <a:rPr lang="en-US" sz="1800" dirty="0">
                <a:latin typeface="Times New Roman"/>
                <a:cs typeface="Times New Roman"/>
              </a:rPr>
              <a:t> conductor </a:t>
            </a:r>
            <a:r>
              <a:rPr lang="en-US" sz="1800" spc="-5" dirty="0">
                <a:latin typeface="Times New Roman"/>
                <a:cs typeface="Times New Roman"/>
              </a:rPr>
              <a:t>generates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magnetic </a:t>
            </a:r>
            <a:r>
              <a:rPr lang="en-US" sz="1800" spc="-10" dirty="0">
                <a:latin typeface="Times New Roman"/>
                <a:cs typeface="Times New Roman"/>
              </a:rPr>
              <a:t>field, </a:t>
            </a:r>
            <a:r>
              <a:rPr lang="en-US" sz="1800" spc="-5" dirty="0">
                <a:latin typeface="Times New Roman"/>
                <a:cs typeface="Times New Roman"/>
              </a:rPr>
              <a:t>when </a:t>
            </a:r>
            <a:r>
              <a:rPr lang="en-US" sz="1800" dirty="0">
                <a:latin typeface="Times New Roman"/>
                <a:cs typeface="Times New Roman"/>
              </a:rPr>
              <a:t>this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then placed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an external magnetic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field, </a:t>
            </a:r>
            <a:r>
              <a:rPr lang="en-US" sz="1800" spc="-25" dirty="0">
                <a:latin typeface="Times New Roman"/>
                <a:cs typeface="Times New Roman"/>
              </a:rPr>
              <a:t>it </a:t>
            </a:r>
            <a:r>
              <a:rPr lang="en-US" sz="1800" spc="-10" dirty="0">
                <a:latin typeface="Times New Roman"/>
                <a:cs typeface="Times New Roman"/>
              </a:rPr>
              <a:t>will </a:t>
            </a:r>
            <a:r>
              <a:rPr lang="en-US" sz="1800" dirty="0">
                <a:latin typeface="Times New Roman"/>
                <a:cs typeface="Times New Roman"/>
              </a:rPr>
              <a:t>encounter a </a:t>
            </a:r>
            <a:r>
              <a:rPr lang="en-US" sz="1800" spc="-5" dirty="0">
                <a:latin typeface="Times New Roman"/>
                <a:cs typeface="Times New Roman"/>
              </a:rPr>
              <a:t>force proportional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current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the conductor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dirty="0">
                <a:latin typeface="Times New Roman"/>
                <a:cs typeface="Times New Roman"/>
              </a:rPr>
              <a:t>to the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strength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external </a:t>
            </a:r>
            <a:r>
              <a:rPr lang="en-US" sz="1800" spc="-10" dirty="0">
                <a:latin typeface="Times New Roman"/>
                <a:cs typeface="Times New Roman"/>
              </a:rPr>
              <a:t>magnetic field. It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device </a:t>
            </a:r>
            <a:r>
              <a:rPr lang="en-US" sz="1800" spc="-5" dirty="0">
                <a:latin typeface="Times New Roman"/>
                <a:cs typeface="Times New Roman"/>
              </a:rPr>
              <a:t>that converts electrical </a:t>
            </a:r>
            <a:r>
              <a:rPr lang="en-US" sz="1800" dirty="0">
                <a:latin typeface="Times New Roman"/>
                <a:cs typeface="Times New Roman"/>
              </a:rPr>
              <a:t>energy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mechanical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energy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r>
              <a:rPr lang="en-US" sz="1800" dirty="0">
                <a:latin typeface="Times New Roman"/>
                <a:cs typeface="Times New Roman"/>
              </a:rPr>
              <a:t>It </a:t>
            </a:r>
            <a:r>
              <a:rPr lang="en-US" sz="1800" spc="-5" dirty="0">
                <a:latin typeface="Times New Roman"/>
                <a:cs typeface="Times New Roman"/>
              </a:rPr>
              <a:t>works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5" dirty="0">
                <a:latin typeface="Times New Roman"/>
                <a:cs typeface="Times New Roman"/>
              </a:rPr>
              <a:t>fact </a:t>
            </a:r>
            <a:r>
              <a:rPr lang="en-US" sz="1800" spc="-5" dirty="0">
                <a:latin typeface="Times New Roman"/>
                <a:cs typeface="Times New Roman"/>
              </a:rPr>
              <a:t>that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current-carrying </a:t>
            </a:r>
            <a:r>
              <a:rPr lang="en-US" sz="1800" dirty="0">
                <a:latin typeface="Times New Roman"/>
                <a:cs typeface="Times New Roman"/>
              </a:rPr>
              <a:t>conductor </a:t>
            </a:r>
            <a:r>
              <a:rPr lang="en-US" sz="1800" spc="-10" dirty="0">
                <a:latin typeface="Times New Roman"/>
                <a:cs typeface="Times New Roman"/>
              </a:rPr>
              <a:t>placed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magnetic </a:t>
            </a:r>
            <a:r>
              <a:rPr lang="en-US" sz="1800" spc="-15" dirty="0">
                <a:latin typeface="Times New Roman"/>
                <a:cs typeface="Times New Roman"/>
              </a:rPr>
              <a:t>field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experiences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force that </a:t>
            </a:r>
            <a:r>
              <a:rPr lang="en-US" sz="1800" spc="-10" dirty="0">
                <a:latin typeface="Times New Roman"/>
                <a:cs typeface="Times New Roman"/>
              </a:rPr>
              <a:t>causes </a:t>
            </a:r>
            <a:r>
              <a:rPr lang="en-US" sz="1800" spc="-25" dirty="0">
                <a:latin typeface="Times New Roman"/>
                <a:cs typeface="Times New Roman"/>
              </a:rPr>
              <a:t>it </a:t>
            </a:r>
            <a:r>
              <a:rPr lang="en-US" sz="1800" dirty="0">
                <a:latin typeface="Times New Roman"/>
                <a:cs typeface="Times New Roman"/>
              </a:rPr>
              <a:t>to rotate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respect to </a:t>
            </a:r>
            <a:r>
              <a:rPr lang="en-US" sz="1800" spc="-10" dirty="0">
                <a:latin typeface="Times New Roman"/>
                <a:cs typeface="Times New Roman"/>
              </a:rPr>
              <a:t>its </a:t>
            </a:r>
            <a:r>
              <a:rPr lang="en-US" sz="1800" spc="-5" dirty="0">
                <a:latin typeface="Times New Roman"/>
                <a:cs typeface="Times New Roman"/>
              </a:rPr>
              <a:t>original position. Practical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DC </a:t>
            </a:r>
            <a:r>
              <a:rPr lang="en-US" sz="1800" dirty="0">
                <a:latin typeface="Times New Roman"/>
                <a:cs typeface="Times New Roman"/>
              </a:rPr>
              <a:t>Motor </a:t>
            </a:r>
            <a:r>
              <a:rPr lang="en-US" sz="1800" spc="-10" dirty="0">
                <a:latin typeface="Times New Roman"/>
                <a:cs typeface="Times New Roman"/>
              </a:rPr>
              <a:t>consists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15" dirty="0">
                <a:latin typeface="Times New Roman"/>
                <a:cs typeface="Times New Roman"/>
              </a:rPr>
              <a:t>field </a:t>
            </a:r>
            <a:r>
              <a:rPr lang="en-US" sz="1800" spc="-5" dirty="0">
                <a:latin typeface="Times New Roman"/>
                <a:cs typeface="Times New Roman"/>
              </a:rPr>
              <a:t>windings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provide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magnetic </a:t>
            </a:r>
            <a:r>
              <a:rPr lang="en-US" sz="1800" spc="-15" dirty="0">
                <a:latin typeface="Times New Roman"/>
                <a:cs typeface="Times New Roman"/>
              </a:rPr>
              <a:t>flux </a:t>
            </a:r>
            <a:r>
              <a:rPr lang="en-US" sz="1800" spc="-5" dirty="0">
                <a:latin typeface="Times New Roman"/>
                <a:cs typeface="Times New Roman"/>
              </a:rPr>
              <a:t>and </a:t>
            </a:r>
            <a:r>
              <a:rPr lang="en-US" sz="1800" dirty="0">
                <a:latin typeface="Times New Roman"/>
                <a:cs typeface="Times New Roman"/>
              </a:rPr>
              <a:t>armature </a:t>
            </a:r>
            <a:r>
              <a:rPr lang="en-US" sz="1800" spc="-10" dirty="0">
                <a:latin typeface="Times New Roman"/>
                <a:cs typeface="Times New Roman"/>
              </a:rPr>
              <a:t>which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acts</a:t>
            </a:r>
            <a:r>
              <a:rPr lang="en-US" sz="1800" spc="-5" dirty="0">
                <a:latin typeface="Times New Roman"/>
                <a:cs typeface="Times New Roman"/>
              </a:rPr>
              <a:t> as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conductor.</a:t>
            </a: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endParaRPr lang="en-US" sz="1800" spc="-5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r>
              <a:rPr lang="en-IN" sz="1800" b="1" spc="-5" dirty="0">
                <a:latin typeface="Times New Roman"/>
                <a:cs typeface="Times New Roman"/>
              </a:rPr>
              <a:t>                                                  Figure</a:t>
            </a:r>
            <a:r>
              <a:rPr lang="en-IN" sz="1800" b="1" spc="5" dirty="0">
                <a:latin typeface="Times New Roman"/>
                <a:cs typeface="Times New Roman"/>
              </a:rPr>
              <a:t> </a:t>
            </a:r>
            <a:r>
              <a:rPr lang="en-IN" sz="1800" b="1" dirty="0">
                <a:latin typeface="Times New Roman"/>
                <a:cs typeface="Times New Roman"/>
              </a:rPr>
              <a:t>4.5.4.1</a:t>
            </a:r>
            <a:r>
              <a:rPr lang="en-IN" sz="1800" b="1" spc="-40" dirty="0">
                <a:latin typeface="Times New Roman"/>
                <a:cs typeface="Times New Roman"/>
              </a:rPr>
              <a:t> </a:t>
            </a:r>
            <a:r>
              <a:rPr lang="en-IN" sz="1800" b="1" spc="-5" dirty="0">
                <a:latin typeface="Times New Roman"/>
                <a:cs typeface="Times New Roman"/>
              </a:rPr>
              <a:t>Brushless</a:t>
            </a:r>
            <a:r>
              <a:rPr lang="en-IN" sz="1800" b="1" dirty="0">
                <a:latin typeface="Times New Roman"/>
                <a:cs typeface="Times New Roman"/>
              </a:rPr>
              <a:t> </a:t>
            </a:r>
            <a:r>
              <a:rPr lang="en-IN" sz="1800" b="1" spc="-5" dirty="0">
                <a:latin typeface="Times New Roman"/>
                <a:cs typeface="Times New Roman"/>
              </a:rPr>
              <a:t>DC</a:t>
            </a:r>
            <a:r>
              <a:rPr lang="en-IN" sz="1800" b="1" dirty="0">
                <a:latin typeface="Times New Roman"/>
                <a:cs typeface="Times New Roman"/>
              </a:rPr>
              <a:t> Motor</a:t>
            </a:r>
            <a:endParaRPr lang="en-IN"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000"/>
              </a:lnSpc>
              <a:spcBef>
                <a:spcPts val="885"/>
              </a:spcBef>
            </a:pP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DBC2892-79BC-FE92-006F-952023AB8E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662" y="3818020"/>
            <a:ext cx="3280611" cy="16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4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244EF-E0C6-577F-953C-E031946F4AE6}"/>
              </a:ext>
            </a:extLst>
          </p:cNvPr>
          <p:cNvSpPr txBox="1"/>
          <p:nvPr/>
        </p:nvSpPr>
        <p:spPr>
          <a:xfrm>
            <a:off x="240632" y="144380"/>
            <a:ext cx="11518231" cy="585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8890" indent="457200" algn="just">
              <a:lnSpc>
                <a:spcPct val="143700"/>
              </a:lnSpc>
              <a:spcBef>
                <a:spcPts val="95"/>
              </a:spcBef>
            </a:pP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DC</a:t>
            </a:r>
            <a:r>
              <a:rPr lang="en-US" sz="1200" spc="5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motor</a:t>
            </a:r>
            <a:r>
              <a:rPr lang="en-US" sz="1200" spc="57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has</a:t>
            </a:r>
            <a:r>
              <a:rPr lang="en-US" sz="1200" spc="5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two</a:t>
            </a:r>
            <a:r>
              <a:rPr lang="en-US" sz="1200" spc="5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basic</a:t>
            </a:r>
            <a:r>
              <a:rPr lang="en-US" sz="1200" spc="5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parts:</a:t>
            </a:r>
            <a:r>
              <a:rPr lang="en-US" sz="1200" spc="3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   </a:t>
            </a:r>
            <a:r>
              <a:rPr lang="en-US" sz="1200" spc="-5" dirty="0">
                <a:latin typeface="Times New Roman"/>
                <a:cs typeface="Times New Roman"/>
              </a:rPr>
              <a:t>rotating</a:t>
            </a:r>
            <a:r>
              <a:rPr lang="en-US" sz="1200" spc="5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part</a:t>
            </a:r>
            <a:r>
              <a:rPr lang="en-US" sz="1200" spc="3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58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509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called </a:t>
            </a:r>
            <a:r>
              <a:rPr lang="en-US" sz="1200" dirty="0">
                <a:latin typeface="Times New Roman"/>
                <a:cs typeface="Times New Roman"/>
              </a:rPr>
              <a:t> 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armature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stationary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part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includes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coils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wire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called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field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coils.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stationary </a:t>
            </a:r>
            <a:r>
              <a:rPr lang="en-US" sz="1200" dirty="0">
                <a:latin typeface="Times New Roman"/>
                <a:cs typeface="Times New Roman"/>
              </a:rPr>
              <a:t>part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10" dirty="0">
                <a:latin typeface="Times New Roman"/>
                <a:cs typeface="Times New Roman"/>
              </a:rPr>
              <a:t>also called </a:t>
            </a:r>
            <a:r>
              <a:rPr lang="en-US" sz="1200" dirty="0">
                <a:latin typeface="Times New Roman"/>
                <a:cs typeface="Times New Roman"/>
              </a:rPr>
              <a:t>the stator. </a:t>
            </a:r>
            <a:r>
              <a:rPr lang="en-US" sz="1200" spc="-10" dirty="0">
                <a:latin typeface="Times New Roman"/>
                <a:cs typeface="Times New Roman"/>
              </a:rPr>
              <a:t>Figure </a:t>
            </a:r>
            <a:r>
              <a:rPr lang="en-US" sz="1200" dirty="0">
                <a:latin typeface="Times New Roman"/>
                <a:cs typeface="Times New Roman"/>
              </a:rPr>
              <a:t>shows a </a:t>
            </a:r>
            <a:r>
              <a:rPr lang="en-US" sz="1200" spc="-5" dirty="0">
                <a:latin typeface="Times New Roman"/>
                <a:cs typeface="Times New Roman"/>
              </a:rPr>
              <a:t>picture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typical </a:t>
            </a:r>
            <a:r>
              <a:rPr lang="en-US" sz="1200" spc="5" dirty="0">
                <a:latin typeface="Times New Roman"/>
                <a:cs typeface="Times New Roman"/>
              </a:rPr>
              <a:t>DC </a:t>
            </a:r>
            <a:r>
              <a:rPr lang="en-US" sz="1200" spc="-5" dirty="0">
                <a:latin typeface="Times New Roman"/>
                <a:cs typeface="Times New Roman"/>
              </a:rPr>
              <a:t>motor,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Figure shows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picture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DC armature,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20" dirty="0">
                <a:latin typeface="Times New Roman"/>
                <a:cs typeface="Times New Roman"/>
              </a:rPr>
              <a:t>Fig </a:t>
            </a:r>
            <a:r>
              <a:rPr lang="en-US" sz="1200" spc="-5" dirty="0">
                <a:latin typeface="Times New Roman"/>
                <a:cs typeface="Times New Roman"/>
              </a:rPr>
              <a:t>shows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picture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typical stator.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From the picture </a:t>
            </a:r>
            <a:r>
              <a:rPr lang="en-US" sz="1200" spc="-10" dirty="0">
                <a:latin typeface="Times New Roman"/>
                <a:cs typeface="Times New Roman"/>
              </a:rPr>
              <a:t>you </a:t>
            </a:r>
            <a:r>
              <a:rPr lang="en-US" sz="1200" spc="-5" dirty="0">
                <a:latin typeface="Times New Roman"/>
                <a:cs typeface="Times New Roman"/>
              </a:rPr>
              <a:t>can </a:t>
            </a:r>
            <a:r>
              <a:rPr lang="en-US" sz="1200" spc="-10" dirty="0">
                <a:latin typeface="Times New Roman"/>
                <a:cs typeface="Times New Roman"/>
              </a:rPr>
              <a:t>see </a:t>
            </a:r>
            <a:r>
              <a:rPr lang="en-US" sz="1200" dirty="0">
                <a:latin typeface="Times New Roman"/>
                <a:cs typeface="Times New Roman"/>
              </a:rPr>
              <a:t>the armature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15" dirty="0">
                <a:latin typeface="Times New Roman"/>
                <a:cs typeface="Times New Roman"/>
              </a:rPr>
              <a:t>made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10" dirty="0">
                <a:latin typeface="Times New Roman"/>
                <a:cs typeface="Times New Roman"/>
              </a:rPr>
              <a:t>coils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10" dirty="0">
                <a:latin typeface="Times New Roman"/>
                <a:cs typeface="Times New Roman"/>
              </a:rPr>
              <a:t>wire </a:t>
            </a:r>
            <a:r>
              <a:rPr lang="en-US" sz="1200" spc="-5" dirty="0">
                <a:latin typeface="Times New Roman"/>
                <a:cs typeface="Times New Roman"/>
              </a:rPr>
              <a:t>wrapped around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core,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core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has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extended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shaft</a:t>
            </a:r>
            <a:r>
              <a:rPr lang="en-US" sz="1200" spc="-5" dirty="0">
                <a:latin typeface="Times New Roman"/>
                <a:cs typeface="Times New Roman"/>
              </a:rPr>
              <a:t> that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rotates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bearings.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You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should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also notice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ends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5" dirty="0">
                <a:latin typeface="Times New Roman"/>
                <a:cs typeface="Times New Roman"/>
              </a:rPr>
              <a:t>each </a:t>
            </a:r>
            <a:r>
              <a:rPr lang="en-US" sz="1200" spc="-5" dirty="0">
                <a:latin typeface="Times New Roman"/>
                <a:cs typeface="Times New Roman"/>
              </a:rPr>
              <a:t>coil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wire </a:t>
            </a:r>
            <a:r>
              <a:rPr lang="en-US" sz="1200" spc="10" dirty="0">
                <a:latin typeface="Times New Roman"/>
                <a:cs typeface="Times New Roman"/>
              </a:rPr>
              <a:t>on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armature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latin typeface="Times New Roman"/>
                <a:cs typeface="Times New Roman"/>
              </a:rPr>
              <a:t>terminated at one </a:t>
            </a:r>
            <a:r>
              <a:rPr lang="en-US" sz="1200" spc="-10" dirty="0">
                <a:latin typeface="Times New Roman"/>
                <a:cs typeface="Times New Roman"/>
              </a:rPr>
              <a:t>end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armature.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termination </a:t>
            </a:r>
            <a:r>
              <a:rPr lang="en-US" sz="1200" dirty="0">
                <a:latin typeface="Times New Roman"/>
                <a:cs typeface="Times New Roman"/>
              </a:rPr>
              <a:t>points are </a:t>
            </a:r>
            <a:r>
              <a:rPr lang="en-US" sz="1200" spc="-10" dirty="0">
                <a:latin typeface="Times New Roman"/>
                <a:cs typeface="Times New Roman"/>
              </a:rPr>
              <a:t>called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commutator,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this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where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brushes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make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electrical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contact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10" dirty="0">
                <a:latin typeface="Times New Roman"/>
                <a:cs typeface="Times New Roman"/>
              </a:rPr>
              <a:t> bring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electrical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current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from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stationary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part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rotating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part</a:t>
            </a:r>
            <a:r>
              <a:rPr lang="en-US" sz="1200" spc="10" dirty="0">
                <a:latin typeface="Times New Roman"/>
                <a:cs typeface="Times New Roman"/>
              </a:rPr>
              <a:t> of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machine.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lang="en-US" sz="1200" b="1" spc="-10" dirty="0">
                <a:latin typeface="Times New Roman"/>
                <a:cs typeface="Times New Roman"/>
              </a:rPr>
              <a:t>Operation:</a:t>
            </a:r>
            <a:endParaRPr lang="en-US" sz="1200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DC motor </a:t>
            </a:r>
            <a:r>
              <a:rPr lang="en-US" sz="1200" spc="-10" dirty="0">
                <a:latin typeface="Times New Roman"/>
                <a:cs typeface="Times New Roman"/>
              </a:rPr>
              <a:t>you will </a:t>
            </a:r>
            <a:r>
              <a:rPr lang="en-US" sz="1200" spc="-15" dirty="0">
                <a:latin typeface="Times New Roman"/>
                <a:cs typeface="Times New Roman"/>
              </a:rPr>
              <a:t>find in </a:t>
            </a:r>
            <a:r>
              <a:rPr lang="en-US" sz="1200" spc="-5" dirty="0">
                <a:latin typeface="Times New Roman"/>
                <a:cs typeface="Times New Roman"/>
              </a:rPr>
              <a:t>modem industrial applications </a:t>
            </a:r>
            <a:r>
              <a:rPr lang="en-US" sz="1200" dirty="0">
                <a:latin typeface="Times New Roman"/>
                <a:cs typeface="Times New Roman"/>
              </a:rPr>
              <a:t>operates very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similarly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simple DC motor </a:t>
            </a:r>
            <a:r>
              <a:rPr lang="en-US" sz="1200" spc="-10" dirty="0">
                <a:latin typeface="Times New Roman"/>
                <a:cs typeface="Times New Roman"/>
              </a:rPr>
              <a:t>described </a:t>
            </a:r>
            <a:r>
              <a:rPr lang="en-US" sz="1200" spc="-5" dirty="0">
                <a:latin typeface="Times New Roman"/>
                <a:cs typeface="Times New Roman"/>
              </a:rPr>
              <a:t>earlier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this chapter. </a:t>
            </a:r>
            <a:r>
              <a:rPr lang="en-US" sz="1200" spc="-10" dirty="0">
                <a:latin typeface="Times New Roman"/>
                <a:cs typeface="Times New Roman"/>
              </a:rPr>
              <a:t>Figure </a:t>
            </a:r>
            <a:r>
              <a:rPr lang="en-US" sz="1200" spc="15" dirty="0">
                <a:latin typeface="Times New Roman"/>
                <a:cs typeface="Times New Roman"/>
              </a:rPr>
              <a:t>12-9 </a:t>
            </a:r>
            <a:r>
              <a:rPr lang="en-US" sz="1200" dirty="0">
                <a:latin typeface="Times New Roman"/>
                <a:cs typeface="Times New Roman"/>
              </a:rPr>
              <a:t>shows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 electrical </a:t>
            </a:r>
            <a:r>
              <a:rPr lang="en-US" sz="1200" dirty="0">
                <a:latin typeface="Times New Roman"/>
                <a:cs typeface="Times New Roman"/>
              </a:rPr>
              <a:t>diagram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simple DC motor. </a:t>
            </a:r>
            <a:r>
              <a:rPr lang="en-US" sz="1200" spc="-10" dirty="0">
                <a:latin typeface="Times New Roman"/>
                <a:cs typeface="Times New Roman"/>
              </a:rPr>
              <a:t>Notice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DC voltage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10" dirty="0">
                <a:latin typeface="Times New Roman"/>
                <a:cs typeface="Times New Roman"/>
              </a:rPr>
              <a:t>applied </a:t>
            </a:r>
            <a:r>
              <a:rPr lang="en-US" sz="1200" spc="-5" dirty="0">
                <a:latin typeface="Times New Roman"/>
                <a:cs typeface="Times New Roman"/>
              </a:rPr>
              <a:t> directly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to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field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winding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brushes.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armature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field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are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both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shown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coil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wire. </a:t>
            </a:r>
            <a:r>
              <a:rPr lang="en-US" sz="1200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later </a:t>
            </a:r>
            <a:r>
              <a:rPr lang="en-US" sz="1200" spc="-10" dirty="0">
                <a:latin typeface="Times New Roman"/>
                <a:cs typeface="Times New Roman"/>
              </a:rPr>
              <a:t>diagrams,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5" dirty="0">
                <a:latin typeface="Times New Roman"/>
                <a:cs typeface="Times New Roman"/>
              </a:rPr>
              <a:t>field </a:t>
            </a:r>
            <a:r>
              <a:rPr lang="en-US" sz="1200" dirty="0">
                <a:latin typeface="Times New Roman"/>
                <a:cs typeface="Times New Roman"/>
              </a:rPr>
              <a:t>resistor </a:t>
            </a:r>
            <a:r>
              <a:rPr lang="en-US" sz="1200" spc="-5" dirty="0">
                <a:latin typeface="Times New Roman"/>
                <a:cs typeface="Times New Roman"/>
              </a:rPr>
              <a:t>will </a:t>
            </a:r>
            <a:r>
              <a:rPr lang="en-US" sz="1200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added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series with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5" dirty="0">
                <a:latin typeface="Times New Roman"/>
                <a:cs typeface="Times New Roman"/>
              </a:rPr>
              <a:t>field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motor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speed.</a:t>
            </a: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When voltage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applied </a:t>
            </a:r>
            <a:r>
              <a:rPr lang="en-US" sz="1200" dirty="0">
                <a:latin typeface="Times New Roman"/>
                <a:cs typeface="Times New Roman"/>
              </a:rPr>
              <a:t>to the </a:t>
            </a:r>
            <a:r>
              <a:rPr lang="en-US" sz="1200" spc="-5" dirty="0">
                <a:latin typeface="Times New Roman"/>
                <a:cs typeface="Times New Roman"/>
              </a:rPr>
              <a:t>motor, current </a:t>
            </a:r>
            <a:r>
              <a:rPr lang="en-US" sz="1200" spc="-10" dirty="0">
                <a:latin typeface="Times New Roman"/>
                <a:cs typeface="Times New Roman"/>
              </a:rPr>
              <a:t>begins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15" dirty="0">
                <a:latin typeface="Times New Roman"/>
                <a:cs typeface="Times New Roman"/>
              </a:rPr>
              <a:t>flow </a:t>
            </a:r>
            <a:r>
              <a:rPr lang="en-US" sz="1200" dirty="0">
                <a:latin typeface="Times New Roman"/>
                <a:cs typeface="Times New Roman"/>
              </a:rPr>
              <a:t>through the </a:t>
            </a:r>
            <a:r>
              <a:rPr lang="en-US" sz="1200" spc="-15" dirty="0">
                <a:latin typeface="Times New Roman"/>
                <a:cs typeface="Times New Roman"/>
              </a:rPr>
              <a:t>field 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coil </a:t>
            </a:r>
            <a:r>
              <a:rPr lang="en-US" sz="1200" dirty="0">
                <a:latin typeface="Times New Roman"/>
                <a:cs typeface="Times New Roman"/>
              </a:rPr>
              <a:t>from the </a:t>
            </a:r>
            <a:r>
              <a:rPr lang="en-US" sz="1200" spc="-5" dirty="0">
                <a:latin typeface="Times New Roman"/>
                <a:cs typeface="Times New Roman"/>
              </a:rPr>
              <a:t>negative </a:t>
            </a:r>
            <a:r>
              <a:rPr lang="en-US" sz="1200" dirty="0">
                <a:latin typeface="Times New Roman"/>
                <a:cs typeface="Times New Roman"/>
              </a:rPr>
              <a:t>terminal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positive terminal. </a:t>
            </a:r>
            <a:r>
              <a:rPr lang="en-US" sz="1200" dirty="0">
                <a:latin typeface="Times New Roman"/>
                <a:cs typeface="Times New Roman"/>
              </a:rPr>
              <a:t>This sets up a </a:t>
            </a:r>
            <a:r>
              <a:rPr lang="en-US" sz="1200" spc="-5" dirty="0">
                <a:latin typeface="Times New Roman"/>
                <a:cs typeface="Times New Roman"/>
              </a:rPr>
              <a:t>strong </a:t>
            </a:r>
            <a:r>
              <a:rPr lang="en-US" sz="1200" spc="-10" dirty="0">
                <a:latin typeface="Times New Roman"/>
                <a:cs typeface="Times New Roman"/>
              </a:rPr>
              <a:t>magnetic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field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5" dirty="0">
                <a:latin typeface="Times New Roman"/>
                <a:cs typeface="Times New Roman"/>
              </a:rPr>
              <a:t>field </a:t>
            </a:r>
            <a:r>
              <a:rPr lang="en-US" sz="1200" spc="-5" dirty="0">
                <a:latin typeface="Times New Roman"/>
                <a:cs typeface="Times New Roman"/>
              </a:rPr>
              <a:t>winding. Current also </a:t>
            </a:r>
            <a:r>
              <a:rPr lang="en-US" sz="1200" spc="-10" dirty="0">
                <a:latin typeface="Times New Roman"/>
                <a:cs typeface="Times New Roman"/>
              </a:rPr>
              <a:t>begins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5" dirty="0">
                <a:latin typeface="Times New Roman"/>
                <a:cs typeface="Times New Roman"/>
              </a:rPr>
              <a:t>flow </a:t>
            </a:r>
            <a:r>
              <a:rPr lang="en-US" sz="1200" dirty="0">
                <a:latin typeface="Times New Roman"/>
                <a:cs typeface="Times New Roman"/>
              </a:rPr>
              <a:t>through the </a:t>
            </a:r>
            <a:r>
              <a:rPr lang="en-US" sz="1200" spc="-10" dirty="0">
                <a:latin typeface="Times New Roman"/>
                <a:cs typeface="Times New Roman"/>
              </a:rPr>
              <a:t>brushes into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commutator </a:t>
            </a:r>
            <a:r>
              <a:rPr lang="en-US" sz="1200" spc="-10" dirty="0">
                <a:latin typeface="Times New Roman"/>
                <a:cs typeface="Times New Roman"/>
              </a:rPr>
              <a:t>segment and </a:t>
            </a:r>
            <a:r>
              <a:rPr lang="en-US" sz="1200" dirty="0">
                <a:latin typeface="Times New Roman"/>
                <a:cs typeface="Times New Roman"/>
              </a:rPr>
              <a:t>then through </a:t>
            </a:r>
            <a:r>
              <a:rPr lang="en-US" sz="1200" spc="-5" dirty="0">
                <a:latin typeface="Times New Roman"/>
                <a:cs typeface="Times New Roman"/>
              </a:rPr>
              <a:t>an </a:t>
            </a:r>
            <a:r>
              <a:rPr lang="en-US" sz="1200" dirty="0">
                <a:latin typeface="Times New Roman"/>
                <a:cs typeface="Times New Roman"/>
              </a:rPr>
              <a:t>armature </a:t>
            </a:r>
            <a:r>
              <a:rPr lang="en-US" sz="1200" spc="-15" dirty="0">
                <a:latin typeface="Times New Roman"/>
                <a:cs typeface="Times New Roman"/>
              </a:rPr>
              <a:t>coil.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current continues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5" dirty="0">
                <a:latin typeface="Times New Roman"/>
                <a:cs typeface="Times New Roman"/>
              </a:rPr>
              <a:t>flow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through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coil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back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brush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6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attached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other</a:t>
            </a:r>
            <a:r>
              <a:rPr lang="en-US" sz="1200" spc="7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end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coil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returns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 the </a:t>
            </a:r>
            <a:r>
              <a:rPr lang="en-US" sz="1200" spc="-5" dirty="0">
                <a:latin typeface="Times New Roman"/>
                <a:cs typeface="Times New Roman"/>
              </a:rPr>
              <a:t>DC </a:t>
            </a:r>
            <a:r>
              <a:rPr lang="en-US" sz="1200" dirty="0">
                <a:latin typeface="Times New Roman"/>
                <a:cs typeface="Times New Roman"/>
              </a:rPr>
              <a:t>power </a:t>
            </a:r>
            <a:r>
              <a:rPr lang="en-US" sz="1200" spc="-5" dirty="0">
                <a:latin typeface="Times New Roman"/>
                <a:cs typeface="Times New Roman"/>
              </a:rPr>
              <a:t>source.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current flowing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the armature </a:t>
            </a:r>
            <a:r>
              <a:rPr lang="en-US" sz="1200" spc="-10" dirty="0">
                <a:latin typeface="Times New Roman"/>
                <a:cs typeface="Times New Roman"/>
              </a:rPr>
              <a:t>coil </a:t>
            </a:r>
            <a:r>
              <a:rPr lang="en-US" sz="1200" dirty="0">
                <a:latin typeface="Times New Roman"/>
                <a:cs typeface="Times New Roman"/>
              </a:rPr>
              <a:t>sets up a </a:t>
            </a:r>
            <a:r>
              <a:rPr lang="en-US" sz="1200" spc="-5" dirty="0">
                <a:latin typeface="Times New Roman"/>
                <a:cs typeface="Times New Roman"/>
              </a:rPr>
              <a:t>strong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magnetic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field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armature.</a:t>
            </a: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endParaRPr lang="en-US" sz="1200" spc="-5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endParaRPr lang="en-US" sz="1200" spc="-5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Motor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Driver</a:t>
            </a:r>
            <a:r>
              <a:rPr lang="en-US" sz="1200" dirty="0">
                <a:latin typeface="Times New Roman"/>
                <a:cs typeface="Times New Roman"/>
              </a:rPr>
              <a:t> IC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L293D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running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basic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principle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H-Bridge,</a:t>
            </a:r>
            <a:r>
              <a:rPr lang="en-US" sz="1200" dirty="0">
                <a:latin typeface="Times New Roman"/>
                <a:cs typeface="Times New Roman"/>
              </a:rPr>
              <a:t> IC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L293D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spc="15" dirty="0">
                <a:latin typeface="Times New Roman"/>
                <a:cs typeface="Times New Roman"/>
              </a:rPr>
              <a:t>a</a:t>
            </a:r>
            <a:r>
              <a:rPr lang="en-US" sz="1200" spc="-5" dirty="0">
                <a:latin typeface="Times New Roman"/>
                <a:cs typeface="Times New Roman"/>
              </a:rPr>
              <a:t>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35" dirty="0">
                <a:latin typeface="Times New Roman"/>
                <a:cs typeface="Times New Roman"/>
              </a:rPr>
              <a:t>w</a:t>
            </a:r>
            <a:r>
              <a:rPr lang="en-US" sz="1200" spc="25" dirty="0">
                <a:latin typeface="Times New Roman"/>
                <a:cs typeface="Times New Roman"/>
              </a:rPr>
              <a:t>o</a:t>
            </a:r>
            <a:r>
              <a:rPr lang="en-US" sz="1200" spc="5" dirty="0">
                <a:latin typeface="Times New Roman"/>
                <a:cs typeface="Times New Roman"/>
              </a:rPr>
              <a:t>-</a:t>
            </a:r>
            <a:r>
              <a:rPr lang="en-US" sz="1200" spc="-5" dirty="0">
                <a:latin typeface="Times New Roman"/>
                <a:cs typeface="Times New Roman"/>
              </a:rPr>
              <a:t>c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spc="15" dirty="0">
                <a:latin typeface="Times New Roman"/>
                <a:cs typeface="Times New Roman"/>
              </a:rPr>
              <a:t>a</a:t>
            </a:r>
            <a:r>
              <a:rPr lang="en-US" sz="1200" dirty="0">
                <a:latin typeface="Times New Roman"/>
                <a:cs typeface="Times New Roman"/>
              </a:rPr>
              <a:t>n</a:t>
            </a:r>
            <a:r>
              <a:rPr lang="en-US" sz="1200" spc="-25" dirty="0">
                <a:latin typeface="Times New Roman"/>
                <a:cs typeface="Times New Roman"/>
              </a:rPr>
              <a:t>n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dirty="0">
                <a:latin typeface="Times New Roman"/>
                <a:cs typeface="Times New Roman"/>
              </a:rPr>
              <a:t>l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dirty="0">
                <a:latin typeface="Times New Roman"/>
                <a:cs typeface="Times New Roman"/>
              </a:rPr>
              <a:t>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spc="-5" dirty="0">
                <a:latin typeface="Times New Roman"/>
                <a:cs typeface="Times New Roman"/>
              </a:rPr>
              <a:t>n</a:t>
            </a:r>
            <a:r>
              <a:rPr lang="en-US" sz="1200" spc="5" dirty="0">
                <a:latin typeface="Times New Roman"/>
                <a:cs typeface="Times New Roman"/>
              </a:rPr>
              <a:t>s</a:t>
            </a:r>
            <a:r>
              <a:rPr lang="en-US" sz="1200" spc="-25" dirty="0">
                <a:latin typeface="Times New Roman"/>
                <a:cs typeface="Times New Roman"/>
              </a:rPr>
              <a:t>i</a:t>
            </a:r>
            <a:r>
              <a:rPr lang="en-US" sz="1200" spc="-20" dirty="0">
                <a:latin typeface="Times New Roman"/>
                <a:cs typeface="Times New Roman"/>
              </a:rPr>
              <a:t>s</a:t>
            </a:r>
            <a:r>
              <a:rPr lang="en-US" sz="1200" dirty="0">
                <a:latin typeface="Times New Roman"/>
                <a:cs typeface="Times New Roman"/>
              </a:rPr>
              <a:t>t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H-</a:t>
            </a:r>
            <a:r>
              <a:rPr lang="en-US" sz="1200" spc="-10" dirty="0">
                <a:latin typeface="Times New Roman"/>
                <a:cs typeface="Times New Roman"/>
              </a:rPr>
              <a:t>B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dirty="0">
                <a:latin typeface="Times New Roman"/>
                <a:cs typeface="Times New Roman"/>
              </a:rPr>
              <a:t>d</a:t>
            </a:r>
            <a:r>
              <a:rPr lang="en-US" sz="1200" spc="20" dirty="0">
                <a:latin typeface="Times New Roman"/>
                <a:cs typeface="Times New Roman"/>
              </a:rPr>
              <a:t>g</a:t>
            </a:r>
            <a:r>
              <a:rPr lang="en-US" sz="1200" dirty="0">
                <a:latin typeface="Times New Roman"/>
                <a:cs typeface="Times New Roman"/>
              </a:rPr>
              <a:t>e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15" dirty="0">
                <a:latin typeface="Times New Roman"/>
                <a:cs typeface="Times New Roman"/>
              </a:rPr>
              <a:t>c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-5" dirty="0">
                <a:latin typeface="Times New Roman"/>
                <a:cs typeface="Times New Roman"/>
              </a:rPr>
              <a:t>c</a:t>
            </a:r>
            <a:r>
              <a:rPr lang="en-US" sz="1200" spc="20" dirty="0">
                <a:latin typeface="Times New Roman"/>
                <a:cs typeface="Times New Roman"/>
              </a:rPr>
              <a:t>u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dirty="0">
                <a:latin typeface="Times New Roman"/>
                <a:cs typeface="Times New Roman"/>
              </a:rPr>
              <a:t>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</a:t>
            </a:r>
            <a:r>
              <a:rPr lang="en-US" sz="1200" dirty="0">
                <a:latin typeface="Times New Roman"/>
                <a:cs typeface="Times New Roman"/>
              </a:rPr>
              <a:t>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ea</a:t>
            </a:r>
            <a:r>
              <a:rPr lang="en-US" sz="1200" spc="15" dirty="0">
                <a:latin typeface="Times New Roman"/>
                <a:cs typeface="Times New Roman"/>
              </a:rPr>
              <a:t>c</a:t>
            </a:r>
            <a:r>
              <a:rPr lang="en-US" sz="1200" dirty="0">
                <a:latin typeface="Times New Roman"/>
                <a:cs typeface="Times New Roman"/>
              </a:rPr>
              <a:t>h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spc="15" dirty="0">
                <a:latin typeface="Times New Roman"/>
                <a:cs typeface="Times New Roman"/>
              </a:rPr>
              <a:t>a</a:t>
            </a:r>
            <a:r>
              <a:rPr lang="en-US" sz="1200" dirty="0">
                <a:latin typeface="Times New Roman"/>
                <a:cs typeface="Times New Roman"/>
              </a:rPr>
              <a:t>nn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dirty="0">
                <a:latin typeface="Times New Roman"/>
                <a:cs typeface="Times New Roman"/>
              </a:rPr>
              <a:t>l</a:t>
            </a:r>
            <a:r>
              <a:rPr lang="en-US" sz="1200" spc="-110" dirty="0">
                <a:latin typeface="Times New Roman"/>
                <a:cs typeface="Times New Roman"/>
              </a:rPr>
              <a:t> 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spc="-5" dirty="0">
                <a:latin typeface="Times New Roman"/>
                <a:cs typeface="Times New Roman"/>
              </a:rPr>
              <a:t>e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spc="-40" dirty="0">
                <a:latin typeface="Times New Roman"/>
                <a:cs typeface="Times New Roman"/>
              </a:rPr>
              <a:t>f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dirty="0">
                <a:latin typeface="Times New Roman"/>
                <a:cs typeface="Times New Roman"/>
              </a:rPr>
              <a:t>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20" dirty="0">
                <a:latin typeface="Times New Roman"/>
                <a:cs typeface="Times New Roman"/>
              </a:rPr>
              <a:t>’</a:t>
            </a:r>
            <a:r>
              <a:rPr lang="en-US" sz="1200" dirty="0">
                <a:latin typeface="Times New Roman"/>
                <a:cs typeface="Times New Roman"/>
              </a:rPr>
              <a:t>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20" dirty="0">
                <a:latin typeface="Times New Roman"/>
                <a:cs typeface="Times New Roman"/>
              </a:rPr>
              <a:t>k</a:t>
            </a:r>
            <a:r>
              <a:rPr lang="en-US" sz="1200" spc="-25" dirty="0">
                <a:latin typeface="Times New Roman"/>
                <a:cs typeface="Times New Roman"/>
              </a:rPr>
              <a:t>n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spc="-5" dirty="0">
                <a:latin typeface="Times New Roman"/>
                <a:cs typeface="Times New Roman"/>
              </a:rPr>
              <a:t>w</a:t>
            </a:r>
            <a:r>
              <a:rPr lang="en-US" sz="1200" dirty="0">
                <a:latin typeface="Times New Roman"/>
                <a:cs typeface="Times New Roman"/>
              </a:rPr>
              <a:t>n</a:t>
            </a:r>
            <a:r>
              <a:rPr lang="en-US" sz="1200" spc="-90" dirty="0">
                <a:latin typeface="Times New Roman"/>
                <a:cs typeface="Times New Roman"/>
              </a:rPr>
              <a:t> </a:t>
            </a:r>
            <a:r>
              <a:rPr lang="en-US" sz="1200" spc="15" dirty="0">
                <a:latin typeface="Times New Roman"/>
                <a:cs typeface="Times New Roman"/>
              </a:rPr>
              <a:t>a</a:t>
            </a:r>
            <a:r>
              <a:rPr lang="en-US" sz="1200" dirty="0">
                <a:latin typeface="Times New Roman"/>
                <a:cs typeface="Times New Roman"/>
              </a:rPr>
              <a:t>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Du</a:t>
            </a:r>
            <a:r>
              <a:rPr lang="en-US" sz="1200" spc="35" dirty="0">
                <a:latin typeface="Times New Roman"/>
                <a:cs typeface="Times New Roman"/>
              </a:rPr>
              <a:t>a</a:t>
            </a:r>
            <a:r>
              <a:rPr lang="en-US" sz="1200" dirty="0">
                <a:latin typeface="Times New Roman"/>
                <a:cs typeface="Times New Roman"/>
              </a:rPr>
              <a:t>l  </a:t>
            </a:r>
            <a:r>
              <a:rPr lang="en-US" sz="1200" spc="-5" dirty="0">
                <a:latin typeface="Times New Roman"/>
                <a:cs typeface="Times New Roman"/>
              </a:rPr>
              <a:t>H-Bridge </a:t>
            </a:r>
            <a:r>
              <a:rPr lang="en-US" sz="1200" spc="5" dirty="0">
                <a:latin typeface="Times New Roman"/>
                <a:cs typeface="Times New Roman"/>
              </a:rPr>
              <a:t>Motor </a:t>
            </a:r>
            <a:r>
              <a:rPr lang="en-US" sz="1200" spc="-15" dirty="0">
                <a:latin typeface="Times New Roman"/>
                <a:cs typeface="Times New Roman"/>
              </a:rPr>
              <a:t>Driver </a:t>
            </a:r>
            <a:r>
              <a:rPr lang="en-US" sz="1200" dirty="0">
                <a:latin typeface="Times New Roman"/>
                <a:cs typeface="Times New Roman"/>
              </a:rPr>
              <a:t>IC </a:t>
            </a:r>
            <a:r>
              <a:rPr lang="en-US" sz="1200" spc="-5" dirty="0">
                <a:latin typeface="Times New Roman"/>
                <a:cs typeface="Times New Roman"/>
              </a:rPr>
              <a:t>L293D.When </a:t>
            </a:r>
            <a:r>
              <a:rPr lang="en-US" sz="1200" dirty="0">
                <a:latin typeface="Times New Roman"/>
                <a:cs typeface="Times New Roman"/>
              </a:rPr>
              <a:t>Switch </a:t>
            </a:r>
            <a:r>
              <a:rPr lang="en-US" sz="1200" spc="10" dirty="0">
                <a:latin typeface="Times New Roman"/>
                <a:cs typeface="Times New Roman"/>
              </a:rPr>
              <a:t>S1 </a:t>
            </a:r>
            <a:r>
              <a:rPr lang="en-US" sz="1200" dirty="0">
                <a:latin typeface="Times New Roman"/>
                <a:cs typeface="Times New Roman"/>
              </a:rPr>
              <a:t>&amp; </a:t>
            </a:r>
            <a:r>
              <a:rPr lang="en-US" sz="1200" spc="-5" dirty="0">
                <a:latin typeface="Times New Roman"/>
                <a:cs typeface="Times New Roman"/>
              </a:rPr>
              <a:t>S4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Closed,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positive voltage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applied </a:t>
            </a:r>
            <a:r>
              <a:rPr lang="en-US" sz="1200" spc="-5" dirty="0">
                <a:latin typeface="Times New Roman"/>
                <a:cs typeface="Times New Roman"/>
              </a:rPr>
              <a:t>across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motor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10" dirty="0">
                <a:latin typeface="Times New Roman"/>
                <a:cs typeface="Times New Roman"/>
              </a:rPr>
              <a:t>will </a:t>
            </a:r>
            <a:r>
              <a:rPr lang="en-US" sz="1200" spc="5" dirty="0">
                <a:latin typeface="Times New Roman"/>
                <a:cs typeface="Times New Roman"/>
              </a:rPr>
              <a:t>rotate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clockwise direction and </a:t>
            </a:r>
            <a:r>
              <a:rPr lang="en-US" sz="1200" spc="5" dirty="0">
                <a:latin typeface="Times New Roman"/>
                <a:cs typeface="Times New Roman"/>
              </a:rPr>
              <a:t>when both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switches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latin typeface="Times New Roman"/>
                <a:cs typeface="Times New Roman"/>
              </a:rPr>
              <a:t>open,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motor will </a:t>
            </a:r>
            <a:r>
              <a:rPr lang="en-US" sz="1200" spc="5" dirty="0">
                <a:latin typeface="Times New Roman"/>
                <a:cs typeface="Times New Roman"/>
              </a:rPr>
              <a:t>stop </a:t>
            </a:r>
            <a:r>
              <a:rPr lang="en-US" sz="1200" spc="-5" dirty="0" err="1">
                <a:latin typeface="Times New Roman"/>
                <a:cs typeface="Times New Roman"/>
              </a:rPr>
              <a:t>rotating.When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Switch </a:t>
            </a:r>
            <a:r>
              <a:rPr lang="en-US" sz="1200" spc="-5" dirty="0">
                <a:latin typeface="Times New Roman"/>
                <a:cs typeface="Times New Roman"/>
              </a:rPr>
              <a:t>S2 </a:t>
            </a:r>
            <a:r>
              <a:rPr lang="en-US" sz="1200" dirty="0">
                <a:latin typeface="Times New Roman"/>
                <a:cs typeface="Times New Roman"/>
              </a:rPr>
              <a:t>&amp; </a:t>
            </a:r>
            <a:r>
              <a:rPr lang="en-US" sz="1200" spc="-5" dirty="0">
                <a:latin typeface="Times New Roman"/>
                <a:cs typeface="Times New Roman"/>
              </a:rPr>
              <a:t>S3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Closed, </a:t>
            </a:r>
            <a:r>
              <a:rPr lang="en-US" sz="1200" spc="-5" dirty="0">
                <a:latin typeface="Times New Roman"/>
                <a:cs typeface="Times New Roman"/>
              </a:rPr>
              <a:t>an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inverting </a:t>
            </a:r>
            <a:r>
              <a:rPr lang="en-US" sz="1200" spc="-5" dirty="0">
                <a:latin typeface="Times New Roman"/>
                <a:cs typeface="Times New Roman"/>
              </a:rPr>
              <a:t>voltage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applied at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terminals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motor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10" dirty="0">
                <a:latin typeface="Times New Roman"/>
                <a:cs typeface="Times New Roman"/>
              </a:rPr>
              <a:t>will </a:t>
            </a:r>
            <a:r>
              <a:rPr lang="en-US" sz="1200" spc="5" dirty="0">
                <a:latin typeface="Times New Roman"/>
                <a:cs typeface="Times New Roman"/>
              </a:rPr>
              <a:t>rotate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an </a:t>
            </a:r>
            <a:r>
              <a:rPr lang="en-US" sz="1200" spc="5" dirty="0">
                <a:latin typeface="Times New Roman"/>
                <a:cs typeface="Times New Roman"/>
              </a:rPr>
              <a:t>anti-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clockwise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direction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when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both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switches</a:t>
            </a:r>
            <a:r>
              <a:rPr lang="en-US" sz="1200" dirty="0">
                <a:latin typeface="Times New Roman"/>
                <a:cs typeface="Times New Roman"/>
              </a:rPr>
              <a:t> are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open,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motor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will </a:t>
            </a:r>
            <a:r>
              <a:rPr lang="en-US" sz="1200" spc="5" dirty="0">
                <a:latin typeface="Times New Roman"/>
                <a:cs typeface="Times New Roman"/>
              </a:rPr>
              <a:t>stop</a:t>
            </a:r>
            <a:r>
              <a:rPr lang="en-US" sz="1200" spc="-10" dirty="0">
                <a:latin typeface="Times New Roman"/>
                <a:cs typeface="Times New Roman"/>
              </a:rPr>
              <a:t> rotating.</a:t>
            </a:r>
            <a:endParaRPr lang="en-US" sz="1200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r>
              <a:rPr lang="en-IN" sz="12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Figure</a:t>
            </a:r>
            <a:r>
              <a:rPr lang="en-IN" sz="1200" b="1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IN" sz="1200" b="1" dirty="0">
                <a:solidFill>
                  <a:srgbClr val="111111"/>
                </a:solidFill>
                <a:latin typeface="Times New Roman"/>
                <a:cs typeface="Times New Roman"/>
              </a:rPr>
              <a:t>4.5.5.2</a:t>
            </a:r>
            <a:r>
              <a:rPr lang="en-IN" sz="1200" b="1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IN" sz="12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L293D</a:t>
            </a:r>
            <a:r>
              <a:rPr lang="en-IN" sz="1200" b="1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IN" sz="12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Pin</a:t>
            </a:r>
            <a:r>
              <a:rPr lang="en-IN" sz="12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 Configuration</a:t>
            </a:r>
            <a:endParaRPr lang="en-IN" sz="1200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endParaRPr lang="en-US" sz="1200" spc="-5" dirty="0">
              <a:latin typeface="Times New Roman"/>
              <a:cs typeface="Times New Roman"/>
            </a:endParaRPr>
          </a:p>
          <a:p>
            <a:pPr marL="52069" marR="5080" indent="417195" algn="just">
              <a:lnSpc>
                <a:spcPct val="143700"/>
              </a:lnSpc>
              <a:spcBef>
                <a:spcPts val="100"/>
              </a:spcBef>
            </a:pP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BE2D342F-E099-D273-E502-76E3AF3CB0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642" y="4948989"/>
            <a:ext cx="50853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56339D-D323-A2BE-4ACA-FCB32B4CC041}"/>
              </a:ext>
            </a:extLst>
          </p:cNvPr>
          <p:cNvSpPr txBox="1"/>
          <p:nvPr/>
        </p:nvSpPr>
        <p:spPr>
          <a:xfrm>
            <a:off x="1446414" y="282633"/>
            <a:ext cx="9277003" cy="529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747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latin typeface="Times New Roman"/>
                <a:cs typeface="Times New Roman"/>
              </a:rPr>
              <a:t>ABSTRACT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800"/>
              </a:lnSpc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main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objective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behind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this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project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develop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robot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act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surveillance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domestic areas. Nowadays </a:t>
            </a:r>
            <a:r>
              <a:rPr lang="en-US" sz="1800" dirty="0">
                <a:latin typeface="Times New Roman"/>
                <a:cs typeface="Times New Roman"/>
              </a:rPr>
              <a:t>robot </a:t>
            </a:r>
            <a:r>
              <a:rPr lang="en-US" sz="1800" spc="-10" dirty="0">
                <a:latin typeface="Times New Roman"/>
                <a:cs typeface="Times New Roman"/>
              </a:rPr>
              <a:t>plays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vital </a:t>
            </a:r>
            <a:r>
              <a:rPr lang="en-US" sz="1800" dirty="0">
                <a:latin typeface="Times New Roman"/>
                <a:cs typeface="Times New Roman"/>
              </a:rPr>
              <a:t>role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5" dirty="0">
                <a:latin typeface="Times New Roman"/>
                <a:cs typeface="Times New Roman"/>
              </a:rPr>
              <a:t>our </a:t>
            </a:r>
            <a:r>
              <a:rPr lang="en-US" sz="1800" spc="-5" dirty="0">
                <a:latin typeface="Times New Roman"/>
                <a:cs typeface="Times New Roman"/>
              </a:rPr>
              <a:t>day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5" dirty="0">
                <a:latin typeface="Times New Roman"/>
                <a:cs typeface="Times New Roman"/>
              </a:rPr>
              <a:t>day 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life </a:t>
            </a:r>
            <a:r>
              <a:rPr lang="en-US" sz="1800" spc="-5" dirty="0">
                <a:latin typeface="Times New Roman"/>
                <a:cs typeface="Times New Roman"/>
              </a:rPr>
              <a:t>activities </a:t>
            </a:r>
            <a:r>
              <a:rPr lang="en-US" sz="1800" dirty="0">
                <a:latin typeface="Times New Roman"/>
                <a:cs typeface="Times New Roman"/>
              </a:rPr>
              <a:t>thus </a:t>
            </a:r>
            <a:r>
              <a:rPr lang="en-US" sz="1800" spc="-5" dirty="0">
                <a:latin typeface="Times New Roman"/>
                <a:cs typeface="Times New Roman"/>
              </a:rPr>
              <a:t>reducing human </a:t>
            </a:r>
            <a:r>
              <a:rPr lang="en-US" sz="1800" spc="-5" dirty="0" err="1">
                <a:latin typeface="Times New Roman"/>
                <a:cs typeface="Times New Roman"/>
              </a:rPr>
              <a:t>labour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human </a:t>
            </a:r>
            <a:r>
              <a:rPr lang="en-US" sz="1800" spc="5" dirty="0">
                <a:latin typeface="Times New Roman"/>
                <a:cs typeface="Times New Roman"/>
              </a:rPr>
              <a:t>error. </a:t>
            </a:r>
            <a:r>
              <a:rPr lang="en-US" sz="1800" spc="-5" dirty="0">
                <a:latin typeface="Times New Roman"/>
                <a:cs typeface="Times New Roman"/>
              </a:rPr>
              <a:t>Robots can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dirty="0">
                <a:latin typeface="Times New Roman"/>
                <a:cs typeface="Times New Roman"/>
              </a:rPr>
              <a:t>manually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controlled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automatic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based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requirement.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purpose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robot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roam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around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provide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video</a:t>
            </a:r>
            <a:r>
              <a:rPr lang="en-US" sz="1800" spc="-5" dirty="0">
                <a:latin typeface="Times New Roman"/>
                <a:cs typeface="Times New Roman"/>
              </a:rPr>
              <a:t> information</a:t>
            </a:r>
            <a:r>
              <a:rPr lang="en-US" sz="1800" dirty="0">
                <a:latin typeface="Times New Roman"/>
                <a:cs typeface="Times New Roman"/>
              </a:rPr>
              <a:t> from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given</a:t>
            </a:r>
            <a:r>
              <a:rPr lang="en-US" sz="1800" spc="-5" dirty="0">
                <a:latin typeface="Times New Roman"/>
                <a:cs typeface="Times New Roman"/>
              </a:rPr>
              <a:t> environment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livestream </a:t>
            </a:r>
            <a:r>
              <a:rPr lang="en-US" sz="1800" spc="-5" dirty="0">
                <a:latin typeface="Times New Roman"/>
                <a:cs typeface="Times New Roman"/>
              </a:rPr>
              <a:t>that obtained information </a:t>
            </a:r>
            <a:r>
              <a:rPr lang="en-US" sz="1800" dirty="0">
                <a:latin typeface="Times New Roman"/>
                <a:cs typeface="Times New Roman"/>
              </a:rPr>
              <a:t>to the </a:t>
            </a:r>
            <a:r>
              <a:rPr lang="en-US" sz="1800" spc="-5" dirty="0">
                <a:latin typeface="Times New Roman"/>
                <a:cs typeface="Times New Roman"/>
              </a:rPr>
              <a:t>user.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this </a:t>
            </a:r>
            <a:r>
              <a:rPr lang="en-US" sz="1800" spc="-5" dirty="0">
                <a:latin typeface="Times New Roman"/>
                <a:cs typeface="Times New Roman"/>
              </a:rPr>
              <a:t>project, one can </a:t>
            </a:r>
            <a:r>
              <a:rPr lang="en-US" sz="1800" dirty="0">
                <a:latin typeface="Times New Roman"/>
                <a:cs typeface="Times New Roman"/>
              </a:rPr>
              <a:t>control the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robot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5" dirty="0">
                <a:latin typeface="Times New Roman"/>
                <a:cs typeface="Times New Roman"/>
              </a:rPr>
              <a:t>help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15" dirty="0">
                <a:latin typeface="Times New Roman"/>
                <a:cs typeface="Times New Roman"/>
              </a:rPr>
              <a:t>mobile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5" dirty="0">
                <a:latin typeface="Times New Roman"/>
                <a:cs typeface="Times New Roman"/>
              </a:rPr>
              <a:t>laptop </a:t>
            </a:r>
            <a:r>
              <a:rPr lang="en-US" sz="1800" dirty="0">
                <a:latin typeface="Times New Roman"/>
                <a:cs typeface="Times New Roman"/>
              </a:rPr>
              <a:t>through </a:t>
            </a:r>
            <a:r>
              <a:rPr lang="en-US" sz="1800" spc="-5" dirty="0">
                <a:latin typeface="Times New Roman"/>
                <a:cs typeface="Times New Roman"/>
              </a:rPr>
              <a:t>Internet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Things (IoT)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15" dirty="0">
                <a:latin typeface="Times New Roman"/>
                <a:cs typeface="Times New Roman"/>
              </a:rPr>
              <a:t>also </a:t>
            </a:r>
            <a:r>
              <a:rPr lang="en-US" sz="1800" spc="-5" dirty="0">
                <a:latin typeface="Times New Roman"/>
                <a:cs typeface="Times New Roman"/>
              </a:rPr>
              <a:t>can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get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5" dirty="0">
                <a:latin typeface="Times New Roman"/>
                <a:cs typeface="Times New Roman"/>
              </a:rPr>
              <a:t>live </a:t>
            </a:r>
            <a:r>
              <a:rPr lang="en-US" sz="1800" spc="-10" dirty="0">
                <a:latin typeface="Times New Roman"/>
                <a:cs typeface="Times New Roman"/>
              </a:rPr>
              <a:t>streaming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-10" dirty="0">
                <a:latin typeface="Times New Roman"/>
                <a:cs typeface="Times New Roman"/>
              </a:rPr>
              <a:t>video </a:t>
            </a:r>
            <a:r>
              <a:rPr lang="en-US" sz="1800" dirty="0">
                <a:latin typeface="Times New Roman"/>
                <a:cs typeface="Times New Roman"/>
              </a:rPr>
              <a:t>both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daytime </a:t>
            </a:r>
            <a:r>
              <a:rPr lang="en-US" sz="1800" spc="-5" dirty="0">
                <a:latin typeface="Times New Roman"/>
                <a:cs typeface="Times New Roman"/>
              </a:rPr>
              <a:t>as well as at </a:t>
            </a:r>
            <a:r>
              <a:rPr lang="en-US" sz="1800" spc="-15" dirty="0">
                <a:latin typeface="Times New Roman"/>
                <a:cs typeface="Times New Roman"/>
              </a:rPr>
              <a:t>night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help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wireless </a:t>
            </a:r>
            <a:r>
              <a:rPr lang="en-US" sz="1800" spc="-10" dirty="0">
                <a:latin typeface="Times New Roman"/>
                <a:cs typeface="Times New Roman"/>
              </a:rPr>
              <a:t>camera </a:t>
            </a:r>
            <a:r>
              <a:rPr lang="en-US" sz="1800" dirty="0">
                <a:latin typeface="Times New Roman"/>
                <a:cs typeface="Times New Roman"/>
              </a:rPr>
              <a:t>from the </a:t>
            </a:r>
            <a:r>
              <a:rPr lang="en-US" sz="1800" spc="-5" dirty="0">
                <a:latin typeface="Times New Roman"/>
                <a:cs typeface="Times New Roman"/>
              </a:rPr>
              <a:t>robot. </a:t>
            </a:r>
            <a:r>
              <a:rPr lang="en-US" sz="1800" spc="-1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robot can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spc="-5" dirty="0">
                <a:latin typeface="Times New Roman"/>
                <a:cs typeface="Times New Roman"/>
              </a:rPr>
              <a:t>controlled </a:t>
            </a:r>
            <a:r>
              <a:rPr lang="en-US" sz="1800" spc="-10" dirty="0">
                <a:latin typeface="Times New Roman"/>
                <a:cs typeface="Times New Roman"/>
              </a:rPr>
              <a:t>manually </a:t>
            </a:r>
            <a:r>
              <a:rPr lang="en-US" sz="1800" dirty="0">
                <a:latin typeface="Times New Roman"/>
                <a:cs typeface="Times New Roman"/>
              </a:rPr>
              <a:t>with the </a:t>
            </a:r>
            <a:r>
              <a:rPr lang="en-US" sz="1800" spc="-15" dirty="0">
                <a:latin typeface="Times New Roman"/>
                <a:cs typeface="Times New Roman"/>
              </a:rPr>
              <a:t>help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Arduino </a:t>
            </a:r>
            <a:r>
              <a:rPr lang="en-US" sz="1800" spc="-5" dirty="0">
                <a:latin typeface="Times New Roman"/>
                <a:cs typeface="Times New Roman"/>
              </a:rPr>
              <a:t>microcontroller. </a:t>
            </a:r>
            <a:r>
              <a:rPr lang="en-US" sz="1800" spc="-10" dirty="0">
                <a:latin typeface="Times New Roman"/>
                <a:cs typeface="Times New Roman"/>
              </a:rPr>
              <a:t>Along </a:t>
            </a:r>
            <a:r>
              <a:rPr lang="en-US" sz="1800" dirty="0">
                <a:latin typeface="Times New Roman"/>
                <a:cs typeface="Times New Roman"/>
              </a:rPr>
              <a:t>with the </a:t>
            </a:r>
            <a:r>
              <a:rPr lang="en-US" sz="1800" spc="-5" dirty="0">
                <a:latin typeface="Times New Roman"/>
                <a:cs typeface="Times New Roman"/>
              </a:rPr>
              <a:t>obtained live streamed video output, user can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also </a:t>
            </a:r>
            <a:r>
              <a:rPr lang="en-US" sz="1800" spc="-5" dirty="0">
                <a:latin typeface="Times New Roman"/>
                <a:cs typeface="Times New Roman"/>
              </a:rPr>
              <a:t>obtain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presence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any unusual activities </a:t>
            </a:r>
            <a:r>
              <a:rPr lang="en-US" sz="1800" dirty="0">
                <a:latin typeface="Times New Roman"/>
                <a:cs typeface="Times New Roman"/>
              </a:rPr>
              <a:t>through </a:t>
            </a:r>
            <a:r>
              <a:rPr lang="en-US" sz="1800" spc="-10" dirty="0">
                <a:latin typeface="Times New Roman"/>
                <a:cs typeface="Times New Roman"/>
              </a:rPr>
              <a:t>this. </a:t>
            </a:r>
            <a:r>
              <a:rPr lang="en-US" sz="1800" spc="-5" dirty="0">
                <a:latin typeface="Times New Roman"/>
                <a:cs typeface="Times New Roman"/>
              </a:rPr>
              <a:t>Thus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action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surveillance</a:t>
            </a:r>
            <a:r>
              <a:rPr lang="en-US" sz="1800" dirty="0">
                <a:latin typeface="Times New Roman"/>
                <a:cs typeface="Times New Roman"/>
              </a:rPr>
              <a:t> 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performed.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Further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advancement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our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project</a:t>
            </a:r>
            <a:r>
              <a:rPr lang="en-US" sz="1800" spc="-5" dirty="0">
                <a:latin typeface="Times New Roman"/>
                <a:cs typeface="Times New Roman"/>
              </a:rPr>
              <a:t> can</a:t>
            </a:r>
            <a:r>
              <a:rPr lang="en-US" sz="1800" dirty="0">
                <a:latin typeface="Times New Roman"/>
                <a:cs typeface="Times New Roman"/>
              </a:rPr>
              <a:t> provide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surveillance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even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defense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areas.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58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0A070A60-6F38-8B31-6D8B-2B490BB3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1" y="826532"/>
            <a:ext cx="8245644" cy="5117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88CBF-1607-1675-EF38-9823C7CE8951}"/>
              </a:ext>
            </a:extLst>
          </p:cNvPr>
          <p:cNvSpPr txBox="1"/>
          <p:nvPr/>
        </p:nvSpPr>
        <p:spPr>
          <a:xfrm>
            <a:off x="737937" y="409074"/>
            <a:ext cx="8245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lang="en-US"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L293D</a:t>
            </a:r>
            <a:r>
              <a:rPr lang="en-US" sz="1800" b="1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Pin</a:t>
            </a:r>
            <a:r>
              <a:rPr lang="en-US" sz="1800" b="1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Description</a:t>
            </a:r>
            <a:r>
              <a:rPr lang="en-US" sz="1800" b="1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lang="en-US"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lang="en-US"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follows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129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61289A0B-3E7A-6445-9671-4BA4A751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200526"/>
            <a:ext cx="9954126" cy="2994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FBCA3-7018-7E1D-BBDA-F33CF2D1A395}"/>
              </a:ext>
            </a:extLst>
          </p:cNvPr>
          <p:cNvSpPr txBox="1"/>
          <p:nvPr/>
        </p:nvSpPr>
        <p:spPr>
          <a:xfrm>
            <a:off x="794085" y="3320717"/>
            <a:ext cx="8734926" cy="379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Features</a:t>
            </a:r>
            <a:endParaRPr lang="en-IN" sz="20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1330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Speed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and</a:t>
            </a:r>
            <a:r>
              <a:rPr lang="en-IN"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Direction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control</a:t>
            </a:r>
            <a:r>
              <a:rPr lang="en-IN"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is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possible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20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Motor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voltage Vcc2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(Vs):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 4.5V</a:t>
            </a:r>
            <a:r>
              <a:rPr lang="en-IN" sz="18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to</a:t>
            </a:r>
            <a:r>
              <a:rPr lang="en-IN" sz="1800" spc="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36V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Maximum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Peak</a:t>
            </a:r>
            <a:r>
              <a:rPr lang="en-IN" sz="18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motor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current: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1.2A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50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Maximum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Continuous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Motor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Current: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600mA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Supply</a:t>
            </a:r>
            <a:r>
              <a:rPr lang="en-IN" sz="18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Voltage</a:t>
            </a:r>
            <a:r>
              <a:rPr lang="en-IN"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to</a:t>
            </a:r>
            <a:r>
              <a:rPr lang="en-IN"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Vcc1(</a:t>
            </a:r>
            <a:r>
              <a:rPr lang="en-IN" sz="1800" spc="-10" dirty="0" err="1">
                <a:solidFill>
                  <a:srgbClr val="2F2F2F"/>
                </a:solidFill>
                <a:latin typeface="Times New Roman"/>
                <a:cs typeface="Times New Roman"/>
              </a:rPr>
              <a:t>vss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):</a:t>
            </a:r>
            <a:r>
              <a:rPr lang="en-IN"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4.5V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to</a:t>
            </a:r>
            <a:r>
              <a:rPr lang="en-IN" sz="1800" spc="3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7V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Transition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time: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300ns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(at 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5Vand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 24V)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Automatic Thermal</a:t>
            </a:r>
            <a:r>
              <a:rPr lang="en-IN"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shutdown</a:t>
            </a:r>
            <a:r>
              <a:rPr lang="en-IN"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is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available</a:t>
            </a:r>
            <a:endParaRPr lang="en-IN" sz="1800" dirty="0">
              <a:latin typeface="Times New Roman"/>
              <a:cs typeface="Times New Roman"/>
            </a:endParaRPr>
          </a:p>
          <a:p>
            <a:pPr marL="640715" indent="-229870">
              <a:lnSpc>
                <a:spcPct val="100000"/>
              </a:lnSpc>
              <a:spcBef>
                <a:spcPts val="650"/>
              </a:spcBef>
              <a:buSzPct val="83333"/>
              <a:buFont typeface="Symbol"/>
              <a:buChar char=""/>
              <a:tabLst>
                <a:tab pos="640715" algn="l"/>
                <a:tab pos="641350" algn="l"/>
              </a:tabLst>
            </a:pP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Available</a:t>
            </a:r>
            <a:r>
              <a:rPr lang="en-IN" sz="1800" spc="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5" dirty="0">
                <a:solidFill>
                  <a:srgbClr val="2F2F2F"/>
                </a:solidFill>
                <a:latin typeface="Times New Roman"/>
                <a:cs typeface="Times New Roman"/>
              </a:rPr>
              <a:t>in</a:t>
            </a:r>
            <a:r>
              <a:rPr lang="en-IN"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16-pin</a:t>
            </a:r>
            <a:r>
              <a:rPr lang="en-IN"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DIP,</a:t>
            </a:r>
            <a:r>
              <a:rPr lang="en-IN"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TSSOP,</a:t>
            </a:r>
            <a:r>
              <a:rPr lang="en-IN" sz="18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SOIC</a:t>
            </a:r>
            <a:r>
              <a:rPr lang="en-IN"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IN" sz="1800" dirty="0">
                <a:solidFill>
                  <a:srgbClr val="2F2F2F"/>
                </a:solidFill>
                <a:latin typeface="Times New Roman"/>
                <a:cs typeface="Times New Roman"/>
              </a:rPr>
              <a:t>package.</a:t>
            </a: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40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8C1F53-5828-21D7-C9CA-5DD60ED97FC3}"/>
              </a:ext>
            </a:extLst>
          </p:cNvPr>
          <p:cNvSpPr txBox="1"/>
          <p:nvPr/>
        </p:nvSpPr>
        <p:spPr>
          <a:xfrm>
            <a:off x="432262" y="399011"/>
            <a:ext cx="11471563" cy="396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lang="en-US" sz="2000" b="1" spc="-15" dirty="0">
                <a:latin typeface="Times New Roman"/>
                <a:cs typeface="Times New Roman"/>
              </a:rPr>
              <a:t> </a:t>
            </a:r>
            <a:r>
              <a:rPr lang="en-US" sz="2000" b="1" spc="15" dirty="0">
                <a:latin typeface="Times New Roman"/>
                <a:cs typeface="Times New Roman"/>
              </a:rPr>
              <a:t>M</a:t>
            </a:r>
            <a:r>
              <a:rPr lang="en-US" sz="2000" b="1" spc="-30" dirty="0">
                <a:latin typeface="Times New Roman"/>
                <a:cs typeface="Times New Roman"/>
              </a:rPr>
              <a:t>o</a:t>
            </a:r>
            <a:r>
              <a:rPr lang="en-US" sz="2000" b="1" spc="10" dirty="0">
                <a:latin typeface="Times New Roman"/>
                <a:cs typeface="Times New Roman"/>
              </a:rPr>
              <a:t>t</a:t>
            </a:r>
            <a:r>
              <a:rPr lang="en-US" sz="2000" b="1" spc="-40" dirty="0">
                <a:latin typeface="Times New Roman"/>
                <a:cs typeface="Times New Roman"/>
              </a:rPr>
              <a:t>h</a:t>
            </a:r>
            <a:r>
              <a:rPr lang="en-US" sz="2000" b="1" spc="-5" dirty="0">
                <a:latin typeface="Times New Roman"/>
                <a:cs typeface="Times New Roman"/>
              </a:rPr>
              <a:t>e</a:t>
            </a:r>
            <a:r>
              <a:rPr lang="en-US" sz="2000" b="1" spc="20" dirty="0">
                <a:latin typeface="Times New Roman"/>
                <a:cs typeface="Times New Roman"/>
              </a:rPr>
              <a:t>r</a:t>
            </a:r>
            <a:r>
              <a:rPr lang="en-US" sz="2000" b="1" spc="10" dirty="0">
                <a:latin typeface="Times New Roman"/>
                <a:cs typeface="Times New Roman"/>
              </a:rPr>
              <a:t>b</a:t>
            </a:r>
            <a:r>
              <a:rPr lang="en-US" sz="2000" b="1" spc="-30" dirty="0">
                <a:latin typeface="Times New Roman"/>
                <a:cs typeface="Times New Roman"/>
              </a:rPr>
              <a:t>o</a:t>
            </a:r>
            <a:r>
              <a:rPr lang="en-US" sz="2000" b="1" spc="-5" dirty="0">
                <a:latin typeface="Times New Roman"/>
                <a:cs typeface="Times New Roman"/>
              </a:rPr>
              <a:t>ard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900"/>
              </a:lnSpc>
              <a:spcBef>
                <a:spcPts val="10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A motherboard </a:t>
            </a:r>
            <a:r>
              <a:rPr lang="en-US" sz="1800" spc="-15" dirty="0">
                <a:latin typeface="Times New Roman"/>
                <a:cs typeface="Times New Roman"/>
              </a:rPr>
              <a:t>(also </a:t>
            </a:r>
            <a:r>
              <a:rPr lang="en-US" sz="1800" spc="-10" dirty="0">
                <a:latin typeface="Times New Roman"/>
                <a:cs typeface="Times New Roman"/>
              </a:rPr>
              <a:t>called </a:t>
            </a:r>
            <a:r>
              <a:rPr lang="en-US" sz="1800" spc="-5" dirty="0">
                <a:latin typeface="Times New Roman"/>
                <a:cs typeface="Times New Roman"/>
              </a:rPr>
              <a:t>mainboard, </a:t>
            </a:r>
            <a:r>
              <a:rPr lang="en-US" sz="1800" spc="-15" dirty="0">
                <a:latin typeface="Times New Roman"/>
                <a:cs typeface="Times New Roman"/>
              </a:rPr>
              <a:t>main </a:t>
            </a:r>
            <a:r>
              <a:rPr lang="en-US" sz="1800" spc="-5" dirty="0">
                <a:latin typeface="Times New Roman"/>
                <a:cs typeface="Times New Roman"/>
              </a:rPr>
              <a:t>circuit board,[1] </a:t>
            </a:r>
            <a:r>
              <a:rPr lang="en-US" sz="1800" spc="-20" dirty="0">
                <a:latin typeface="Times New Roman"/>
                <a:cs typeface="Times New Roman"/>
              </a:rPr>
              <a:t>mb,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mboard</a:t>
            </a:r>
            <a:r>
              <a:rPr lang="en-US" sz="1800" spc="-5" dirty="0">
                <a:latin typeface="Times New Roman"/>
                <a:cs typeface="Times New Roman"/>
              </a:rPr>
              <a:t>,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backplane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board,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base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board,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system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board,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logic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board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(only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Apple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PCs)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latin typeface="Times New Roman"/>
                <a:cs typeface="Times New Roman"/>
              </a:rPr>
              <a:t>mobo</a:t>
            </a:r>
            <a:r>
              <a:rPr lang="en-US" sz="1800" spc="-10" dirty="0">
                <a:latin typeface="Times New Roman"/>
                <a:cs typeface="Times New Roman"/>
              </a:rPr>
              <a:t>)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main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printed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circuit</a:t>
            </a:r>
            <a:r>
              <a:rPr lang="en-US" sz="1800" spc="-5" dirty="0">
                <a:latin typeface="Times New Roman"/>
                <a:cs typeface="Times New Roman"/>
              </a:rPr>
              <a:t> board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(PCB)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general-purpose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computers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other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expandable systems. </a:t>
            </a:r>
            <a:r>
              <a:rPr lang="en-US" sz="1800" dirty="0">
                <a:latin typeface="Times New Roman"/>
                <a:cs typeface="Times New Roman"/>
              </a:rPr>
              <a:t>It </a:t>
            </a:r>
            <a:r>
              <a:rPr lang="en-US" sz="1800" spc="-10" dirty="0">
                <a:latin typeface="Times New Roman"/>
                <a:cs typeface="Times New Roman"/>
              </a:rPr>
              <a:t>holds </a:t>
            </a:r>
            <a:r>
              <a:rPr lang="en-US" sz="1800" spc="-5" dirty="0">
                <a:latin typeface="Times New Roman"/>
                <a:cs typeface="Times New Roman"/>
              </a:rPr>
              <a:t>and allows communication </a:t>
            </a:r>
            <a:r>
              <a:rPr lang="en-US" sz="1800" dirty="0">
                <a:latin typeface="Times New Roman"/>
                <a:cs typeface="Times New Roman"/>
              </a:rPr>
              <a:t>between </a:t>
            </a:r>
            <a:r>
              <a:rPr lang="en-US" sz="1800" spc="-10" dirty="0">
                <a:latin typeface="Times New Roman"/>
                <a:cs typeface="Times New Roman"/>
              </a:rPr>
              <a:t>many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the crucial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electronic </a:t>
            </a:r>
            <a:r>
              <a:rPr lang="en-US" sz="1800" dirty="0">
                <a:latin typeface="Times New Roman"/>
                <a:cs typeface="Times New Roman"/>
              </a:rPr>
              <a:t>components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system, </a:t>
            </a:r>
            <a:r>
              <a:rPr lang="en-US" sz="1800" dirty="0">
                <a:latin typeface="Times New Roman"/>
                <a:cs typeface="Times New Roman"/>
              </a:rPr>
              <a:t>such </a:t>
            </a:r>
            <a:r>
              <a:rPr lang="en-US" sz="1800" spc="5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the central </a:t>
            </a:r>
            <a:r>
              <a:rPr lang="en-US" sz="1800" spc="-5" dirty="0">
                <a:latin typeface="Times New Roman"/>
                <a:cs typeface="Times New Roman"/>
              </a:rPr>
              <a:t>processing </a:t>
            </a:r>
            <a:r>
              <a:rPr lang="en-US" sz="1800" spc="-10" dirty="0">
                <a:latin typeface="Times New Roman"/>
                <a:cs typeface="Times New Roman"/>
              </a:rPr>
              <a:t>unit </a:t>
            </a:r>
            <a:r>
              <a:rPr lang="en-US" sz="1800" spc="-5" dirty="0">
                <a:latin typeface="Times New Roman"/>
                <a:cs typeface="Times New Roman"/>
              </a:rPr>
              <a:t>(CPU)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memory,</a:t>
            </a:r>
            <a:r>
              <a:rPr lang="en-US" sz="1800" spc="-5" dirty="0">
                <a:latin typeface="Times New Roman"/>
                <a:cs typeface="Times New Roman"/>
              </a:rPr>
              <a:t> and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provides</a:t>
            </a:r>
            <a:r>
              <a:rPr lang="en-US" sz="1800" dirty="0">
                <a:latin typeface="Times New Roman"/>
                <a:cs typeface="Times New Roman"/>
              </a:rPr>
              <a:t> connectors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-5" dirty="0">
                <a:latin typeface="Times New Roman"/>
                <a:cs typeface="Times New Roman"/>
              </a:rPr>
              <a:t> other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peripherals.</a:t>
            </a:r>
            <a:r>
              <a:rPr lang="en-US" sz="1800" spc="-5" dirty="0">
                <a:latin typeface="Times New Roman"/>
                <a:cs typeface="Times New Roman"/>
              </a:rPr>
              <a:t> Unlike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backplane,</a:t>
            </a:r>
            <a:r>
              <a:rPr lang="en-US" sz="1800" dirty="0">
                <a:latin typeface="Times New Roman"/>
                <a:cs typeface="Times New Roman"/>
              </a:rPr>
              <a:t> a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motherboard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usually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contains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significant </a:t>
            </a:r>
            <a:r>
              <a:rPr lang="en-US" sz="1800" spc="-10" dirty="0">
                <a:latin typeface="Times New Roman"/>
                <a:cs typeface="Times New Roman"/>
              </a:rPr>
              <a:t>sub-systems,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such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central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processor,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chipset's</a:t>
            </a:r>
            <a:r>
              <a:rPr lang="en-US" sz="1800" dirty="0">
                <a:latin typeface="Times New Roman"/>
                <a:cs typeface="Times New Roman"/>
              </a:rPr>
              <a:t> input/output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memory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controllers,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interface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connectors,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other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components integrated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spc="-5" dirty="0">
                <a:latin typeface="Times New Roman"/>
                <a:cs typeface="Times New Roman"/>
              </a:rPr>
              <a:t>general </a:t>
            </a:r>
            <a:r>
              <a:rPr lang="en-US" sz="1800" spc="-5" dirty="0" err="1">
                <a:latin typeface="Times New Roman"/>
                <a:cs typeface="Times New Roman"/>
              </a:rPr>
              <a:t>use.Motherboard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means </a:t>
            </a:r>
            <a:r>
              <a:rPr lang="en-US" sz="1800" spc="-5" dirty="0">
                <a:latin typeface="Times New Roman"/>
                <a:cs typeface="Times New Roman"/>
              </a:rPr>
              <a:t>specifically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PCB </a:t>
            </a:r>
            <a:r>
              <a:rPr lang="en-US" sz="1800" spc="15" dirty="0">
                <a:latin typeface="Times New Roman"/>
                <a:cs typeface="Times New Roman"/>
              </a:rPr>
              <a:t>with 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expansion capabilities. </a:t>
            </a:r>
            <a:r>
              <a:rPr lang="en-US" sz="1800" spc="-20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name </a:t>
            </a:r>
            <a:r>
              <a:rPr lang="en-US" sz="1800" spc="-5" dirty="0">
                <a:latin typeface="Times New Roman"/>
                <a:cs typeface="Times New Roman"/>
              </a:rPr>
              <a:t>suggests, </a:t>
            </a:r>
            <a:r>
              <a:rPr lang="en-US" sz="1800" dirty="0">
                <a:latin typeface="Times New Roman"/>
                <a:cs typeface="Times New Roman"/>
              </a:rPr>
              <a:t>this </a:t>
            </a:r>
            <a:r>
              <a:rPr lang="en-US" sz="1800" spc="-5" dirty="0">
                <a:latin typeface="Times New Roman"/>
                <a:cs typeface="Times New Roman"/>
              </a:rPr>
              <a:t>board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spc="5" dirty="0">
                <a:latin typeface="Times New Roman"/>
                <a:cs typeface="Times New Roman"/>
              </a:rPr>
              <a:t>often </a:t>
            </a:r>
            <a:r>
              <a:rPr lang="en-US" sz="1800" dirty="0">
                <a:latin typeface="Times New Roman"/>
                <a:cs typeface="Times New Roman"/>
              </a:rPr>
              <a:t>referred to </a:t>
            </a:r>
            <a:r>
              <a:rPr lang="en-US" sz="1800" spc="-5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"mother"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all </a:t>
            </a:r>
            <a:r>
              <a:rPr lang="en-US" sz="1800" dirty="0">
                <a:latin typeface="Times New Roman"/>
                <a:cs typeface="Times New Roman"/>
              </a:rPr>
              <a:t>components </a:t>
            </a:r>
            <a:r>
              <a:rPr lang="en-US" sz="1800" spc="-5" dirty="0">
                <a:latin typeface="Times New Roman"/>
                <a:cs typeface="Times New Roman"/>
              </a:rPr>
              <a:t>attached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it, which </a:t>
            </a:r>
            <a:r>
              <a:rPr lang="en-US" sz="1800" dirty="0">
                <a:latin typeface="Times New Roman"/>
                <a:cs typeface="Times New Roman"/>
              </a:rPr>
              <a:t>often </a:t>
            </a:r>
            <a:r>
              <a:rPr lang="en-US" sz="1800" spc="-10" dirty="0">
                <a:latin typeface="Times New Roman"/>
                <a:cs typeface="Times New Roman"/>
              </a:rPr>
              <a:t>include </a:t>
            </a:r>
            <a:r>
              <a:rPr lang="en-US" sz="1800" spc="-5" dirty="0">
                <a:latin typeface="Times New Roman"/>
                <a:cs typeface="Times New Roman"/>
              </a:rPr>
              <a:t>peripherals, </a:t>
            </a:r>
            <a:r>
              <a:rPr lang="en-US" sz="1800" spc="-10" dirty="0">
                <a:latin typeface="Times New Roman"/>
                <a:cs typeface="Times New Roman"/>
              </a:rPr>
              <a:t>interface </a:t>
            </a:r>
            <a:r>
              <a:rPr lang="en-US" sz="1800" spc="-5" dirty="0">
                <a:latin typeface="Times New Roman"/>
                <a:cs typeface="Times New Roman"/>
              </a:rPr>
              <a:t> cards,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daughterboards: sound cards, </a:t>
            </a:r>
            <a:r>
              <a:rPr lang="en-US" sz="1800" spc="-15" dirty="0">
                <a:latin typeface="Times New Roman"/>
                <a:cs typeface="Times New Roman"/>
              </a:rPr>
              <a:t>video </a:t>
            </a:r>
            <a:r>
              <a:rPr lang="en-US" sz="1800" spc="-5" dirty="0">
                <a:latin typeface="Times New Roman"/>
                <a:cs typeface="Times New Roman"/>
              </a:rPr>
              <a:t>cards, network cards, host </a:t>
            </a:r>
            <a:r>
              <a:rPr lang="en-US" sz="1800" spc="-10" dirty="0">
                <a:latin typeface="Times New Roman"/>
                <a:cs typeface="Times New Roman"/>
              </a:rPr>
              <a:t>bus </a:t>
            </a:r>
            <a:r>
              <a:rPr lang="en-US" sz="1800" spc="5" dirty="0">
                <a:latin typeface="Times New Roman"/>
                <a:cs typeface="Times New Roman"/>
              </a:rPr>
              <a:t>adapters, 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TV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tuner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cards, IEEE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1394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cards;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variety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other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custom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components</a:t>
            </a:r>
            <a:endParaRPr lang="en-IN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577F5FD1-D0F0-91E4-7E9A-FDEC246CF6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105" y="4571999"/>
            <a:ext cx="5020888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195B6-2B1C-F9C8-330A-D97599A61A78}"/>
              </a:ext>
            </a:extLst>
          </p:cNvPr>
          <p:cNvSpPr txBox="1"/>
          <p:nvPr/>
        </p:nvSpPr>
        <p:spPr>
          <a:xfrm>
            <a:off x="365759" y="232756"/>
            <a:ext cx="11992494" cy="650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Motherboard</a:t>
            </a:r>
            <a:r>
              <a:rPr lang="en-US" sz="1200" b="1" spc="5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Components</a:t>
            </a:r>
            <a:r>
              <a:rPr lang="en-US" sz="1200" b="1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and</a:t>
            </a:r>
            <a:r>
              <a:rPr lang="en-US" sz="1200" b="1" spc="1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Their</a:t>
            </a:r>
            <a:r>
              <a:rPr lang="en-US" sz="1200" b="1" spc="-20" dirty="0"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latin typeface="Times New Roman"/>
                <a:cs typeface="Times New Roman"/>
              </a:rPr>
              <a:t>Functions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10160" indent="457200" algn="just">
              <a:lnSpc>
                <a:spcPct val="144300"/>
              </a:lnSpc>
              <a:spcBef>
                <a:spcPts val="75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There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10" dirty="0">
                <a:latin typeface="Times New Roman"/>
                <a:cs typeface="Times New Roman"/>
              </a:rPr>
              <a:t>many </a:t>
            </a:r>
            <a:r>
              <a:rPr lang="en-US" sz="1200" dirty="0">
                <a:latin typeface="Times New Roman"/>
                <a:cs typeface="Times New Roman"/>
              </a:rPr>
              <a:t>components </a:t>
            </a:r>
            <a:r>
              <a:rPr lang="en-US" sz="1200" spc="-10" dirty="0">
                <a:latin typeface="Times New Roman"/>
                <a:cs typeface="Times New Roman"/>
              </a:rPr>
              <a:t>found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motherboard. </a:t>
            </a:r>
            <a:r>
              <a:rPr lang="en-US" sz="1200" spc="-15" dirty="0">
                <a:latin typeface="Times New Roman"/>
                <a:cs typeface="Times New Roman"/>
              </a:rPr>
              <a:t>Some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them are </a:t>
            </a:r>
            <a:r>
              <a:rPr lang="en-US" sz="1200" spc="-15" dirty="0">
                <a:latin typeface="Times New Roman"/>
                <a:cs typeface="Times New Roman"/>
              </a:rPr>
              <a:t>major 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motherboard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components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while</a:t>
            </a:r>
            <a:r>
              <a:rPr lang="en-US" sz="1200" dirty="0">
                <a:latin typeface="Times New Roman"/>
                <a:cs typeface="Times New Roman"/>
              </a:rPr>
              <a:t> others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not.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following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motherboard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components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list.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20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Major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Motherboard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Components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CPU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(Central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Processing Unit) </a:t>
            </a:r>
            <a:r>
              <a:rPr lang="en-US" sz="1200" spc="-10" dirty="0">
                <a:latin typeface="Times New Roman"/>
                <a:cs typeface="Times New Roman"/>
              </a:rPr>
              <a:t>chip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RAM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(Random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Access</a:t>
            </a:r>
            <a:r>
              <a:rPr lang="en-US" sz="1200" spc="-10" dirty="0">
                <a:latin typeface="Times New Roman"/>
                <a:cs typeface="Times New Roman"/>
              </a:rPr>
              <a:t> Memory)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slots</a:t>
            </a: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Southbridge/northbridge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BIOS </a:t>
            </a:r>
            <a:r>
              <a:rPr lang="en-US" sz="1200" spc="-10" dirty="0">
                <a:latin typeface="Times New Roman"/>
                <a:cs typeface="Times New Roman"/>
              </a:rPr>
              <a:t>(Basic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Input/Output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System)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I/O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port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USB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(Universal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Serial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Bus)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CPU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slot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PCI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(Peripheral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Component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Interconnect)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slot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15" dirty="0">
                <a:latin typeface="Times New Roman"/>
                <a:cs typeface="Times New Roman"/>
              </a:rPr>
              <a:t>AGP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(Accelerated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Graphics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Port)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slot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ISA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(Industry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Standard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Architecture)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slot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Parallel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port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10" dirty="0">
                <a:latin typeface="Times New Roman"/>
                <a:cs typeface="Times New Roman"/>
              </a:rPr>
              <a:t>FDC </a:t>
            </a:r>
            <a:r>
              <a:rPr lang="en-US" sz="1200" spc="-5" dirty="0">
                <a:latin typeface="Times New Roman"/>
                <a:cs typeface="Times New Roman"/>
              </a:rPr>
              <a:t>(Floppy-Disk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Controller)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IDE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(Integrated </a:t>
            </a:r>
            <a:r>
              <a:rPr lang="en-US" sz="1200" spc="-15" dirty="0">
                <a:latin typeface="Times New Roman"/>
                <a:cs typeface="Times New Roman"/>
              </a:rPr>
              <a:t>Drive</a:t>
            </a:r>
            <a:r>
              <a:rPr lang="en-US" sz="1200" spc="-5" dirty="0">
                <a:latin typeface="Times New Roman"/>
                <a:cs typeface="Times New Roman"/>
              </a:rPr>
              <a:t> Electronics)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controller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10" dirty="0">
                <a:latin typeface="Times New Roman"/>
                <a:cs typeface="Times New Roman"/>
              </a:rPr>
              <a:t>CMOS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(Complementary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Metal-oxide-semiconductor)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battery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Power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supply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connector</a:t>
            </a: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Mouse</a:t>
            </a:r>
            <a:r>
              <a:rPr lang="en-US" sz="1200" spc="-10" dirty="0">
                <a:latin typeface="Times New Roman"/>
                <a:cs typeface="Times New Roman"/>
              </a:rPr>
              <a:t> and</a:t>
            </a:r>
            <a:r>
              <a:rPr lang="en-US" sz="1200" spc="-5" dirty="0">
                <a:latin typeface="Times New Roman"/>
                <a:cs typeface="Times New Roman"/>
              </a:rPr>
              <a:t> keyboard</a:t>
            </a:r>
            <a:r>
              <a:rPr lang="en-US" sz="1200" dirty="0">
                <a:latin typeface="Times New Roman"/>
                <a:cs typeface="Times New Roman"/>
              </a:rPr>
              <a:t> ports</a:t>
            </a:r>
          </a:p>
          <a:p>
            <a:pPr marL="927100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DIP (Dual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In-line </a:t>
            </a:r>
            <a:r>
              <a:rPr lang="en-US" sz="1200" dirty="0">
                <a:latin typeface="Times New Roman"/>
                <a:cs typeface="Times New Roman"/>
              </a:rPr>
              <a:t>Package)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switch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Jumper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Heat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sink/heatsink (cooling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system)</a:t>
            </a:r>
            <a:endParaRPr lang="en-US" sz="1200" dirty="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Clock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generator.</a:t>
            </a:r>
          </a:p>
        </p:txBody>
      </p:sp>
    </p:spTree>
    <p:extLst>
      <p:ext uri="{BB962C8B-B14F-4D97-AF65-F5344CB8AC3E}">
        <p14:creationId xmlns:p14="http://schemas.microsoft.com/office/powerpoint/2010/main" val="113321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95479-D1A0-87A6-169C-D21049A810BC}"/>
              </a:ext>
            </a:extLst>
          </p:cNvPr>
          <p:cNvSpPr txBox="1"/>
          <p:nvPr/>
        </p:nvSpPr>
        <p:spPr>
          <a:xfrm>
            <a:off x="628121" y="240776"/>
            <a:ext cx="11704319" cy="253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WIFI</a:t>
            </a:r>
            <a:r>
              <a:rPr lang="en-US" sz="2000" b="1" spc="-4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module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43400"/>
              </a:lnSpc>
              <a:spcBef>
                <a:spcPts val="105"/>
              </a:spcBef>
            </a:pPr>
            <a:r>
              <a:rPr lang="en-US" sz="1100" spc="-5" dirty="0">
                <a:latin typeface="Times New Roman"/>
                <a:cs typeface="Times New Roman"/>
              </a:rPr>
              <a:t>Wi-fi</a:t>
            </a:r>
            <a:r>
              <a:rPr lang="en-US" sz="1100" spc="-10" dirty="0">
                <a:latin typeface="Times New Roman"/>
                <a:cs typeface="Times New Roman"/>
              </a:rPr>
              <a:t> </a:t>
            </a:r>
            <a:r>
              <a:rPr lang="en-US" sz="1100" spc="10" dirty="0">
                <a:latin typeface="Times New Roman"/>
                <a:cs typeface="Times New Roman"/>
              </a:rPr>
              <a:t>or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wireless</a:t>
            </a:r>
            <a:r>
              <a:rPr lang="en-US" sz="1100" spc="4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fidelity </a:t>
            </a:r>
            <a:r>
              <a:rPr lang="en-US" sz="1100" spc="-15" dirty="0">
                <a:latin typeface="Times New Roman"/>
                <a:cs typeface="Times New Roman"/>
              </a:rPr>
              <a:t>is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most</a:t>
            </a:r>
            <a:r>
              <a:rPr lang="en-US" sz="1100" spc="4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trending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and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highly</a:t>
            </a:r>
            <a:r>
              <a:rPr lang="en-US" sz="1100" spc="-3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used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technology</a:t>
            </a:r>
            <a:r>
              <a:rPr lang="en-US" sz="1100" spc="-3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across </a:t>
            </a:r>
            <a:r>
              <a:rPr lang="en-US" sz="1100" spc="-28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10" dirty="0">
                <a:latin typeface="Times New Roman"/>
                <a:cs typeface="Times New Roman"/>
              </a:rPr>
              <a:t>world.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5" dirty="0">
                <a:latin typeface="Times New Roman"/>
                <a:cs typeface="Times New Roman"/>
              </a:rPr>
              <a:t>From</a:t>
            </a:r>
            <a:r>
              <a:rPr lang="en-US" sz="1100" spc="-3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television</a:t>
            </a:r>
            <a:r>
              <a:rPr lang="en-US" sz="1100" spc="-15" dirty="0">
                <a:latin typeface="Times New Roman"/>
                <a:cs typeface="Times New Roman"/>
              </a:rPr>
              <a:t> </a:t>
            </a:r>
            <a:r>
              <a:rPr lang="en-US" sz="1100" spc="10" dirty="0">
                <a:latin typeface="Times New Roman"/>
                <a:cs typeface="Times New Roman"/>
              </a:rPr>
              <a:t>to </a:t>
            </a:r>
            <a:r>
              <a:rPr lang="en-US" sz="1100" spc="-10" dirty="0">
                <a:latin typeface="Times New Roman"/>
                <a:cs typeface="Times New Roman"/>
              </a:rPr>
              <a:t>mobile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and</a:t>
            </a:r>
            <a:r>
              <a:rPr lang="en-US" sz="1100" spc="3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from</a:t>
            </a:r>
            <a:r>
              <a:rPr lang="en-US" sz="1100" spc="-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AC’s</a:t>
            </a:r>
            <a:r>
              <a:rPr lang="en-US" sz="1100" spc="-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to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home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appliances,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all</a:t>
            </a:r>
            <a:r>
              <a:rPr lang="en-US" sz="1100" spc="-3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are 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almost</a:t>
            </a:r>
            <a:r>
              <a:rPr lang="en-US" sz="1100" spc="4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equipped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with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Wi-Fi.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These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modules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vary</a:t>
            </a:r>
            <a:r>
              <a:rPr lang="en-US" sz="1100" spc="-10" dirty="0">
                <a:latin typeface="Times New Roman"/>
                <a:cs typeface="Times New Roman"/>
              </a:rPr>
              <a:t> </a:t>
            </a:r>
            <a:r>
              <a:rPr lang="en-US" sz="1100" spc="5" dirty="0">
                <a:latin typeface="Times New Roman"/>
                <a:cs typeface="Times New Roman"/>
              </a:rPr>
              <a:t>from</a:t>
            </a:r>
            <a:r>
              <a:rPr lang="en-US" sz="1100" spc="-3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different</a:t>
            </a:r>
            <a:r>
              <a:rPr lang="en-US" sz="1100" spc="4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size,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configuration 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protocols </a:t>
            </a:r>
            <a:r>
              <a:rPr lang="en-US" sz="1100" dirty="0">
                <a:latin typeface="Times New Roman"/>
                <a:cs typeface="Times New Roman"/>
              </a:rPr>
              <a:t>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ESP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32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CAMERA</a:t>
            </a:r>
            <a:r>
              <a:rPr lang="en-US" sz="2000" b="1" spc="-2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WI-FI</a:t>
            </a:r>
            <a:r>
              <a:rPr lang="en-US" sz="2000" b="1" spc="-1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MODULE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43700"/>
              </a:lnSpc>
            </a:pPr>
            <a:r>
              <a:rPr lang="en-US" sz="1100" spc="-5" dirty="0">
                <a:latin typeface="Times New Roman"/>
                <a:cs typeface="Times New Roman"/>
              </a:rPr>
              <a:t>ESP32-CAM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is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</a:t>
            </a:r>
            <a:r>
              <a:rPr lang="en-US" sz="1100" spc="4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low-cost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ESP32-based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development</a:t>
            </a:r>
            <a:r>
              <a:rPr lang="en-US" sz="1100" spc="4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board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with</a:t>
            </a:r>
            <a:r>
              <a:rPr lang="en-US" sz="1100" spc="-5" dirty="0">
                <a:latin typeface="Times New Roman"/>
                <a:cs typeface="Times New Roman"/>
              </a:rPr>
              <a:t> Onboard 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camera,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small</a:t>
            </a:r>
            <a:r>
              <a:rPr lang="en-US" sz="1100" spc="-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in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size.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It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is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</a:t>
            </a:r>
            <a:r>
              <a:rPr lang="en-US" sz="1100" spc="4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solution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for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IoT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application,</a:t>
            </a:r>
            <a:r>
              <a:rPr lang="en-US" sz="1100" spc="3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prototypes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constructions 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and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DIY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projects.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The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board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integrates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WIFI,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traditional</a:t>
            </a:r>
            <a:r>
              <a:rPr lang="en-US" sz="1100" spc="-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Bluetooth</a:t>
            </a:r>
            <a:r>
              <a:rPr lang="en-US" sz="1100" spc="-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and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low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power 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BLE,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with </a:t>
            </a:r>
            <a:r>
              <a:rPr lang="en-US" sz="1100" dirty="0">
                <a:latin typeface="Times New Roman"/>
                <a:cs typeface="Times New Roman"/>
              </a:rPr>
              <a:t>2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high</a:t>
            </a:r>
            <a:r>
              <a:rPr lang="en-US" sz="1100" spc="-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performance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32-bit</a:t>
            </a:r>
            <a:r>
              <a:rPr lang="en-US" sz="1100" spc="4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LX6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CPUs.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It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adopts</a:t>
            </a:r>
            <a:r>
              <a:rPr lang="en-US" sz="1100" spc="-2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7-stage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pipeline </a:t>
            </a:r>
            <a:r>
              <a:rPr lang="en-US" sz="1100" spc="-5" dirty="0">
                <a:latin typeface="Times New Roman"/>
                <a:cs typeface="Times New Roman"/>
              </a:rPr>
              <a:t> architecture,</a:t>
            </a:r>
            <a:r>
              <a:rPr lang="en-US" sz="110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on-chip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sensor,</a:t>
            </a:r>
            <a:r>
              <a:rPr lang="en-US" sz="1100" spc="3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Hall </a:t>
            </a:r>
            <a:r>
              <a:rPr lang="en-US" sz="1100" dirty="0">
                <a:latin typeface="Times New Roman"/>
                <a:cs typeface="Times New Roman"/>
              </a:rPr>
              <a:t>sensor,</a:t>
            </a:r>
            <a:r>
              <a:rPr lang="en-US" sz="1100" spc="-1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temperature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sensor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and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so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on,</a:t>
            </a:r>
            <a:r>
              <a:rPr lang="en-US" sz="1100" spc="2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and</a:t>
            </a:r>
            <a:r>
              <a:rPr lang="en-US" sz="1100" spc="4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its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main </a:t>
            </a:r>
            <a:r>
              <a:rPr lang="en-US" sz="1100" spc="-28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frequency</a:t>
            </a:r>
            <a:r>
              <a:rPr lang="en-US" sz="1100" spc="-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adjustment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ranges</a:t>
            </a:r>
            <a:r>
              <a:rPr lang="en-US" sz="1100" spc="2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from</a:t>
            </a:r>
            <a:r>
              <a:rPr lang="en-US" sz="1100" spc="-3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80MHz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to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240MHz</a:t>
            </a:r>
            <a:endParaRPr lang="en-IN" sz="1100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9428347C-9A21-A2AD-24C1-605200FBF6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874" y="2855496"/>
            <a:ext cx="4162926" cy="2149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7A805-FCB7-8F70-7799-657487DB36FD}"/>
              </a:ext>
            </a:extLst>
          </p:cNvPr>
          <p:cNvSpPr txBox="1"/>
          <p:nvPr/>
        </p:nvSpPr>
        <p:spPr>
          <a:xfrm>
            <a:off x="352926" y="4531895"/>
            <a:ext cx="11229474" cy="220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7955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r>
              <a:rPr lang="en-US" sz="1400" b="1" spc="-10" dirty="0">
                <a:latin typeface="Times New Roman"/>
                <a:cs typeface="Times New Roman"/>
              </a:rPr>
              <a:t>Figure</a:t>
            </a:r>
            <a:r>
              <a:rPr lang="en-US" sz="1400" b="1" dirty="0">
                <a:latin typeface="Times New Roman"/>
                <a:cs typeface="Times New Roman"/>
              </a:rPr>
              <a:t> 4.5.7.1</a:t>
            </a:r>
            <a:r>
              <a:rPr lang="en-US" sz="1400" b="1" spc="-10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ESP </a:t>
            </a:r>
            <a:r>
              <a:rPr lang="en-US" sz="1400" b="1" dirty="0">
                <a:latin typeface="Times New Roman"/>
                <a:cs typeface="Times New Roman"/>
              </a:rPr>
              <a:t>32</a:t>
            </a:r>
            <a:r>
              <a:rPr lang="en-US" sz="1400" b="1" spc="10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Wi-fi</a:t>
            </a:r>
            <a:r>
              <a:rPr lang="en-US" sz="1400" b="1" spc="10" dirty="0"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latin typeface="Times New Roman"/>
                <a:cs typeface="Times New Roman"/>
              </a:rPr>
              <a:t>Camera</a:t>
            </a:r>
            <a:r>
              <a:rPr lang="en-US" sz="1400" b="1" spc="10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Module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23495">
              <a:lnSpc>
                <a:spcPct val="144500"/>
              </a:lnSpc>
              <a:spcBef>
                <a:spcPts val="5"/>
              </a:spcBef>
              <a:tabLst>
                <a:tab pos="46926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	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ESP32-CAM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dirty="0">
                <a:latin typeface="Times New Roman"/>
                <a:cs typeface="Times New Roman"/>
              </a:rPr>
              <a:t> 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very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small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camera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module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ESP32-S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chip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dirty="0">
                <a:latin typeface="Times New Roman"/>
                <a:cs typeface="Times New Roman"/>
              </a:rPr>
              <a:t> costs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approximately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$10.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Besides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OV2640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camera,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several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GPIOs to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connect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peripherals,</a:t>
            </a:r>
            <a:r>
              <a:rPr lang="en-US" sz="1200" spc="45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also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features</a:t>
            </a:r>
            <a:r>
              <a:rPr lang="en-US" sz="1200" dirty="0">
                <a:latin typeface="Times New Roman"/>
                <a:cs typeface="Times New Roman"/>
              </a:rPr>
              <a:t> a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microSD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card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slot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-15" dirty="0">
                <a:latin typeface="Times New Roman"/>
                <a:cs typeface="Times New Roman"/>
              </a:rPr>
              <a:t> be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useful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store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images 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taken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camera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20" dirty="0">
                <a:latin typeface="Times New Roman"/>
                <a:cs typeface="Times New Roman"/>
              </a:rPr>
              <a:t>or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store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files</a:t>
            </a:r>
            <a:r>
              <a:rPr lang="en-US" sz="1200" dirty="0">
                <a:latin typeface="Times New Roman"/>
                <a:cs typeface="Times New Roman"/>
              </a:rPr>
              <a:t> to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serve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clients.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lang="en-US" sz="1200" dirty="0">
                <a:latin typeface="Times New Roman"/>
                <a:cs typeface="Times New Roman"/>
              </a:rPr>
              <a:t>Fully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compliant</a:t>
            </a:r>
            <a:r>
              <a:rPr lang="en-US" sz="1200" spc="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with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Wi-Fi33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802.11b/g/n/e/I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Bluetooth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4.2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standards,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it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used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a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master</a:t>
            </a:r>
            <a:r>
              <a:rPr lang="en-US" sz="1200" spc="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mode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build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independent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network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controller,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dirty="0">
                <a:latin typeface="Times New Roman"/>
                <a:cs typeface="Times New Roman"/>
              </a:rPr>
              <a:t> 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slave</a:t>
            </a:r>
            <a:r>
              <a:rPr lang="en-US" sz="1200" spc="10" dirty="0">
                <a:latin typeface="Times New Roman"/>
                <a:cs typeface="Times New Roman"/>
              </a:rPr>
              <a:t> to 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other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host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MCUs</a:t>
            </a:r>
            <a:r>
              <a:rPr lang="en-US" sz="1200" dirty="0">
                <a:latin typeface="Times New Roman"/>
                <a:cs typeface="Times New Roman"/>
              </a:rPr>
              <a:t> to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add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networking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capabilities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existing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devices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ESP32-CAM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can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widely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used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various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IoT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applications.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suitable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home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smart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devices, </a:t>
            </a:r>
            <a:r>
              <a:rPr lang="en-US" sz="1200" spc="-5" dirty="0">
                <a:latin typeface="Times New Roman"/>
                <a:cs typeface="Times New Roman"/>
              </a:rPr>
              <a:t> industrial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wireless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control,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wireless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monitoring,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QR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wireless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identification,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wireless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133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0D292-7B13-D9F8-56C2-2ABA017BC591}"/>
              </a:ext>
            </a:extLst>
          </p:cNvPr>
          <p:cNvSpPr txBox="1"/>
          <p:nvPr/>
        </p:nvSpPr>
        <p:spPr>
          <a:xfrm>
            <a:off x="256674" y="256674"/>
            <a:ext cx="11494167" cy="6247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92710">
              <a:lnSpc>
                <a:spcPct val="145000"/>
              </a:lnSpc>
              <a:spcBef>
                <a:spcPts val="100"/>
              </a:spcBef>
            </a:pPr>
            <a:r>
              <a:rPr lang="en-IN" sz="1200" spc="-5" dirty="0">
                <a:latin typeface="Times New Roman"/>
                <a:cs typeface="Times New Roman"/>
              </a:rPr>
              <a:t>positioning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system</a:t>
            </a:r>
            <a:r>
              <a:rPr lang="en-IN" sz="1200" spc="-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signals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and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other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IoT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applications.</a:t>
            </a:r>
            <a:r>
              <a:rPr lang="en-IN" sz="1200" spc="6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It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is</a:t>
            </a:r>
            <a:r>
              <a:rPr lang="en-IN" sz="1200" spc="5" dirty="0">
                <a:latin typeface="Times New Roman"/>
                <a:cs typeface="Times New Roman"/>
              </a:rPr>
              <a:t> an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ideal </a:t>
            </a:r>
            <a:r>
              <a:rPr lang="en-IN" sz="1200" spc="-5" dirty="0">
                <a:latin typeface="Times New Roman"/>
                <a:cs typeface="Times New Roman"/>
              </a:rPr>
              <a:t>solution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IoT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applications.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The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ESP32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camera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development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board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30" dirty="0">
                <a:latin typeface="Times New Roman"/>
                <a:cs typeface="Times New Roman"/>
              </a:rPr>
              <a:t>is</a:t>
            </a:r>
            <a:r>
              <a:rPr lang="en-IN" sz="1200" dirty="0">
                <a:latin typeface="Times New Roman"/>
                <a:cs typeface="Times New Roman"/>
              </a:rPr>
              <a:t> a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WIFI+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Bluetooth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dual-mode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module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that </a:t>
            </a:r>
            <a:r>
              <a:rPr lang="en-IN" sz="1200" spc="-28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uses</a:t>
            </a:r>
            <a:r>
              <a:rPr lang="en-IN" sz="1200" spc="-5" dirty="0">
                <a:latin typeface="Times New Roman"/>
                <a:cs typeface="Times New Roman"/>
              </a:rPr>
              <a:t> PCB</a:t>
            </a:r>
            <a:r>
              <a:rPr lang="en-IN" sz="1200" dirty="0">
                <a:latin typeface="Times New Roman"/>
                <a:cs typeface="Times New Roman"/>
              </a:rPr>
              <a:t> on-board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antennas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and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cores </a:t>
            </a:r>
            <a:r>
              <a:rPr lang="en-IN" sz="1200" spc="-10" dirty="0">
                <a:latin typeface="Times New Roman"/>
                <a:cs typeface="Times New Roman"/>
              </a:rPr>
              <a:t>based</a:t>
            </a:r>
            <a:r>
              <a:rPr lang="en-IN" sz="1200" spc="10" dirty="0">
                <a:latin typeface="Times New Roman"/>
                <a:cs typeface="Times New Roman"/>
              </a:rPr>
              <a:t> on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ESP32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chips.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can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work 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independently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as</a:t>
            </a:r>
            <a:r>
              <a:rPr lang="en-IN" sz="1200" dirty="0">
                <a:latin typeface="Times New Roman"/>
                <a:cs typeface="Times New Roman"/>
              </a:rPr>
              <a:t> a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minimum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system.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200" b="1" spc="-5" dirty="0">
                <a:latin typeface="Times New Roman"/>
                <a:cs typeface="Times New Roman"/>
              </a:rPr>
              <a:t>Features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Ultra-small</a:t>
            </a:r>
            <a:r>
              <a:rPr lang="en-IN" sz="1200" spc="-4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802.11b/g/n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Wi-Fi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+ </a:t>
            </a:r>
            <a:r>
              <a:rPr lang="en-IN" sz="1200" spc="-5" dirty="0">
                <a:latin typeface="Times New Roman"/>
                <a:cs typeface="Times New Roman"/>
              </a:rPr>
              <a:t>BT/BLE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5" dirty="0">
                <a:latin typeface="Times New Roman"/>
                <a:cs typeface="Times New Roman"/>
              </a:rPr>
              <a:t>SoC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module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Low-power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dual-core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32-bit</a:t>
            </a:r>
            <a:r>
              <a:rPr lang="en-IN" sz="1200" spc="4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CPU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application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processors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Up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to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240MHz,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up</a:t>
            </a:r>
            <a:r>
              <a:rPr lang="en-IN" sz="1200" spc="-5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to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600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DMIPS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Built-in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520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20" dirty="0">
                <a:latin typeface="Times New Roman"/>
                <a:cs typeface="Times New Roman"/>
              </a:rPr>
              <a:t>KB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SRAM,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external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4M PSRAM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dirty="0">
                <a:latin typeface="Times New Roman"/>
                <a:cs typeface="Times New Roman"/>
              </a:rPr>
              <a:t>Supports</a:t>
            </a:r>
            <a:r>
              <a:rPr lang="en-IN" sz="1200" spc="-5" dirty="0">
                <a:latin typeface="Times New Roman"/>
                <a:cs typeface="Times New Roman"/>
              </a:rPr>
              <a:t> interfaces</a:t>
            </a:r>
            <a:r>
              <a:rPr lang="en-IN" sz="1200" dirty="0">
                <a:latin typeface="Times New Roman"/>
                <a:cs typeface="Times New Roman"/>
              </a:rPr>
              <a:t> such</a:t>
            </a:r>
            <a:r>
              <a:rPr lang="en-IN" sz="1200" spc="-2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as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UART/SPI/I2C/PWM/ADC/DAC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OV2640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and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OV7670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cameras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with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built-in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flash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images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WIFI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upload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TF</a:t>
            </a:r>
            <a:r>
              <a:rPr lang="en-IN" sz="1200" spc="-2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card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15" dirty="0">
                <a:latin typeface="Times New Roman"/>
                <a:cs typeface="Times New Roman"/>
              </a:rPr>
              <a:t>multiple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sleep</a:t>
            </a:r>
            <a:r>
              <a:rPr lang="en-IN" sz="1200" spc="2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modes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Embedded</a:t>
            </a:r>
            <a:r>
              <a:rPr lang="en-IN" sz="1200" spc="-10" dirty="0">
                <a:latin typeface="Times New Roman"/>
                <a:cs typeface="Times New Roman"/>
              </a:rPr>
              <a:t> Lip</a:t>
            </a:r>
            <a:r>
              <a:rPr lang="en-IN" sz="1200" spc="-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and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spc="-5" dirty="0" err="1">
                <a:latin typeface="Times New Roman"/>
                <a:cs typeface="Times New Roman"/>
              </a:rPr>
              <a:t>FreeRTOS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STA/AP/STA+AP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working</a:t>
            </a:r>
            <a:r>
              <a:rPr lang="en-IN" sz="1200" spc="3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mode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Smart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Config/Arikis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One-click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distribution</a:t>
            </a:r>
            <a:r>
              <a:rPr lang="en-IN" sz="1200" spc="-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network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lang="en-IN" sz="1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n-IN" sz="1200" spc="-5" dirty="0">
                <a:latin typeface="Times New Roman"/>
                <a:cs typeface="Times New Roman"/>
              </a:rPr>
              <a:t>Support</a:t>
            </a:r>
            <a:r>
              <a:rPr lang="en-IN" sz="1200" spc="3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for</a:t>
            </a:r>
            <a:r>
              <a:rPr lang="en-IN" sz="1200" spc="2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serial</a:t>
            </a:r>
            <a:r>
              <a:rPr lang="en-IN" sz="1200" spc="-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local</a:t>
            </a:r>
            <a:r>
              <a:rPr lang="en-IN" sz="1200" spc="-3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upgrade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5" dirty="0">
                <a:latin typeface="Times New Roman"/>
                <a:cs typeface="Times New Roman"/>
              </a:rPr>
              <a:t>and</a:t>
            </a:r>
            <a:r>
              <a:rPr lang="en-IN" sz="1200" spc="15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remote</a:t>
            </a:r>
            <a:r>
              <a:rPr lang="en-IN" sz="1200" spc="5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firmware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dirty="0">
                <a:latin typeface="Times New Roman"/>
                <a:cs typeface="Times New Roman"/>
              </a:rPr>
              <a:t>upgrade</a:t>
            </a:r>
            <a:r>
              <a:rPr lang="en-IN" sz="1200" spc="10" dirty="0">
                <a:latin typeface="Times New Roman"/>
                <a:cs typeface="Times New Roman"/>
              </a:rPr>
              <a:t> </a:t>
            </a:r>
            <a:r>
              <a:rPr lang="en-IN" sz="1200" spc="-10" dirty="0">
                <a:latin typeface="Times New Roman"/>
                <a:cs typeface="Times New Roman"/>
              </a:rPr>
              <a:t>(FOTA)</a:t>
            </a:r>
            <a:endParaRPr lang="en-IN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6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DD33C957-0D10-8137-7CAD-AD4FC6400E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796" y="407035"/>
            <a:ext cx="5034412" cy="5753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F860D-FF9E-AC49-DAF8-92A001FC6C36}"/>
              </a:ext>
            </a:extLst>
          </p:cNvPr>
          <p:cNvSpPr txBox="1"/>
          <p:nvPr/>
        </p:nvSpPr>
        <p:spPr>
          <a:xfrm flipH="1">
            <a:off x="505325" y="609599"/>
            <a:ext cx="3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result: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DA5E8-7DAF-4B60-EE8C-945B4FD96B03}"/>
              </a:ext>
            </a:extLst>
          </p:cNvPr>
          <p:cNvSpPr txBox="1"/>
          <p:nvPr/>
        </p:nvSpPr>
        <p:spPr>
          <a:xfrm>
            <a:off x="505325" y="5945117"/>
            <a:ext cx="10603833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45000"/>
              </a:lnSpc>
              <a:spcBef>
                <a:spcPts val="5"/>
              </a:spcBef>
            </a:pPr>
            <a:r>
              <a:rPr lang="en-US" sz="1100" spc="-10" dirty="0">
                <a:latin typeface="Times New Roman"/>
                <a:cs typeface="Times New Roman"/>
              </a:rPr>
              <a:t>Above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shown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is</a:t>
            </a:r>
            <a:r>
              <a:rPr lang="en-US" sz="1100" dirty="0">
                <a:latin typeface="Times New Roman"/>
                <a:cs typeface="Times New Roman"/>
              </a:rPr>
              <a:t> the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robot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circuitry.</a:t>
            </a:r>
            <a:r>
              <a:rPr lang="en-US" sz="1100" spc="50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All</a:t>
            </a:r>
            <a:r>
              <a:rPr lang="en-US" sz="1100" spc="-15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modules</a:t>
            </a:r>
            <a:r>
              <a:rPr lang="en-US" sz="1100" dirty="0">
                <a:latin typeface="Times New Roman"/>
                <a:cs typeface="Times New Roman"/>
              </a:rPr>
              <a:t> are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connected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accordingly </a:t>
            </a:r>
            <a:r>
              <a:rPr lang="en-US" sz="1100" spc="-28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and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circuit</a:t>
            </a:r>
            <a:r>
              <a:rPr lang="en-US" sz="1100" spc="6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is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now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set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to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connect</a:t>
            </a:r>
            <a:r>
              <a:rPr lang="en-US" sz="1100" spc="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the</a:t>
            </a:r>
            <a:r>
              <a:rPr lang="en-US" sz="1100" spc="35" dirty="0">
                <a:latin typeface="Times New Roman"/>
                <a:cs typeface="Times New Roman"/>
              </a:rPr>
              <a:t> </a:t>
            </a:r>
            <a:r>
              <a:rPr lang="en-US" sz="1100" spc="-15" dirty="0">
                <a:latin typeface="Times New Roman"/>
                <a:cs typeface="Times New Roman"/>
              </a:rPr>
              <a:t>mobile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10" dirty="0">
                <a:latin typeface="Times New Roman"/>
                <a:cs typeface="Times New Roman"/>
              </a:rPr>
              <a:t>to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Arduino</a:t>
            </a:r>
            <a:r>
              <a:rPr lang="en-US" sz="1100" spc="3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through</a:t>
            </a:r>
            <a:r>
              <a:rPr lang="en-US" sz="1100" spc="-10" dirty="0">
                <a:latin typeface="Times New Roman"/>
                <a:cs typeface="Times New Roman"/>
              </a:rPr>
              <a:t> </a:t>
            </a:r>
            <a:r>
              <a:rPr lang="en-US" sz="1100" dirty="0">
                <a:latin typeface="Times New Roman"/>
                <a:cs typeface="Times New Roman"/>
              </a:rPr>
              <a:t>WI-FI</a:t>
            </a:r>
            <a:r>
              <a:rPr lang="en-US" sz="1100" spc="1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module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61087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FFF98578-C234-6890-4DD5-7AC9A786B1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905" y="376988"/>
            <a:ext cx="6055895" cy="254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8FC90-7888-07FA-2ACE-7E4D255A7CD5}"/>
              </a:ext>
            </a:extLst>
          </p:cNvPr>
          <p:cNvSpPr txBox="1"/>
          <p:nvPr/>
        </p:nvSpPr>
        <p:spPr>
          <a:xfrm>
            <a:off x="1066801" y="2919663"/>
            <a:ext cx="10692062" cy="107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57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Times New Roman"/>
                <a:cs typeface="Times New Roman"/>
              </a:rPr>
              <a:t>Figure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6.2</a:t>
            </a:r>
            <a:r>
              <a:rPr lang="en-US" sz="1200" b="1" spc="-10" dirty="0">
                <a:latin typeface="Times New Roman"/>
                <a:cs typeface="Times New Roman"/>
              </a:rPr>
              <a:t> </a:t>
            </a:r>
            <a:r>
              <a:rPr lang="en-US" sz="1200" b="1" dirty="0">
                <a:latin typeface="Times New Roman"/>
                <a:cs typeface="Times New Roman"/>
              </a:rPr>
              <a:t>Connections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45100"/>
              </a:lnSpc>
            </a:pP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blank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display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LCD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shows</a:t>
            </a:r>
            <a:r>
              <a:rPr lang="en-US" sz="1200" spc="-5" dirty="0">
                <a:latin typeface="Times New Roman"/>
                <a:cs typeface="Times New Roman"/>
              </a:rPr>
              <a:t> that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mobile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not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yet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connected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respective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WI-FI</a:t>
            </a:r>
            <a:r>
              <a:rPr lang="en-US" sz="1200" spc="45" dirty="0">
                <a:latin typeface="Times New Roman"/>
                <a:cs typeface="Times New Roman"/>
              </a:rPr>
              <a:t> </a:t>
            </a:r>
            <a:r>
              <a:rPr lang="en-US" sz="1200" spc="-5" dirty="0" err="1">
                <a:latin typeface="Times New Roman"/>
                <a:cs typeface="Times New Roman"/>
              </a:rPr>
              <a:t>module.In</a:t>
            </a:r>
            <a:r>
              <a:rPr lang="en-US" sz="1200" spc="-10" dirty="0">
                <a:latin typeface="Times New Roman"/>
                <a:cs typeface="Times New Roman"/>
              </a:rPr>
              <a:t> this</a:t>
            </a:r>
            <a:r>
              <a:rPr lang="en-US" sz="1200" dirty="0">
                <a:latin typeface="Times New Roman"/>
                <a:cs typeface="Times New Roman"/>
              </a:rPr>
              <a:t> way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there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clarity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whether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circuit</a:t>
            </a:r>
            <a:r>
              <a:rPr lang="en-US" sz="1200" spc="65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connected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properly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to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WI-FI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module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not.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6E83E3B4-5D2B-A124-ADDB-017F13690D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717" y="4146884"/>
            <a:ext cx="6024896" cy="1451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BDE1E-FAFB-490C-374A-74DC209C7ABC}"/>
              </a:ext>
            </a:extLst>
          </p:cNvPr>
          <p:cNvSpPr txBox="1"/>
          <p:nvPr/>
        </p:nvSpPr>
        <p:spPr>
          <a:xfrm>
            <a:off x="1411705" y="5754469"/>
            <a:ext cx="8975558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Times New Roman"/>
                <a:cs typeface="Times New Roman"/>
              </a:rPr>
              <a:t>Figure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6.3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Display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of</a:t>
            </a:r>
            <a:r>
              <a:rPr lang="en-US" sz="1800" b="1" spc="-10" dirty="0">
                <a:latin typeface="Times New Roman"/>
                <a:cs typeface="Times New Roman"/>
              </a:rPr>
              <a:t> Title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300"/>
              </a:lnSpc>
            </a:pP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5" dirty="0">
                <a:latin typeface="Times New Roman"/>
                <a:cs typeface="Times New Roman"/>
              </a:rPr>
              <a:t> Title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‘SURVEILLANCE</a:t>
            </a:r>
            <a:r>
              <a:rPr lang="en-US" sz="1200" spc="-5" dirty="0">
                <a:latin typeface="Times New Roman"/>
                <a:cs typeface="Times New Roman"/>
              </a:rPr>
              <a:t> ROBOT”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displayed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LCD</a:t>
            </a:r>
            <a:r>
              <a:rPr lang="en-US" sz="1200" spc="-5" dirty="0">
                <a:latin typeface="Times New Roman"/>
                <a:cs typeface="Times New Roman"/>
              </a:rPr>
              <a:t> after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connecting </a:t>
            </a:r>
            <a:r>
              <a:rPr lang="en-US" sz="1200" spc="-10" dirty="0">
                <a:latin typeface="Times New Roman"/>
                <a:cs typeface="Times New Roman"/>
              </a:rPr>
              <a:t>mobile </a:t>
            </a:r>
            <a:r>
              <a:rPr lang="en-US" sz="1200" spc="-5" dirty="0">
                <a:latin typeface="Times New Roman"/>
                <a:cs typeface="Times New Roman"/>
              </a:rPr>
              <a:t>phone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 err="1">
                <a:latin typeface="Times New Roman"/>
                <a:cs typeface="Times New Roman"/>
              </a:rPr>
              <a:t>Arduino.The</a:t>
            </a:r>
            <a:r>
              <a:rPr lang="en-US" sz="1200" spc="-5" dirty="0">
                <a:latin typeface="Times New Roman"/>
                <a:cs typeface="Times New Roman"/>
              </a:rPr>
              <a:t> programming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done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such a way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spc="-20" dirty="0">
                <a:latin typeface="Times New Roman"/>
                <a:cs typeface="Times New Roman"/>
              </a:rPr>
              <a:t>first 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“SURVEILLANCE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ROBOT”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5" dirty="0">
                <a:latin typeface="Times New Roman"/>
                <a:cs typeface="Times New Roman"/>
              </a:rPr>
              <a:t> displayed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immediately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after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connection.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419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61FE0AB3-18A8-8CE8-A686-AA0492D0B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336" y="1106904"/>
            <a:ext cx="5358063" cy="5646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2DBE8-51C6-6618-B114-FDE484D6C4B9}"/>
              </a:ext>
            </a:extLst>
          </p:cNvPr>
          <p:cNvSpPr txBox="1"/>
          <p:nvPr/>
        </p:nvSpPr>
        <p:spPr>
          <a:xfrm>
            <a:off x="360947" y="104274"/>
            <a:ext cx="11766885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710">
              <a:lnSpc>
                <a:spcPct val="100000"/>
              </a:lnSpc>
              <a:spcBef>
                <a:spcPts val="100"/>
              </a:spcBef>
            </a:pPr>
            <a:r>
              <a:rPr lang="en-US" sz="1100" b="1" spc="-10" dirty="0">
                <a:latin typeface="Times New Roman"/>
                <a:cs typeface="Times New Roman"/>
              </a:rPr>
              <a:t>Figure</a:t>
            </a:r>
            <a:r>
              <a:rPr lang="en-US" sz="1100" b="1" spc="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6.4</a:t>
            </a:r>
            <a:r>
              <a:rPr lang="en-US" sz="1100" b="1" spc="15" dirty="0">
                <a:latin typeface="Times New Roman"/>
                <a:cs typeface="Times New Roman"/>
              </a:rPr>
              <a:t> </a:t>
            </a:r>
            <a:r>
              <a:rPr lang="en-US" sz="1100" b="1" spc="-10" dirty="0">
                <a:latin typeface="Times New Roman"/>
                <a:cs typeface="Times New Roman"/>
              </a:rPr>
              <a:t>Robot</a:t>
            </a:r>
            <a:r>
              <a:rPr lang="en-US" sz="1100" b="1" spc="30" dirty="0">
                <a:latin typeface="Times New Roman"/>
                <a:cs typeface="Times New Roman"/>
              </a:rPr>
              <a:t> </a:t>
            </a:r>
            <a:r>
              <a:rPr lang="en-US" sz="1100" b="1" spc="-5" dirty="0" err="1">
                <a:latin typeface="Times New Roman"/>
                <a:cs typeface="Times New Roman"/>
              </a:rPr>
              <a:t>Surveilliance</a:t>
            </a:r>
            <a:r>
              <a:rPr lang="en-US" sz="1100" b="1" spc="10" dirty="0">
                <a:latin typeface="Times New Roman"/>
                <a:cs typeface="Times New Roman"/>
              </a:rPr>
              <a:t> </a:t>
            </a:r>
            <a:r>
              <a:rPr lang="en-US" sz="1100" b="1" spc="-5" dirty="0">
                <a:latin typeface="Times New Roman"/>
                <a:cs typeface="Times New Roman"/>
              </a:rPr>
              <a:t>Under</a:t>
            </a:r>
            <a:r>
              <a:rPr lang="en-US" sz="1100" b="1" spc="-1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Working</a:t>
            </a:r>
            <a:r>
              <a:rPr lang="en-US" sz="1100" b="1" spc="15" dirty="0">
                <a:latin typeface="Times New Roman"/>
                <a:cs typeface="Times New Roman"/>
              </a:rPr>
              <a:t> </a:t>
            </a:r>
            <a:r>
              <a:rPr lang="en-US" sz="1100" b="1" spc="-5" dirty="0">
                <a:latin typeface="Times New Roman"/>
                <a:cs typeface="Times New Roman"/>
              </a:rPr>
              <a:t>Operation</a:t>
            </a:r>
            <a:endParaRPr lang="en-US"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1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4200"/>
              </a:lnSpc>
            </a:pPr>
            <a:r>
              <a:rPr lang="en-US" sz="1100" spc="-5" dirty="0">
                <a:latin typeface="Times New Roman"/>
                <a:cs typeface="Times New Roman"/>
              </a:rPr>
              <a:t>All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10" dirty="0">
                <a:latin typeface="Times New Roman"/>
                <a:cs typeface="Times New Roman"/>
              </a:rPr>
              <a:t>modules </a:t>
            </a:r>
            <a:r>
              <a:rPr lang="en-US" sz="1100" dirty="0">
                <a:latin typeface="Times New Roman"/>
                <a:cs typeface="Times New Roman"/>
              </a:rPr>
              <a:t>are </a:t>
            </a:r>
            <a:r>
              <a:rPr lang="en-US" sz="1100" spc="-5" dirty="0">
                <a:latin typeface="Times New Roman"/>
                <a:cs typeface="Times New Roman"/>
              </a:rPr>
              <a:t>connected </a:t>
            </a:r>
            <a:r>
              <a:rPr lang="en-US" sz="1100" spc="-10" dirty="0">
                <a:latin typeface="Times New Roman"/>
                <a:cs typeface="Times New Roman"/>
              </a:rPr>
              <a:t>and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10" dirty="0">
                <a:latin typeface="Times New Roman"/>
                <a:cs typeface="Times New Roman"/>
              </a:rPr>
              <a:t>LCD </a:t>
            </a:r>
            <a:r>
              <a:rPr lang="en-US" sz="1100" spc="-15" dirty="0">
                <a:latin typeface="Times New Roman"/>
                <a:cs typeface="Times New Roman"/>
              </a:rPr>
              <a:t>is </a:t>
            </a:r>
            <a:r>
              <a:rPr lang="en-US" sz="1100" spc="-5" dirty="0">
                <a:latin typeface="Times New Roman"/>
                <a:cs typeface="Times New Roman"/>
              </a:rPr>
              <a:t>displaying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10" dirty="0">
                <a:latin typeface="Times New Roman"/>
                <a:cs typeface="Times New Roman"/>
              </a:rPr>
              <a:t>command </a:t>
            </a:r>
            <a:r>
              <a:rPr lang="en-US" sz="1100" spc="-5" dirty="0">
                <a:latin typeface="Times New Roman"/>
                <a:cs typeface="Times New Roman"/>
              </a:rPr>
              <a:t> that </a:t>
            </a:r>
            <a:r>
              <a:rPr lang="en-US" sz="1100" spc="-30" dirty="0">
                <a:latin typeface="Times New Roman"/>
                <a:cs typeface="Times New Roman"/>
              </a:rPr>
              <a:t>is </a:t>
            </a:r>
            <a:r>
              <a:rPr lang="en-US" sz="1100" spc="-10" dirty="0">
                <a:latin typeface="Times New Roman"/>
                <a:cs typeface="Times New Roman"/>
              </a:rPr>
              <a:t>being </a:t>
            </a:r>
            <a:r>
              <a:rPr lang="en-US" sz="1100" spc="-5" dirty="0">
                <a:latin typeface="Times New Roman"/>
                <a:cs typeface="Times New Roman"/>
              </a:rPr>
              <a:t>followed after connecting </a:t>
            </a:r>
            <a:r>
              <a:rPr lang="en-US" sz="1100" dirty="0">
                <a:latin typeface="Times New Roman"/>
                <a:cs typeface="Times New Roman"/>
              </a:rPr>
              <a:t>the </a:t>
            </a:r>
            <a:r>
              <a:rPr lang="en-US" sz="1100" spc="-5" dirty="0">
                <a:latin typeface="Times New Roman"/>
                <a:cs typeface="Times New Roman"/>
              </a:rPr>
              <a:t>mobile </a:t>
            </a:r>
            <a:r>
              <a:rPr lang="en-US" sz="1100" dirty="0">
                <a:latin typeface="Times New Roman"/>
                <a:cs typeface="Times New Roman"/>
              </a:rPr>
              <a:t>to </a:t>
            </a:r>
            <a:r>
              <a:rPr lang="en-US" sz="1100" spc="-10" dirty="0">
                <a:latin typeface="Times New Roman"/>
                <a:cs typeface="Times New Roman"/>
              </a:rPr>
              <a:t>Arduino </a:t>
            </a:r>
            <a:r>
              <a:rPr lang="en-US" sz="1100" dirty="0">
                <a:latin typeface="Times New Roman"/>
                <a:cs typeface="Times New Roman"/>
              </a:rPr>
              <a:t>through WI-FI </a:t>
            </a:r>
            <a:r>
              <a:rPr lang="en-US" sz="1100" spc="5" dirty="0">
                <a:latin typeface="Times New Roman"/>
                <a:cs typeface="Times New Roman"/>
              </a:rPr>
              <a:t> </a:t>
            </a:r>
            <a:r>
              <a:rPr lang="en-US" sz="1100" spc="-10" dirty="0">
                <a:latin typeface="Times New Roman"/>
                <a:cs typeface="Times New Roman"/>
              </a:rPr>
              <a:t>module</a:t>
            </a:r>
            <a:r>
              <a:rPr lang="en-US" sz="1800" spc="-10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92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C920CB49-CB04-9457-AE26-CDD7AC649779}"/>
              </a:ext>
            </a:extLst>
          </p:cNvPr>
          <p:cNvGrpSpPr/>
          <p:nvPr/>
        </p:nvGrpSpPr>
        <p:grpSpPr>
          <a:xfrm>
            <a:off x="3627120" y="2091055"/>
            <a:ext cx="4937633" cy="2675889"/>
            <a:chOff x="1574672" y="914399"/>
            <a:chExt cx="4937633" cy="2675889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070AA157-124E-A9B3-108F-9FD285D698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672" y="931544"/>
              <a:ext cx="2404745" cy="2654807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112AC6F-D0EA-4097-6EB9-F7FDC0CCF8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354" y="914399"/>
              <a:ext cx="2528951" cy="267588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5E6083-4B97-D77F-020B-2FBB807BE963}"/>
              </a:ext>
            </a:extLst>
          </p:cNvPr>
          <p:cNvSpPr txBox="1"/>
          <p:nvPr/>
        </p:nvSpPr>
        <p:spPr>
          <a:xfrm>
            <a:off x="553453" y="393032"/>
            <a:ext cx="10194758" cy="121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Figure</a:t>
            </a:r>
            <a:r>
              <a:rPr lang="en-US" sz="1800" b="1" dirty="0">
                <a:latin typeface="Times New Roman"/>
                <a:cs typeface="Times New Roman"/>
              </a:rPr>
              <a:t> 6.5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Display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of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commands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indent="265430">
              <a:lnSpc>
                <a:spcPct val="145000"/>
              </a:lnSpc>
              <a:spcBef>
                <a:spcPts val="72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When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dirty="0" err="1">
                <a:latin typeface="Times New Roman"/>
                <a:cs typeface="Times New Roman"/>
              </a:rPr>
              <a:t>roboot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moving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commands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followed,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robot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immediately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displays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command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such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“STOP”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,”FRONT”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etc</a:t>
            </a:r>
            <a:r>
              <a:rPr lang="en-US" sz="1800" dirty="0">
                <a:latin typeface="Times New Roman"/>
                <a:cs typeface="Times New Roman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9942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75A91-6631-EA4A-4F40-5914D02479E3}"/>
              </a:ext>
            </a:extLst>
          </p:cNvPr>
          <p:cNvSpPr txBox="1"/>
          <p:nvPr/>
        </p:nvSpPr>
        <p:spPr>
          <a:xfrm>
            <a:off x="393033" y="342863"/>
            <a:ext cx="11014800" cy="583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1" indent="-268605" algn="just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11785" algn="l"/>
              </a:tabLst>
            </a:pPr>
            <a:r>
              <a:rPr lang="en-US" sz="1400" b="1" spc="-10" dirty="0">
                <a:latin typeface="Times New Roman"/>
                <a:cs typeface="Times New Roman"/>
              </a:rPr>
              <a:t>Embedded Systems</a:t>
            </a:r>
            <a:endParaRPr lang="en-US" sz="1400" dirty="0">
              <a:latin typeface="Times New Roman"/>
              <a:cs typeface="Times New Roman"/>
            </a:endParaRPr>
          </a:p>
          <a:p>
            <a:pPr marL="43180" marR="35560" indent="426720" algn="just">
              <a:lnSpc>
                <a:spcPct val="143700"/>
              </a:lnSpc>
              <a:spcBef>
                <a:spcPts val="819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spc="-10" dirty="0">
                <a:latin typeface="Times New Roman"/>
                <a:cs typeface="Times New Roman"/>
              </a:rPr>
              <a:t>its name </a:t>
            </a:r>
            <a:r>
              <a:rPr lang="en-US" sz="1200" spc="-5" dirty="0">
                <a:latin typeface="Times New Roman"/>
                <a:cs typeface="Times New Roman"/>
              </a:rPr>
              <a:t>suggests, </a:t>
            </a:r>
            <a:r>
              <a:rPr lang="en-US" sz="1200" spc="-10" dirty="0">
                <a:latin typeface="Times New Roman"/>
                <a:cs typeface="Times New Roman"/>
              </a:rPr>
              <a:t>Embedded </a:t>
            </a:r>
            <a:r>
              <a:rPr lang="en-US" sz="1200" spc="-5" dirty="0">
                <a:latin typeface="Times New Roman"/>
                <a:cs typeface="Times New Roman"/>
              </a:rPr>
              <a:t>means something that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attached to </a:t>
            </a:r>
            <a:r>
              <a:rPr lang="en-US" sz="1200" spc="-5" dirty="0">
                <a:latin typeface="Times New Roman"/>
                <a:cs typeface="Times New Roman"/>
              </a:rPr>
              <a:t>another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thing.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 embedded </a:t>
            </a:r>
            <a:r>
              <a:rPr lang="en-US" sz="1200" dirty="0">
                <a:latin typeface="Times New Roman"/>
                <a:cs typeface="Times New Roman"/>
              </a:rPr>
              <a:t>system 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thought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computer hardware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-10" dirty="0">
                <a:latin typeface="Times New Roman"/>
                <a:cs typeface="Times New Roman"/>
              </a:rPr>
              <a:t>having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software </a:t>
            </a:r>
            <a:r>
              <a:rPr lang="en-US" sz="1200" spc="-10" dirty="0">
                <a:latin typeface="Times New Roman"/>
                <a:cs typeface="Times New Roman"/>
              </a:rPr>
              <a:t>embedded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10" dirty="0">
                <a:latin typeface="Times New Roman"/>
                <a:cs typeface="Times New Roman"/>
              </a:rPr>
              <a:t>it. </a:t>
            </a:r>
            <a:r>
              <a:rPr lang="en-US" sz="1200" spc="-5" dirty="0">
                <a:latin typeface="Times New Roman"/>
                <a:cs typeface="Times New Roman"/>
              </a:rPr>
              <a:t>An embedded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10" dirty="0">
                <a:latin typeface="Times New Roman"/>
                <a:cs typeface="Times New Roman"/>
              </a:rPr>
              <a:t>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5" dirty="0">
                <a:latin typeface="Times New Roman"/>
                <a:cs typeface="Times New Roman"/>
              </a:rPr>
              <a:t>an </a:t>
            </a:r>
            <a:r>
              <a:rPr lang="en-US" sz="1200" spc="-5" dirty="0">
                <a:latin typeface="Times New Roman"/>
                <a:cs typeface="Times New Roman"/>
              </a:rPr>
              <a:t>independent system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5" dirty="0">
                <a:latin typeface="Times New Roman"/>
                <a:cs typeface="Times New Roman"/>
              </a:rPr>
              <a:t>can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dirty="0">
                <a:latin typeface="Times New Roman"/>
                <a:cs typeface="Times New Roman"/>
              </a:rPr>
              <a:t>a part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large </a:t>
            </a:r>
            <a:r>
              <a:rPr lang="en-US" sz="1200" spc="-10" dirty="0">
                <a:latin typeface="Times New Roman"/>
                <a:cs typeface="Times New Roman"/>
              </a:rPr>
              <a:t>system. </a:t>
            </a:r>
            <a:r>
              <a:rPr lang="en-US" sz="1200" spc="-5" dirty="0">
                <a:latin typeface="Times New Roman"/>
                <a:cs typeface="Times New Roman"/>
              </a:rPr>
              <a:t>An embedded system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microcontroller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spc="5" dirty="0">
                <a:latin typeface="Times New Roman"/>
                <a:cs typeface="Times New Roman"/>
              </a:rPr>
              <a:t>micro-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processor-based </a:t>
            </a:r>
            <a:r>
              <a:rPr lang="en-US" sz="1200" dirty="0">
                <a:latin typeface="Times New Roman"/>
                <a:cs typeface="Times New Roman"/>
              </a:rPr>
              <a:t>system which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designed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perform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specific </a:t>
            </a:r>
            <a:r>
              <a:rPr lang="en-US" sz="1200" dirty="0">
                <a:latin typeface="Times New Roman"/>
                <a:cs typeface="Times New Roman"/>
              </a:rPr>
              <a:t>task. </a:t>
            </a:r>
            <a:r>
              <a:rPr lang="en-US" sz="1200" spc="-10" dirty="0">
                <a:latin typeface="Times New Roman"/>
                <a:cs typeface="Times New Roman"/>
              </a:rPr>
              <a:t>For example,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fire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alarm</a:t>
            </a:r>
            <a:r>
              <a:rPr lang="en-US" sz="1200" spc="-15" dirty="0">
                <a:latin typeface="Times New Roman"/>
                <a:cs typeface="Times New Roman"/>
              </a:rPr>
              <a:t> is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an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embedded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system;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will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sense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only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smoke.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50" dirty="0">
              <a:latin typeface="Times New Roman"/>
              <a:cs typeface="Times New Roman"/>
            </a:endParaRPr>
          </a:p>
          <a:p>
            <a:pPr marL="43180" algn="just">
              <a:lnSpc>
                <a:spcPct val="10000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An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embedded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system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has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three </a:t>
            </a:r>
            <a:r>
              <a:rPr lang="en-US" sz="1200" spc="-5" dirty="0">
                <a:latin typeface="Times New Roman"/>
                <a:cs typeface="Times New Roman"/>
              </a:rPr>
              <a:t>components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−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50" dirty="0">
              <a:latin typeface="Times New Roman"/>
              <a:cs typeface="Times New Roman"/>
            </a:endParaRPr>
          </a:p>
          <a:p>
            <a:pPr marL="469900" lvl="2" indent="-198755" algn="just">
              <a:lnSpc>
                <a:spcPct val="10000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en-US" sz="1200" spc="-15" dirty="0">
                <a:latin typeface="Times New Roman"/>
                <a:cs typeface="Times New Roman"/>
              </a:rPr>
              <a:t> has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hardware.</a:t>
            </a:r>
            <a:endParaRPr lang="en-US"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en-US" sz="1150" dirty="0">
              <a:latin typeface="Times New Roman"/>
              <a:cs typeface="Times New Roman"/>
            </a:endParaRPr>
          </a:p>
          <a:p>
            <a:pPr marL="469900" lvl="2" indent="-198755" algn="just">
              <a:lnSpc>
                <a:spcPct val="10000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It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has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application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software.</a:t>
            </a:r>
          </a:p>
          <a:p>
            <a:pPr marL="499745" marR="41275" lvl="2" indent="-228600" algn="just">
              <a:lnSpc>
                <a:spcPct val="143800"/>
              </a:lnSpc>
              <a:spcBef>
                <a:spcPts val="71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It </a:t>
            </a:r>
            <a:r>
              <a:rPr lang="en-US" sz="1200" spc="-15" dirty="0">
                <a:latin typeface="Times New Roman"/>
                <a:cs typeface="Times New Roman"/>
              </a:rPr>
              <a:t>has </a:t>
            </a:r>
            <a:r>
              <a:rPr lang="en-US" sz="1200" spc="5" dirty="0">
                <a:latin typeface="Times New Roman"/>
                <a:cs typeface="Times New Roman"/>
              </a:rPr>
              <a:t>Real </a:t>
            </a:r>
            <a:r>
              <a:rPr lang="en-US" sz="1200" spc="-5" dirty="0">
                <a:latin typeface="Times New Roman"/>
                <a:cs typeface="Times New Roman"/>
              </a:rPr>
              <a:t>Time Operating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-5" dirty="0">
                <a:latin typeface="Times New Roman"/>
                <a:cs typeface="Times New Roman"/>
              </a:rPr>
              <a:t>(RTOS) that supervises </a:t>
            </a:r>
            <a:r>
              <a:rPr lang="en-US" sz="1200" dirty="0">
                <a:latin typeface="Times New Roman"/>
                <a:cs typeface="Times New Roman"/>
              </a:rPr>
              <a:t>the application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software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provide mechanism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20" dirty="0">
                <a:latin typeface="Times New Roman"/>
                <a:cs typeface="Times New Roman"/>
              </a:rPr>
              <a:t>let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processor </a:t>
            </a:r>
            <a:r>
              <a:rPr lang="en-US" sz="1200" dirty="0">
                <a:latin typeface="Times New Roman"/>
                <a:cs typeface="Times New Roman"/>
              </a:rPr>
              <a:t>run a </a:t>
            </a:r>
            <a:r>
              <a:rPr lang="en-US" sz="1200" spc="-5" dirty="0">
                <a:latin typeface="Times New Roman"/>
                <a:cs typeface="Times New Roman"/>
              </a:rPr>
              <a:t>process as per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scheduling </a:t>
            </a:r>
            <a:r>
              <a:rPr lang="en-US" sz="1200" dirty="0">
                <a:latin typeface="Times New Roman"/>
                <a:cs typeface="Times New Roman"/>
              </a:rPr>
              <a:t>by </a:t>
            </a:r>
            <a:r>
              <a:rPr lang="en-US" sz="1200" spc="-10" dirty="0">
                <a:latin typeface="Times New Roman"/>
                <a:cs typeface="Times New Roman"/>
              </a:rPr>
              <a:t>following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plan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control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latencies. </a:t>
            </a:r>
            <a:r>
              <a:rPr lang="en-US" sz="1200" spc="-5" dirty="0">
                <a:latin typeface="Times New Roman"/>
                <a:cs typeface="Times New Roman"/>
              </a:rPr>
              <a:t>RTOS defines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way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dirty="0">
                <a:latin typeface="Times New Roman"/>
                <a:cs typeface="Times New Roman"/>
              </a:rPr>
              <a:t>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s</a:t>
            </a:r>
            <a:r>
              <a:rPr lang="en-US" sz="1200" spc="-25" dirty="0">
                <a:latin typeface="Times New Roman"/>
                <a:cs typeface="Times New Roman"/>
              </a:rPr>
              <a:t>y</a:t>
            </a:r>
            <a:r>
              <a:rPr lang="en-US" sz="1200" spc="-20" dirty="0">
                <a:latin typeface="Times New Roman"/>
                <a:cs typeface="Times New Roman"/>
              </a:rPr>
              <a:t>s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dirty="0">
                <a:latin typeface="Times New Roman"/>
                <a:cs typeface="Times New Roman"/>
              </a:rPr>
              <a:t>m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</a:t>
            </a:r>
            <a:r>
              <a:rPr lang="en-US" sz="1200" spc="15" dirty="0">
                <a:latin typeface="Times New Roman"/>
                <a:cs typeface="Times New Roman"/>
              </a:rPr>
              <a:t>o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-5" dirty="0">
                <a:latin typeface="Times New Roman"/>
                <a:cs typeface="Times New Roman"/>
              </a:rPr>
              <a:t>k</a:t>
            </a:r>
            <a:r>
              <a:rPr lang="en-US" sz="1200" spc="-20" dirty="0">
                <a:latin typeface="Times New Roman"/>
                <a:cs typeface="Times New Roman"/>
              </a:rPr>
              <a:t>s</a:t>
            </a:r>
            <a:r>
              <a:rPr lang="en-US" sz="1200" dirty="0">
                <a:latin typeface="Times New Roman"/>
                <a:cs typeface="Times New Roman"/>
              </a:rPr>
              <a:t>.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I</a:t>
            </a:r>
            <a:r>
              <a:rPr lang="en-US" sz="1200" dirty="0">
                <a:latin typeface="Times New Roman"/>
                <a:cs typeface="Times New Roman"/>
              </a:rPr>
              <a:t>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s</a:t>
            </a:r>
            <a:r>
              <a:rPr lang="en-US" sz="1200" spc="-30" dirty="0">
                <a:latin typeface="Times New Roman"/>
                <a:cs typeface="Times New Roman"/>
              </a:rPr>
              <a:t>e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5" dirty="0">
                <a:latin typeface="Times New Roman"/>
                <a:cs typeface="Times New Roman"/>
              </a:rPr>
              <a:t>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dirty="0">
                <a:latin typeface="Times New Roman"/>
                <a:cs typeface="Times New Roman"/>
              </a:rPr>
              <a:t>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20" dirty="0">
                <a:latin typeface="Times New Roman"/>
                <a:cs typeface="Times New Roman"/>
              </a:rPr>
              <a:t>u</a:t>
            </a:r>
            <a:r>
              <a:rPr lang="en-US" sz="1200" spc="-50" dirty="0">
                <a:latin typeface="Times New Roman"/>
                <a:cs typeface="Times New Roman"/>
              </a:rPr>
              <a:t>l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spc="-5" dirty="0">
                <a:latin typeface="Times New Roman"/>
                <a:cs typeface="Times New Roman"/>
              </a:rPr>
              <a:t>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du</a:t>
            </a:r>
            <a:r>
              <a:rPr lang="en-US" sz="1200" spc="30" dirty="0">
                <a:latin typeface="Times New Roman"/>
                <a:cs typeface="Times New Roman"/>
              </a:rPr>
              <a:t>r</a:t>
            </a:r>
            <a:r>
              <a:rPr lang="en-US" sz="1200" spc="-25" dirty="0">
                <a:latin typeface="Times New Roman"/>
                <a:cs typeface="Times New Roman"/>
              </a:rPr>
              <a:t>in</a:t>
            </a:r>
            <a:r>
              <a:rPr lang="en-US" sz="1200" dirty="0">
                <a:latin typeface="Times New Roman"/>
                <a:cs typeface="Times New Roman"/>
              </a:rPr>
              <a:t>g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25" dirty="0">
                <a:latin typeface="Times New Roman"/>
                <a:cs typeface="Times New Roman"/>
              </a:rPr>
              <a:t>h</a:t>
            </a:r>
            <a:r>
              <a:rPr lang="en-US" sz="1200" dirty="0">
                <a:latin typeface="Times New Roman"/>
                <a:cs typeface="Times New Roman"/>
              </a:rPr>
              <a:t>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15" dirty="0">
                <a:latin typeface="Times New Roman"/>
                <a:cs typeface="Times New Roman"/>
              </a:rPr>
              <a:t>e</a:t>
            </a:r>
            <a:r>
              <a:rPr lang="en-US" sz="1200" spc="-25" dirty="0">
                <a:latin typeface="Times New Roman"/>
                <a:cs typeface="Times New Roman"/>
              </a:rPr>
              <a:t>x</a:t>
            </a:r>
            <a:r>
              <a:rPr lang="en-US" sz="1200" spc="-5" dirty="0">
                <a:latin typeface="Times New Roman"/>
                <a:cs typeface="Times New Roman"/>
              </a:rPr>
              <a:t>ec</a:t>
            </a:r>
            <a:r>
              <a:rPr lang="en-US" sz="1200" dirty="0">
                <a:latin typeface="Times New Roman"/>
                <a:cs typeface="Times New Roman"/>
              </a:rPr>
              <a:t>u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spc="45" dirty="0">
                <a:latin typeface="Times New Roman"/>
                <a:cs typeface="Times New Roman"/>
              </a:rPr>
              <a:t>o</a:t>
            </a:r>
            <a:r>
              <a:rPr lang="en-US" sz="1200" dirty="0">
                <a:latin typeface="Times New Roman"/>
                <a:cs typeface="Times New Roman"/>
              </a:rPr>
              <a:t>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dirty="0">
                <a:latin typeface="Times New Roman"/>
                <a:cs typeface="Times New Roman"/>
              </a:rPr>
              <a:t>f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</a:t>
            </a:r>
            <a:r>
              <a:rPr lang="en-US" sz="1200" dirty="0">
                <a:latin typeface="Times New Roman"/>
                <a:cs typeface="Times New Roman"/>
              </a:rPr>
              <a:t>p</a:t>
            </a:r>
            <a:r>
              <a:rPr lang="en-US" sz="1200" spc="20" dirty="0">
                <a:latin typeface="Times New Roman"/>
                <a:cs typeface="Times New Roman"/>
              </a:rPr>
              <a:t>p</a:t>
            </a:r>
            <a:r>
              <a:rPr lang="en-US" sz="1200" dirty="0">
                <a:latin typeface="Times New Roman"/>
                <a:cs typeface="Times New Roman"/>
              </a:rPr>
              <a:t>l</a:t>
            </a:r>
            <a:r>
              <a:rPr lang="en-US" sz="1200" spc="-20" dirty="0">
                <a:latin typeface="Times New Roman"/>
                <a:cs typeface="Times New Roman"/>
              </a:rPr>
              <a:t>i</a:t>
            </a:r>
            <a:r>
              <a:rPr lang="en-US" sz="1200" spc="15" dirty="0">
                <a:latin typeface="Times New Roman"/>
                <a:cs typeface="Times New Roman"/>
              </a:rPr>
              <a:t>c</a:t>
            </a:r>
            <a:r>
              <a:rPr lang="en-US" sz="1200" spc="-5" dirty="0">
                <a:latin typeface="Times New Roman"/>
                <a:cs typeface="Times New Roman"/>
              </a:rPr>
              <a:t>a</a:t>
            </a:r>
            <a:r>
              <a:rPr lang="en-US" sz="1200" spc="25" dirty="0">
                <a:latin typeface="Times New Roman"/>
                <a:cs typeface="Times New Roman"/>
              </a:rPr>
              <a:t>t</a:t>
            </a:r>
            <a:r>
              <a:rPr lang="en-US" sz="1200" spc="-50" dirty="0">
                <a:latin typeface="Times New Roman"/>
                <a:cs typeface="Times New Roman"/>
              </a:rPr>
              <a:t>i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dirty="0">
                <a:latin typeface="Times New Roman"/>
                <a:cs typeface="Times New Roman"/>
              </a:rPr>
              <a:t>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20" dirty="0">
                <a:latin typeface="Times New Roman"/>
                <a:cs typeface="Times New Roman"/>
              </a:rPr>
              <a:t>o</a:t>
            </a:r>
            <a:r>
              <a:rPr lang="en-US" sz="1200" dirty="0">
                <a:latin typeface="Times New Roman"/>
                <a:cs typeface="Times New Roman"/>
              </a:rPr>
              <a:t>g</a:t>
            </a:r>
            <a:r>
              <a:rPr lang="en-US" sz="1200" spc="5" dirty="0">
                <a:latin typeface="Times New Roman"/>
                <a:cs typeface="Times New Roman"/>
              </a:rPr>
              <a:t>r</a:t>
            </a:r>
            <a:r>
              <a:rPr lang="en-US" sz="1200" spc="15" dirty="0">
                <a:latin typeface="Times New Roman"/>
                <a:cs typeface="Times New Roman"/>
              </a:rPr>
              <a:t>a</a:t>
            </a:r>
            <a:r>
              <a:rPr lang="en-US" sz="1200" spc="-50" dirty="0">
                <a:latin typeface="Times New Roman"/>
                <a:cs typeface="Times New Roman"/>
              </a:rPr>
              <a:t>m</a:t>
            </a:r>
            <a:r>
              <a:rPr lang="en-US" sz="1200" dirty="0">
                <a:latin typeface="Times New Roman"/>
                <a:cs typeface="Times New Roman"/>
              </a:rPr>
              <a:t>.  </a:t>
            </a:r>
            <a:r>
              <a:rPr lang="en-US" sz="1200" spc="-5" dirty="0">
                <a:latin typeface="Times New Roman"/>
                <a:cs typeface="Times New Roman"/>
              </a:rPr>
              <a:t>A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small</a:t>
            </a:r>
            <a:r>
              <a:rPr lang="en-US" sz="1200" spc="-10" dirty="0">
                <a:latin typeface="Times New Roman"/>
                <a:cs typeface="Times New Roman"/>
              </a:rPr>
              <a:t> scale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embedded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system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may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not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have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RTOS.</a:t>
            </a:r>
          </a:p>
          <a:p>
            <a:pPr marL="43180" marR="45085" algn="just">
              <a:lnSpc>
                <a:spcPct val="143500"/>
              </a:lnSpc>
              <a:spcBef>
                <a:spcPts val="71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So we can define an embedded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Microcontroller </a:t>
            </a:r>
            <a:r>
              <a:rPr lang="en-US" sz="1200" spc="-10" dirty="0">
                <a:latin typeface="Times New Roman"/>
                <a:cs typeface="Times New Roman"/>
              </a:rPr>
              <a:t>based, </a:t>
            </a:r>
            <a:r>
              <a:rPr lang="en-US" sz="1200" spc="-5" dirty="0">
                <a:latin typeface="Times New Roman"/>
                <a:cs typeface="Times New Roman"/>
              </a:rPr>
              <a:t>software </a:t>
            </a:r>
            <a:r>
              <a:rPr lang="en-US" sz="1200" spc="-10" dirty="0">
                <a:latin typeface="Times New Roman"/>
                <a:cs typeface="Times New Roman"/>
              </a:rPr>
              <a:t>driven, </a:t>
            </a:r>
            <a:r>
              <a:rPr lang="en-US" sz="1200" spc="-5" dirty="0">
                <a:latin typeface="Times New Roman"/>
                <a:cs typeface="Times New Roman"/>
              </a:rPr>
              <a:t> reliable,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real-time</a:t>
            </a:r>
            <a:r>
              <a:rPr lang="en-US" sz="1200" spc="5" dirty="0">
                <a:latin typeface="Times New Roman"/>
                <a:cs typeface="Times New Roman"/>
              </a:rPr>
              <a:t> control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system.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8255" indent="457200" algn="just">
              <a:lnSpc>
                <a:spcPct val="144400"/>
              </a:lnSpc>
              <a:spcBef>
                <a:spcPts val="70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An embedded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 computer </a:t>
            </a:r>
            <a:r>
              <a:rPr lang="en-US" sz="1200" spc="-5" dirty="0">
                <a:latin typeface="Times New Roman"/>
                <a:cs typeface="Times New Roman"/>
              </a:rPr>
              <a:t>system designed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perform one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20" dirty="0">
                <a:latin typeface="Times New Roman"/>
                <a:cs typeface="Times New Roman"/>
              </a:rPr>
              <a:t>few 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dedicated </a:t>
            </a:r>
            <a:r>
              <a:rPr lang="en-US" sz="1200" spc="-10" dirty="0">
                <a:latin typeface="Times New Roman"/>
                <a:cs typeface="Times New Roman"/>
              </a:rPr>
              <a:t>functions </a:t>
            </a:r>
            <a:r>
              <a:rPr lang="en-US" sz="1200" dirty="0">
                <a:latin typeface="Times New Roman"/>
                <a:cs typeface="Times New Roman"/>
              </a:rPr>
              <a:t>often with </a:t>
            </a:r>
            <a:r>
              <a:rPr lang="en-US" sz="1200" spc="-5" dirty="0">
                <a:latin typeface="Times New Roman"/>
                <a:cs typeface="Times New Roman"/>
              </a:rPr>
              <a:t>real-time computing constraints. </a:t>
            </a:r>
            <a:r>
              <a:rPr lang="en-US" sz="1200" spc="-10" dirty="0">
                <a:latin typeface="Times New Roman"/>
                <a:cs typeface="Times New Roman"/>
              </a:rPr>
              <a:t>It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embedded as </a:t>
            </a:r>
            <a:r>
              <a:rPr lang="en-US" sz="1200" dirty="0">
                <a:latin typeface="Times New Roman"/>
                <a:cs typeface="Times New Roman"/>
              </a:rPr>
              <a:t>part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a complete </a:t>
            </a:r>
            <a:r>
              <a:rPr lang="en-US" sz="1200" spc="-10" dirty="0">
                <a:latin typeface="Times New Roman"/>
                <a:cs typeface="Times New Roman"/>
              </a:rPr>
              <a:t>device </a:t>
            </a:r>
            <a:r>
              <a:rPr lang="en-US" sz="1200" spc="5" dirty="0">
                <a:latin typeface="Times New Roman"/>
                <a:cs typeface="Times New Roman"/>
              </a:rPr>
              <a:t>often </a:t>
            </a:r>
            <a:r>
              <a:rPr lang="en-US" sz="1200" spc="-10" dirty="0">
                <a:latin typeface="Times New Roman"/>
                <a:cs typeface="Times New Roman"/>
              </a:rPr>
              <a:t>including </a:t>
            </a:r>
            <a:r>
              <a:rPr lang="en-US" sz="1200" spc="-5" dirty="0">
                <a:latin typeface="Times New Roman"/>
                <a:cs typeface="Times New Roman"/>
              </a:rPr>
              <a:t>hardware and mechanical </a:t>
            </a:r>
            <a:r>
              <a:rPr lang="en-US" sz="1200" spc="5" dirty="0">
                <a:latin typeface="Times New Roman"/>
                <a:cs typeface="Times New Roman"/>
              </a:rPr>
              <a:t>parts. </a:t>
            </a:r>
            <a:r>
              <a:rPr lang="en-US" sz="1200" spc="-5" dirty="0">
                <a:latin typeface="Times New Roman"/>
                <a:cs typeface="Times New Roman"/>
              </a:rPr>
              <a:t>By </a:t>
            </a:r>
            <a:r>
              <a:rPr lang="en-US" sz="1200" dirty="0">
                <a:latin typeface="Times New Roman"/>
                <a:cs typeface="Times New Roman"/>
              </a:rPr>
              <a:t>contrast, a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general-purpose computer, such 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personal </a:t>
            </a:r>
            <a:r>
              <a:rPr lang="en-US" sz="1200" dirty="0">
                <a:latin typeface="Times New Roman"/>
                <a:cs typeface="Times New Roman"/>
              </a:rPr>
              <a:t>computer </a:t>
            </a:r>
            <a:r>
              <a:rPr lang="en-US" sz="1200" spc="-5" dirty="0">
                <a:latin typeface="Times New Roman"/>
                <a:cs typeface="Times New Roman"/>
              </a:rPr>
              <a:t>(PC),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designed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10" dirty="0">
                <a:latin typeface="Times New Roman"/>
                <a:cs typeface="Times New Roman"/>
              </a:rPr>
              <a:t>flexible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meet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5" dirty="0">
                <a:latin typeface="Times New Roman"/>
                <a:cs typeface="Times New Roman"/>
              </a:rPr>
              <a:t>wide </a:t>
            </a:r>
            <a:r>
              <a:rPr lang="en-US" sz="1200" spc="-5" dirty="0">
                <a:latin typeface="Times New Roman"/>
                <a:cs typeface="Times New Roman"/>
              </a:rPr>
              <a:t>range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end-user needs. Embedded </a:t>
            </a:r>
            <a:r>
              <a:rPr lang="en-US" sz="1200" spc="-10" dirty="0">
                <a:latin typeface="Times New Roman"/>
                <a:cs typeface="Times New Roman"/>
              </a:rPr>
              <a:t>systems </a:t>
            </a:r>
            <a:r>
              <a:rPr lang="en-US" sz="1200" dirty="0">
                <a:latin typeface="Times New Roman"/>
                <a:cs typeface="Times New Roman"/>
              </a:rPr>
              <a:t>control </a:t>
            </a:r>
            <a:r>
              <a:rPr lang="en-US" sz="1200" spc="-5" dirty="0">
                <a:latin typeface="Times New Roman"/>
                <a:cs typeface="Times New Roman"/>
              </a:rPr>
              <a:t>many </a:t>
            </a:r>
            <a:r>
              <a:rPr lang="en-US" sz="1200" dirty="0">
                <a:latin typeface="Times New Roman"/>
                <a:cs typeface="Times New Roman"/>
              </a:rPr>
              <a:t>devices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in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common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use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today.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900"/>
              </a:lnSpc>
              <a:spcBef>
                <a:spcPts val="76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Embedded systems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5" dirty="0">
                <a:latin typeface="Times New Roman"/>
                <a:cs typeface="Times New Roman"/>
              </a:rPr>
              <a:t>controlled</a:t>
            </a:r>
            <a:r>
              <a:rPr lang="en-US" sz="1200" dirty="0">
                <a:latin typeface="Times New Roman"/>
                <a:cs typeface="Times New Roman"/>
              </a:rPr>
              <a:t> by </a:t>
            </a:r>
            <a:r>
              <a:rPr lang="en-US" sz="1200" spc="-5" dirty="0">
                <a:latin typeface="Times New Roman"/>
                <a:cs typeface="Times New Roman"/>
              </a:rPr>
              <a:t>one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spc="-10" dirty="0">
                <a:latin typeface="Times New Roman"/>
                <a:cs typeface="Times New Roman"/>
              </a:rPr>
              <a:t>more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main </a:t>
            </a:r>
            <a:r>
              <a:rPr lang="en-US" sz="1200" spc="-5" dirty="0">
                <a:latin typeface="Times New Roman"/>
                <a:cs typeface="Times New Roman"/>
              </a:rPr>
              <a:t>processing </a:t>
            </a:r>
            <a:r>
              <a:rPr lang="en-US" sz="1200" dirty="0">
                <a:latin typeface="Times New Roman"/>
                <a:cs typeface="Times New Roman"/>
              </a:rPr>
              <a:t>cores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dirty="0">
                <a:latin typeface="Times New Roman"/>
                <a:cs typeface="Times New Roman"/>
              </a:rPr>
              <a:t> are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typically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either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microcontrollers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or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digital</a:t>
            </a:r>
            <a:r>
              <a:rPr lang="en-US" sz="1200" spc="-5" dirty="0">
                <a:latin typeface="Times New Roman"/>
                <a:cs typeface="Times New Roman"/>
              </a:rPr>
              <a:t> signal</a:t>
            </a:r>
            <a:r>
              <a:rPr lang="en-US" sz="1200" dirty="0">
                <a:latin typeface="Times New Roman"/>
                <a:cs typeface="Times New Roman"/>
              </a:rPr>
              <a:t> processors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(DSP).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key 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characteristic, however, </a:t>
            </a:r>
            <a:r>
              <a:rPr lang="en-US" sz="1200" spc="-30" dirty="0">
                <a:latin typeface="Times New Roman"/>
                <a:cs typeface="Times New Roman"/>
              </a:rPr>
              <a:t>is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being </a:t>
            </a:r>
            <a:r>
              <a:rPr lang="en-US" sz="1200" dirty="0">
                <a:latin typeface="Times New Roman"/>
                <a:cs typeface="Times New Roman"/>
              </a:rPr>
              <a:t>dedicated to </a:t>
            </a:r>
            <a:r>
              <a:rPr lang="en-US" sz="1200" spc="-10" dirty="0">
                <a:latin typeface="Times New Roman"/>
                <a:cs typeface="Times New Roman"/>
              </a:rPr>
              <a:t>handle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particular </a:t>
            </a:r>
            <a:r>
              <a:rPr lang="en-US" sz="1200" dirty="0">
                <a:latin typeface="Times New Roman"/>
                <a:cs typeface="Times New Roman"/>
              </a:rPr>
              <a:t>task, </a:t>
            </a:r>
            <a:r>
              <a:rPr lang="en-US" sz="1200" spc="5" dirty="0">
                <a:latin typeface="Times New Roman"/>
                <a:cs typeface="Times New Roman"/>
              </a:rPr>
              <a:t>which </a:t>
            </a:r>
            <a:r>
              <a:rPr lang="en-US" sz="1200" spc="-5" dirty="0">
                <a:latin typeface="Times New Roman"/>
                <a:cs typeface="Times New Roman"/>
              </a:rPr>
              <a:t>may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require </a:t>
            </a:r>
            <a:r>
              <a:rPr lang="en-US" sz="1200" dirty="0">
                <a:latin typeface="Times New Roman"/>
                <a:cs typeface="Times New Roman"/>
              </a:rPr>
              <a:t>very </a:t>
            </a:r>
            <a:r>
              <a:rPr lang="en-US" sz="1200" spc="-5" dirty="0">
                <a:latin typeface="Times New Roman"/>
                <a:cs typeface="Times New Roman"/>
              </a:rPr>
              <a:t>powerful processors. </a:t>
            </a:r>
            <a:r>
              <a:rPr lang="en-US" sz="1200" spc="-10" dirty="0">
                <a:latin typeface="Times New Roman"/>
                <a:cs typeface="Times New Roman"/>
              </a:rPr>
              <a:t>For example, </a:t>
            </a:r>
            <a:r>
              <a:rPr lang="en-US" sz="1200" spc="-15" dirty="0">
                <a:latin typeface="Times New Roman"/>
                <a:cs typeface="Times New Roman"/>
              </a:rPr>
              <a:t>air </a:t>
            </a:r>
            <a:r>
              <a:rPr lang="en-US" sz="1200" spc="-10" dirty="0">
                <a:latin typeface="Times New Roman"/>
                <a:cs typeface="Times New Roman"/>
              </a:rPr>
              <a:t>traffic </a:t>
            </a:r>
            <a:r>
              <a:rPr lang="en-US" sz="1200" dirty="0">
                <a:latin typeface="Times New Roman"/>
                <a:cs typeface="Times New Roman"/>
              </a:rPr>
              <a:t>control </a:t>
            </a:r>
            <a:r>
              <a:rPr lang="en-US" sz="1200" spc="-10" dirty="0">
                <a:latin typeface="Times New Roman"/>
                <a:cs typeface="Times New Roman"/>
              </a:rPr>
              <a:t>systems </a:t>
            </a:r>
            <a:r>
              <a:rPr lang="en-US" sz="1200" spc="-5" dirty="0">
                <a:latin typeface="Times New Roman"/>
                <a:cs typeface="Times New Roman"/>
              </a:rPr>
              <a:t>may </a:t>
            </a:r>
            <a:r>
              <a:rPr lang="en-US" sz="1200" dirty="0">
                <a:latin typeface="Times New Roman"/>
                <a:cs typeface="Times New Roman"/>
              </a:rPr>
              <a:t>usefully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viewed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embedded,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even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though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they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involve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mainframe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computers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dedicated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regional and national </a:t>
            </a:r>
            <a:r>
              <a:rPr lang="en-US" sz="1200" dirty="0">
                <a:latin typeface="Times New Roman"/>
                <a:cs typeface="Times New Roman"/>
              </a:rPr>
              <a:t>networks </a:t>
            </a:r>
            <a:r>
              <a:rPr lang="en-US" sz="1200" spc="-5" dirty="0">
                <a:latin typeface="Times New Roman"/>
                <a:cs typeface="Times New Roman"/>
              </a:rPr>
              <a:t>between </a:t>
            </a:r>
            <a:r>
              <a:rPr lang="en-US" sz="1200" dirty="0">
                <a:latin typeface="Times New Roman"/>
                <a:cs typeface="Times New Roman"/>
              </a:rPr>
              <a:t>airports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radar </a:t>
            </a:r>
            <a:r>
              <a:rPr lang="en-US" sz="1200" spc="-10" dirty="0">
                <a:latin typeface="Times New Roman"/>
                <a:cs typeface="Times New Roman"/>
              </a:rPr>
              <a:t>sites. </a:t>
            </a:r>
            <a:r>
              <a:rPr lang="en-US" sz="1200" spc="-5" dirty="0">
                <a:latin typeface="Times New Roman"/>
                <a:cs typeface="Times New Roman"/>
              </a:rPr>
              <a:t>(Each radar </a:t>
            </a:r>
            <a:r>
              <a:rPr lang="en-US" sz="1200" dirty="0">
                <a:latin typeface="Times New Roman"/>
                <a:cs typeface="Times New Roman"/>
              </a:rPr>
              <a:t>probably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includes one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spc="-10" dirty="0">
                <a:latin typeface="Times New Roman"/>
                <a:cs typeface="Times New Roman"/>
              </a:rPr>
              <a:t>more embedded </a:t>
            </a:r>
            <a:r>
              <a:rPr lang="en-US" sz="1200" spc="-5" dirty="0">
                <a:latin typeface="Times New Roman"/>
                <a:cs typeface="Times New Roman"/>
              </a:rPr>
              <a:t>systems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10" dirty="0">
                <a:latin typeface="Times New Roman"/>
                <a:cs typeface="Times New Roman"/>
              </a:rPr>
              <a:t>its </a:t>
            </a:r>
            <a:r>
              <a:rPr lang="en-US" sz="1200" dirty="0">
                <a:latin typeface="Times New Roman"/>
                <a:cs typeface="Times New Roman"/>
              </a:rPr>
              <a:t>own.) </a:t>
            </a:r>
            <a:r>
              <a:rPr lang="en-US" sz="1200" spc="-10" dirty="0">
                <a:latin typeface="Times New Roman"/>
                <a:cs typeface="Times New Roman"/>
              </a:rPr>
              <a:t>Since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embedded </a:t>
            </a:r>
            <a:r>
              <a:rPr lang="en-US" sz="1200" dirty="0">
                <a:latin typeface="Times New Roman"/>
                <a:cs typeface="Times New Roman"/>
              </a:rPr>
              <a:t>system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dedicated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specific </a:t>
            </a:r>
            <a:r>
              <a:rPr lang="en-US" sz="1200" spc="-5" dirty="0">
                <a:latin typeface="Times New Roman"/>
                <a:cs typeface="Times New Roman"/>
              </a:rPr>
              <a:t>tasks, design engineers can optimize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reduce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5" dirty="0">
                <a:latin typeface="Times New Roman"/>
                <a:cs typeface="Times New Roman"/>
              </a:rPr>
              <a:t>size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cost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product </a:t>
            </a:r>
            <a:r>
              <a:rPr lang="en-US" sz="1200" spc="-10" dirty="0">
                <a:latin typeface="Times New Roman"/>
                <a:cs typeface="Times New Roman"/>
              </a:rPr>
              <a:t>and increase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reliability and performance. </a:t>
            </a:r>
            <a:r>
              <a:rPr lang="en-US" sz="1200" spc="-10" dirty="0">
                <a:latin typeface="Times New Roman"/>
                <a:cs typeface="Times New Roman"/>
              </a:rPr>
              <a:t>Some </a:t>
            </a:r>
            <a:r>
              <a:rPr lang="en-US" sz="1200" spc="-5" dirty="0">
                <a:latin typeface="Times New Roman"/>
                <a:cs typeface="Times New Roman"/>
              </a:rPr>
              <a:t>embedded </a:t>
            </a:r>
            <a:r>
              <a:rPr lang="en-US" sz="1200" dirty="0">
                <a:latin typeface="Times New Roman"/>
                <a:cs typeface="Times New Roman"/>
              </a:rPr>
              <a:t>systems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are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mass-produced, </a:t>
            </a:r>
            <a:r>
              <a:rPr lang="en-US" sz="1200" spc="-10" dirty="0">
                <a:latin typeface="Times New Roman"/>
                <a:cs typeface="Times New Roman"/>
              </a:rPr>
              <a:t>benefiting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from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economies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scale.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84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35C23-D5F9-3DB8-CAD9-01E5B98E6401}"/>
              </a:ext>
            </a:extLst>
          </p:cNvPr>
          <p:cNvSpPr txBox="1"/>
          <p:nvPr/>
        </p:nvSpPr>
        <p:spPr>
          <a:xfrm>
            <a:off x="513347" y="513347"/>
            <a:ext cx="11149264" cy="519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lvl="1" algn="just">
              <a:lnSpc>
                <a:spcPct val="100000"/>
              </a:lnSpc>
              <a:tabLst>
                <a:tab pos="281305" algn="l"/>
              </a:tabLst>
            </a:pPr>
            <a:r>
              <a:rPr lang="en-US" sz="1400" b="1" spc="-10" dirty="0">
                <a:latin typeface="Times New Roman"/>
                <a:cs typeface="Times New Roman"/>
              </a:rPr>
              <a:t>Applications</a:t>
            </a: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latin typeface="Times New Roman"/>
                <a:cs typeface="Times New Roman"/>
              </a:rPr>
              <a:t>Following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are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main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applications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9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IoT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Surveillance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Robot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with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Live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Streaming: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marR="12700" indent="-228600">
              <a:lnSpc>
                <a:spcPct val="143300"/>
              </a:lnSpc>
              <a:spcBef>
                <a:spcPts val="8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200" spc="5" dirty="0">
                <a:latin typeface="Times New Roman"/>
                <a:cs typeface="Times New Roman"/>
              </a:rPr>
              <a:t>By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combining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camera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features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robot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easily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monitor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indoor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well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dirty="0">
                <a:latin typeface="Times New Roman"/>
                <a:cs typeface="Times New Roman"/>
              </a:rPr>
              <a:t>outdoor</a:t>
            </a:r>
            <a:r>
              <a:rPr lang="en-US" sz="1200" spc="-5" dirty="0">
                <a:latin typeface="Times New Roman"/>
                <a:cs typeface="Times New Roman"/>
              </a:rPr>
              <a:t> locations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during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daytime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night.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Remote</a:t>
            </a:r>
            <a:r>
              <a:rPr lang="en-US" sz="1200" spc="-5" dirty="0">
                <a:latin typeface="Times New Roman"/>
                <a:cs typeface="Times New Roman"/>
              </a:rPr>
              <a:t> areas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also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explored.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z="1200" spc="-10" dirty="0">
                <a:latin typeface="Times New Roman"/>
                <a:cs typeface="Times New Roman"/>
              </a:rPr>
              <a:t>Used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live-stream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video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output</a:t>
            </a:r>
            <a:r>
              <a:rPr lang="en-US" sz="1200" spc="10" dirty="0">
                <a:latin typeface="Times New Roman"/>
                <a:cs typeface="Times New Roman"/>
              </a:rPr>
              <a:t> of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required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environment.</a:t>
            </a:r>
          </a:p>
          <a:p>
            <a:pPr marL="241300" marR="12700" indent="-228600" algn="just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It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capable </a:t>
            </a:r>
            <a:r>
              <a:rPr lang="en-US" sz="1200" spc="-10" dirty="0">
                <a:latin typeface="Times New Roman"/>
                <a:cs typeface="Times New Roman"/>
              </a:rPr>
              <a:t>carrying </a:t>
            </a:r>
            <a:r>
              <a:rPr lang="en-US" sz="1200" spc="-5" dirty="0">
                <a:latin typeface="Times New Roman"/>
                <a:cs typeface="Times New Roman"/>
              </a:rPr>
              <a:t>all </a:t>
            </a:r>
            <a:r>
              <a:rPr lang="en-US" sz="1200" dirty="0">
                <a:latin typeface="Times New Roman"/>
                <a:cs typeface="Times New Roman"/>
              </a:rPr>
              <a:t>kinds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military </a:t>
            </a:r>
            <a:r>
              <a:rPr lang="en-US" sz="1200" dirty="0">
                <a:latin typeface="Times New Roman"/>
                <a:cs typeface="Times New Roman"/>
              </a:rPr>
              <a:t>operations </a:t>
            </a:r>
            <a:r>
              <a:rPr lang="en-US" sz="1200" spc="-10" dirty="0">
                <a:latin typeface="Times New Roman"/>
                <a:cs typeface="Times New Roman"/>
              </a:rPr>
              <a:t>under all </a:t>
            </a:r>
            <a:r>
              <a:rPr lang="en-US" sz="1200" spc="-5" dirty="0">
                <a:latin typeface="Times New Roman"/>
                <a:cs typeface="Times New Roman"/>
              </a:rPr>
              <a:t>conditions without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much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involvement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soldiers, </a:t>
            </a:r>
            <a:r>
              <a:rPr lang="en-US" sz="1200" dirty="0">
                <a:latin typeface="Times New Roman"/>
                <a:cs typeface="Times New Roman"/>
              </a:rPr>
              <a:t>thus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saving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loss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lives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neutralizing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any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terrorists'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activities.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41600"/>
              </a:lnSpc>
              <a:spcBef>
                <a:spcPts val="145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It </a:t>
            </a:r>
            <a:r>
              <a:rPr lang="en-US" sz="1200" spc="-5" dirty="0">
                <a:latin typeface="Times New Roman"/>
                <a:cs typeface="Times New Roman"/>
              </a:rPr>
              <a:t>can </a:t>
            </a:r>
            <a:r>
              <a:rPr lang="en-US" sz="1200" spc="-15" dirty="0">
                <a:latin typeface="Times New Roman"/>
                <a:cs typeface="Times New Roman"/>
              </a:rPr>
              <a:t>be also </a:t>
            </a:r>
            <a:r>
              <a:rPr lang="en-US" sz="1200" spc="-5" dirty="0">
                <a:latin typeface="Times New Roman"/>
                <a:cs typeface="Times New Roman"/>
              </a:rPr>
              <a:t>useful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gathering information about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arms and </a:t>
            </a:r>
            <a:r>
              <a:rPr lang="en-US" sz="1200" spc="-5" dirty="0">
                <a:latin typeface="Times New Roman"/>
                <a:cs typeface="Times New Roman"/>
              </a:rPr>
              <a:t>ammunitions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rivals,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destroying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them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from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sufficient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safe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distance.</a:t>
            </a:r>
            <a:endParaRPr lang="en-US" sz="1200" dirty="0">
              <a:latin typeface="Times New Roman"/>
              <a:cs typeface="Times New Roman"/>
            </a:endParaRPr>
          </a:p>
          <a:p>
            <a:pPr marL="241300" marR="9525" indent="-228600" algn="just">
              <a:lnSpc>
                <a:spcPct val="143300"/>
              </a:lnSpc>
              <a:spcBef>
                <a:spcPts val="12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Not only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defense </a:t>
            </a:r>
            <a:r>
              <a:rPr lang="en-US" sz="1200" dirty="0">
                <a:latin typeface="Times New Roman"/>
                <a:cs typeface="Times New Roman"/>
              </a:rPr>
              <a:t>sector </a:t>
            </a:r>
            <a:r>
              <a:rPr lang="en-US" sz="1200" spc="-10" dirty="0">
                <a:latin typeface="Times New Roman"/>
                <a:cs typeface="Times New Roman"/>
              </a:rPr>
              <a:t>but </a:t>
            </a:r>
            <a:r>
              <a:rPr lang="en-US" sz="1200" spc="-20" dirty="0">
                <a:latin typeface="Times New Roman"/>
                <a:cs typeface="Times New Roman"/>
              </a:rPr>
              <a:t>also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disaster </a:t>
            </a:r>
            <a:r>
              <a:rPr lang="en-US" sz="1200" spc="-10" dirty="0">
                <a:latin typeface="Times New Roman"/>
                <a:cs typeface="Times New Roman"/>
              </a:rPr>
              <a:t>management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5" dirty="0">
                <a:latin typeface="Times New Roman"/>
                <a:cs typeface="Times New Roman"/>
              </a:rPr>
              <a:t>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fruitful </a:t>
            </a:r>
            <a:r>
              <a:rPr lang="en-US" sz="1200" dirty="0">
                <a:latin typeface="Times New Roman"/>
                <a:cs typeface="Times New Roman"/>
              </a:rPr>
              <a:t>in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managing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situations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like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flood,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earthquakes</a:t>
            </a:r>
            <a:r>
              <a:rPr lang="en-US" sz="1200" dirty="0">
                <a:latin typeface="Times New Roman"/>
                <a:cs typeface="Times New Roman"/>
              </a:rPr>
              <a:t> etc.</a:t>
            </a:r>
          </a:p>
          <a:p>
            <a:pPr marL="12700" marR="9525" algn="just">
              <a:lnSpc>
                <a:spcPct val="143300"/>
              </a:lnSpc>
              <a:spcBef>
                <a:spcPts val="120"/>
              </a:spcBef>
              <a:tabLst>
                <a:tab pos="241300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Conclusion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900"/>
              </a:lnSpc>
              <a:spcBef>
                <a:spcPts val="335"/>
              </a:spcBef>
            </a:pPr>
            <a:r>
              <a:rPr lang="en-US" sz="1200" dirty="0">
                <a:latin typeface="Times New Roman"/>
                <a:cs typeface="Times New Roman"/>
              </a:rPr>
              <a:t>In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this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project,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framework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making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robot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for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surveillance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purpose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based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on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Internet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Things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proposed.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It</a:t>
            </a:r>
            <a:r>
              <a:rPr lang="en-US" sz="1200" spc="-5" dirty="0">
                <a:latin typeface="Times New Roman"/>
                <a:cs typeface="Times New Roman"/>
              </a:rPr>
              <a:t> overcomes</a:t>
            </a:r>
            <a:r>
              <a:rPr lang="en-US" sz="1200" dirty="0">
                <a:latin typeface="Times New Roman"/>
                <a:cs typeface="Times New Roman"/>
              </a:rPr>
              <a:t> 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problem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limited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range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surveillance </a:t>
            </a:r>
            <a:r>
              <a:rPr lang="en-US" sz="1200" dirty="0">
                <a:latin typeface="Times New Roman"/>
                <a:cs typeface="Times New Roman"/>
              </a:rPr>
              <a:t>by </a:t>
            </a:r>
            <a:r>
              <a:rPr lang="en-US" sz="1200" spc="-5" dirty="0">
                <a:latin typeface="Times New Roman"/>
                <a:cs typeface="Times New Roman"/>
              </a:rPr>
              <a:t>using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concept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IoT.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robot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designed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such a way </a:t>
            </a:r>
            <a:r>
              <a:rPr lang="en-US" sz="1200" spc="-5" dirty="0">
                <a:latin typeface="Times New Roman"/>
                <a:cs typeface="Times New Roman"/>
              </a:rPr>
              <a:t>that one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can </a:t>
            </a:r>
            <a:r>
              <a:rPr lang="en-US" sz="1200" dirty="0">
                <a:latin typeface="Times New Roman"/>
                <a:cs typeface="Times New Roman"/>
              </a:rPr>
              <a:t>control the </a:t>
            </a:r>
            <a:r>
              <a:rPr lang="en-US" sz="1200" spc="-5" dirty="0">
                <a:latin typeface="Times New Roman"/>
                <a:cs typeface="Times New Roman"/>
              </a:rPr>
              <a:t>robot with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0" dirty="0">
                <a:latin typeface="Times New Roman"/>
                <a:cs typeface="Times New Roman"/>
              </a:rPr>
              <a:t>help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laptop/mobile </a:t>
            </a:r>
            <a:r>
              <a:rPr lang="en-US" sz="1200" spc="-10" dirty="0">
                <a:latin typeface="Times New Roman"/>
                <a:cs typeface="Times New Roman"/>
              </a:rPr>
              <a:t>manually </a:t>
            </a:r>
            <a:r>
              <a:rPr lang="en-US" sz="1200" spc="-5" dirty="0">
                <a:latin typeface="Times New Roman"/>
                <a:cs typeface="Times New Roman"/>
              </a:rPr>
              <a:t>using </a:t>
            </a:r>
            <a:r>
              <a:rPr lang="en-US" sz="1200" spc="-10" dirty="0">
                <a:latin typeface="Times New Roman"/>
                <a:cs typeface="Times New Roman"/>
              </a:rPr>
              <a:t>its </a:t>
            </a:r>
            <a:r>
              <a:rPr lang="en-US" sz="1200" dirty="0">
                <a:latin typeface="Times New Roman"/>
                <a:cs typeface="Times New Roman"/>
              </a:rPr>
              <a:t>IP </a:t>
            </a:r>
            <a:r>
              <a:rPr lang="en-US" sz="1200" spc="-5" dirty="0">
                <a:latin typeface="Times New Roman"/>
                <a:cs typeface="Times New Roman"/>
              </a:rPr>
              <a:t>address.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main </a:t>
            </a:r>
            <a:r>
              <a:rPr lang="en-US" sz="1200" dirty="0">
                <a:latin typeface="Times New Roman"/>
                <a:cs typeface="Times New Roman"/>
              </a:rPr>
              <a:t>advantage </a:t>
            </a:r>
            <a:r>
              <a:rPr lang="en-US" sz="1200" spc="10" dirty="0">
                <a:latin typeface="Times New Roman"/>
                <a:cs typeface="Times New Roman"/>
              </a:rPr>
              <a:t>of our </a:t>
            </a:r>
            <a:r>
              <a:rPr lang="en-US" sz="1200" spc="-5" dirty="0">
                <a:latin typeface="Times New Roman"/>
                <a:cs typeface="Times New Roman"/>
              </a:rPr>
              <a:t>proposed robot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that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30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small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spc="-5" dirty="0">
                <a:latin typeface="Times New Roman"/>
                <a:cs typeface="Times New Roman"/>
              </a:rPr>
              <a:t>size </a:t>
            </a:r>
            <a:r>
              <a:rPr lang="en-US" sz="1200" dirty="0">
                <a:latin typeface="Times New Roman"/>
                <a:cs typeface="Times New Roman"/>
              </a:rPr>
              <a:t>which </a:t>
            </a:r>
            <a:r>
              <a:rPr lang="en-US" sz="1200" spc="-5" dirty="0">
                <a:latin typeface="Times New Roman"/>
                <a:cs typeface="Times New Roman"/>
              </a:rPr>
              <a:t>helps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5" dirty="0">
                <a:latin typeface="Times New Roman"/>
                <a:cs typeface="Times New Roman"/>
              </a:rPr>
              <a:t>entering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into </a:t>
            </a:r>
            <a:r>
              <a:rPr lang="en-US" sz="1200" spc="-5" dirty="0">
                <a:latin typeface="Times New Roman"/>
                <a:cs typeface="Times New Roman"/>
              </a:rPr>
              <a:t>an area where human </a:t>
            </a:r>
            <a:r>
              <a:rPr lang="en-US" sz="1200" dirty="0">
                <a:latin typeface="Times New Roman"/>
                <a:cs typeface="Times New Roman"/>
              </a:rPr>
              <a:t>access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10" dirty="0">
                <a:latin typeface="Times New Roman"/>
                <a:cs typeface="Times New Roman"/>
              </a:rPr>
              <a:t>impossible. </a:t>
            </a:r>
            <a:r>
              <a:rPr lang="en-US" sz="1200" spc="5" dirty="0">
                <a:latin typeface="Times New Roman"/>
                <a:cs typeface="Times New Roman"/>
              </a:rPr>
              <a:t>On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other </a:t>
            </a:r>
            <a:r>
              <a:rPr lang="en-US" sz="1200" spc="-15" dirty="0">
                <a:latin typeface="Times New Roman"/>
                <a:cs typeface="Times New Roman"/>
              </a:rPr>
              <a:t>hand, </a:t>
            </a:r>
            <a:r>
              <a:rPr lang="en-US" sz="1200" spc="-5" dirty="0">
                <a:latin typeface="Times New Roman"/>
                <a:cs typeface="Times New Roman"/>
              </a:rPr>
              <a:t>wireless </a:t>
            </a:r>
            <a:r>
              <a:rPr lang="en-US" sz="1200" dirty="0">
                <a:latin typeface="Times New Roman"/>
                <a:cs typeface="Times New Roman"/>
              </a:rPr>
              <a:t>technology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one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15" dirty="0">
                <a:latin typeface="Times New Roman"/>
                <a:cs typeface="Times New Roman"/>
              </a:rPr>
              <a:t>most </a:t>
            </a:r>
            <a:r>
              <a:rPr lang="en-US" sz="1200" spc="-5" dirty="0">
                <a:latin typeface="Times New Roman"/>
                <a:cs typeface="Times New Roman"/>
              </a:rPr>
              <a:t>integral technologies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electronics field. This </a:t>
            </a:r>
            <a:r>
              <a:rPr lang="en-US" sz="1200" dirty="0">
                <a:latin typeface="Times New Roman"/>
                <a:cs typeface="Times New Roman"/>
              </a:rPr>
              <a:t>robot </a:t>
            </a:r>
            <a:r>
              <a:rPr lang="en-US" sz="1200" spc="-10" dirty="0">
                <a:latin typeface="Times New Roman"/>
                <a:cs typeface="Times New Roman"/>
              </a:rPr>
              <a:t>uses this 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technology which </a:t>
            </a:r>
            <a:r>
              <a:rPr lang="en-US" sz="1200" spc="-10" dirty="0">
                <a:latin typeface="Times New Roman"/>
                <a:cs typeface="Times New Roman"/>
              </a:rPr>
              <a:t>makes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cover unlimited </a:t>
            </a:r>
            <a:r>
              <a:rPr lang="en-US" sz="1200" spc="5" dirty="0">
                <a:latin typeface="Times New Roman"/>
                <a:cs typeface="Times New Roman"/>
              </a:rPr>
              <a:t>path </a:t>
            </a:r>
            <a:r>
              <a:rPr lang="en-US" sz="1200" spc="-10" dirty="0">
                <a:latin typeface="Times New Roman"/>
                <a:cs typeface="Times New Roman"/>
              </a:rPr>
              <a:t>with </a:t>
            </a:r>
            <a:r>
              <a:rPr lang="en-US" sz="1200" spc="-15" dirty="0">
                <a:latin typeface="Times New Roman"/>
                <a:cs typeface="Times New Roman"/>
              </a:rPr>
              <a:t>no wires </a:t>
            </a:r>
            <a:r>
              <a:rPr lang="en-US" sz="1200" dirty="0">
                <a:latin typeface="Times New Roman"/>
                <a:cs typeface="Times New Roman"/>
              </a:rPr>
              <a:t>attached.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area </a:t>
            </a:r>
            <a:r>
              <a:rPr lang="en-US" sz="1200" spc="10" dirty="0">
                <a:latin typeface="Times New Roman"/>
                <a:cs typeface="Times New Roman"/>
              </a:rPr>
              <a:t>or 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range that</a:t>
            </a:r>
            <a:r>
              <a:rPr lang="en-US" sz="1200" dirty="0">
                <a:latin typeface="Times New Roman"/>
                <a:cs typeface="Times New Roman"/>
              </a:rPr>
              <a:t> the </a:t>
            </a:r>
            <a:r>
              <a:rPr lang="en-US" sz="1200" spc="-5" dirty="0">
                <a:latin typeface="Times New Roman"/>
                <a:cs typeface="Times New Roman"/>
              </a:rPr>
              <a:t>robot 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dirty="0">
                <a:latin typeface="Times New Roman"/>
                <a:cs typeface="Times New Roman"/>
              </a:rPr>
              <a:t>operated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determined </a:t>
            </a:r>
            <a:r>
              <a:rPr lang="en-US" sz="1200" dirty="0">
                <a:latin typeface="Times New Roman"/>
                <a:cs typeface="Times New Roman"/>
              </a:rPr>
              <a:t>by the Wi-Fi repeaters </a:t>
            </a:r>
            <a:r>
              <a:rPr lang="en-US" sz="1200" spc="-5" dirty="0">
                <a:latin typeface="Times New Roman"/>
                <a:cs typeface="Times New Roman"/>
              </a:rPr>
              <a:t>that can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arranged.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dirty="0">
                <a:latin typeface="Times New Roman"/>
                <a:cs typeface="Times New Roman"/>
              </a:rPr>
              <a:t>stronger the strength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Wireless-Fidelity indicates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stronger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communication between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robot </a:t>
            </a:r>
            <a:r>
              <a:rPr lang="en-US" sz="1200" spc="-10" dirty="0">
                <a:latin typeface="Times New Roman"/>
                <a:cs typeface="Times New Roman"/>
              </a:rPr>
              <a:t>and device </a:t>
            </a:r>
            <a:r>
              <a:rPr lang="en-US" sz="1200" dirty="0">
                <a:latin typeface="Times New Roman"/>
                <a:cs typeface="Times New Roman"/>
              </a:rPr>
              <a:t>that’s </a:t>
            </a:r>
            <a:r>
              <a:rPr lang="en-US" sz="1200" spc="-5" dirty="0">
                <a:latin typeface="Times New Roman"/>
                <a:cs typeface="Times New Roman"/>
              </a:rPr>
              <a:t>used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control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 err="1">
                <a:latin typeface="Times New Roman"/>
                <a:cs typeface="Times New Roman"/>
              </a:rPr>
              <a:t>robot.This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 technology therefore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used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0" dirty="0">
                <a:latin typeface="Times New Roman"/>
                <a:cs typeface="Times New Roman"/>
              </a:rPr>
              <a:t>serve </a:t>
            </a:r>
            <a:r>
              <a:rPr lang="en-US" sz="1200" spc="5" dirty="0">
                <a:latin typeface="Times New Roman"/>
                <a:cs typeface="Times New Roman"/>
              </a:rPr>
              <a:t>our </a:t>
            </a:r>
            <a:r>
              <a:rPr lang="en-US" sz="1200" spc="-15" dirty="0">
                <a:latin typeface="Times New Roman"/>
                <a:cs typeface="Times New Roman"/>
              </a:rPr>
              <a:t>project </a:t>
            </a:r>
            <a:r>
              <a:rPr lang="en-US" sz="1200" spc="-5" dirty="0">
                <a:latin typeface="Times New Roman"/>
                <a:cs typeface="Times New Roman"/>
              </a:rPr>
              <a:t>as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supreme </a:t>
            </a:r>
            <a:r>
              <a:rPr lang="en-US" sz="1200" dirty="0">
                <a:latin typeface="Times New Roman"/>
                <a:cs typeface="Times New Roman"/>
              </a:rPr>
              <a:t>part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surveillance </a:t>
            </a:r>
            <a:r>
              <a:rPr lang="en-US" sz="1200" dirty="0">
                <a:latin typeface="Times New Roman"/>
                <a:cs typeface="Times New Roman"/>
              </a:rPr>
              <a:t>act.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Thus</a:t>
            </a:r>
            <a:r>
              <a:rPr lang="en-US" sz="1200" spc="-7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our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project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provides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highly</a:t>
            </a:r>
            <a:r>
              <a:rPr lang="en-US" sz="1200" spc="-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efficient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cost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effective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robot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that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replaces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human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work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reduces human </a:t>
            </a:r>
            <a:r>
              <a:rPr lang="en-US" sz="1200" dirty="0" err="1">
                <a:latin typeface="Times New Roman"/>
                <a:cs typeface="Times New Roman"/>
              </a:rPr>
              <a:t>labour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performing </a:t>
            </a:r>
            <a:r>
              <a:rPr lang="en-US" sz="1200" spc="-10" dirty="0">
                <a:latin typeface="Times New Roman"/>
                <a:cs typeface="Times New Roman"/>
              </a:rPr>
              <a:t>monitoring </a:t>
            </a:r>
            <a:r>
              <a:rPr lang="en-US" sz="1200" dirty="0">
                <a:latin typeface="Times New Roman"/>
                <a:cs typeface="Times New Roman"/>
              </a:rPr>
              <a:t>works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a well </a:t>
            </a:r>
            <a:r>
              <a:rPr lang="en-US" sz="1200" spc="-5" dirty="0">
                <a:latin typeface="Times New Roman"/>
                <a:cs typeface="Times New Roman"/>
              </a:rPr>
              <a:t>effective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manner.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300"/>
              </a:lnSpc>
              <a:spcBef>
                <a:spcPts val="120"/>
              </a:spcBef>
              <a:tabLst>
                <a:tab pos="241300" algn="l"/>
              </a:tabLst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7743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AD93C2-9167-E6A1-4CD2-986B62927728}"/>
              </a:ext>
            </a:extLst>
          </p:cNvPr>
          <p:cNvSpPr txBox="1"/>
          <p:nvPr/>
        </p:nvSpPr>
        <p:spPr>
          <a:xfrm>
            <a:off x="465220" y="280737"/>
            <a:ext cx="11205411" cy="661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670" lvl="1" indent="-268605" algn="just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281305" algn="l"/>
              </a:tabLst>
            </a:pPr>
            <a:r>
              <a:rPr lang="en-US" sz="1400" b="1" spc="-10" dirty="0">
                <a:latin typeface="Times New Roman"/>
                <a:cs typeface="Times New Roman"/>
              </a:rPr>
              <a:t>Advantages</a:t>
            </a:r>
            <a:endParaRPr lang="en-US"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3"/>
            </a:pPr>
            <a:endParaRPr lang="en-US" sz="14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Cost </a:t>
            </a:r>
            <a:r>
              <a:rPr lang="en-US" sz="1200" spc="-10" dirty="0">
                <a:latin typeface="Times New Roman"/>
                <a:cs typeface="Times New Roman"/>
              </a:rPr>
              <a:t>Effectiveness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Improved Quality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Assurance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Increased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Productivity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Works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In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Hazardous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Environments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Industrial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safety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security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system</a:t>
            </a:r>
          </a:p>
          <a:p>
            <a:pPr marL="469900" lvl="2" indent="-22860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Wireless</a:t>
            </a:r>
            <a:r>
              <a:rPr lang="en-US" sz="1200" spc="-1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data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access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through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IoT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Robot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control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based surveillance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spc="-10" dirty="0">
                <a:latin typeface="Times New Roman"/>
                <a:cs typeface="Times New Roman"/>
              </a:rPr>
              <a:t>Efficient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and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low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cost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design.</a:t>
            </a:r>
            <a:endParaRPr lang="en-US"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200" dirty="0">
                <a:latin typeface="Times New Roman"/>
                <a:cs typeface="Times New Roman"/>
              </a:rPr>
              <a:t>Low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power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consumption.</a:t>
            </a:r>
            <a:endParaRPr lang="en-US"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en-US" sz="1200" dirty="0"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81305" algn="l"/>
              </a:tabLst>
            </a:pPr>
            <a:r>
              <a:rPr lang="en-US" sz="1400" b="1" spc="-15" dirty="0">
                <a:latin typeface="Times New Roman"/>
                <a:cs typeface="Times New Roman"/>
              </a:rPr>
              <a:t>Future</a:t>
            </a:r>
            <a:r>
              <a:rPr lang="en-US" sz="1400" b="1" spc="-10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Scope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900"/>
              </a:lnSpc>
              <a:spcBef>
                <a:spcPts val="885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There </a:t>
            </a:r>
            <a:r>
              <a:rPr lang="en-US" sz="1200" dirty="0">
                <a:latin typeface="Times New Roman"/>
                <a:cs typeface="Times New Roman"/>
              </a:rPr>
              <a:t>are </a:t>
            </a:r>
            <a:r>
              <a:rPr lang="en-US" sz="1200" spc="-10" dirty="0">
                <a:latin typeface="Times New Roman"/>
                <a:cs typeface="Times New Roman"/>
              </a:rPr>
              <a:t>lots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10" dirty="0">
                <a:latin typeface="Times New Roman"/>
                <a:cs typeface="Times New Roman"/>
              </a:rPr>
              <a:t>improvements </a:t>
            </a:r>
            <a:r>
              <a:rPr lang="en-US" sz="1200" spc="-5" dirty="0">
                <a:latin typeface="Times New Roman"/>
                <a:cs typeface="Times New Roman"/>
              </a:rPr>
              <a:t>that can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10" dirty="0">
                <a:latin typeface="Times New Roman"/>
                <a:cs typeface="Times New Roman"/>
              </a:rPr>
              <a:t>made </a:t>
            </a:r>
            <a:r>
              <a:rPr lang="en-US" sz="1200" spc="10" dirty="0">
                <a:latin typeface="Times New Roman"/>
                <a:cs typeface="Times New Roman"/>
              </a:rPr>
              <a:t>on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current design </a:t>
            </a:r>
            <a:r>
              <a:rPr lang="en-US" sz="1200" spc="-10" dirty="0">
                <a:latin typeface="Times New Roman"/>
                <a:cs typeface="Times New Roman"/>
              </a:rPr>
              <a:t>and 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technology </a:t>
            </a:r>
            <a:r>
              <a:rPr lang="en-US" sz="1200" spc="-5" dirty="0">
                <a:latin typeface="Times New Roman"/>
                <a:cs typeface="Times New Roman"/>
              </a:rPr>
              <a:t>and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lots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additional features can </a:t>
            </a:r>
            <a:r>
              <a:rPr lang="en-US" sz="1200" dirty="0">
                <a:latin typeface="Times New Roman"/>
                <a:cs typeface="Times New Roman"/>
              </a:rPr>
              <a:t>be </a:t>
            </a:r>
            <a:r>
              <a:rPr lang="en-US" sz="1200" spc="-5" dirty="0">
                <a:latin typeface="Times New Roman"/>
                <a:cs typeface="Times New Roman"/>
              </a:rPr>
              <a:t>added.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current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autonomous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navigation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blind </a:t>
            </a:r>
            <a:r>
              <a:rPr lang="en-US" sz="1200" spc="-5" dirty="0">
                <a:latin typeface="Times New Roman"/>
                <a:cs typeface="Times New Roman"/>
              </a:rPr>
              <a:t>method </a:t>
            </a:r>
            <a:r>
              <a:rPr lang="en-US" sz="1200" spc="-10" dirty="0">
                <a:latin typeface="Times New Roman"/>
                <a:cs typeface="Times New Roman"/>
              </a:rPr>
              <a:t>where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robot </a:t>
            </a:r>
            <a:r>
              <a:rPr lang="en-US" sz="1200" spc="-10" dirty="0">
                <a:latin typeface="Times New Roman"/>
                <a:cs typeface="Times New Roman"/>
              </a:rPr>
              <a:t>doesn’t </a:t>
            </a:r>
            <a:r>
              <a:rPr lang="en-US" sz="1200" spc="-5" dirty="0">
                <a:latin typeface="Times New Roman"/>
                <a:cs typeface="Times New Roman"/>
              </a:rPr>
              <a:t>keep track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direction and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position </a:t>
            </a:r>
            <a:r>
              <a:rPr lang="en-US" sz="1200" spc="20" dirty="0">
                <a:latin typeface="Times New Roman"/>
                <a:cs typeface="Times New Roman"/>
              </a:rPr>
              <a:t>of </a:t>
            </a:r>
            <a:r>
              <a:rPr lang="en-US" sz="1200" spc="-5" dirty="0">
                <a:latin typeface="Times New Roman"/>
                <a:cs typeface="Times New Roman"/>
              </a:rPr>
              <a:t>where </a:t>
            </a:r>
            <a:r>
              <a:rPr lang="en-US" sz="1200" spc="-25" dirty="0">
                <a:latin typeface="Times New Roman"/>
                <a:cs typeface="Times New Roman"/>
              </a:rPr>
              <a:t>it </a:t>
            </a:r>
            <a:r>
              <a:rPr lang="en-US" sz="1200" spc="-15" dirty="0">
                <a:latin typeface="Times New Roman"/>
                <a:cs typeface="Times New Roman"/>
              </a:rPr>
              <a:t>is </a:t>
            </a:r>
            <a:r>
              <a:rPr lang="en-US" sz="1200" spc="-5" dirty="0">
                <a:latin typeface="Times New Roman"/>
                <a:cs typeface="Times New Roman"/>
              </a:rPr>
              <a:t>heading. So </a:t>
            </a:r>
            <a:r>
              <a:rPr lang="en-US" sz="1200" spc="-15" dirty="0">
                <a:latin typeface="Times New Roman"/>
                <a:cs typeface="Times New Roman"/>
              </a:rPr>
              <a:t>in </a:t>
            </a:r>
            <a:r>
              <a:rPr lang="en-US" sz="1200" dirty="0">
                <a:latin typeface="Times New Roman"/>
                <a:cs typeface="Times New Roman"/>
              </a:rPr>
              <a:t>the future </a:t>
            </a:r>
            <a:r>
              <a:rPr lang="en-US" sz="1200" spc="-5" dirty="0">
                <a:latin typeface="Times New Roman"/>
                <a:cs typeface="Times New Roman"/>
              </a:rPr>
              <a:t>we </a:t>
            </a:r>
            <a:r>
              <a:rPr lang="en-US" sz="1200" spc="-10" dirty="0">
                <a:latin typeface="Times New Roman"/>
                <a:cs typeface="Times New Roman"/>
              </a:rPr>
              <a:t>would </a:t>
            </a:r>
            <a:r>
              <a:rPr lang="en-US" sz="1200" spc="-5" dirty="0">
                <a:latin typeface="Times New Roman"/>
                <a:cs typeface="Times New Roman"/>
              </a:rPr>
              <a:t>like </a:t>
            </a:r>
            <a:r>
              <a:rPr lang="en-US" sz="1200" spc="10" dirty="0">
                <a:latin typeface="Times New Roman"/>
                <a:cs typeface="Times New Roman"/>
              </a:rPr>
              <a:t>to </a:t>
            </a:r>
            <a:r>
              <a:rPr lang="en-US" sz="1200" spc="-5" dirty="0">
                <a:latin typeface="Times New Roman"/>
                <a:cs typeface="Times New Roman"/>
              </a:rPr>
              <a:t>add an electronic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compass for </a:t>
            </a:r>
            <a:r>
              <a:rPr lang="en-US" sz="1200" dirty="0">
                <a:latin typeface="Times New Roman"/>
                <a:cs typeface="Times New Roman"/>
              </a:rPr>
              <a:t>the robot to </a:t>
            </a:r>
            <a:r>
              <a:rPr lang="en-US" sz="1200" spc="-5" dirty="0">
                <a:latin typeface="Times New Roman"/>
                <a:cs typeface="Times New Roman"/>
              </a:rPr>
              <a:t>keep </a:t>
            </a:r>
            <a:r>
              <a:rPr lang="en-US" sz="1200" dirty="0">
                <a:latin typeface="Times New Roman"/>
                <a:cs typeface="Times New Roman"/>
              </a:rPr>
              <a:t>track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the </a:t>
            </a:r>
            <a:r>
              <a:rPr lang="en-US" sz="1200" spc="-5" dirty="0">
                <a:latin typeface="Times New Roman"/>
                <a:cs typeface="Times New Roman"/>
              </a:rPr>
              <a:t>direction. </a:t>
            </a:r>
            <a:r>
              <a:rPr lang="en-US" sz="1200" spc="-15" dirty="0">
                <a:latin typeface="Times New Roman"/>
                <a:cs typeface="Times New Roman"/>
              </a:rPr>
              <a:t>And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5" dirty="0">
                <a:latin typeface="Times New Roman"/>
                <a:cs typeface="Times New Roman"/>
              </a:rPr>
              <a:t>better </a:t>
            </a:r>
            <a:r>
              <a:rPr lang="en-US" sz="1200" spc="-10" dirty="0">
                <a:latin typeface="Times New Roman"/>
                <a:cs typeface="Times New Roman"/>
              </a:rPr>
              <a:t>method </a:t>
            </a:r>
            <a:r>
              <a:rPr lang="en-US" sz="1200" spc="10" dirty="0">
                <a:latin typeface="Times New Roman"/>
                <a:cs typeface="Times New Roman"/>
              </a:rPr>
              <a:t>of </a:t>
            </a:r>
            <a:r>
              <a:rPr lang="en-US" sz="1200" dirty="0">
                <a:latin typeface="Times New Roman"/>
                <a:cs typeface="Times New Roman"/>
              </a:rPr>
              <a:t>cell </a:t>
            </a:r>
            <a:r>
              <a:rPr lang="en-US" sz="1200" spc="-10" dirty="0">
                <a:latin typeface="Times New Roman"/>
                <a:cs typeface="Times New Roman"/>
              </a:rPr>
              <a:t>based </a:t>
            </a:r>
            <a:r>
              <a:rPr lang="en-US" sz="1200" spc="-5" dirty="0">
                <a:latin typeface="Times New Roman"/>
                <a:cs typeface="Times New Roman"/>
              </a:rPr>
              <a:t> navigation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can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done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with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help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encoders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for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which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provision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is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provided.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 </a:t>
            </a:r>
            <a:r>
              <a:rPr lang="en-US" sz="1200" spc="-29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architecture can </a:t>
            </a:r>
            <a:r>
              <a:rPr lang="en-US" sz="1200" spc="-10" dirty="0">
                <a:latin typeface="Times New Roman"/>
                <a:cs typeface="Times New Roman"/>
              </a:rPr>
              <a:t>also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10" dirty="0">
                <a:latin typeface="Times New Roman"/>
                <a:cs typeface="Times New Roman"/>
              </a:rPr>
              <a:t>modified </a:t>
            </a:r>
            <a:r>
              <a:rPr lang="en-US" sz="1200" dirty="0">
                <a:latin typeface="Times New Roman"/>
                <a:cs typeface="Times New Roman"/>
              </a:rPr>
              <a:t>by </a:t>
            </a:r>
            <a:r>
              <a:rPr lang="en-US" sz="1200" spc="-5" dirty="0">
                <a:latin typeface="Times New Roman"/>
                <a:cs typeface="Times New Roman"/>
              </a:rPr>
              <a:t>providing </a:t>
            </a:r>
            <a:r>
              <a:rPr lang="en-US" sz="1200" dirty="0">
                <a:latin typeface="Times New Roman"/>
                <a:cs typeface="Times New Roman"/>
              </a:rPr>
              <a:t>a </a:t>
            </a:r>
            <a:r>
              <a:rPr lang="en-US" sz="1200" spc="-10" dirty="0">
                <a:latin typeface="Times New Roman"/>
                <a:cs typeface="Times New Roman"/>
              </a:rPr>
              <a:t>more </a:t>
            </a:r>
            <a:r>
              <a:rPr lang="en-US" sz="1200" spc="-5" dirty="0">
                <a:latin typeface="Times New Roman"/>
                <a:cs typeface="Times New Roman"/>
              </a:rPr>
              <a:t>powerful embedded </a:t>
            </a:r>
            <a:r>
              <a:rPr lang="en-US" sz="1200" dirty="0">
                <a:latin typeface="Times New Roman"/>
                <a:cs typeface="Times New Roman"/>
              </a:rPr>
              <a:t>computer 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which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could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handle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HTTP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requests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within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the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robot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itself.</a:t>
            </a:r>
            <a:r>
              <a:rPr lang="en-US" sz="1200" spc="-5" dirty="0">
                <a:latin typeface="Times New Roman"/>
                <a:cs typeface="Times New Roman"/>
              </a:rPr>
              <a:t> After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successfully 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manufacturing </a:t>
            </a:r>
            <a:r>
              <a:rPr lang="en-US" sz="1200" spc="5" dirty="0">
                <a:latin typeface="Times New Roman"/>
                <a:cs typeface="Times New Roman"/>
              </a:rPr>
              <a:t>our </a:t>
            </a:r>
            <a:r>
              <a:rPr lang="en-US" sz="1200" spc="-5" dirty="0">
                <a:latin typeface="Times New Roman"/>
                <a:cs typeface="Times New Roman"/>
              </a:rPr>
              <a:t>robot </a:t>
            </a:r>
            <a:r>
              <a:rPr lang="en-US" sz="1200" spc="-10" dirty="0">
                <a:latin typeface="Times New Roman"/>
                <a:cs typeface="Times New Roman"/>
              </a:rPr>
              <a:t>and arm, </a:t>
            </a:r>
            <a:r>
              <a:rPr lang="en-US" sz="1200" spc="-5" dirty="0">
                <a:latin typeface="Times New Roman"/>
                <a:cs typeface="Times New Roman"/>
              </a:rPr>
              <a:t>and programming </a:t>
            </a:r>
            <a:r>
              <a:rPr lang="en-US" sz="1200" dirty="0">
                <a:latin typeface="Times New Roman"/>
                <a:cs typeface="Times New Roman"/>
              </a:rPr>
              <a:t>the same </a:t>
            </a:r>
            <a:r>
              <a:rPr lang="en-US" sz="1200" spc="-5" dirty="0">
                <a:latin typeface="Times New Roman"/>
                <a:cs typeface="Times New Roman"/>
              </a:rPr>
              <a:t>according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5" dirty="0">
                <a:latin typeface="Times New Roman"/>
                <a:cs typeface="Times New Roman"/>
              </a:rPr>
              <a:t>our </a:t>
            </a:r>
            <a:r>
              <a:rPr lang="en-US" sz="1200" spc="-10" dirty="0">
                <a:latin typeface="Times New Roman"/>
                <a:cs typeface="Times New Roman"/>
              </a:rPr>
              <a:t>needs, </a:t>
            </a:r>
            <a:r>
              <a:rPr lang="en-US" sz="1200" spc="-5" dirty="0">
                <a:latin typeface="Times New Roman"/>
                <a:cs typeface="Times New Roman"/>
              </a:rPr>
              <a:t> we </a:t>
            </a:r>
            <a:r>
              <a:rPr lang="en-US" sz="1200" dirty="0">
                <a:latin typeface="Times New Roman"/>
                <a:cs typeface="Times New Roman"/>
              </a:rPr>
              <a:t>tested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following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things:</a:t>
            </a:r>
            <a:endParaRPr lang="en-US" sz="1200" dirty="0">
              <a:latin typeface="Times New Roman"/>
              <a:cs typeface="Times New Roman"/>
            </a:endParaRPr>
          </a:p>
          <a:p>
            <a:pPr marL="12700" marR="1669414" algn="just">
              <a:lnSpc>
                <a:spcPts val="2880"/>
              </a:lnSpc>
              <a:spcBef>
                <a:spcPts val="315"/>
              </a:spcBef>
            </a:pPr>
            <a:r>
              <a:rPr lang="en-US" sz="1200" dirty="0">
                <a:latin typeface="Times New Roman"/>
                <a:cs typeface="Times New Roman"/>
              </a:rPr>
              <a:t>If </a:t>
            </a:r>
            <a:r>
              <a:rPr lang="en-US" sz="1200" spc="-5" dirty="0">
                <a:latin typeface="Times New Roman"/>
                <a:cs typeface="Times New Roman"/>
              </a:rPr>
              <a:t>this prototype were </a:t>
            </a:r>
            <a:r>
              <a:rPr lang="en-US" sz="1200" dirty="0">
                <a:latin typeface="Times New Roman"/>
                <a:cs typeface="Times New Roman"/>
              </a:rPr>
              <a:t>to </a:t>
            </a:r>
            <a:r>
              <a:rPr lang="en-US" sz="1200" spc="-15" dirty="0">
                <a:latin typeface="Times New Roman"/>
                <a:cs typeface="Times New Roman"/>
              </a:rPr>
              <a:t>be </a:t>
            </a:r>
            <a:r>
              <a:rPr lang="en-US" sz="1200" spc="-10" dirty="0">
                <a:latin typeface="Times New Roman"/>
                <a:cs typeface="Times New Roman"/>
              </a:rPr>
              <a:t>realized </a:t>
            </a:r>
            <a:r>
              <a:rPr lang="en-US" sz="1200" dirty="0">
                <a:latin typeface="Times New Roman"/>
                <a:cs typeface="Times New Roman"/>
              </a:rPr>
              <a:t>actually by the </a:t>
            </a:r>
            <a:r>
              <a:rPr lang="en-US" sz="1200" spc="-10" dirty="0">
                <a:latin typeface="Times New Roman"/>
                <a:cs typeface="Times New Roman"/>
              </a:rPr>
              <a:t>defense </a:t>
            </a:r>
            <a:r>
              <a:rPr lang="en-US" sz="1200" spc="-28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ministry,</a:t>
            </a:r>
            <a:r>
              <a:rPr lang="en-US" sz="1200" spc="45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it</a:t>
            </a:r>
            <a:r>
              <a:rPr lang="en-US" sz="1200" spc="3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could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do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with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lot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modifications</a:t>
            </a:r>
            <a:r>
              <a:rPr lang="en-US" sz="1200" spc="2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like:</a:t>
            </a:r>
            <a:endParaRPr lang="en-US" sz="1200" dirty="0">
              <a:latin typeface="Times New Roman"/>
              <a:cs typeface="Times New Roman"/>
            </a:endParaRPr>
          </a:p>
          <a:p>
            <a:pPr marL="103505" indent="-91440" algn="just">
              <a:lnSpc>
                <a:spcPct val="100000"/>
              </a:lnSpc>
              <a:spcBef>
                <a:spcPts val="1105"/>
              </a:spcBef>
              <a:buChar char="•"/>
              <a:tabLst>
                <a:tab pos="104139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Mobility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on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ground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lang="en-US" sz="1200" dirty="0">
              <a:latin typeface="Times New Roman"/>
              <a:cs typeface="Times New Roman"/>
            </a:endParaRPr>
          </a:p>
          <a:p>
            <a:pPr marL="103505" indent="-9144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04139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Image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processing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lang="en-US" sz="125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Installation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Times New Roman"/>
                <a:cs typeface="Times New Roman"/>
              </a:rPr>
              <a:t>of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more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cameras will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give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360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5" dirty="0">
                <a:latin typeface="Times New Roman"/>
                <a:cs typeface="Times New Roman"/>
              </a:rPr>
              <a:t>degree </a:t>
            </a:r>
            <a:r>
              <a:rPr lang="en-US" sz="1200" spc="-10" dirty="0">
                <a:latin typeface="Times New Roman"/>
                <a:cs typeface="Times New Roman"/>
              </a:rPr>
              <a:t>view.</a:t>
            </a:r>
            <a:endParaRPr lang="en-US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lang="en-US" sz="12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200" spc="-5" dirty="0">
                <a:latin typeface="Times New Roman"/>
                <a:cs typeface="Times New Roman"/>
              </a:rPr>
              <a:t>Temperature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Times New Roman"/>
                <a:cs typeface="Times New Roman"/>
              </a:rPr>
              <a:t>detection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34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4711AD-13E3-730A-3EDC-F68BE9A8C831}"/>
              </a:ext>
            </a:extLst>
          </p:cNvPr>
          <p:cNvSpPr txBox="1"/>
          <p:nvPr/>
        </p:nvSpPr>
        <p:spPr>
          <a:xfrm>
            <a:off x="401053" y="182880"/>
            <a:ext cx="11590421" cy="621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801370" algn="just">
              <a:lnSpc>
                <a:spcPct val="144200"/>
              </a:lnSpc>
              <a:spcBef>
                <a:spcPts val="8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Physically </a:t>
            </a:r>
            <a:r>
              <a:rPr lang="en-US" sz="1800" dirty="0">
                <a:latin typeface="Times New Roman"/>
                <a:cs typeface="Times New Roman"/>
              </a:rPr>
              <a:t>embedded </a:t>
            </a:r>
            <a:r>
              <a:rPr lang="en-US" sz="1800" spc="-5" dirty="0">
                <a:latin typeface="Times New Roman"/>
                <a:cs typeface="Times New Roman"/>
              </a:rPr>
              <a:t>systems range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-5" dirty="0">
                <a:latin typeface="Times New Roman"/>
                <a:cs typeface="Times New Roman"/>
              </a:rPr>
              <a:t>portable devices </a:t>
            </a:r>
            <a:r>
              <a:rPr lang="en-US" sz="1800" dirty="0">
                <a:latin typeface="Times New Roman"/>
                <a:cs typeface="Times New Roman"/>
              </a:rPr>
              <a:t>such </a:t>
            </a:r>
            <a:r>
              <a:rPr lang="en-US" sz="1800" spc="5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digital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watches and </a:t>
            </a:r>
            <a:r>
              <a:rPr lang="en-US" sz="1800" spc="-10" dirty="0">
                <a:latin typeface="Times New Roman"/>
                <a:cs typeface="Times New Roman"/>
              </a:rPr>
              <a:t>MP3 players,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large stationary installations like </a:t>
            </a:r>
            <a:r>
              <a:rPr lang="en-US" sz="1800" spc="-10" dirty="0">
                <a:latin typeface="Times New Roman"/>
                <a:cs typeface="Times New Roman"/>
              </a:rPr>
              <a:t>traffic lights, </a:t>
            </a:r>
            <a:r>
              <a:rPr lang="en-US" sz="1800" dirty="0">
                <a:latin typeface="Times New Roman"/>
                <a:cs typeface="Times New Roman"/>
              </a:rPr>
              <a:t>factory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controllers,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systems </a:t>
            </a:r>
            <a:r>
              <a:rPr lang="en-US" sz="1800" spc="-5" dirty="0">
                <a:latin typeface="Times New Roman"/>
                <a:cs typeface="Times New Roman"/>
              </a:rPr>
              <a:t>controlling nuclear power plants. Complexity varies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low, </a:t>
            </a:r>
            <a:r>
              <a:rPr lang="en-US" sz="1800" spc="-5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single microcontroller </a:t>
            </a:r>
            <a:r>
              <a:rPr lang="en-US" sz="1800" spc="-10" dirty="0">
                <a:latin typeface="Times New Roman"/>
                <a:cs typeface="Times New Roman"/>
              </a:rPr>
              <a:t>chip, </a:t>
            </a:r>
            <a:r>
              <a:rPr lang="en-US" sz="1800" dirty="0">
                <a:latin typeface="Times New Roman"/>
                <a:cs typeface="Times New Roman"/>
              </a:rPr>
              <a:t>to very </a:t>
            </a:r>
            <a:r>
              <a:rPr lang="en-US" sz="1800" spc="-5" dirty="0">
                <a:latin typeface="Times New Roman"/>
                <a:cs typeface="Times New Roman"/>
              </a:rPr>
              <a:t>high with </a:t>
            </a:r>
            <a:r>
              <a:rPr lang="en-US" sz="1800" spc="-10" dirty="0">
                <a:latin typeface="Times New Roman"/>
                <a:cs typeface="Times New Roman"/>
              </a:rPr>
              <a:t>multiple </a:t>
            </a:r>
            <a:r>
              <a:rPr lang="en-US" sz="1800" spc="-5" dirty="0">
                <a:latin typeface="Times New Roman"/>
                <a:cs typeface="Times New Roman"/>
              </a:rPr>
              <a:t>units, peripherals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networks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mounted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inside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large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chassis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enclosure.</a:t>
            </a:r>
            <a:endParaRPr lang="en-US" sz="1800" dirty="0">
              <a:latin typeface="Times New Roman"/>
              <a:cs typeface="Times New Roman"/>
            </a:endParaRPr>
          </a:p>
          <a:p>
            <a:pPr marL="43180" marR="34925" indent="877569" algn="just">
              <a:lnSpc>
                <a:spcPct val="143800"/>
              </a:lnSpc>
              <a:spcBef>
                <a:spcPts val="785"/>
              </a:spcBef>
            </a:pP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general, </a:t>
            </a:r>
            <a:r>
              <a:rPr lang="en-US" sz="1800" dirty="0">
                <a:latin typeface="Times New Roman"/>
                <a:cs typeface="Times New Roman"/>
              </a:rPr>
              <a:t>"embedded </a:t>
            </a:r>
            <a:r>
              <a:rPr lang="en-US" sz="1800" spc="-10" dirty="0">
                <a:latin typeface="Times New Roman"/>
                <a:cs typeface="Times New Roman"/>
              </a:rPr>
              <a:t>system"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not a </a:t>
            </a:r>
            <a:r>
              <a:rPr lang="en-US" sz="1800" spc="-10" dirty="0">
                <a:latin typeface="Times New Roman"/>
                <a:cs typeface="Times New Roman"/>
              </a:rPr>
              <a:t>strictly </a:t>
            </a:r>
            <a:r>
              <a:rPr lang="en-US" sz="1800" spc="-5" dirty="0">
                <a:latin typeface="Times New Roman"/>
                <a:cs typeface="Times New Roman"/>
              </a:rPr>
              <a:t>definable </a:t>
            </a:r>
            <a:r>
              <a:rPr lang="en-US" sz="1800" dirty="0">
                <a:latin typeface="Times New Roman"/>
                <a:cs typeface="Times New Roman"/>
              </a:rPr>
              <a:t>term, </a:t>
            </a:r>
            <a:r>
              <a:rPr lang="en-US" sz="1800" spc="-5" dirty="0">
                <a:latin typeface="Times New Roman"/>
                <a:cs typeface="Times New Roman"/>
              </a:rPr>
              <a:t>as </a:t>
            </a:r>
            <a:r>
              <a:rPr lang="en-US" sz="1800" spc="-15" dirty="0">
                <a:latin typeface="Times New Roman"/>
                <a:cs typeface="Times New Roman"/>
              </a:rPr>
              <a:t>most </a:t>
            </a:r>
            <a:r>
              <a:rPr lang="en-US" sz="1800" spc="-10" dirty="0">
                <a:latin typeface="Times New Roman"/>
                <a:cs typeface="Times New Roman"/>
              </a:rPr>
              <a:t> systems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have</a:t>
            </a:r>
            <a:r>
              <a:rPr lang="en-US" sz="1800" spc="-5" dirty="0">
                <a:latin typeface="Times New Roman"/>
                <a:cs typeface="Times New Roman"/>
              </a:rPr>
              <a:t> some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element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extensibility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programmability.</a:t>
            </a:r>
            <a:r>
              <a:rPr lang="en-US" sz="1800" spc="-5" dirty="0">
                <a:latin typeface="Times New Roman"/>
                <a:cs typeface="Times New Roman"/>
              </a:rPr>
              <a:t> For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example,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handheld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computers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share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some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elements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with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such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dirty="0">
                <a:latin typeface="Times New Roman"/>
                <a:cs typeface="Times New Roman"/>
              </a:rPr>
              <a:t> the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operating </a:t>
            </a:r>
            <a:r>
              <a:rPr lang="en-US" sz="1800" spc="-10" dirty="0">
                <a:latin typeface="Times New Roman"/>
                <a:cs typeface="Times New Roman"/>
              </a:rPr>
              <a:t>systems and </a:t>
            </a:r>
            <a:r>
              <a:rPr lang="en-US" sz="1800" spc="-5" dirty="0">
                <a:latin typeface="Times New Roman"/>
                <a:cs typeface="Times New Roman"/>
              </a:rPr>
              <a:t>microprocessors </a:t>
            </a:r>
            <a:r>
              <a:rPr lang="en-US" sz="1800" spc="-10" dirty="0">
                <a:latin typeface="Times New Roman"/>
                <a:cs typeface="Times New Roman"/>
              </a:rPr>
              <a:t>which </a:t>
            </a:r>
            <a:r>
              <a:rPr lang="en-US" sz="1800" spc="-5" dirty="0">
                <a:latin typeface="Times New Roman"/>
                <a:cs typeface="Times New Roman"/>
              </a:rPr>
              <a:t>power </a:t>
            </a:r>
            <a:r>
              <a:rPr lang="en-US" sz="1800" dirty="0">
                <a:latin typeface="Times New Roman"/>
                <a:cs typeface="Times New Roman"/>
              </a:rPr>
              <a:t>them, </a:t>
            </a:r>
            <a:r>
              <a:rPr lang="en-US" sz="1800" spc="-10" dirty="0">
                <a:latin typeface="Times New Roman"/>
                <a:cs typeface="Times New Roman"/>
              </a:rPr>
              <a:t>but </a:t>
            </a:r>
            <a:r>
              <a:rPr lang="en-US" sz="1800" dirty="0">
                <a:latin typeface="Times New Roman"/>
                <a:cs typeface="Times New Roman"/>
              </a:rPr>
              <a:t>they </a:t>
            </a:r>
            <a:r>
              <a:rPr lang="en-US" sz="1800" spc="-5" dirty="0">
                <a:latin typeface="Times New Roman"/>
                <a:cs typeface="Times New Roman"/>
              </a:rPr>
              <a:t>allow </a:t>
            </a:r>
            <a:r>
              <a:rPr lang="en-US" sz="1800" spc="-10" dirty="0">
                <a:latin typeface="Times New Roman"/>
                <a:cs typeface="Times New Roman"/>
              </a:rPr>
              <a:t>different </a:t>
            </a:r>
            <a:r>
              <a:rPr lang="en-US" sz="1800" spc="-5" dirty="0">
                <a:latin typeface="Times New Roman"/>
                <a:cs typeface="Times New Roman"/>
              </a:rPr>
              <a:t> applications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spc="-10" dirty="0">
                <a:latin typeface="Times New Roman"/>
                <a:cs typeface="Times New Roman"/>
              </a:rPr>
              <a:t>loaded and </a:t>
            </a:r>
            <a:r>
              <a:rPr lang="en-US" sz="1800" spc="-5" dirty="0">
                <a:latin typeface="Times New Roman"/>
                <a:cs typeface="Times New Roman"/>
              </a:rPr>
              <a:t>peripherals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spc="-5" dirty="0">
                <a:latin typeface="Times New Roman"/>
                <a:cs typeface="Times New Roman"/>
              </a:rPr>
              <a:t>connected. Moreover, even </a:t>
            </a:r>
            <a:r>
              <a:rPr lang="en-US" sz="1800" spc="-10" dirty="0">
                <a:latin typeface="Times New Roman"/>
                <a:cs typeface="Times New Roman"/>
              </a:rPr>
              <a:t>systems </a:t>
            </a:r>
            <a:r>
              <a:rPr lang="en-US" sz="1800" spc="-5" dirty="0">
                <a:latin typeface="Times New Roman"/>
                <a:cs typeface="Times New Roman"/>
              </a:rPr>
              <a:t> which don't expose programmability </a:t>
            </a:r>
            <a:r>
              <a:rPr lang="en-US" sz="1800" spc="5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a primary feature </a:t>
            </a:r>
            <a:r>
              <a:rPr lang="en-US" sz="1800" spc="-5" dirty="0">
                <a:latin typeface="Times New Roman"/>
                <a:cs typeface="Times New Roman"/>
              </a:rPr>
              <a:t>generally need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support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software</a:t>
            </a:r>
            <a:r>
              <a:rPr lang="en-US" sz="1800" dirty="0">
                <a:latin typeface="Times New Roman"/>
                <a:cs typeface="Times New Roman"/>
              </a:rPr>
              <a:t> updates. </a:t>
            </a:r>
            <a:r>
              <a:rPr lang="en-US" sz="1800" spc="-5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continuum</a:t>
            </a:r>
            <a:r>
              <a:rPr lang="en-US" sz="1800" dirty="0">
                <a:latin typeface="Times New Roman"/>
                <a:cs typeface="Times New Roman"/>
              </a:rPr>
              <a:t> from "general purpose" to </a:t>
            </a:r>
            <a:r>
              <a:rPr lang="en-US" sz="1800" spc="-5" dirty="0">
                <a:latin typeface="Times New Roman"/>
                <a:cs typeface="Times New Roman"/>
              </a:rPr>
              <a:t>"embedded",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large </a:t>
            </a:r>
            <a:r>
              <a:rPr lang="en-US" sz="1800" spc="-5" dirty="0">
                <a:latin typeface="Times New Roman"/>
                <a:cs typeface="Times New Roman"/>
              </a:rPr>
              <a:t> application systems will </a:t>
            </a:r>
            <a:r>
              <a:rPr lang="en-US" sz="1800" spc="-10" dirty="0">
                <a:latin typeface="Times New Roman"/>
                <a:cs typeface="Times New Roman"/>
              </a:rPr>
              <a:t>have </a:t>
            </a:r>
            <a:r>
              <a:rPr lang="en-US" sz="1800" dirty="0">
                <a:latin typeface="Times New Roman"/>
                <a:cs typeface="Times New Roman"/>
              </a:rPr>
              <a:t>subcomponents </a:t>
            </a:r>
            <a:r>
              <a:rPr lang="en-US" sz="1800" spc="-5" dirty="0">
                <a:latin typeface="Times New Roman"/>
                <a:cs typeface="Times New Roman"/>
              </a:rPr>
              <a:t>at </a:t>
            </a:r>
            <a:r>
              <a:rPr lang="en-US" sz="1800" spc="-15" dirty="0">
                <a:latin typeface="Times New Roman"/>
                <a:cs typeface="Times New Roman"/>
              </a:rPr>
              <a:t>most </a:t>
            </a:r>
            <a:r>
              <a:rPr lang="en-US" sz="1800" spc="-5" dirty="0">
                <a:latin typeface="Times New Roman"/>
                <a:cs typeface="Times New Roman"/>
              </a:rPr>
              <a:t>points even </a:t>
            </a:r>
            <a:r>
              <a:rPr lang="en-US" sz="1800" spc="-15" dirty="0">
                <a:latin typeface="Times New Roman"/>
                <a:cs typeface="Times New Roman"/>
              </a:rPr>
              <a:t>if </a:t>
            </a:r>
            <a:r>
              <a:rPr lang="en-US" sz="1800" dirty="0">
                <a:latin typeface="Times New Roman"/>
                <a:cs typeface="Times New Roman"/>
              </a:rPr>
              <a:t>the system </a:t>
            </a:r>
            <a:r>
              <a:rPr lang="en-US" sz="1800" spc="-5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whole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"designed</a:t>
            </a:r>
            <a:r>
              <a:rPr lang="en-US" sz="1800" dirty="0">
                <a:latin typeface="Times New Roman"/>
                <a:cs typeface="Times New Roman"/>
              </a:rPr>
              <a:t> to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one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few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dedicated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functions",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thus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appropriate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call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"embedded".</a:t>
            </a:r>
            <a:endParaRPr lang="en-US" sz="1800" dirty="0">
              <a:latin typeface="Times New Roman"/>
              <a:cs typeface="Times New Roman"/>
            </a:endParaRPr>
          </a:p>
          <a:p>
            <a:pPr marL="43180" marR="219710" indent="466090" algn="just">
              <a:lnSpc>
                <a:spcPct val="145000"/>
              </a:lnSpc>
              <a:spcBef>
                <a:spcPts val="695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“Embedded </a:t>
            </a:r>
            <a:r>
              <a:rPr lang="en-US" sz="1800" b="1" spc="-10" dirty="0">
                <a:latin typeface="Times New Roman"/>
                <a:cs typeface="Times New Roman"/>
              </a:rPr>
              <a:t>Systems </a:t>
            </a:r>
            <a:r>
              <a:rPr lang="en-US" sz="1800" b="1" spc="-5" dirty="0">
                <a:latin typeface="Times New Roman"/>
                <a:cs typeface="Times New Roman"/>
              </a:rPr>
              <a:t>are devices which </a:t>
            </a:r>
            <a:r>
              <a:rPr lang="en-US" sz="1800" b="1" spc="-10" dirty="0">
                <a:latin typeface="Times New Roman"/>
                <a:cs typeface="Times New Roman"/>
              </a:rPr>
              <a:t>are </a:t>
            </a:r>
            <a:r>
              <a:rPr lang="en-US" sz="1800" b="1" spc="-5" dirty="0">
                <a:latin typeface="Times New Roman"/>
                <a:cs typeface="Times New Roman"/>
              </a:rPr>
              <a:t>used </a:t>
            </a:r>
            <a:r>
              <a:rPr lang="en-US" sz="1800" b="1" dirty="0">
                <a:latin typeface="Times New Roman"/>
                <a:cs typeface="Times New Roman"/>
              </a:rPr>
              <a:t>to </a:t>
            </a:r>
            <a:r>
              <a:rPr lang="en-US" sz="1800" b="1" spc="-10" dirty="0">
                <a:latin typeface="Times New Roman"/>
                <a:cs typeface="Times New Roman"/>
              </a:rPr>
              <a:t>control, </a:t>
            </a:r>
            <a:r>
              <a:rPr lang="en-US" sz="1800" b="1" spc="-5" dirty="0">
                <a:latin typeface="Times New Roman"/>
                <a:cs typeface="Times New Roman"/>
              </a:rPr>
              <a:t>monitor </a:t>
            </a:r>
            <a:r>
              <a:rPr lang="en-US" sz="1800" b="1" spc="10" dirty="0">
                <a:latin typeface="Times New Roman"/>
                <a:cs typeface="Times New Roman"/>
              </a:rPr>
              <a:t>or 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assist</a:t>
            </a:r>
            <a:r>
              <a:rPr lang="en-US" sz="1800" b="1" spc="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the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operation</a:t>
            </a:r>
            <a:r>
              <a:rPr lang="en-US" sz="1800" b="1" spc="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of</a:t>
            </a:r>
            <a:r>
              <a:rPr lang="en-US" sz="1800" b="1" spc="-5" dirty="0">
                <a:latin typeface="Times New Roman"/>
                <a:cs typeface="Times New Roman"/>
              </a:rPr>
              <a:t> an</a:t>
            </a:r>
            <a:r>
              <a:rPr lang="en-US" sz="1800" b="1" spc="2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equipment,</a:t>
            </a:r>
            <a:r>
              <a:rPr lang="en-US" sz="1800" b="1" spc="3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machinery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or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plant”.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A</a:t>
            </a:r>
            <a:r>
              <a:rPr lang="en-US" sz="1800" spc="6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modern</a:t>
            </a:r>
            <a:r>
              <a:rPr lang="en-US" sz="1800" spc="6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example</a:t>
            </a:r>
            <a:r>
              <a:rPr lang="en-US" sz="1800" spc="6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30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embedded</a:t>
            </a:r>
            <a:r>
              <a:rPr lang="en-US" sz="1800" spc="6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  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6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shown</a:t>
            </a:r>
            <a:r>
              <a:rPr lang="en-US" sz="1800" spc="6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6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figure:</a:t>
            </a:r>
            <a:r>
              <a:rPr lang="en-US" sz="1800" spc="66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1.1.1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0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4">
            <a:extLst>
              <a:ext uri="{FF2B5EF4-FFF2-40B4-BE49-F238E27FC236}">
                <a16:creationId xmlns:a16="http://schemas.microsoft.com/office/drawing/2014/main" id="{09CFD4F0-F1AD-1A2A-B7BE-C098337FEE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1643" y="256674"/>
            <a:ext cx="5871410" cy="2598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FECD1C-75CA-3B3D-B86F-6F32F823CEFB}"/>
              </a:ext>
            </a:extLst>
          </p:cNvPr>
          <p:cNvSpPr txBox="1"/>
          <p:nvPr/>
        </p:nvSpPr>
        <p:spPr>
          <a:xfrm>
            <a:off x="537411" y="2855496"/>
            <a:ext cx="11341768" cy="44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42340" algn="just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Figure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1.1.1:A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modern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example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of</a:t>
            </a:r>
            <a:r>
              <a:rPr lang="en-US" sz="1800" b="1" spc="-5" dirty="0">
                <a:latin typeface="Times New Roman"/>
                <a:cs typeface="Times New Roman"/>
              </a:rPr>
              <a:t> embedded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system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4500"/>
              </a:lnSpc>
              <a:spcBef>
                <a:spcPts val="8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Labelled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parts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include</a:t>
            </a:r>
            <a:r>
              <a:rPr lang="en-US" sz="1800" spc="-5" dirty="0">
                <a:latin typeface="Times New Roman"/>
                <a:cs typeface="Times New Roman"/>
              </a:rPr>
              <a:t> microprocessor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(4),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RAM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(6),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flash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memory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(7).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 systems programming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not </a:t>
            </a:r>
            <a:r>
              <a:rPr lang="en-US" sz="1800" spc="-15" dirty="0">
                <a:latin typeface="Times New Roman"/>
                <a:cs typeface="Times New Roman"/>
              </a:rPr>
              <a:t>like </a:t>
            </a:r>
            <a:r>
              <a:rPr lang="en-US" sz="1800" spc="-5" dirty="0">
                <a:latin typeface="Times New Roman"/>
                <a:cs typeface="Times New Roman"/>
              </a:rPr>
              <a:t>normal PC programming.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many ways, </a:t>
            </a:r>
            <a:r>
              <a:rPr lang="en-US" sz="1800" spc="-5" dirty="0">
                <a:latin typeface="Times New Roman"/>
                <a:cs typeface="Times New Roman"/>
              </a:rPr>
              <a:t> programming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spc="-5" dirty="0">
                <a:latin typeface="Times New Roman"/>
                <a:cs typeface="Times New Roman"/>
              </a:rPr>
              <a:t>an embedded </a:t>
            </a:r>
            <a:r>
              <a:rPr lang="en-US" sz="1800" dirty="0">
                <a:latin typeface="Times New Roman"/>
                <a:cs typeface="Times New Roman"/>
              </a:rPr>
              <a:t>system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10" dirty="0">
                <a:latin typeface="Times New Roman"/>
                <a:cs typeface="Times New Roman"/>
              </a:rPr>
              <a:t>like </a:t>
            </a:r>
            <a:r>
              <a:rPr lang="en-US" sz="1800" spc="-5" dirty="0">
                <a:latin typeface="Times New Roman"/>
                <a:cs typeface="Times New Roman"/>
              </a:rPr>
              <a:t>programming PC </a:t>
            </a:r>
            <a:r>
              <a:rPr lang="en-US" sz="1800" dirty="0">
                <a:latin typeface="Times New Roman"/>
                <a:cs typeface="Times New Roman"/>
              </a:rPr>
              <a:t>15 </a:t>
            </a:r>
            <a:r>
              <a:rPr lang="en-US" sz="1800" spc="-10" dirty="0">
                <a:latin typeface="Times New Roman"/>
                <a:cs typeface="Times New Roman"/>
              </a:rPr>
              <a:t>years </a:t>
            </a:r>
            <a:r>
              <a:rPr lang="en-US" sz="1800" dirty="0">
                <a:latin typeface="Times New Roman"/>
                <a:cs typeface="Times New Roman"/>
              </a:rPr>
              <a:t>ago. </a:t>
            </a:r>
            <a:r>
              <a:rPr lang="en-US" sz="1800" spc="-1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 hardware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system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usually chosen to </a:t>
            </a:r>
            <a:r>
              <a:rPr lang="en-US" sz="1800" spc="-10" dirty="0">
                <a:latin typeface="Times New Roman"/>
                <a:cs typeface="Times New Roman"/>
              </a:rPr>
              <a:t>make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device </a:t>
            </a:r>
            <a:r>
              <a:rPr lang="en-US" sz="1800" spc="-5" dirty="0">
                <a:latin typeface="Times New Roman"/>
                <a:cs typeface="Times New Roman"/>
              </a:rPr>
              <a:t>as cheap as </a:t>
            </a:r>
            <a:r>
              <a:rPr lang="en-US" sz="1800" spc="-10" dirty="0">
                <a:latin typeface="Times New Roman"/>
                <a:cs typeface="Times New Roman"/>
              </a:rPr>
              <a:t>possible. </a:t>
            </a:r>
            <a:r>
              <a:rPr lang="en-US" sz="1800" spc="-5" dirty="0">
                <a:latin typeface="Times New Roman"/>
                <a:cs typeface="Times New Roman"/>
              </a:rPr>
              <a:t> Spending</a:t>
            </a:r>
            <a:r>
              <a:rPr lang="en-US" sz="1800" spc="1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1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extra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dollar</a:t>
            </a:r>
            <a:r>
              <a:rPr lang="en-US" sz="1800" spc="1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unit</a:t>
            </a:r>
            <a:r>
              <a:rPr lang="en-US" sz="1800" spc="204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1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order</a:t>
            </a:r>
            <a:r>
              <a:rPr lang="en-US" sz="1800" spc="1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1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make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things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easier</a:t>
            </a:r>
            <a:r>
              <a:rPr lang="en-US" sz="1800" spc="1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1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program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can</a:t>
            </a:r>
            <a:r>
              <a:rPr lang="en-US" sz="1800" spc="1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cost </a:t>
            </a:r>
            <a:r>
              <a:rPr lang="en-US" sz="1800" spc="-5" dirty="0">
                <a:latin typeface="Times New Roman"/>
                <a:cs typeface="Times New Roman"/>
              </a:rPr>
              <a:t>millions. </a:t>
            </a:r>
            <a:r>
              <a:rPr lang="en-US" sz="1800" spc="-10" dirty="0">
                <a:latin typeface="Times New Roman"/>
                <a:cs typeface="Times New Roman"/>
              </a:rPr>
              <a:t>Hiring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programmer for </a:t>
            </a:r>
            <a:r>
              <a:rPr lang="en-US" sz="1800" spc="-5" dirty="0">
                <a:latin typeface="Times New Roman"/>
                <a:cs typeface="Times New Roman"/>
              </a:rPr>
              <a:t>an </a:t>
            </a:r>
            <a:r>
              <a:rPr lang="en-US" sz="1800" dirty="0">
                <a:latin typeface="Times New Roman"/>
                <a:cs typeface="Times New Roman"/>
              </a:rPr>
              <a:t>extra </a:t>
            </a:r>
            <a:r>
              <a:rPr lang="en-US" sz="1800" spc="-10" dirty="0">
                <a:latin typeface="Times New Roman"/>
                <a:cs typeface="Times New Roman"/>
              </a:rPr>
              <a:t>month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cheap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comparison. This </a:t>
            </a:r>
            <a:r>
              <a:rPr lang="en-US" sz="1800" spc="-15" dirty="0">
                <a:latin typeface="Times New Roman"/>
                <a:cs typeface="Times New Roman"/>
              </a:rPr>
              <a:t>means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programmer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must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make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do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with</a:t>
            </a:r>
            <a:r>
              <a:rPr lang="en-US" sz="1800" spc="-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slow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processors</a:t>
            </a:r>
            <a:r>
              <a:rPr lang="en-US" sz="1800" spc="-7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low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memory,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while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at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same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time battling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need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spc="-5" dirty="0">
                <a:latin typeface="Times New Roman"/>
                <a:cs typeface="Times New Roman"/>
              </a:rPr>
              <a:t>efficiency not </a:t>
            </a:r>
            <a:r>
              <a:rPr lang="en-US" sz="1800" spc="-10" dirty="0">
                <a:latin typeface="Times New Roman"/>
                <a:cs typeface="Times New Roman"/>
              </a:rPr>
              <a:t>seen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most </a:t>
            </a:r>
            <a:r>
              <a:rPr lang="en-US" sz="1800" spc="-5" dirty="0">
                <a:latin typeface="Times New Roman"/>
                <a:cs typeface="Times New Roman"/>
              </a:rPr>
              <a:t>PC </a:t>
            </a:r>
            <a:r>
              <a:rPr lang="en-US" sz="1800" spc="-10" dirty="0">
                <a:latin typeface="Times New Roman"/>
                <a:cs typeface="Times New Roman"/>
              </a:rPr>
              <a:t>applications. </a:t>
            </a:r>
            <a:r>
              <a:rPr lang="en-US" sz="1800" spc="-5" dirty="0">
                <a:latin typeface="Times New Roman"/>
                <a:cs typeface="Times New Roman"/>
              </a:rPr>
              <a:t>Below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list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issues</a:t>
            </a:r>
            <a:r>
              <a:rPr lang="en-US" sz="1800" spc="-5" dirty="0">
                <a:latin typeface="Times New Roman"/>
                <a:cs typeface="Times New Roman"/>
              </a:rPr>
              <a:t> specific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embedded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field.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5100"/>
              </a:lnSpc>
              <a:spcBef>
                <a:spcPts val="745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term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“</a:t>
            </a:r>
            <a:r>
              <a:rPr lang="en-US" sz="1800" spc="-5" dirty="0" err="1">
                <a:latin typeface="Times New Roman"/>
                <a:cs typeface="Times New Roman"/>
              </a:rPr>
              <a:t>control”defines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main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function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Embedded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because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their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purpose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control aspect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physical </a:t>
            </a:r>
            <a:r>
              <a:rPr lang="en-US" sz="1800" dirty="0">
                <a:latin typeface="Times New Roman"/>
                <a:cs typeface="Times New Roman"/>
              </a:rPr>
              <a:t>system such </a:t>
            </a:r>
            <a:r>
              <a:rPr lang="en-US" sz="1800" spc="-5" dirty="0">
                <a:latin typeface="Times New Roman"/>
                <a:cs typeface="Times New Roman"/>
              </a:rPr>
              <a:t>as pressure, temperature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20" dirty="0">
                <a:latin typeface="Times New Roman"/>
                <a:cs typeface="Times New Roman"/>
              </a:rPr>
              <a:t>so 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on.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Also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term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“monitor”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defines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progress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activities.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800"/>
              </a:lnSpc>
              <a:spcBef>
                <a:spcPts val="74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0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0B68A7-1588-26AF-A2B4-A4293533438C}"/>
              </a:ext>
            </a:extLst>
          </p:cNvPr>
          <p:cNvSpPr txBox="1"/>
          <p:nvPr/>
        </p:nvSpPr>
        <p:spPr>
          <a:xfrm>
            <a:off x="256674" y="168445"/>
            <a:ext cx="11798967" cy="657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Need</a:t>
            </a:r>
            <a:r>
              <a:rPr lang="en-US" sz="2000" b="1" spc="-15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For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Embedded </a:t>
            </a:r>
            <a:r>
              <a:rPr lang="en-US" sz="2000" b="1" spc="-5" dirty="0">
                <a:latin typeface="Times New Roman"/>
                <a:cs typeface="Times New Roman"/>
              </a:rPr>
              <a:t>Systems: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43700"/>
              </a:lnSpc>
              <a:spcBef>
                <a:spcPts val="890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uses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systems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virtually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limitless,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because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every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day </a:t>
            </a:r>
            <a:r>
              <a:rPr lang="en-US" sz="1800" spc="-29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new </a:t>
            </a:r>
            <a:r>
              <a:rPr lang="en-US" sz="1800" spc="5" dirty="0">
                <a:latin typeface="Times New Roman"/>
                <a:cs typeface="Times New Roman"/>
              </a:rPr>
              <a:t>products </a:t>
            </a:r>
            <a:r>
              <a:rPr lang="en-US" sz="1800" dirty="0">
                <a:latin typeface="Times New Roman"/>
                <a:cs typeface="Times New Roman"/>
              </a:rPr>
              <a:t>are </a:t>
            </a:r>
            <a:r>
              <a:rPr lang="en-US" sz="1800" spc="-5" dirty="0">
                <a:latin typeface="Times New Roman"/>
                <a:cs typeface="Times New Roman"/>
              </a:rPr>
              <a:t>introduced </a:t>
            </a:r>
            <a:r>
              <a:rPr lang="en-US" sz="1800" dirty="0">
                <a:latin typeface="Times New Roman"/>
                <a:cs typeface="Times New Roman"/>
              </a:rPr>
              <a:t>to the </a:t>
            </a:r>
            <a:r>
              <a:rPr lang="en-US" sz="1800" spc="-10" dirty="0">
                <a:latin typeface="Times New Roman"/>
                <a:cs typeface="Times New Roman"/>
              </a:rPr>
              <a:t>market </a:t>
            </a:r>
            <a:r>
              <a:rPr lang="en-US" sz="1800" spc="-5" dirty="0">
                <a:latin typeface="Times New Roman"/>
                <a:cs typeface="Times New Roman"/>
              </a:rPr>
              <a:t>that utilizes embedded </a:t>
            </a:r>
            <a:r>
              <a:rPr lang="en-US" sz="1800" dirty="0">
                <a:latin typeface="Times New Roman"/>
                <a:cs typeface="Times New Roman"/>
              </a:rPr>
              <a:t>computers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novel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ways.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recent years, </a:t>
            </a:r>
            <a:r>
              <a:rPr lang="en-US" sz="1800" spc="-5" dirty="0">
                <a:latin typeface="Times New Roman"/>
                <a:cs typeface="Times New Roman"/>
              </a:rPr>
              <a:t>hardware such as </a:t>
            </a:r>
            <a:r>
              <a:rPr lang="en-US" sz="1800" spc="-10" dirty="0">
                <a:latin typeface="Times New Roman"/>
                <a:cs typeface="Times New Roman"/>
              </a:rPr>
              <a:t>microprocessors, microcontrollers, and </a:t>
            </a:r>
            <a:r>
              <a:rPr lang="en-US" sz="1800" spc="-5" dirty="0">
                <a:latin typeface="Times New Roman"/>
                <a:cs typeface="Times New Roman"/>
              </a:rPr>
              <a:t>FPGA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chips </a:t>
            </a:r>
            <a:r>
              <a:rPr lang="en-US" sz="1800" spc="-10" dirty="0">
                <a:latin typeface="Times New Roman"/>
                <a:cs typeface="Times New Roman"/>
              </a:rPr>
              <a:t>have become </a:t>
            </a:r>
            <a:r>
              <a:rPr lang="en-US" sz="1800" spc="-5" dirty="0">
                <a:latin typeface="Times New Roman"/>
                <a:cs typeface="Times New Roman"/>
              </a:rPr>
              <a:t>much cheaper. So </a:t>
            </a:r>
            <a:r>
              <a:rPr lang="en-US" sz="1800" spc="-10" dirty="0">
                <a:latin typeface="Times New Roman"/>
                <a:cs typeface="Times New Roman"/>
              </a:rPr>
              <a:t>when implementing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5" dirty="0">
                <a:latin typeface="Times New Roman"/>
                <a:cs typeface="Times New Roman"/>
              </a:rPr>
              <a:t>new </a:t>
            </a:r>
            <a:r>
              <a:rPr lang="en-US" sz="1800" dirty="0">
                <a:latin typeface="Times New Roman"/>
                <a:cs typeface="Times New Roman"/>
              </a:rPr>
              <a:t>form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control, </a:t>
            </a:r>
            <a:r>
              <a:rPr lang="en-US" sz="1800" spc="-15" dirty="0">
                <a:latin typeface="Times New Roman"/>
                <a:cs typeface="Times New Roman"/>
              </a:rPr>
              <a:t>it's </a:t>
            </a:r>
            <a:r>
              <a:rPr lang="en-US" sz="1800" spc="-10" dirty="0">
                <a:latin typeface="Times New Roman"/>
                <a:cs typeface="Times New Roman"/>
              </a:rPr>
              <a:t> wiser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20" dirty="0">
                <a:latin typeface="Times New Roman"/>
                <a:cs typeface="Times New Roman"/>
              </a:rPr>
              <a:t>just </a:t>
            </a:r>
            <a:r>
              <a:rPr lang="en-US" sz="1800" spc="-5" dirty="0">
                <a:latin typeface="Times New Roman"/>
                <a:cs typeface="Times New Roman"/>
              </a:rPr>
              <a:t>buy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generic </a:t>
            </a:r>
            <a:r>
              <a:rPr lang="en-US" sz="1800" spc="-10" dirty="0">
                <a:latin typeface="Times New Roman"/>
                <a:cs typeface="Times New Roman"/>
              </a:rPr>
              <a:t>chip and </a:t>
            </a:r>
            <a:r>
              <a:rPr lang="en-US" sz="1800" dirty="0">
                <a:latin typeface="Times New Roman"/>
                <a:cs typeface="Times New Roman"/>
              </a:rPr>
              <a:t>write </a:t>
            </a:r>
            <a:r>
              <a:rPr lang="en-US" sz="1800" spc="-10" dirty="0">
                <a:latin typeface="Times New Roman"/>
                <a:cs typeface="Times New Roman"/>
              </a:rPr>
              <a:t>your </a:t>
            </a:r>
            <a:r>
              <a:rPr lang="en-US" sz="1800" dirty="0">
                <a:latin typeface="Times New Roman"/>
                <a:cs typeface="Times New Roman"/>
              </a:rPr>
              <a:t>own custom </a:t>
            </a:r>
            <a:r>
              <a:rPr lang="en-US" sz="1800" spc="-5" dirty="0">
                <a:latin typeface="Times New Roman"/>
                <a:cs typeface="Times New Roman"/>
              </a:rPr>
              <a:t>software </a:t>
            </a:r>
            <a:r>
              <a:rPr lang="en-US" sz="1800" spc="-10" dirty="0">
                <a:latin typeface="Times New Roman"/>
                <a:cs typeface="Times New Roman"/>
              </a:rPr>
              <a:t>for it. Producing </a:t>
            </a:r>
            <a:r>
              <a:rPr lang="en-US" sz="1800" spc="-2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custom-made </a:t>
            </a:r>
            <a:r>
              <a:rPr lang="en-US" sz="1800" spc="-10" dirty="0">
                <a:latin typeface="Times New Roman"/>
                <a:cs typeface="Times New Roman"/>
              </a:rPr>
              <a:t>chip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handle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particular </a:t>
            </a:r>
            <a:r>
              <a:rPr lang="en-US" sz="1800" dirty="0">
                <a:latin typeface="Times New Roman"/>
                <a:cs typeface="Times New Roman"/>
              </a:rPr>
              <a:t>task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10" dirty="0">
                <a:latin typeface="Times New Roman"/>
                <a:cs typeface="Times New Roman"/>
              </a:rPr>
              <a:t>set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tasks </a:t>
            </a:r>
            <a:r>
              <a:rPr lang="en-US" sz="1800" spc="-5" dirty="0">
                <a:latin typeface="Times New Roman"/>
                <a:cs typeface="Times New Roman"/>
              </a:rPr>
              <a:t>costs </a:t>
            </a:r>
            <a:r>
              <a:rPr lang="en-US" sz="1800" spc="-15" dirty="0">
                <a:latin typeface="Times New Roman"/>
                <a:cs typeface="Times New Roman"/>
              </a:rPr>
              <a:t>far </a:t>
            </a:r>
            <a:r>
              <a:rPr lang="en-US" sz="1800" spc="-10" dirty="0">
                <a:latin typeface="Times New Roman"/>
                <a:cs typeface="Times New Roman"/>
              </a:rPr>
              <a:t>more time and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money.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Many</a:t>
            </a:r>
            <a:r>
              <a:rPr lang="en-US" sz="1800" spc="-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embedded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computers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even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come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with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extensive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libraries,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so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that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"writing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your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own </a:t>
            </a:r>
            <a:r>
              <a:rPr lang="en-US" sz="1800" spc="-5" dirty="0">
                <a:latin typeface="Times New Roman"/>
                <a:cs typeface="Times New Roman"/>
              </a:rPr>
              <a:t>software" becomes </a:t>
            </a:r>
            <a:r>
              <a:rPr lang="en-US" sz="1800" dirty="0">
                <a:latin typeface="Times New Roman"/>
                <a:cs typeface="Times New Roman"/>
              </a:rPr>
              <a:t>a very trivial task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indeed.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5" dirty="0">
                <a:latin typeface="Times New Roman"/>
                <a:cs typeface="Times New Roman"/>
              </a:rPr>
              <a:t>an </a:t>
            </a:r>
            <a:r>
              <a:rPr lang="en-US" sz="1800" spc="-5" dirty="0">
                <a:latin typeface="Times New Roman"/>
                <a:cs typeface="Times New Roman"/>
              </a:rPr>
              <a:t>implementation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viewpoint, </a:t>
            </a:r>
            <a:r>
              <a:rPr lang="en-US" sz="1800" dirty="0">
                <a:latin typeface="Times New Roman"/>
                <a:cs typeface="Times New Roman"/>
              </a:rPr>
              <a:t>there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major </a:t>
            </a:r>
            <a:r>
              <a:rPr lang="en-US" sz="1800" spc="-5" dirty="0">
                <a:latin typeface="Times New Roman"/>
                <a:cs typeface="Times New Roman"/>
              </a:rPr>
              <a:t>difference between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computer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5" dirty="0">
                <a:latin typeface="Times New Roman"/>
                <a:cs typeface="Times New Roman"/>
              </a:rPr>
              <a:t>an </a:t>
            </a:r>
            <a:r>
              <a:rPr lang="en-US" sz="1800" spc="-5" dirty="0">
                <a:latin typeface="Times New Roman"/>
                <a:cs typeface="Times New Roman"/>
              </a:rPr>
              <a:t>embedded </a:t>
            </a:r>
            <a:r>
              <a:rPr lang="en-US" sz="1800" spc="-10" dirty="0">
                <a:latin typeface="Times New Roman"/>
                <a:cs typeface="Times New Roman"/>
              </a:rPr>
              <a:t>system. </a:t>
            </a:r>
            <a:r>
              <a:rPr lang="en-US" sz="1800" spc="-5" dirty="0">
                <a:latin typeface="Times New Roman"/>
                <a:cs typeface="Times New Roman"/>
              </a:rPr>
              <a:t> Embedded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systems</a:t>
            </a:r>
            <a:r>
              <a:rPr lang="en-US" sz="1800" dirty="0">
                <a:latin typeface="Times New Roman"/>
                <a:cs typeface="Times New Roman"/>
              </a:rPr>
              <a:t> 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often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to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provide</a:t>
            </a:r>
            <a:r>
              <a:rPr lang="en-US" sz="1800" spc="-5" dirty="0">
                <a:latin typeface="Times New Roman"/>
                <a:cs typeface="Times New Roman"/>
              </a:rPr>
              <a:t> Real-Time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response.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-5" dirty="0">
                <a:latin typeface="Times New Roman"/>
                <a:cs typeface="Times New Roman"/>
              </a:rPr>
              <a:t> main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elements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that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make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systems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unique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its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reliability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ease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debugging.</a:t>
            </a:r>
          </a:p>
          <a:p>
            <a:pPr marL="213360" indent="-201295" algn="just">
              <a:lnSpc>
                <a:spcPct val="100000"/>
              </a:lnSpc>
              <a:spcBef>
                <a:spcPts val="100"/>
              </a:spcBef>
              <a:buAutoNum type="alphaUcParenR"/>
              <a:tabLst>
                <a:tab pos="213995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Debugging:</a:t>
            </a:r>
            <a:endParaRPr lang="en-US" dirty="0">
              <a:latin typeface="Times New Roman"/>
              <a:cs typeface="Times New Roman"/>
            </a:endParaRPr>
          </a:p>
          <a:p>
            <a:pPr marL="12700" marR="9525" indent="914400" algn="just">
              <a:lnSpc>
                <a:spcPct val="143400"/>
              </a:lnSpc>
              <a:spcBef>
                <a:spcPts val="765"/>
              </a:spcBef>
            </a:pPr>
            <a:r>
              <a:rPr lang="en-US" spc="-5" dirty="0">
                <a:latin typeface="Times New Roman"/>
                <a:cs typeface="Times New Roman"/>
              </a:rPr>
              <a:t>Embedded debugging may </a:t>
            </a:r>
            <a:r>
              <a:rPr lang="en-US" spc="-15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performed at </a:t>
            </a:r>
            <a:r>
              <a:rPr lang="en-US" spc="-10" dirty="0">
                <a:latin typeface="Times New Roman"/>
                <a:cs typeface="Times New Roman"/>
              </a:rPr>
              <a:t>different </a:t>
            </a:r>
            <a:r>
              <a:rPr lang="en-US" spc="-15" dirty="0">
                <a:latin typeface="Times New Roman"/>
                <a:cs typeface="Times New Roman"/>
              </a:rPr>
              <a:t>levels, </a:t>
            </a:r>
            <a:r>
              <a:rPr lang="en-US" spc="-5" dirty="0">
                <a:latin typeface="Times New Roman"/>
                <a:cs typeface="Times New Roman"/>
              </a:rPr>
              <a:t>depending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on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facilities available. </a:t>
            </a:r>
            <a:r>
              <a:rPr lang="en-US" dirty="0">
                <a:latin typeface="Times New Roman"/>
                <a:cs typeface="Times New Roman"/>
              </a:rPr>
              <a:t>From </a:t>
            </a:r>
            <a:r>
              <a:rPr lang="en-US" spc="-10" dirty="0">
                <a:latin typeface="Times New Roman"/>
                <a:cs typeface="Times New Roman"/>
              </a:rPr>
              <a:t>simplest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15" dirty="0">
                <a:latin typeface="Times New Roman"/>
                <a:cs typeface="Times New Roman"/>
              </a:rPr>
              <a:t>most </a:t>
            </a:r>
            <a:r>
              <a:rPr lang="en-US" spc="-5" dirty="0">
                <a:latin typeface="Times New Roman"/>
                <a:cs typeface="Times New Roman"/>
              </a:rPr>
              <a:t>sophisticate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10" dirty="0">
                <a:latin typeface="Times New Roman"/>
                <a:cs typeface="Times New Roman"/>
              </a:rPr>
              <a:t>can </a:t>
            </a:r>
            <a:r>
              <a:rPr lang="en-US" spc="-15" dirty="0">
                <a:latin typeface="Times New Roman"/>
                <a:cs typeface="Times New Roman"/>
              </a:rPr>
              <a:t>be </a:t>
            </a:r>
            <a:r>
              <a:rPr lang="en-US" spc="5" dirty="0">
                <a:latin typeface="Times New Roman"/>
                <a:cs typeface="Times New Roman"/>
              </a:rPr>
              <a:t>roughly 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grouped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into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following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areas:</a:t>
            </a:r>
            <a:endParaRPr lang="en-US" dirty="0">
              <a:latin typeface="Times New Roman"/>
              <a:cs typeface="Times New Roman"/>
            </a:endParaRPr>
          </a:p>
          <a:p>
            <a:pPr marL="469900" marR="19050" lvl="1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Interactive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resident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debugging,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simple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shell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provided</a:t>
            </a:r>
            <a:r>
              <a:rPr lang="en-US" dirty="0">
                <a:latin typeface="Times New Roman"/>
                <a:cs typeface="Times New Roman"/>
              </a:rPr>
              <a:t> by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embedded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operating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(e.g.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Forth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Basic)</a:t>
            </a:r>
            <a:endParaRPr lang="en-US" dirty="0">
              <a:latin typeface="Times New Roman"/>
              <a:cs typeface="Times New Roman"/>
            </a:endParaRPr>
          </a:p>
          <a:p>
            <a:pPr marL="469900" marR="17780" lvl="1" indent="-228600" algn="just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External debugging using </a:t>
            </a:r>
            <a:r>
              <a:rPr lang="en-US" spc="-10" dirty="0">
                <a:latin typeface="Times New Roman"/>
                <a:cs typeface="Times New Roman"/>
              </a:rPr>
              <a:t>logging </a:t>
            </a:r>
            <a:r>
              <a:rPr lang="en-US" spc="10" dirty="0">
                <a:latin typeface="Times New Roman"/>
                <a:cs typeface="Times New Roman"/>
              </a:rPr>
              <a:t>or </a:t>
            </a:r>
            <a:r>
              <a:rPr lang="en-US" spc="-10" dirty="0">
                <a:latin typeface="Times New Roman"/>
                <a:cs typeface="Times New Roman"/>
              </a:rPr>
              <a:t>serial </a:t>
            </a:r>
            <a:r>
              <a:rPr lang="en-US" dirty="0">
                <a:latin typeface="Times New Roman"/>
                <a:cs typeface="Times New Roman"/>
              </a:rPr>
              <a:t>port </a:t>
            </a:r>
            <a:r>
              <a:rPr lang="en-US" spc="-5" dirty="0">
                <a:latin typeface="Times New Roman"/>
                <a:cs typeface="Times New Roman"/>
              </a:rPr>
              <a:t>output </a:t>
            </a:r>
            <a:r>
              <a:rPr lang="en-US" dirty="0">
                <a:latin typeface="Times New Roman"/>
                <a:cs typeface="Times New Roman"/>
              </a:rPr>
              <a:t>to trace </a:t>
            </a:r>
            <a:r>
              <a:rPr lang="en-US" spc="-5" dirty="0">
                <a:latin typeface="Times New Roman"/>
                <a:cs typeface="Times New Roman"/>
              </a:rPr>
              <a:t>operation </a:t>
            </a:r>
            <a:r>
              <a:rPr lang="en-US" spc="-10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either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monitor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flash </a:t>
            </a:r>
            <a:r>
              <a:rPr lang="en-US" spc="10" dirty="0">
                <a:latin typeface="Times New Roman"/>
                <a:cs typeface="Times New Roman"/>
              </a:rPr>
              <a:t>or </a:t>
            </a:r>
            <a:r>
              <a:rPr lang="en-US" spc="-10" dirty="0">
                <a:latin typeface="Times New Roman"/>
                <a:cs typeface="Times New Roman"/>
              </a:rPr>
              <a:t>using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debug server </a:t>
            </a:r>
            <a:r>
              <a:rPr lang="en-US" spc="-15" dirty="0">
                <a:latin typeface="Times New Roman"/>
                <a:cs typeface="Times New Roman"/>
              </a:rPr>
              <a:t>like </a:t>
            </a:r>
            <a:r>
              <a:rPr lang="en-US" dirty="0">
                <a:latin typeface="Times New Roman"/>
                <a:cs typeface="Times New Roman"/>
              </a:rPr>
              <a:t>the Remedy </a:t>
            </a:r>
            <a:r>
              <a:rPr lang="en-US" spc="-5" dirty="0">
                <a:latin typeface="Times New Roman"/>
                <a:cs typeface="Times New Roman"/>
              </a:rPr>
              <a:t>Debugger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which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works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heterogeneous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multi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core </a:t>
            </a:r>
            <a:r>
              <a:rPr lang="en-US" spc="-10" dirty="0">
                <a:latin typeface="Times New Roman"/>
                <a:cs typeface="Times New Roman"/>
              </a:rPr>
              <a:t>systems.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43700"/>
              </a:lnSpc>
              <a:spcBef>
                <a:spcPts val="890"/>
              </a:spcBef>
            </a:pPr>
            <a:endParaRPr lang="en-US" sz="18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99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6D3A64-7255-5FD0-FF36-E87E053BCF63}"/>
              </a:ext>
            </a:extLst>
          </p:cNvPr>
          <p:cNvSpPr txBox="1"/>
          <p:nvPr/>
        </p:nvSpPr>
        <p:spPr>
          <a:xfrm>
            <a:off x="248653" y="256674"/>
            <a:ext cx="11710735" cy="2045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15240" lvl="1" indent="-228600" algn="just">
              <a:lnSpc>
                <a:spcPct val="1434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in-circuit</a:t>
            </a:r>
            <a:r>
              <a:rPr lang="en-US" spc="-5" dirty="0">
                <a:latin typeface="Times New Roman"/>
                <a:cs typeface="Times New Roman"/>
              </a:rPr>
              <a:t> debugger</a:t>
            </a:r>
            <a:r>
              <a:rPr lang="en-US" dirty="0">
                <a:latin typeface="Times New Roman"/>
                <a:cs typeface="Times New Roman"/>
              </a:rPr>
              <a:t> (ICD),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hardware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device</a:t>
            </a:r>
            <a:r>
              <a:rPr lang="en-US" spc="-5" dirty="0">
                <a:latin typeface="Times New Roman"/>
                <a:cs typeface="Times New Roman"/>
              </a:rPr>
              <a:t> that</a:t>
            </a:r>
            <a:r>
              <a:rPr lang="en-US" dirty="0">
                <a:latin typeface="Times New Roman"/>
                <a:cs typeface="Times New Roman"/>
              </a:rPr>
              <a:t> connects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microprocessor </a:t>
            </a:r>
            <a:r>
              <a:rPr lang="en-US" spc="-20" dirty="0">
                <a:latin typeface="Times New Roman"/>
                <a:cs typeface="Times New Roman"/>
              </a:rPr>
              <a:t>via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15" dirty="0">
                <a:latin typeface="Times New Roman"/>
                <a:cs typeface="Times New Roman"/>
              </a:rPr>
              <a:t>JTAG </a:t>
            </a:r>
            <a:r>
              <a:rPr lang="en-US" spc="10" dirty="0">
                <a:latin typeface="Times New Roman"/>
                <a:cs typeface="Times New Roman"/>
              </a:rPr>
              <a:t>or </a:t>
            </a:r>
            <a:r>
              <a:rPr lang="en-US" spc="-10" dirty="0">
                <a:latin typeface="Times New Roman"/>
                <a:cs typeface="Times New Roman"/>
              </a:rPr>
              <a:t>Nexus interface. </a:t>
            </a:r>
            <a:r>
              <a:rPr lang="en-US" spc="-5" dirty="0">
                <a:latin typeface="Times New Roman"/>
                <a:cs typeface="Times New Roman"/>
              </a:rPr>
              <a:t>This </a:t>
            </a:r>
            <a:r>
              <a:rPr lang="en-US" spc="-10" dirty="0">
                <a:latin typeface="Times New Roman"/>
                <a:cs typeface="Times New Roman"/>
              </a:rPr>
              <a:t>allows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operation </a:t>
            </a:r>
            <a:r>
              <a:rPr lang="en-US" spc="10" dirty="0">
                <a:latin typeface="Times New Roman"/>
                <a:cs typeface="Times New Roman"/>
              </a:rPr>
              <a:t>of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microprocessor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15" dirty="0">
                <a:latin typeface="Times New Roman"/>
                <a:cs typeface="Times New Roman"/>
              </a:rPr>
              <a:t>be </a:t>
            </a:r>
            <a:r>
              <a:rPr lang="en-US" spc="-10" dirty="0">
                <a:latin typeface="Times New Roman"/>
                <a:cs typeface="Times New Roman"/>
              </a:rPr>
              <a:t>controlled </a:t>
            </a:r>
            <a:r>
              <a:rPr lang="en-US" spc="-5" dirty="0">
                <a:latin typeface="Times New Roman"/>
                <a:cs typeface="Times New Roman"/>
              </a:rPr>
              <a:t>externally, </a:t>
            </a:r>
            <a:r>
              <a:rPr lang="en-US" spc="-10" dirty="0">
                <a:latin typeface="Times New Roman"/>
                <a:cs typeface="Times New Roman"/>
              </a:rPr>
              <a:t>but </a:t>
            </a:r>
            <a:r>
              <a:rPr lang="en-US" spc="-15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typically </a:t>
            </a:r>
            <a:r>
              <a:rPr lang="en-US" dirty="0">
                <a:latin typeface="Times New Roman"/>
                <a:cs typeface="Times New Roman"/>
              </a:rPr>
              <a:t>restricted to </a:t>
            </a:r>
            <a:r>
              <a:rPr lang="en-US" spc="-10" dirty="0">
                <a:latin typeface="Times New Roman"/>
                <a:cs typeface="Times New Roman"/>
              </a:rPr>
              <a:t>specific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debugging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capabilities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processor.</a:t>
            </a:r>
          </a:p>
          <a:p>
            <a:pPr marL="469900" marR="13335" lvl="1" indent="-228600" algn="just">
              <a:lnSpc>
                <a:spcPct val="1435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 </a:t>
            </a:r>
            <a:r>
              <a:rPr lang="en-US" spc="-10" dirty="0">
                <a:latin typeface="Times New Roman"/>
                <a:cs typeface="Times New Roman"/>
              </a:rPr>
              <a:t>in-circuit </a:t>
            </a:r>
            <a:r>
              <a:rPr lang="en-US" spc="-5" dirty="0">
                <a:latin typeface="Times New Roman"/>
                <a:cs typeface="Times New Roman"/>
              </a:rPr>
              <a:t>emulator </a:t>
            </a:r>
            <a:r>
              <a:rPr lang="en-US" spc="-10" dirty="0">
                <a:latin typeface="Times New Roman"/>
                <a:cs typeface="Times New Roman"/>
              </a:rPr>
              <a:t>replaces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microprocessor with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10" dirty="0">
                <a:latin typeface="Times New Roman"/>
                <a:cs typeface="Times New Roman"/>
              </a:rPr>
              <a:t>simulated </a:t>
            </a:r>
            <a:r>
              <a:rPr lang="en-US" spc="-5" dirty="0">
                <a:latin typeface="Times New Roman"/>
                <a:cs typeface="Times New Roman"/>
              </a:rPr>
              <a:t>equivalent,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providing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full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control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over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all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aspects </a:t>
            </a:r>
            <a:r>
              <a:rPr lang="en-US" spc="10" dirty="0">
                <a:latin typeface="Times New Roman"/>
                <a:cs typeface="Times New Roman"/>
              </a:rPr>
              <a:t>of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microprocessor.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4B049-BCD1-5678-6426-D0410C7E99C1}"/>
              </a:ext>
            </a:extLst>
          </p:cNvPr>
          <p:cNvSpPr txBox="1"/>
          <p:nvPr/>
        </p:nvSpPr>
        <p:spPr>
          <a:xfrm>
            <a:off x="248653" y="2582779"/>
            <a:ext cx="11710735" cy="471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470" indent="-192405" algn="just">
              <a:lnSpc>
                <a:spcPct val="100000"/>
              </a:lnSpc>
              <a:spcBef>
                <a:spcPts val="100"/>
              </a:spcBef>
              <a:buAutoNum type="alphaUcParenR" startAt="2"/>
              <a:tabLst>
                <a:tab pos="205104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Reliability: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43800"/>
              </a:lnSpc>
              <a:spcBef>
                <a:spcPts val="760"/>
              </a:spcBef>
            </a:pPr>
            <a:r>
              <a:rPr lang="en-US" spc="-5" dirty="0">
                <a:latin typeface="Times New Roman"/>
                <a:cs typeface="Times New Roman"/>
              </a:rPr>
              <a:t>Embedded systems </a:t>
            </a:r>
            <a:r>
              <a:rPr lang="en-US" spc="5" dirty="0">
                <a:latin typeface="Times New Roman"/>
                <a:cs typeface="Times New Roman"/>
              </a:rPr>
              <a:t>often </a:t>
            </a:r>
            <a:r>
              <a:rPr lang="en-US" spc="-5" dirty="0">
                <a:latin typeface="Times New Roman"/>
                <a:cs typeface="Times New Roman"/>
              </a:rPr>
              <a:t>reside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spc="-10" dirty="0">
                <a:latin typeface="Times New Roman"/>
                <a:cs typeface="Times New Roman"/>
              </a:rPr>
              <a:t>machines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are </a:t>
            </a:r>
            <a:r>
              <a:rPr lang="en-US" spc="-5" dirty="0">
                <a:latin typeface="Times New Roman"/>
                <a:cs typeface="Times New Roman"/>
              </a:rPr>
              <a:t>expected </a:t>
            </a:r>
            <a:r>
              <a:rPr lang="en-US" dirty="0">
                <a:latin typeface="Times New Roman"/>
                <a:cs typeface="Times New Roman"/>
              </a:rPr>
              <a:t>to run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continuously </a:t>
            </a:r>
            <a:r>
              <a:rPr lang="en-US" spc="-10" dirty="0">
                <a:latin typeface="Times New Roman"/>
                <a:cs typeface="Times New Roman"/>
              </a:rPr>
              <a:t>for </a:t>
            </a:r>
            <a:r>
              <a:rPr lang="en-US" spc="-15" dirty="0">
                <a:latin typeface="Times New Roman"/>
                <a:cs typeface="Times New Roman"/>
              </a:rPr>
              <a:t>years </a:t>
            </a:r>
            <a:r>
              <a:rPr lang="en-US" dirty="0">
                <a:latin typeface="Times New Roman"/>
                <a:cs typeface="Times New Roman"/>
              </a:rPr>
              <a:t>without </a:t>
            </a:r>
            <a:r>
              <a:rPr lang="en-US" spc="-5" dirty="0">
                <a:latin typeface="Times New Roman"/>
                <a:cs typeface="Times New Roman"/>
              </a:rPr>
              <a:t>errors </a:t>
            </a:r>
            <a:r>
              <a:rPr lang="en-US" spc="-10" dirty="0">
                <a:latin typeface="Times New Roman"/>
                <a:cs typeface="Times New Roman"/>
              </a:rPr>
              <a:t>and </a:t>
            </a:r>
            <a:r>
              <a:rPr lang="en-US" spc="-1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some </a:t>
            </a:r>
            <a:r>
              <a:rPr lang="en-US" spc="-10" dirty="0">
                <a:latin typeface="Times New Roman"/>
                <a:cs typeface="Times New Roman"/>
              </a:rPr>
              <a:t>cases </a:t>
            </a:r>
            <a:r>
              <a:rPr lang="en-US" spc="-5" dirty="0">
                <a:latin typeface="Times New Roman"/>
                <a:cs typeface="Times New Roman"/>
              </a:rPr>
              <a:t>recover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themselves </a:t>
            </a:r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spc="5" dirty="0">
                <a:latin typeface="Times New Roman"/>
                <a:cs typeface="Times New Roman"/>
              </a:rPr>
              <a:t>an 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error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occurs.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Therefore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software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usually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developed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tested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more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carefully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than </a:t>
            </a:r>
            <a:r>
              <a:rPr lang="en-US" spc="-2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spc="-10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personal </a:t>
            </a:r>
            <a:r>
              <a:rPr lang="en-US" dirty="0">
                <a:latin typeface="Times New Roman"/>
                <a:cs typeface="Times New Roman"/>
              </a:rPr>
              <a:t>computers, </a:t>
            </a:r>
            <a:r>
              <a:rPr lang="en-US" spc="-10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unreliable mechanical moving </a:t>
            </a:r>
            <a:r>
              <a:rPr lang="en-US" spc="5" dirty="0">
                <a:latin typeface="Times New Roman"/>
                <a:cs typeface="Times New Roman"/>
              </a:rPr>
              <a:t>parts </a:t>
            </a:r>
            <a:r>
              <a:rPr lang="en-US" dirty="0">
                <a:latin typeface="Times New Roman"/>
                <a:cs typeface="Times New Roman"/>
              </a:rPr>
              <a:t>such </a:t>
            </a:r>
            <a:r>
              <a:rPr lang="en-US" spc="-5" dirty="0">
                <a:latin typeface="Times New Roman"/>
                <a:cs typeface="Times New Roman"/>
              </a:rPr>
              <a:t>as disk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drives,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buttons</a:t>
            </a:r>
            <a:r>
              <a:rPr lang="en-US" dirty="0">
                <a:latin typeface="Times New Roman"/>
                <a:cs typeface="Times New Roman"/>
              </a:rPr>
              <a:t> are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avoided.</a:t>
            </a:r>
            <a:endParaRPr lang="en-US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lang="en-US" spc="-5" dirty="0">
                <a:latin typeface="Times New Roman"/>
                <a:cs typeface="Times New Roman"/>
              </a:rPr>
              <a:t>Specific reliability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may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include:</a:t>
            </a:r>
            <a:endParaRPr lang="en-US" dirty="0">
              <a:latin typeface="Times New Roman"/>
              <a:cs typeface="Times New Roman"/>
            </a:endParaRPr>
          </a:p>
          <a:p>
            <a:pPr marL="469900" marR="11430" lvl="1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system cannot </a:t>
            </a:r>
            <a:r>
              <a:rPr lang="en-US" spc="-5" dirty="0">
                <a:latin typeface="Times New Roman"/>
                <a:cs typeface="Times New Roman"/>
              </a:rPr>
              <a:t>safely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shut down </a:t>
            </a:r>
            <a:r>
              <a:rPr lang="en-US" spc="-10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repair, </a:t>
            </a:r>
            <a:r>
              <a:rPr lang="en-US" spc="10" dirty="0">
                <a:latin typeface="Times New Roman"/>
                <a:cs typeface="Times New Roman"/>
              </a:rPr>
              <a:t>or </a:t>
            </a:r>
            <a:r>
              <a:rPr lang="en-US" spc="-25" dirty="0">
                <a:latin typeface="Times New Roman"/>
                <a:cs typeface="Times New Roman"/>
              </a:rPr>
              <a:t>it </a:t>
            </a:r>
            <a:r>
              <a:rPr lang="en-US" spc="-1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too </a:t>
            </a:r>
            <a:r>
              <a:rPr lang="en-US" spc="-10" dirty="0">
                <a:latin typeface="Times New Roman"/>
                <a:cs typeface="Times New Roman"/>
              </a:rPr>
              <a:t>inaccessible </a:t>
            </a:r>
            <a:r>
              <a:rPr lang="en-US" spc="10" dirty="0">
                <a:latin typeface="Times New Roman"/>
                <a:cs typeface="Times New Roman"/>
              </a:rPr>
              <a:t>to 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repair. </a:t>
            </a:r>
            <a:r>
              <a:rPr lang="en-US" spc="-10" dirty="0">
                <a:latin typeface="Times New Roman"/>
                <a:cs typeface="Times New Roman"/>
              </a:rPr>
              <a:t>Examples include </a:t>
            </a:r>
            <a:r>
              <a:rPr lang="en-US" spc="-5" dirty="0">
                <a:latin typeface="Times New Roman"/>
                <a:cs typeface="Times New Roman"/>
              </a:rPr>
              <a:t>space </a:t>
            </a:r>
            <a:r>
              <a:rPr lang="en-US" spc="-10" dirty="0">
                <a:latin typeface="Times New Roman"/>
                <a:cs typeface="Times New Roman"/>
              </a:rPr>
              <a:t>systems, </a:t>
            </a:r>
            <a:r>
              <a:rPr lang="en-US" spc="-5" dirty="0">
                <a:latin typeface="Times New Roman"/>
                <a:cs typeface="Times New Roman"/>
              </a:rPr>
              <a:t>undersea cables, navigational beacons,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bore-hole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systems,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automobiles.</a:t>
            </a:r>
            <a:endParaRPr lang="en-US" dirty="0">
              <a:latin typeface="Times New Roman"/>
              <a:cs typeface="Times New Roman"/>
            </a:endParaRPr>
          </a:p>
          <a:p>
            <a:pPr marL="469900" marR="8255" lvl="1" indent="-228600" algn="just">
              <a:lnSpc>
                <a:spcPct val="1439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system </a:t>
            </a:r>
            <a:r>
              <a:rPr lang="en-US" spc="-15" dirty="0">
                <a:latin typeface="Times New Roman"/>
                <a:cs typeface="Times New Roman"/>
              </a:rPr>
              <a:t>must be </a:t>
            </a:r>
            <a:r>
              <a:rPr lang="en-US" spc="-5" dirty="0">
                <a:latin typeface="Times New Roman"/>
                <a:cs typeface="Times New Roman"/>
              </a:rPr>
              <a:t>kept </a:t>
            </a:r>
            <a:r>
              <a:rPr lang="en-US" spc="-10" dirty="0">
                <a:latin typeface="Times New Roman"/>
                <a:cs typeface="Times New Roman"/>
              </a:rPr>
              <a:t>running for </a:t>
            </a:r>
            <a:r>
              <a:rPr lang="en-US" dirty="0">
                <a:latin typeface="Times New Roman"/>
                <a:cs typeface="Times New Roman"/>
              </a:rPr>
              <a:t>safety </a:t>
            </a:r>
            <a:r>
              <a:rPr lang="en-US" spc="-5" dirty="0">
                <a:latin typeface="Times New Roman"/>
                <a:cs typeface="Times New Roman"/>
              </a:rPr>
              <a:t>reasons. </a:t>
            </a:r>
            <a:r>
              <a:rPr lang="en-US" spc="-15" dirty="0">
                <a:latin typeface="Times New Roman"/>
                <a:cs typeface="Times New Roman"/>
              </a:rPr>
              <a:t>"Limp </a:t>
            </a:r>
            <a:r>
              <a:rPr lang="en-US" spc="-5" dirty="0">
                <a:latin typeface="Times New Roman"/>
                <a:cs typeface="Times New Roman"/>
              </a:rPr>
              <a:t>modes" </a:t>
            </a:r>
            <a:r>
              <a:rPr lang="en-US" dirty="0">
                <a:latin typeface="Times New Roman"/>
                <a:cs typeface="Times New Roman"/>
              </a:rPr>
              <a:t>are </a:t>
            </a:r>
            <a:r>
              <a:rPr lang="en-US" spc="-10" dirty="0">
                <a:latin typeface="Times New Roman"/>
                <a:cs typeface="Times New Roman"/>
              </a:rPr>
              <a:t>less </a:t>
            </a:r>
            <a:r>
              <a:rPr lang="en-US" spc="-5" dirty="0">
                <a:latin typeface="Times New Roman"/>
                <a:cs typeface="Times New Roman"/>
              </a:rPr>
              <a:t> tolerable. </a:t>
            </a:r>
            <a:r>
              <a:rPr lang="en-US" dirty="0">
                <a:latin typeface="Times New Roman"/>
                <a:cs typeface="Times New Roman"/>
              </a:rPr>
              <a:t>Often </a:t>
            </a:r>
            <a:r>
              <a:rPr lang="en-US" spc="-5" dirty="0">
                <a:latin typeface="Times New Roman"/>
                <a:cs typeface="Times New Roman"/>
              </a:rPr>
              <a:t>backups </a:t>
            </a:r>
            <a:r>
              <a:rPr lang="en-US" dirty="0">
                <a:latin typeface="Times New Roman"/>
                <a:cs typeface="Times New Roman"/>
              </a:rPr>
              <a:t>are </a:t>
            </a:r>
            <a:r>
              <a:rPr lang="en-US" spc="-5" dirty="0">
                <a:latin typeface="Times New Roman"/>
                <a:cs typeface="Times New Roman"/>
              </a:rPr>
              <a:t>selected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5" dirty="0">
                <a:latin typeface="Times New Roman"/>
                <a:cs typeface="Times New Roman"/>
              </a:rPr>
              <a:t>an </a:t>
            </a:r>
            <a:r>
              <a:rPr lang="en-US" dirty="0">
                <a:latin typeface="Times New Roman"/>
                <a:cs typeface="Times New Roman"/>
              </a:rPr>
              <a:t>operator. </a:t>
            </a:r>
            <a:r>
              <a:rPr lang="en-US" spc="-10" dirty="0">
                <a:latin typeface="Times New Roman"/>
                <a:cs typeface="Times New Roman"/>
              </a:rPr>
              <a:t>Examples </a:t>
            </a:r>
            <a:r>
              <a:rPr lang="en-US" dirty="0">
                <a:latin typeface="Times New Roman"/>
                <a:cs typeface="Times New Roman"/>
              </a:rPr>
              <a:t>include </a:t>
            </a:r>
            <a:r>
              <a:rPr lang="en-US" spc="-5" dirty="0">
                <a:latin typeface="Times New Roman"/>
                <a:cs typeface="Times New Roman"/>
              </a:rPr>
              <a:t>aircraft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navigation, </a:t>
            </a:r>
            <a:r>
              <a:rPr lang="en-US" dirty="0">
                <a:latin typeface="Times New Roman"/>
                <a:cs typeface="Times New Roman"/>
              </a:rPr>
              <a:t>reactor </a:t>
            </a:r>
            <a:r>
              <a:rPr lang="en-US" spc="-5" dirty="0">
                <a:latin typeface="Times New Roman"/>
                <a:cs typeface="Times New Roman"/>
              </a:rPr>
              <a:t>control </a:t>
            </a:r>
            <a:r>
              <a:rPr lang="en-US" spc="-10" dirty="0">
                <a:latin typeface="Times New Roman"/>
                <a:cs typeface="Times New Roman"/>
              </a:rPr>
              <a:t>systems, </a:t>
            </a:r>
            <a:r>
              <a:rPr lang="en-US" spc="-5" dirty="0">
                <a:latin typeface="Times New Roman"/>
                <a:cs typeface="Times New Roman"/>
              </a:rPr>
              <a:t>safety-critical </a:t>
            </a:r>
            <a:r>
              <a:rPr lang="en-US" dirty="0">
                <a:latin typeface="Times New Roman"/>
                <a:cs typeface="Times New Roman"/>
              </a:rPr>
              <a:t>chemical factory </a:t>
            </a:r>
            <a:r>
              <a:rPr lang="en-US" spc="-5" dirty="0">
                <a:latin typeface="Times New Roman"/>
                <a:cs typeface="Times New Roman"/>
              </a:rPr>
              <a:t>controls, </a:t>
            </a:r>
            <a:r>
              <a:rPr lang="en-US" dirty="0">
                <a:latin typeface="Times New Roman"/>
                <a:cs typeface="Times New Roman"/>
              </a:rPr>
              <a:t> train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signals,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engines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on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single-engine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aircraft.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320AC-72AB-A5D9-65BA-840B53A6FA7B}"/>
              </a:ext>
            </a:extLst>
          </p:cNvPr>
          <p:cNvSpPr txBox="1"/>
          <p:nvPr/>
        </p:nvSpPr>
        <p:spPr>
          <a:xfrm>
            <a:off x="352925" y="232611"/>
            <a:ext cx="11662611" cy="571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10160" lvl="1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system </a:t>
            </a:r>
            <a:r>
              <a:rPr lang="en-US" spc="-5" dirty="0">
                <a:latin typeface="Times New Roman"/>
                <a:cs typeface="Times New Roman"/>
              </a:rPr>
              <a:t>will lose large </a:t>
            </a:r>
            <a:r>
              <a:rPr lang="en-US" dirty="0">
                <a:latin typeface="Times New Roman"/>
                <a:cs typeface="Times New Roman"/>
              </a:rPr>
              <a:t>amounts </a:t>
            </a:r>
            <a:r>
              <a:rPr lang="en-US" spc="10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money when shut down: </a:t>
            </a:r>
            <a:r>
              <a:rPr lang="en-US" spc="-10" dirty="0">
                <a:latin typeface="Times New Roman"/>
                <a:cs typeface="Times New Roman"/>
              </a:rPr>
              <a:t>Telephone 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switches,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factory </a:t>
            </a:r>
            <a:r>
              <a:rPr lang="en-US" spc="-10" dirty="0">
                <a:latin typeface="Times New Roman"/>
                <a:cs typeface="Times New Roman"/>
              </a:rPr>
              <a:t>controls,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bridge</a:t>
            </a:r>
            <a:r>
              <a:rPr lang="en-US" spc="-5" dirty="0">
                <a:latin typeface="Times New Roman"/>
                <a:cs typeface="Times New Roman"/>
              </a:rPr>
              <a:t> and</a:t>
            </a:r>
            <a:r>
              <a:rPr lang="en-US" dirty="0">
                <a:latin typeface="Times New Roman"/>
                <a:cs typeface="Times New Roman"/>
              </a:rPr>
              <a:t> elevator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controls,</a:t>
            </a:r>
            <a:r>
              <a:rPr lang="en-US" spc="-5" dirty="0">
                <a:latin typeface="Times New Roman"/>
                <a:cs typeface="Times New Roman"/>
              </a:rPr>
              <a:t> funds transfer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 market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making,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automated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sales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service.</a:t>
            </a:r>
            <a:endParaRPr lang="en-US" dirty="0">
              <a:latin typeface="Times New Roman"/>
              <a:cs typeface="Times New Roman"/>
            </a:endParaRPr>
          </a:p>
          <a:p>
            <a:pPr marL="12700" marR="8890" indent="914400">
              <a:lnSpc>
                <a:spcPts val="2070"/>
              </a:lnSpc>
              <a:spcBef>
                <a:spcPts val="170"/>
              </a:spcBef>
            </a:pP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variety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techniques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used,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sometimes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combination,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recover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errors—both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software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bugs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such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as</a:t>
            </a:r>
            <a:r>
              <a:rPr lang="en-US" spc="19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memory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leaks,</a:t>
            </a:r>
            <a:r>
              <a:rPr lang="en-US" spc="1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1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also</a:t>
            </a:r>
            <a:r>
              <a:rPr lang="en-US" spc="20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soft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errors</a:t>
            </a:r>
            <a:r>
              <a:rPr lang="en-US" spc="1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in</a:t>
            </a:r>
            <a:r>
              <a:rPr lang="en-US" spc="1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pc="-5" dirty="0">
                <a:latin typeface="Times New Roman"/>
                <a:cs typeface="Times New Roman"/>
              </a:rPr>
              <a:t>hardware:</a:t>
            </a:r>
            <a:endParaRPr lang="en-US" dirty="0">
              <a:latin typeface="Times New Roman"/>
              <a:cs typeface="Times New Roman"/>
            </a:endParaRPr>
          </a:p>
          <a:p>
            <a:pPr marL="469900" marR="9525" lvl="1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Watchdog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timer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that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resets</a:t>
            </a:r>
            <a:r>
              <a:rPr lang="en-US" spc="2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computer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unless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periodically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notifies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watchdog</a:t>
            </a:r>
          </a:p>
          <a:p>
            <a:pPr marL="469900" lvl="1" indent="-22860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Subsystems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redundant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spares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that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can</a:t>
            </a:r>
            <a:r>
              <a:rPr lang="en-US" spc="-15" dirty="0">
                <a:latin typeface="Times New Roman"/>
                <a:cs typeface="Times New Roman"/>
              </a:rPr>
              <a:t> be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over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</a:p>
          <a:p>
            <a:pPr marL="469900" lvl="1" indent="-228600" algn="just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software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"limp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modes"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that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provide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partial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function</a:t>
            </a:r>
            <a:endParaRPr lang="en-US" dirty="0">
              <a:latin typeface="Times New Roman"/>
              <a:cs typeface="Times New Roman"/>
            </a:endParaRPr>
          </a:p>
          <a:p>
            <a:pPr marL="469900" marR="6985" lvl="1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Designing with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Trusted </a:t>
            </a:r>
            <a:r>
              <a:rPr lang="en-US" spc="-10" dirty="0">
                <a:latin typeface="Times New Roman"/>
                <a:cs typeface="Times New Roman"/>
              </a:rPr>
              <a:t>Computing Base </a:t>
            </a:r>
            <a:r>
              <a:rPr lang="en-US" spc="-5" dirty="0">
                <a:latin typeface="Times New Roman"/>
                <a:cs typeface="Times New Roman"/>
              </a:rPr>
              <a:t>(TCB) architecture </a:t>
            </a:r>
            <a:r>
              <a:rPr lang="en-US" spc="-10" dirty="0">
                <a:latin typeface="Times New Roman"/>
                <a:cs typeface="Times New Roman"/>
              </a:rPr>
              <a:t>[6] ensures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highly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secure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reliable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system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environment</a:t>
            </a:r>
            <a:endParaRPr lang="en-US" dirty="0">
              <a:latin typeface="Times New Roman"/>
              <a:cs typeface="Times New Roman"/>
            </a:endParaRPr>
          </a:p>
          <a:p>
            <a:pPr marL="469900" marR="6985" lvl="1" indent="-228600" algn="just">
              <a:lnSpc>
                <a:spcPct val="1437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An Embedded</a:t>
            </a:r>
            <a:r>
              <a:rPr lang="en-US" dirty="0">
                <a:latin typeface="Times New Roman"/>
                <a:cs typeface="Times New Roman"/>
              </a:rPr>
              <a:t> Hypervisor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is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able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to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provide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secure </a:t>
            </a:r>
            <a:r>
              <a:rPr lang="en-US" spc="-5" dirty="0">
                <a:latin typeface="Times New Roman"/>
                <a:cs typeface="Times New Roman"/>
              </a:rPr>
              <a:t>encapsulation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</a:t>
            </a:r>
            <a:r>
              <a:rPr lang="en-US" spc="-5" dirty="0">
                <a:latin typeface="Times New Roman"/>
                <a:cs typeface="Times New Roman"/>
              </a:rPr>
              <a:t> any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subsystem </a:t>
            </a:r>
            <a:r>
              <a:rPr lang="en-US" dirty="0">
                <a:latin typeface="Times New Roman"/>
                <a:cs typeface="Times New Roman"/>
              </a:rPr>
              <a:t>component,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so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that</a:t>
            </a:r>
            <a:r>
              <a:rPr lang="en-US" dirty="0">
                <a:latin typeface="Times New Roman"/>
                <a:cs typeface="Times New Roman"/>
              </a:rPr>
              <a:t> a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compromised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component</a:t>
            </a:r>
            <a:r>
              <a:rPr lang="en-US" spc="-5" dirty="0">
                <a:latin typeface="Times New Roman"/>
                <a:cs typeface="Times New Roman"/>
              </a:rPr>
              <a:t> cannot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interfere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with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other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subsystems,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privileged-level</a:t>
            </a:r>
            <a:r>
              <a:rPr lang="en-US" dirty="0">
                <a:latin typeface="Times New Roman"/>
                <a:cs typeface="Times New Roman"/>
              </a:rPr>
              <a:t> system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software.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This </a:t>
            </a:r>
            <a:r>
              <a:rPr lang="en-US" spc="-5" dirty="0">
                <a:latin typeface="Times New Roman"/>
                <a:cs typeface="Times New Roman"/>
              </a:rPr>
              <a:t> encapsulation keeps faults from propagating from one </a:t>
            </a:r>
            <a:r>
              <a:rPr lang="en-US" dirty="0">
                <a:latin typeface="Times New Roman"/>
                <a:cs typeface="Times New Roman"/>
              </a:rPr>
              <a:t>subsystem to </a:t>
            </a:r>
            <a:r>
              <a:rPr lang="en-US" spc="-5" dirty="0">
                <a:latin typeface="Times New Roman"/>
                <a:cs typeface="Times New Roman"/>
              </a:rPr>
              <a:t>another,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improving reliability. This may </a:t>
            </a:r>
            <a:r>
              <a:rPr lang="en-US" spc="-10" dirty="0">
                <a:latin typeface="Times New Roman"/>
                <a:cs typeface="Times New Roman"/>
              </a:rPr>
              <a:t>also allow </a:t>
            </a:r>
            <a:r>
              <a:rPr lang="en-US" dirty="0">
                <a:latin typeface="Times New Roman"/>
                <a:cs typeface="Times New Roman"/>
              </a:rPr>
              <a:t>a subsystem to </a:t>
            </a:r>
            <a:r>
              <a:rPr lang="en-US" spc="-15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automatically shut </a:t>
            </a:r>
            <a:r>
              <a:rPr lang="en-US" spc="-2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down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restarted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on</a:t>
            </a:r>
            <a:r>
              <a:rPr lang="en-US" spc="-15" dirty="0">
                <a:latin typeface="Times New Roman"/>
                <a:cs typeface="Times New Roman"/>
              </a:rPr>
              <a:t> fault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detection.</a:t>
            </a:r>
            <a:endParaRPr lang="en-US" dirty="0">
              <a:latin typeface="Times New Roman"/>
              <a:cs typeface="Times New Roman"/>
            </a:endParaRPr>
          </a:p>
          <a:p>
            <a:pPr marL="469900" lvl="1" indent="-228600" algn="just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Immunity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Aware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Programming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97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C5B5CA-F34B-4156-3797-8BE061F2F3B0}"/>
              </a:ext>
            </a:extLst>
          </p:cNvPr>
          <p:cNvSpPr txBox="1"/>
          <p:nvPr/>
        </p:nvSpPr>
        <p:spPr>
          <a:xfrm>
            <a:off x="176462" y="441158"/>
            <a:ext cx="11502191" cy="594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Components</a:t>
            </a:r>
            <a:r>
              <a:rPr lang="en-US" sz="2000" b="1" spc="10" dirty="0">
                <a:latin typeface="Times New Roman"/>
                <a:cs typeface="Times New Roman"/>
              </a:rPr>
              <a:t> </a:t>
            </a:r>
            <a:r>
              <a:rPr lang="en-US" sz="2000" b="1" spc="-20" dirty="0">
                <a:latin typeface="Times New Roman"/>
                <a:cs typeface="Times New Roman"/>
              </a:rPr>
              <a:t>of</a:t>
            </a:r>
            <a:r>
              <a:rPr lang="en-US" sz="2000" b="1" spc="20" dirty="0">
                <a:latin typeface="Times New Roman"/>
                <a:cs typeface="Times New Roman"/>
              </a:rPr>
              <a:t> </a:t>
            </a:r>
            <a:r>
              <a:rPr lang="en-US" sz="2000" b="1" spc="5" dirty="0">
                <a:latin typeface="Times New Roman"/>
                <a:cs typeface="Times New Roman"/>
              </a:rPr>
              <a:t>an</a:t>
            </a:r>
            <a:r>
              <a:rPr lang="en-US" sz="2000" b="1" spc="-25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Embedded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System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125095" indent="457200">
              <a:lnSpc>
                <a:spcPct val="1452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embedded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5" dirty="0">
                <a:latin typeface="Times New Roman"/>
                <a:cs typeface="Times New Roman"/>
              </a:rPr>
              <a:t> has</a:t>
            </a:r>
            <a:r>
              <a:rPr lang="en-US" sz="1800" dirty="0">
                <a:latin typeface="Times New Roman"/>
                <a:cs typeface="Times New Roman"/>
              </a:rPr>
              <a:t> three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main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components</a:t>
            </a:r>
            <a:r>
              <a:rPr lang="en-US" sz="1800" spc="2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Hardware,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Software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time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operating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b="1" dirty="0" err="1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Times New Roman"/>
                <a:cs typeface="Times New Roman"/>
              </a:rPr>
              <a:t>)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Hardware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Power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Supply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Processor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Memory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Timers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43510" indent="-92075">
              <a:lnSpc>
                <a:spcPct val="100000"/>
              </a:lnSpc>
              <a:buChar char="•"/>
              <a:tabLst>
                <a:tab pos="144145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Serial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communication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ports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43510" indent="-92075">
              <a:lnSpc>
                <a:spcPct val="100000"/>
              </a:lnSpc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Output/Output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circuits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lang="en-US" sz="1800" dirty="0">
              <a:latin typeface="Times New Roman"/>
              <a:cs typeface="Times New Roman"/>
            </a:endParaRPr>
          </a:p>
          <a:p>
            <a:pPr marL="143510" indent="-92075">
              <a:lnSpc>
                <a:spcPct val="100000"/>
              </a:lnSpc>
              <a:buChar char="•"/>
              <a:tabLst>
                <a:tab pos="144145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System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application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specific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circuits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79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5138</Words>
  <Application>Microsoft Office PowerPoint</Application>
  <PresentationFormat>Widescreen</PresentationFormat>
  <Paragraphs>280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madipally harichandana</dc:creator>
  <cp:lastModifiedBy>madipally harichandana</cp:lastModifiedBy>
  <cp:revision>1</cp:revision>
  <dcterms:created xsi:type="dcterms:W3CDTF">2022-08-02T19:00:31Z</dcterms:created>
  <dcterms:modified xsi:type="dcterms:W3CDTF">2022-08-02T19:50:58Z</dcterms:modified>
</cp:coreProperties>
</file>