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6A5F6-3559-41F8-B4CE-22186221FAE5}" type="datetimeFigureOut">
              <a:rPr lang="en-US" smtClean="0"/>
              <a:t>10/25/2024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1F520-03AC-4A9C-83B6-40E239E73779}" type="slidenum">
              <a:rPr lang="en-US" smtClean="0"/>
              <a:t>‹#›</a:t>
            </a:fld>
            <a:endParaRPr lang="en-US"/>
          </a:p>
        </p:txBody>
      </p:sp>
    </p:spTree>
    <p:extLst>
      <p:ext uri="{BB962C8B-B14F-4D97-AF65-F5344CB8AC3E}">
        <p14:creationId xmlns:p14="http://schemas.microsoft.com/office/powerpoint/2010/main" val="311226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71F520-03AC-4A9C-83B6-40E239E73779}" type="slidenum">
              <a:rPr lang="en-US" smtClean="0"/>
              <a:t>20</a:t>
            </a:fld>
            <a:endParaRPr lang="en-US"/>
          </a:p>
        </p:txBody>
      </p:sp>
    </p:spTree>
    <p:extLst>
      <p:ext uri="{BB962C8B-B14F-4D97-AF65-F5344CB8AC3E}">
        <p14:creationId xmlns:p14="http://schemas.microsoft.com/office/powerpoint/2010/main" val="3853183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7D1A-3918-381E-E8CC-C9EDD3613BA6}"/>
              </a:ext>
            </a:extLst>
          </p:cNvPr>
          <p:cNvSpPr>
            <a:spLocks noGrp="1"/>
          </p:cNvSpPr>
          <p:nvPr>
            <p:ph type="ctrTitle"/>
          </p:nvPr>
        </p:nvSpPr>
        <p:spPr/>
        <p:txBody>
          <a:bodyPr/>
          <a:lstStyle/>
          <a:p>
            <a:r>
              <a:rPr lang="en-US" sz="2800" b="1" dirty="0"/>
              <a:t>LO.2 Deploy the system</a:t>
            </a:r>
            <a:br>
              <a:rPr lang="en-US" sz="4000" b="1" dirty="0"/>
            </a:br>
            <a:r>
              <a:rPr lang="en-US" sz="2400" b="1" dirty="0"/>
              <a:t>IC.2.1 Preparation of deployment environment</a:t>
            </a:r>
          </a:p>
        </p:txBody>
      </p:sp>
      <p:sp>
        <p:nvSpPr>
          <p:cNvPr id="3" name="Subtitle 2">
            <a:extLst>
              <a:ext uri="{FF2B5EF4-FFF2-40B4-BE49-F238E27FC236}">
                <a16:creationId xmlns:a16="http://schemas.microsoft.com/office/drawing/2014/main" id="{E605E6D7-4503-FFCC-145F-E8471D828CEA}"/>
              </a:ext>
            </a:extLst>
          </p:cNvPr>
          <p:cNvSpPr>
            <a:spLocks noGrp="1"/>
          </p:cNvSpPr>
          <p:nvPr>
            <p:ph type="subTitle" idx="1"/>
          </p:nvPr>
        </p:nvSpPr>
        <p:spPr/>
        <p:txBody>
          <a:bodyPr>
            <a:normAutofit/>
          </a:bodyPr>
          <a:lstStyle/>
          <a:p>
            <a:r>
              <a:rPr lang="en-US" sz="3200" dirty="0"/>
              <a:t>✓ Definitions of Key Terms</a:t>
            </a:r>
          </a:p>
        </p:txBody>
      </p:sp>
    </p:spTree>
    <p:extLst>
      <p:ext uri="{BB962C8B-B14F-4D97-AF65-F5344CB8AC3E}">
        <p14:creationId xmlns:p14="http://schemas.microsoft.com/office/powerpoint/2010/main" val="643234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3056-521E-7300-5088-5D410E44B83C}"/>
              </a:ext>
            </a:extLst>
          </p:cNvPr>
          <p:cNvSpPr>
            <a:spLocks noGrp="1"/>
          </p:cNvSpPr>
          <p:nvPr>
            <p:ph type="title"/>
          </p:nvPr>
        </p:nvSpPr>
        <p:spPr/>
        <p:txBody>
          <a:bodyPr>
            <a:normAutofit fontScale="90000"/>
          </a:bodyPr>
          <a:lstStyle/>
          <a:p>
            <a:r>
              <a:rPr lang="en-US" b="1" i="0" dirty="0">
                <a:solidFill>
                  <a:srgbClr val="000000"/>
                </a:solidFill>
                <a:effectLst/>
                <a:latin typeface="-apple-system"/>
              </a:rPr>
              <a:t>Evolution of DevOps</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0A5C8457-7EE1-FAD4-E694-0DD7F31B350F}"/>
              </a:ext>
            </a:extLst>
          </p:cNvPr>
          <p:cNvSpPr>
            <a:spLocks noGrp="1"/>
          </p:cNvSpPr>
          <p:nvPr>
            <p:ph idx="1"/>
          </p:nvPr>
        </p:nvSpPr>
        <p:spPr>
          <a:xfrm>
            <a:off x="1295401" y="2414016"/>
            <a:ext cx="9601196" cy="3791712"/>
          </a:xfrm>
        </p:spPr>
        <p:txBody>
          <a:bodyPr>
            <a:normAutofit fontScale="85000" lnSpcReduction="20000"/>
          </a:bodyPr>
          <a:lstStyle/>
          <a:p>
            <a:pPr marL="0" indent="0" algn="l" fontAlgn="t">
              <a:buNone/>
            </a:pPr>
            <a:r>
              <a:rPr lang="en-US" sz="2900" b="1" i="0" dirty="0">
                <a:solidFill>
                  <a:srgbClr val="000000"/>
                </a:solidFill>
                <a:effectLst/>
                <a:latin typeface="-apple-system"/>
              </a:rPr>
              <a:t>1. </a:t>
            </a:r>
            <a:r>
              <a:rPr lang="en-US" sz="2900" b="1" i="0" dirty="0">
                <a:solidFill>
                  <a:srgbClr val="000000"/>
                </a:solidFill>
                <a:effectLst/>
                <a:latin typeface="Times New Roman" panose="02020603050405020304" pitchFamily="18" charset="0"/>
                <a:cs typeface="Times New Roman" panose="02020603050405020304" pitchFamily="18" charset="0"/>
              </a:rPr>
              <a:t>Before 2000s:</a:t>
            </a:r>
            <a:endParaRPr lang="en-US" sz="2900" b="0" i="0" dirty="0">
              <a:solidFill>
                <a:srgbClr val="000000"/>
              </a:solidFill>
              <a:effectLst/>
              <a:latin typeface="Times New Roman" panose="02020603050405020304" pitchFamily="18" charset="0"/>
              <a:cs typeface="Times New Roman" panose="02020603050405020304" pitchFamily="18" charset="0"/>
            </a:endParaRPr>
          </a:p>
          <a:p>
            <a:pPr marL="457200" lvl="1" indent="0" algn="l">
              <a:buNone/>
            </a:pPr>
            <a:r>
              <a:rPr lang="en-US" sz="2900" b="0" i="0" dirty="0">
                <a:solidFill>
                  <a:srgbClr val="000000"/>
                </a:solidFill>
                <a:effectLst/>
                <a:latin typeface="Times New Roman" panose="02020603050405020304" pitchFamily="18" charset="0"/>
                <a:cs typeface="Times New Roman" panose="02020603050405020304" pitchFamily="18" charset="0"/>
              </a:rPr>
              <a:t>Development and operations teams worked separately, causing communication problems.</a:t>
            </a:r>
          </a:p>
          <a:p>
            <a:pPr marL="0" indent="0" algn="l" fontAlgn="t">
              <a:buNone/>
            </a:pPr>
            <a:r>
              <a:rPr lang="en-US" sz="2900" b="1" i="0" dirty="0">
                <a:solidFill>
                  <a:srgbClr val="000000"/>
                </a:solidFill>
                <a:effectLst/>
                <a:latin typeface="Times New Roman" panose="02020603050405020304" pitchFamily="18" charset="0"/>
                <a:cs typeface="Times New Roman" panose="02020603050405020304" pitchFamily="18" charset="0"/>
              </a:rPr>
              <a:t>2. 2001 Onwards:</a:t>
            </a:r>
            <a:endParaRPr lang="en-US" sz="2900" b="0" i="0" dirty="0">
              <a:solidFill>
                <a:srgbClr val="000000"/>
              </a:solidFill>
              <a:effectLst/>
              <a:latin typeface="Times New Roman" panose="02020603050405020304" pitchFamily="18" charset="0"/>
              <a:cs typeface="Times New Roman" panose="02020603050405020304" pitchFamily="18" charset="0"/>
            </a:endParaRPr>
          </a:p>
          <a:p>
            <a:pPr marL="457200" lvl="1" indent="0" algn="l">
              <a:buNone/>
            </a:pPr>
            <a:r>
              <a:rPr lang="en-US" sz="2900" b="0" i="0" dirty="0">
                <a:solidFill>
                  <a:srgbClr val="000000"/>
                </a:solidFill>
                <a:effectLst/>
                <a:latin typeface="Times New Roman" panose="02020603050405020304" pitchFamily="18" charset="0"/>
                <a:cs typeface="Times New Roman" panose="02020603050405020304" pitchFamily="18" charset="0"/>
              </a:rPr>
              <a:t>Agile methods emerged, encouraging teams to work together and respond quickly to changes.</a:t>
            </a:r>
          </a:p>
          <a:p>
            <a:pPr marL="0" indent="0" algn="l" fontAlgn="t">
              <a:buNone/>
            </a:pPr>
            <a:r>
              <a:rPr lang="en-US" sz="2900" b="1" i="0" dirty="0">
                <a:solidFill>
                  <a:srgbClr val="000000"/>
                </a:solidFill>
                <a:effectLst/>
                <a:latin typeface="Times New Roman" panose="02020603050405020304" pitchFamily="18" charset="0"/>
                <a:cs typeface="Times New Roman" panose="02020603050405020304" pitchFamily="18" charset="0"/>
              </a:rPr>
              <a:t>3. CI/CD Era:</a:t>
            </a:r>
            <a:endParaRPr lang="en-US" sz="2900" b="0" i="0" dirty="0">
              <a:solidFill>
                <a:srgbClr val="000000"/>
              </a:solidFill>
              <a:effectLst/>
              <a:latin typeface="Times New Roman" panose="02020603050405020304" pitchFamily="18" charset="0"/>
              <a:cs typeface="Times New Roman" panose="02020603050405020304" pitchFamily="18" charset="0"/>
            </a:endParaRPr>
          </a:p>
          <a:p>
            <a:pPr marL="457200" lvl="1" indent="0" algn="l">
              <a:buNone/>
            </a:pPr>
            <a:r>
              <a:rPr lang="en-US" sz="2900" b="0" i="0" dirty="0">
                <a:solidFill>
                  <a:srgbClr val="000000"/>
                </a:solidFill>
                <a:effectLst/>
                <a:latin typeface="Times New Roman" panose="02020603050405020304" pitchFamily="18" charset="0"/>
                <a:cs typeface="Times New Roman" panose="02020603050405020304" pitchFamily="18" charset="0"/>
              </a:rPr>
              <a:t>Automation tools were introduced to help teams integrate and deploy code more frequently and reliably.</a:t>
            </a:r>
          </a:p>
          <a:p>
            <a:endParaRPr lang="en-US" dirty="0"/>
          </a:p>
        </p:txBody>
      </p:sp>
    </p:spTree>
    <p:extLst>
      <p:ext uri="{BB962C8B-B14F-4D97-AF65-F5344CB8AC3E}">
        <p14:creationId xmlns:p14="http://schemas.microsoft.com/office/powerpoint/2010/main" val="117299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5495-0281-4D10-510C-3D9EE3DDF703}"/>
              </a:ext>
            </a:extLst>
          </p:cNvPr>
          <p:cNvSpPr>
            <a:spLocks noGrp="1"/>
          </p:cNvSpPr>
          <p:nvPr>
            <p:ph type="title"/>
          </p:nvPr>
        </p:nvSpPr>
        <p:spPr/>
        <p:txBody>
          <a:bodyPr/>
          <a:lstStyle/>
          <a:p>
            <a:r>
              <a:rPr lang="en-US" b="1" i="0" dirty="0">
                <a:solidFill>
                  <a:srgbClr val="000000"/>
                </a:solidFill>
                <a:effectLst/>
                <a:latin typeface="-apple-system"/>
              </a:rPr>
              <a:t>Evolution of DevOps</a:t>
            </a:r>
            <a:endParaRPr lang="en-US" dirty="0"/>
          </a:p>
        </p:txBody>
      </p:sp>
      <p:sp>
        <p:nvSpPr>
          <p:cNvPr id="3" name="Content Placeholder 2">
            <a:extLst>
              <a:ext uri="{FF2B5EF4-FFF2-40B4-BE49-F238E27FC236}">
                <a16:creationId xmlns:a16="http://schemas.microsoft.com/office/drawing/2014/main" id="{1EB4B0E7-BC42-8BC5-381B-287677C9B4E2}"/>
              </a:ext>
            </a:extLst>
          </p:cNvPr>
          <p:cNvSpPr>
            <a:spLocks noGrp="1"/>
          </p:cNvSpPr>
          <p:nvPr>
            <p:ph idx="1"/>
          </p:nvPr>
        </p:nvSpPr>
        <p:spPr/>
        <p:txBody>
          <a:bodyPr>
            <a:normAutofit fontScale="92500" lnSpcReduction="10000"/>
          </a:bodyPr>
          <a:lstStyle/>
          <a:p>
            <a:pPr marL="0" indent="0" algn="l" fontAlgn="t">
              <a:buNone/>
            </a:pPr>
            <a:r>
              <a:rPr lang="en-US" sz="2900" b="1" dirty="0">
                <a:solidFill>
                  <a:srgbClr val="000000"/>
                </a:solidFill>
                <a:latin typeface="Times New Roman" panose="02020603050405020304" pitchFamily="18" charset="0"/>
                <a:cs typeface="Times New Roman" panose="02020603050405020304" pitchFamily="18" charset="0"/>
              </a:rPr>
              <a:t>4. </a:t>
            </a:r>
            <a:r>
              <a:rPr lang="en-US" sz="2900" b="1" i="0" dirty="0">
                <a:solidFill>
                  <a:srgbClr val="000000"/>
                </a:solidFill>
                <a:effectLst/>
                <a:latin typeface="Times New Roman" panose="02020603050405020304" pitchFamily="18" charset="0"/>
                <a:cs typeface="Times New Roman" panose="02020603050405020304" pitchFamily="18" charset="0"/>
              </a:rPr>
              <a:t>DevOps Emergence (2010s):</a:t>
            </a:r>
            <a:endParaRPr lang="en-US" sz="2900" b="0" i="0" dirty="0">
              <a:solidFill>
                <a:srgbClr val="000000"/>
              </a:solidFill>
              <a:effectLst/>
              <a:latin typeface="Times New Roman" panose="02020603050405020304" pitchFamily="18" charset="0"/>
              <a:cs typeface="Times New Roman" panose="02020603050405020304" pitchFamily="18" charset="0"/>
            </a:endParaRPr>
          </a:p>
          <a:p>
            <a:pPr marL="457200" lvl="1" indent="0" algn="l">
              <a:buNone/>
            </a:pPr>
            <a:r>
              <a:rPr lang="en-US" sz="2900" b="0" i="0" dirty="0">
                <a:solidFill>
                  <a:srgbClr val="000000"/>
                </a:solidFill>
                <a:effectLst/>
                <a:latin typeface="Times New Roman" panose="02020603050405020304" pitchFamily="18" charset="0"/>
                <a:cs typeface="Times New Roman" panose="02020603050405020304" pitchFamily="18" charset="0"/>
              </a:rPr>
              <a:t>The term "DevOps" was created to describe the collaboration between developers and operations. Conferences started promoting this new approach.</a:t>
            </a:r>
          </a:p>
          <a:p>
            <a:pPr marL="0" indent="0" algn="l" fontAlgn="t">
              <a:buNone/>
            </a:pPr>
            <a:r>
              <a:rPr lang="en-US" sz="2900" b="1" i="0" dirty="0">
                <a:solidFill>
                  <a:srgbClr val="000000"/>
                </a:solidFill>
                <a:effectLst/>
                <a:latin typeface="Times New Roman" panose="02020603050405020304" pitchFamily="18" charset="0"/>
                <a:cs typeface="Times New Roman" panose="02020603050405020304" pitchFamily="18" charset="0"/>
              </a:rPr>
              <a:t>5. Tools and Practices:</a:t>
            </a:r>
            <a:endParaRPr lang="en-US" sz="2900" b="0" i="0" dirty="0">
              <a:solidFill>
                <a:srgbClr val="000000"/>
              </a:solidFill>
              <a:effectLst/>
              <a:latin typeface="Times New Roman" panose="02020603050405020304" pitchFamily="18" charset="0"/>
              <a:cs typeface="Times New Roman" panose="02020603050405020304" pitchFamily="18" charset="0"/>
            </a:endParaRPr>
          </a:p>
          <a:p>
            <a:pPr marL="457200" lvl="1" indent="0" algn="l">
              <a:buNone/>
            </a:pPr>
            <a:r>
              <a:rPr lang="en-US" sz="2900" b="0" i="0" dirty="0">
                <a:solidFill>
                  <a:srgbClr val="000000"/>
                </a:solidFill>
                <a:effectLst/>
                <a:latin typeface="Times New Roman" panose="02020603050405020304" pitchFamily="18" charset="0"/>
                <a:cs typeface="Times New Roman" panose="02020603050405020304" pitchFamily="18" charset="0"/>
              </a:rPr>
              <a:t>New technologies like Docker and Kubernetes became popular, helping with automation and managing applications</a:t>
            </a:r>
            <a:r>
              <a:rPr lang="en-US" sz="2900" b="0" i="0" dirty="0">
                <a:solidFill>
                  <a:srgbClr val="000000"/>
                </a:solidFill>
                <a:effectLst/>
                <a:latin typeface="-apple-system"/>
              </a:rPr>
              <a:t>.</a:t>
            </a:r>
          </a:p>
          <a:p>
            <a:endParaRPr lang="en-US" dirty="0"/>
          </a:p>
        </p:txBody>
      </p:sp>
    </p:spTree>
    <p:extLst>
      <p:ext uri="{BB962C8B-B14F-4D97-AF65-F5344CB8AC3E}">
        <p14:creationId xmlns:p14="http://schemas.microsoft.com/office/powerpoint/2010/main" val="327766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12D0-E521-B4C9-165C-EB3AEF2C33CA}"/>
              </a:ext>
            </a:extLst>
          </p:cNvPr>
          <p:cNvSpPr>
            <a:spLocks noGrp="1"/>
          </p:cNvSpPr>
          <p:nvPr>
            <p:ph type="title"/>
          </p:nvPr>
        </p:nvSpPr>
        <p:spPr/>
        <p:txBody>
          <a:bodyPr>
            <a:normAutofit fontScale="90000"/>
          </a:bodyPr>
          <a:lstStyle/>
          <a:p>
            <a:r>
              <a:rPr lang="en-US" b="1" i="0" dirty="0">
                <a:solidFill>
                  <a:srgbClr val="000000"/>
                </a:solidFill>
                <a:effectLst/>
                <a:latin typeface="-apple-system"/>
              </a:rPr>
              <a:t>Importance of DevOps</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A3E9C496-6735-4FE9-2CE1-68E2C98363C7}"/>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Faster Releases:</a:t>
            </a:r>
            <a:r>
              <a:rPr lang="en-US" b="0" i="0" dirty="0">
                <a:solidFill>
                  <a:srgbClr val="000000"/>
                </a:solidFill>
                <a:effectLst/>
                <a:latin typeface="Times New Roman" panose="02020603050405020304" pitchFamily="18" charset="0"/>
                <a:cs typeface="Times New Roman" panose="02020603050405020304" pitchFamily="18" charset="0"/>
              </a:rPr>
              <a:t> Teams can deliver updates and new features quickly.</a:t>
            </a:r>
          </a:p>
          <a:p>
            <a:pPr algn="l">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Better Collaboration:</a:t>
            </a:r>
            <a:r>
              <a:rPr lang="en-US" b="0" i="0" dirty="0">
                <a:solidFill>
                  <a:srgbClr val="000000"/>
                </a:solidFill>
                <a:effectLst/>
                <a:latin typeface="Times New Roman" panose="02020603050405020304" pitchFamily="18" charset="0"/>
                <a:cs typeface="Times New Roman" panose="02020603050405020304" pitchFamily="18" charset="0"/>
              </a:rPr>
              <a:t> Development and operations work closely together.</a:t>
            </a:r>
          </a:p>
          <a:p>
            <a:pPr algn="l">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Increased Efficiency:</a:t>
            </a:r>
            <a:r>
              <a:rPr lang="en-US" b="0" i="0" dirty="0">
                <a:solidFill>
                  <a:srgbClr val="000000"/>
                </a:solidFill>
                <a:effectLst/>
                <a:latin typeface="Times New Roman" panose="02020603050405020304" pitchFamily="18" charset="0"/>
                <a:cs typeface="Times New Roman" panose="02020603050405020304" pitchFamily="18" charset="0"/>
              </a:rPr>
              <a:t> Automation reduces manual work and errors.</a:t>
            </a:r>
          </a:p>
          <a:p>
            <a:pPr algn="l">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Higher Quality:</a:t>
            </a:r>
            <a:r>
              <a:rPr lang="en-US" b="0" i="0" dirty="0">
                <a:solidFill>
                  <a:srgbClr val="000000"/>
                </a:solidFill>
                <a:effectLst/>
                <a:latin typeface="Times New Roman" panose="02020603050405020304" pitchFamily="18" charset="0"/>
                <a:cs typeface="Times New Roman" panose="02020603050405020304" pitchFamily="18" charset="0"/>
              </a:rPr>
              <a:t> Continuous testing improves software reliability.</a:t>
            </a:r>
          </a:p>
          <a:p>
            <a:pPr algn="l">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Improved Customer Satisfaction:</a:t>
            </a:r>
            <a:r>
              <a:rPr lang="en-US" b="0" i="0" dirty="0">
                <a:solidFill>
                  <a:srgbClr val="000000"/>
                </a:solidFill>
                <a:effectLst/>
                <a:latin typeface="Times New Roman" panose="02020603050405020304" pitchFamily="18" charset="0"/>
                <a:cs typeface="Times New Roman" panose="02020603050405020304" pitchFamily="18" charset="0"/>
              </a:rPr>
              <a:t> Teams can respond to user feedback faster.</a:t>
            </a:r>
          </a:p>
          <a:p>
            <a:pPr algn="l">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Scalability:</a:t>
            </a:r>
            <a:r>
              <a:rPr lang="en-US" b="0" i="0" dirty="0">
                <a:solidFill>
                  <a:srgbClr val="000000"/>
                </a:solidFill>
                <a:effectLst/>
                <a:latin typeface="Times New Roman" panose="02020603050405020304" pitchFamily="18" charset="0"/>
                <a:cs typeface="Times New Roman" panose="02020603050405020304" pitchFamily="18" charset="0"/>
              </a:rPr>
              <a:t> Easier to manage resources as needs change.</a:t>
            </a:r>
          </a:p>
          <a:p>
            <a:pPr algn="l">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Learning Culture:</a:t>
            </a:r>
            <a:r>
              <a:rPr lang="en-US" b="0" i="0" dirty="0">
                <a:solidFill>
                  <a:srgbClr val="000000"/>
                </a:solidFill>
                <a:effectLst/>
                <a:latin typeface="Times New Roman" panose="02020603050405020304" pitchFamily="18" charset="0"/>
                <a:cs typeface="Times New Roman" panose="02020603050405020304" pitchFamily="18" charset="0"/>
              </a:rPr>
              <a:t> Encourages teams to learn from mistakes and innovate.</a:t>
            </a:r>
          </a:p>
          <a:p>
            <a:pPr marL="0" indent="0">
              <a:buNone/>
            </a:pPr>
            <a:endParaRPr lang="en-US" dirty="0"/>
          </a:p>
        </p:txBody>
      </p:sp>
    </p:spTree>
    <p:extLst>
      <p:ext uri="{BB962C8B-B14F-4D97-AF65-F5344CB8AC3E}">
        <p14:creationId xmlns:p14="http://schemas.microsoft.com/office/powerpoint/2010/main" val="2170260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5CA5-4E62-9F80-B720-2CE74223391F}"/>
              </a:ext>
            </a:extLst>
          </p:cNvPr>
          <p:cNvSpPr>
            <a:spLocks noGrp="1"/>
          </p:cNvSpPr>
          <p:nvPr>
            <p:ph type="title"/>
          </p:nvPr>
        </p:nvSpPr>
        <p:spPr/>
        <p:txBody>
          <a:bodyPr>
            <a:normAutofit fontScale="90000"/>
          </a:bodyPr>
          <a:lstStyle/>
          <a:p>
            <a:r>
              <a:rPr lang="en-US" b="1" dirty="0">
                <a:effectLst/>
                <a:latin typeface="Times New Roman" panose="02020603050405020304" pitchFamily="18" charset="0"/>
                <a:cs typeface="Times New Roman" panose="02020603050405020304" pitchFamily="18" charset="0"/>
              </a:rPr>
              <a:t>Advantages of DevOps</a:t>
            </a:r>
            <a:br>
              <a:rPr lang="en-US" b="1" dirty="0">
                <a:effectLst/>
              </a:rPr>
            </a:br>
            <a:endParaRPr lang="en-US" dirty="0"/>
          </a:p>
        </p:txBody>
      </p:sp>
      <p:sp>
        <p:nvSpPr>
          <p:cNvPr id="3" name="Content Placeholder 2">
            <a:extLst>
              <a:ext uri="{FF2B5EF4-FFF2-40B4-BE49-F238E27FC236}">
                <a16:creationId xmlns:a16="http://schemas.microsoft.com/office/drawing/2014/main" id="{86296455-CE39-25F2-8B42-F498E1079465}"/>
              </a:ext>
            </a:extLst>
          </p:cNvPr>
          <p:cNvSpPr>
            <a:spLocks noGrp="1"/>
          </p:cNvSpPr>
          <p:nvPr>
            <p:ph idx="1"/>
          </p:nvPr>
        </p:nvSpPr>
        <p:spPr/>
        <p:txBody>
          <a:bodyPr>
            <a:normAutofit fontScale="92500" lnSpcReduction="20000"/>
          </a:bodyPr>
          <a:lstStyle/>
          <a:p>
            <a:pPr marL="0" indent="0" fontAlgn="t">
              <a:buNone/>
            </a:pPr>
            <a:r>
              <a:rPr lang="en-US" sz="3000" b="1" i="0" dirty="0">
                <a:solidFill>
                  <a:srgbClr val="000000"/>
                </a:solidFill>
                <a:effectLst/>
                <a:latin typeface="Times New Roman" panose="02020603050405020304" pitchFamily="18" charset="0"/>
                <a:cs typeface="Times New Roman" panose="02020603050405020304" pitchFamily="18" charset="0"/>
              </a:rPr>
              <a:t>1. Faster Time to Market: </a:t>
            </a:r>
            <a:r>
              <a:rPr lang="en-US" sz="3000" b="0" i="0" dirty="0">
                <a:solidFill>
                  <a:srgbClr val="000000"/>
                </a:solidFill>
                <a:effectLst/>
                <a:latin typeface="Times New Roman" panose="02020603050405020304" pitchFamily="18" charset="0"/>
                <a:cs typeface="Times New Roman" panose="02020603050405020304" pitchFamily="18" charset="0"/>
              </a:rPr>
              <a:t>Teams can deliver updates and new features more quickly due to automated processes.</a:t>
            </a:r>
          </a:p>
          <a:p>
            <a:pPr marL="0" indent="0" fontAlgn="t">
              <a:buNone/>
            </a:pPr>
            <a:r>
              <a:rPr lang="en-US" sz="3000" b="1" i="0" dirty="0">
                <a:solidFill>
                  <a:srgbClr val="000000"/>
                </a:solidFill>
                <a:effectLst/>
                <a:latin typeface="Times New Roman" panose="02020603050405020304" pitchFamily="18" charset="0"/>
                <a:cs typeface="Times New Roman" panose="02020603050405020304" pitchFamily="18" charset="0"/>
              </a:rPr>
              <a:t>2. Improved Collaboration: </a:t>
            </a:r>
            <a:r>
              <a:rPr lang="en-US" sz="3000" b="0" i="0" dirty="0">
                <a:solidFill>
                  <a:srgbClr val="000000"/>
                </a:solidFill>
                <a:effectLst/>
                <a:latin typeface="Times New Roman" panose="02020603050405020304" pitchFamily="18" charset="0"/>
                <a:cs typeface="Times New Roman" panose="02020603050405020304" pitchFamily="18" charset="0"/>
              </a:rPr>
              <a:t>Development and operations teams work closely together, enhancing communication and teamwork.</a:t>
            </a:r>
          </a:p>
          <a:p>
            <a:pPr marL="0" indent="0" fontAlgn="t">
              <a:buNone/>
            </a:pPr>
            <a:r>
              <a:rPr lang="en-US" sz="3000" b="1" i="0" dirty="0">
                <a:solidFill>
                  <a:srgbClr val="000000"/>
                </a:solidFill>
                <a:effectLst/>
                <a:latin typeface="Times New Roman" panose="02020603050405020304" pitchFamily="18" charset="0"/>
                <a:cs typeface="Times New Roman" panose="02020603050405020304" pitchFamily="18" charset="0"/>
              </a:rPr>
              <a:t>3. Higher Quality Software: </a:t>
            </a:r>
            <a:r>
              <a:rPr lang="en-US" sz="3000" b="0" i="0" dirty="0">
                <a:solidFill>
                  <a:srgbClr val="000000"/>
                </a:solidFill>
                <a:effectLst/>
                <a:latin typeface="Times New Roman" panose="02020603050405020304" pitchFamily="18" charset="0"/>
                <a:cs typeface="Times New Roman" panose="02020603050405020304" pitchFamily="18" charset="0"/>
              </a:rPr>
              <a:t>Continuous testing and integration help catch bugs early, resulting in more reliable applications.</a:t>
            </a:r>
          </a:p>
          <a:p>
            <a:pPr marL="0" indent="0">
              <a:buNone/>
            </a:pPr>
            <a:br>
              <a:rPr lang="en-US" dirty="0">
                <a:effectLst/>
              </a:rPr>
            </a:br>
            <a:endParaRPr lang="en-US" dirty="0"/>
          </a:p>
        </p:txBody>
      </p:sp>
    </p:spTree>
    <p:extLst>
      <p:ext uri="{BB962C8B-B14F-4D97-AF65-F5344CB8AC3E}">
        <p14:creationId xmlns:p14="http://schemas.microsoft.com/office/powerpoint/2010/main" val="1083407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78FF-9AC5-B8B6-91AF-472563BF457D}"/>
              </a:ext>
            </a:extLst>
          </p:cNvPr>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Advantages of DevOps</a:t>
            </a:r>
            <a:endParaRPr lang="en-US" dirty="0"/>
          </a:p>
        </p:txBody>
      </p:sp>
      <p:sp>
        <p:nvSpPr>
          <p:cNvPr id="3" name="Content Placeholder 2">
            <a:extLst>
              <a:ext uri="{FF2B5EF4-FFF2-40B4-BE49-F238E27FC236}">
                <a16:creationId xmlns:a16="http://schemas.microsoft.com/office/drawing/2014/main" id="{50051EF5-EBD9-5A39-0804-2F31495A4620}"/>
              </a:ext>
            </a:extLst>
          </p:cNvPr>
          <p:cNvSpPr>
            <a:spLocks noGrp="1"/>
          </p:cNvSpPr>
          <p:nvPr>
            <p:ph idx="1"/>
          </p:nvPr>
        </p:nvSpPr>
        <p:spPr/>
        <p:txBody>
          <a:bodyPr>
            <a:normAutofit lnSpcReduction="10000"/>
          </a:bodyPr>
          <a:lstStyle/>
          <a:p>
            <a:pPr marL="0" indent="0" algn="l" fontAlgn="t">
              <a:buNone/>
            </a:pPr>
            <a:r>
              <a:rPr lang="en-US" b="1" i="0" dirty="0">
                <a:solidFill>
                  <a:srgbClr val="000000"/>
                </a:solidFill>
                <a:effectLst/>
                <a:latin typeface="Times New Roman" panose="02020603050405020304" pitchFamily="18" charset="0"/>
                <a:cs typeface="Times New Roman" panose="02020603050405020304" pitchFamily="18" charset="0"/>
              </a:rPr>
              <a:t>4. Increased Efficiency: </a:t>
            </a:r>
            <a:r>
              <a:rPr lang="en-US" b="0" i="0" dirty="0">
                <a:solidFill>
                  <a:srgbClr val="000000"/>
                </a:solidFill>
                <a:effectLst/>
                <a:latin typeface="Times New Roman" panose="02020603050405020304" pitchFamily="18" charset="0"/>
                <a:cs typeface="Times New Roman" panose="02020603050405020304" pitchFamily="18" charset="0"/>
              </a:rPr>
              <a:t>Automation of repetitive tasks saves time and reduces the chance of human error.</a:t>
            </a:r>
          </a:p>
          <a:p>
            <a:pPr marL="0" indent="0" algn="l" fontAlgn="t">
              <a:buNone/>
            </a:pPr>
            <a:r>
              <a:rPr lang="en-US" b="1" i="0" dirty="0">
                <a:solidFill>
                  <a:srgbClr val="000000"/>
                </a:solidFill>
                <a:effectLst/>
                <a:latin typeface="Times New Roman" panose="02020603050405020304" pitchFamily="18" charset="0"/>
                <a:cs typeface="Times New Roman" panose="02020603050405020304" pitchFamily="18" charset="0"/>
              </a:rPr>
              <a:t>5. Better Customer Satisfaction:</a:t>
            </a: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Teams can respond quickly to user feedback and deliver improvements rapidly.</a:t>
            </a:r>
          </a:p>
          <a:p>
            <a:pPr marL="0" indent="0" algn="l" fontAlgn="t">
              <a:buNone/>
            </a:pPr>
            <a:r>
              <a:rPr lang="en-US" b="1" i="0" dirty="0">
                <a:solidFill>
                  <a:srgbClr val="000000"/>
                </a:solidFill>
                <a:effectLst/>
                <a:latin typeface="Times New Roman" panose="02020603050405020304" pitchFamily="18" charset="0"/>
                <a:cs typeface="Times New Roman" panose="02020603050405020304" pitchFamily="18" charset="0"/>
              </a:rPr>
              <a:t>6. Greater Scalability: </a:t>
            </a:r>
            <a:r>
              <a:rPr lang="en-US" b="0" i="0" dirty="0">
                <a:solidFill>
                  <a:srgbClr val="000000"/>
                </a:solidFill>
                <a:effectLst/>
                <a:latin typeface="Times New Roman" panose="02020603050405020304" pitchFamily="18" charset="0"/>
                <a:cs typeface="Times New Roman" panose="02020603050405020304" pitchFamily="18" charset="0"/>
              </a:rPr>
              <a:t>Resources can be adjusted easily to meet changing demands, ensuring optimal performance.</a:t>
            </a:r>
          </a:p>
          <a:p>
            <a:pPr marL="0" indent="0" algn="l" fontAlgn="t">
              <a:buNone/>
            </a:pPr>
            <a:r>
              <a:rPr lang="en-US" b="1" i="0" dirty="0">
                <a:solidFill>
                  <a:srgbClr val="000000"/>
                </a:solidFill>
                <a:effectLst/>
                <a:latin typeface="Times New Roman" panose="02020603050405020304" pitchFamily="18" charset="0"/>
                <a:cs typeface="Times New Roman" panose="02020603050405020304" pitchFamily="18" charset="0"/>
              </a:rPr>
              <a:t>7. Cultural Change: </a:t>
            </a:r>
            <a:r>
              <a:rPr lang="en-US" b="0" i="0" dirty="0">
                <a:solidFill>
                  <a:srgbClr val="000000"/>
                </a:solidFill>
                <a:effectLst/>
                <a:latin typeface="Times New Roman" panose="02020603050405020304" pitchFamily="18" charset="0"/>
                <a:cs typeface="Times New Roman" panose="02020603050405020304" pitchFamily="18" charset="0"/>
              </a:rPr>
              <a:t>Promotes a culture of continuous improvement, learning, and innovation within teams.</a:t>
            </a:r>
          </a:p>
          <a:p>
            <a:endParaRPr lang="en-US" dirty="0"/>
          </a:p>
        </p:txBody>
      </p:sp>
    </p:spTree>
    <p:extLst>
      <p:ext uri="{BB962C8B-B14F-4D97-AF65-F5344CB8AC3E}">
        <p14:creationId xmlns:p14="http://schemas.microsoft.com/office/powerpoint/2010/main" val="183809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6B7A-9BB4-B8D7-5D07-AB0A571618B5}"/>
              </a:ext>
            </a:extLst>
          </p:cNvPr>
          <p:cNvSpPr>
            <a:spLocks noGrp="1"/>
          </p:cNvSpPr>
          <p:nvPr>
            <p:ph type="title"/>
          </p:nvPr>
        </p:nvSpPr>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Disadvantages of DevOps</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E4D0F042-B0F0-0605-CF53-8593C5580E54}"/>
              </a:ext>
            </a:extLst>
          </p:cNvPr>
          <p:cNvSpPr>
            <a:spLocks noGrp="1"/>
          </p:cNvSpPr>
          <p:nvPr>
            <p:ph idx="1"/>
          </p:nvPr>
        </p:nvSpPr>
        <p:spPr/>
        <p:txBody>
          <a:bodyPr>
            <a:normAutofit/>
          </a:bodyPr>
          <a:lstStyle/>
          <a:p>
            <a:pPr marL="0" indent="0" algn="l" fontAlgn="t">
              <a:buNone/>
            </a:pPr>
            <a:r>
              <a:rPr lang="en-US" b="1" i="0" dirty="0">
                <a:solidFill>
                  <a:srgbClr val="000000"/>
                </a:solidFill>
                <a:effectLst/>
                <a:latin typeface="Times New Roman" panose="02020603050405020304" pitchFamily="18" charset="0"/>
                <a:cs typeface="Times New Roman" panose="02020603050405020304" pitchFamily="18" charset="0"/>
              </a:rPr>
              <a:t>1. Complexity: </a:t>
            </a:r>
            <a:r>
              <a:rPr lang="en-US" b="0" i="0" dirty="0">
                <a:solidFill>
                  <a:srgbClr val="000000"/>
                </a:solidFill>
                <a:effectLst/>
                <a:latin typeface="Times New Roman" panose="02020603050405020304" pitchFamily="18" charset="0"/>
                <a:cs typeface="Times New Roman" panose="02020603050405020304" pitchFamily="18" charset="0"/>
              </a:rPr>
              <a:t>Implementing DevOps practices can be complicated and may require significant changes in existing processes.</a:t>
            </a:r>
          </a:p>
          <a:p>
            <a:pPr marL="0" indent="0" algn="l" fontAlgn="t">
              <a:buNone/>
            </a:pPr>
            <a:r>
              <a:rPr lang="en-US" b="1" i="0" dirty="0">
                <a:solidFill>
                  <a:srgbClr val="000000"/>
                </a:solidFill>
                <a:effectLst/>
                <a:latin typeface="Times New Roman" panose="02020603050405020304" pitchFamily="18" charset="0"/>
                <a:cs typeface="Times New Roman" panose="02020603050405020304" pitchFamily="18" charset="0"/>
              </a:rPr>
              <a:t>2. Initial Investment: </a:t>
            </a:r>
            <a:r>
              <a:rPr lang="en-US" b="0" i="0" dirty="0">
                <a:solidFill>
                  <a:srgbClr val="000000"/>
                </a:solidFill>
                <a:effectLst/>
                <a:latin typeface="Times New Roman" panose="02020603050405020304" pitchFamily="18" charset="0"/>
                <a:cs typeface="Times New Roman" panose="02020603050405020304" pitchFamily="18" charset="0"/>
              </a:rPr>
              <a:t>Organizations may need to invest in new tools and training, which can be costly upfront.</a:t>
            </a:r>
          </a:p>
          <a:p>
            <a:pPr marL="0" indent="0" algn="l" fontAlgn="t">
              <a:buNone/>
            </a:pPr>
            <a:r>
              <a:rPr lang="en-US" b="1" i="0" dirty="0">
                <a:solidFill>
                  <a:srgbClr val="000000"/>
                </a:solidFill>
                <a:effectLst/>
                <a:latin typeface="Times New Roman" panose="02020603050405020304" pitchFamily="18" charset="0"/>
                <a:cs typeface="Times New Roman" panose="02020603050405020304" pitchFamily="18" charset="0"/>
              </a:rPr>
              <a:t>3. Cultural Resistance: </a:t>
            </a:r>
            <a:r>
              <a:rPr lang="en-US" b="0" i="0" dirty="0">
                <a:solidFill>
                  <a:srgbClr val="000000"/>
                </a:solidFill>
                <a:effectLst/>
                <a:latin typeface="Times New Roman" panose="02020603050405020304" pitchFamily="18" charset="0"/>
                <a:cs typeface="Times New Roman" panose="02020603050405020304" pitchFamily="18" charset="0"/>
              </a:rPr>
              <a:t>Teams accustomed to traditional methods may resist the changes required for DevOps practices.</a:t>
            </a:r>
          </a:p>
          <a:p>
            <a:endParaRPr lang="en-US" dirty="0"/>
          </a:p>
        </p:txBody>
      </p:sp>
    </p:spTree>
    <p:extLst>
      <p:ext uri="{BB962C8B-B14F-4D97-AF65-F5344CB8AC3E}">
        <p14:creationId xmlns:p14="http://schemas.microsoft.com/office/powerpoint/2010/main" val="3684795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2AAF-87A6-7B27-00BC-20A976AA8F03}"/>
              </a:ext>
            </a:extLst>
          </p:cNvPr>
          <p:cNvSpPr>
            <a:spLocks noGrp="1"/>
          </p:cNvSpPr>
          <p:nvPr>
            <p:ph type="title"/>
          </p:nvPr>
        </p:nvSpPr>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Disadvantages of DevOps</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32ACF982-4D04-6C24-E8DB-A5B69BC4214C}"/>
              </a:ext>
            </a:extLst>
          </p:cNvPr>
          <p:cNvSpPr>
            <a:spLocks noGrp="1"/>
          </p:cNvSpPr>
          <p:nvPr>
            <p:ph idx="1"/>
          </p:nvPr>
        </p:nvSpPr>
        <p:spPr/>
        <p:txBody>
          <a:bodyPr>
            <a:normAutofit/>
          </a:bodyPr>
          <a:lstStyle/>
          <a:p>
            <a:pPr marL="0" indent="0" algn="l" fontAlgn="t">
              <a:buNone/>
            </a:pPr>
            <a:r>
              <a:rPr lang="en-US" b="1" dirty="0">
                <a:solidFill>
                  <a:srgbClr val="000000"/>
                </a:solidFill>
                <a:latin typeface="Times New Roman" panose="02020603050405020304" pitchFamily="18" charset="0"/>
                <a:cs typeface="Times New Roman" panose="02020603050405020304" pitchFamily="18" charset="0"/>
              </a:rPr>
              <a:t>4. </a:t>
            </a:r>
            <a:r>
              <a:rPr lang="en-US" b="1" i="0" dirty="0">
                <a:solidFill>
                  <a:srgbClr val="000000"/>
                </a:solidFill>
                <a:effectLst/>
                <a:latin typeface="Times New Roman" panose="02020603050405020304" pitchFamily="18" charset="0"/>
                <a:cs typeface="Times New Roman" panose="02020603050405020304" pitchFamily="18" charset="0"/>
              </a:rPr>
              <a:t>Over-Reliance on Tools: </a:t>
            </a:r>
            <a:r>
              <a:rPr lang="en-US" b="0" i="0" dirty="0">
                <a:solidFill>
                  <a:srgbClr val="000000"/>
                </a:solidFill>
                <a:effectLst/>
                <a:latin typeface="Times New Roman" panose="02020603050405020304" pitchFamily="18" charset="0"/>
                <a:cs typeface="Times New Roman" panose="02020603050405020304" pitchFamily="18" charset="0"/>
              </a:rPr>
              <a:t>Dependence on automation tools can lead to issues if those tools fail or are misconfigured.</a:t>
            </a:r>
          </a:p>
          <a:p>
            <a:pPr marL="0" indent="0" algn="l" fontAlgn="t">
              <a:buNone/>
            </a:pPr>
            <a:r>
              <a:rPr lang="en-US" b="1" dirty="0">
                <a:solidFill>
                  <a:srgbClr val="000000"/>
                </a:solidFill>
                <a:latin typeface="Times New Roman" panose="02020603050405020304" pitchFamily="18" charset="0"/>
                <a:cs typeface="Times New Roman" panose="02020603050405020304" pitchFamily="18" charset="0"/>
              </a:rPr>
              <a:t>5. </a:t>
            </a:r>
            <a:r>
              <a:rPr lang="en-US" b="1" i="0" dirty="0">
                <a:solidFill>
                  <a:srgbClr val="000000"/>
                </a:solidFill>
                <a:effectLst/>
                <a:latin typeface="Times New Roman" panose="02020603050405020304" pitchFamily="18" charset="0"/>
                <a:cs typeface="Times New Roman" panose="02020603050405020304" pitchFamily="18" charset="0"/>
              </a:rPr>
              <a:t>Security Concerns: </a:t>
            </a:r>
            <a:r>
              <a:rPr lang="en-US" b="0" i="0" dirty="0">
                <a:solidFill>
                  <a:srgbClr val="000000"/>
                </a:solidFill>
                <a:effectLst/>
                <a:latin typeface="Times New Roman" panose="02020603050405020304" pitchFamily="18" charset="0"/>
                <a:cs typeface="Times New Roman" panose="02020603050405020304" pitchFamily="18" charset="0"/>
              </a:rPr>
              <a:t>Faster deployment cycles can sometimes overlook security measures if not managed properly.</a:t>
            </a:r>
          </a:p>
          <a:p>
            <a:pPr marL="0" indent="0" algn="l" fontAlgn="t">
              <a:buNone/>
            </a:pPr>
            <a:r>
              <a:rPr lang="en-US" b="1" i="0" dirty="0">
                <a:solidFill>
                  <a:srgbClr val="000000"/>
                </a:solidFill>
                <a:effectLst/>
                <a:latin typeface="Times New Roman" panose="02020603050405020304" pitchFamily="18" charset="0"/>
                <a:cs typeface="Times New Roman" panose="02020603050405020304" pitchFamily="18" charset="0"/>
              </a:rPr>
              <a:t>6. Skill Gaps:</a:t>
            </a: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DevOps requires a mix of skills (development, operations, automation), and finding team members with all these skills can be challenging.</a:t>
            </a:r>
          </a:p>
          <a:p>
            <a:pPr marL="0" indent="0">
              <a:buNone/>
            </a:pPr>
            <a:endParaRPr lang="en-US" dirty="0"/>
          </a:p>
        </p:txBody>
      </p:sp>
    </p:spTree>
    <p:extLst>
      <p:ext uri="{BB962C8B-B14F-4D97-AF65-F5344CB8AC3E}">
        <p14:creationId xmlns:p14="http://schemas.microsoft.com/office/powerpoint/2010/main" val="3160493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5112-85BE-444C-8D25-279A61624A03}"/>
              </a:ext>
            </a:extLst>
          </p:cNvPr>
          <p:cNvSpPr>
            <a:spLocks noGrp="1"/>
          </p:cNvSpPr>
          <p:nvPr>
            <p:ph type="title"/>
          </p:nvPr>
        </p:nvSpPr>
        <p:spPr/>
        <p:txBody>
          <a:bodyPr>
            <a:normAutofit fontScale="90000"/>
          </a:bodyPr>
          <a:lstStyle/>
          <a:p>
            <a:r>
              <a:rPr lang="en-US" b="1" i="0" dirty="0">
                <a:solidFill>
                  <a:srgbClr val="000000"/>
                </a:solidFill>
                <a:effectLst/>
                <a:latin typeface="-apple-system"/>
              </a:rPr>
              <a:t>DevOps Principles</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DE3EF95A-7AFD-8F04-E4C2-0FD2FDAC3216}"/>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2800" b="1" i="0" dirty="0">
                <a:solidFill>
                  <a:srgbClr val="000000"/>
                </a:solidFill>
                <a:effectLst/>
                <a:latin typeface="-apple-system"/>
              </a:rPr>
              <a:t>Collaboration:</a:t>
            </a:r>
            <a:r>
              <a:rPr lang="en-US" sz="2800" b="0" i="0" dirty="0">
                <a:solidFill>
                  <a:srgbClr val="000000"/>
                </a:solidFill>
                <a:effectLst/>
                <a:latin typeface="-apple-system"/>
              </a:rPr>
              <a:t> Teams work together across functions (development, operations).</a:t>
            </a:r>
          </a:p>
          <a:p>
            <a:pPr algn="l">
              <a:buFont typeface="Arial" panose="020B0604020202020204" pitchFamily="34" charset="0"/>
              <a:buChar char="•"/>
            </a:pPr>
            <a:r>
              <a:rPr lang="en-US" sz="2800" b="1" i="0" dirty="0">
                <a:solidFill>
                  <a:srgbClr val="000000"/>
                </a:solidFill>
                <a:effectLst/>
                <a:latin typeface="-apple-system"/>
              </a:rPr>
              <a:t>Automation:</a:t>
            </a:r>
            <a:r>
              <a:rPr lang="en-US" sz="2800" b="0" i="0" dirty="0">
                <a:solidFill>
                  <a:srgbClr val="000000"/>
                </a:solidFill>
                <a:effectLst/>
                <a:latin typeface="-apple-system"/>
              </a:rPr>
              <a:t> Automate repetitive tasks to improve efficiency.</a:t>
            </a:r>
          </a:p>
          <a:p>
            <a:pPr algn="l">
              <a:buFont typeface="Arial" panose="020B0604020202020204" pitchFamily="34" charset="0"/>
              <a:buChar char="•"/>
            </a:pPr>
            <a:r>
              <a:rPr lang="en-US" sz="2800" b="1" i="0" dirty="0">
                <a:solidFill>
                  <a:srgbClr val="000000"/>
                </a:solidFill>
                <a:effectLst/>
                <a:latin typeface="-apple-system"/>
              </a:rPr>
              <a:t>Continuous Improvement:</a:t>
            </a:r>
            <a:r>
              <a:rPr lang="en-US" sz="2800" b="0" i="0" dirty="0">
                <a:solidFill>
                  <a:srgbClr val="000000"/>
                </a:solidFill>
                <a:effectLst/>
                <a:latin typeface="-apple-system"/>
              </a:rPr>
              <a:t> Regularly enhance processes and systems.</a:t>
            </a:r>
          </a:p>
          <a:p>
            <a:pPr algn="l">
              <a:buFont typeface="Arial" panose="020B0604020202020204" pitchFamily="34" charset="0"/>
              <a:buChar char="•"/>
            </a:pPr>
            <a:r>
              <a:rPr lang="en-US" sz="2800" b="1" i="0" dirty="0">
                <a:solidFill>
                  <a:srgbClr val="000000"/>
                </a:solidFill>
                <a:effectLst/>
                <a:latin typeface="-apple-system"/>
              </a:rPr>
              <a:t>Feedback Loops:</a:t>
            </a:r>
            <a:r>
              <a:rPr lang="en-US" sz="2800" b="0" i="0" dirty="0">
                <a:solidFill>
                  <a:srgbClr val="000000"/>
                </a:solidFill>
                <a:effectLst/>
                <a:latin typeface="-apple-system"/>
              </a:rPr>
              <a:t> Use feedback to inform decisions and adjustments.</a:t>
            </a:r>
          </a:p>
          <a:p>
            <a:endParaRPr lang="en-US" dirty="0"/>
          </a:p>
        </p:txBody>
      </p:sp>
    </p:spTree>
    <p:extLst>
      <p:ext uri="{BB962C8B-B14F-4D97-AF65-F5344CB8AC3E}">
        <p14:creationId xmlns:p14="http://schemas.microsoft.com/office/powerpoint/2010/main" val="95630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FED9-104B-487A-B986-DA3CDDD83A9C}"/>
              </a:ext>
            </a:extLst>
          </p:cNvPr>
          <p:cNvSpPr>
            <a:spLocks noGrp="1"/>
          </p:cNvSpPr>
          <p:nvPr>
            <p:ph type="title"/>
          </p:nvPr>
        </p:nvSpPr>
        <p:spPr/>
        <p:txBody>
          <a:bodyPr>
            <a:normAutofit fontScale="90000"/>
          </a:bodyPr>
          <a:lstStyle/>
          <a:p>
            <a:r>
              <a:rPr lang="en-US" b="1" i="0" dirty="0">
                <a:solidFill>
                  <a:srgbClr val="000000"/>
                </a:solidFill>
                <a:effectLst/>
                <a:latin typeface="-apple-system"/>
              </a:rPr>
              <a:t>DevOps Lifecycle</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3628780C-B07A-E97B-8A52-A596D0CFFD0D}"/>
              </a:ext>
            </a:extLst>
          </p:cNvPr>
          <p:cNvSpPr>
            <a:spLocks noGrp="1"/>
          </p:cNvSpPr>
          <p:nvPr>
            <p:ph idx="1"/>
          </p:nvPr>
        </p:nvSpPr>
        <p:spPr/>
        <p:txBody>
          <a:bodyPr/>
          <a:lstStyle/>
          <a:p>
            <a:pPr algn="l">
              <a:buFont typeface="+mj-lt"/>
              <a:buAutoNum type="arabicPeriod"/>
            </a:pPr>
            <a:r>
              <a:rPr lang="en-US" b="1" i="0" dirty="0">
                <a:solidFill>
                  <a:srgbClr val="000000"/>
                </a:solidFill>
                <a:effectLst/>
                <a:latin typeface="-apple-system"/>
              </a:rPr>
              <a:t>Planning:</a:t>
            </a:r>
            <a:r>
              <a:rPr lang="en-US" b="0" i="0" dirty="0">
                <a:solidFill>
                  <a:srgbClr val="000000"/>
                </a:solidFill>
                <a:effectLst/>
                <a:latin typeface="-apple-system"/>
              </a:rPr>
              <a:t> Define goals and requirements.</a:t>
            </a:r>
          </a:p>
          <a:p>
            <a:pPr algn="l">
              <a:buFont typeface="+mj-lt"/>
              <a:buAutoNum type="arabicPeriod"/>
            </a:pPr>
            <a:r>
              <a:rPr lang="en-US" b="1" i="0" dirty="0">
                <a:solidFill>
                  <a:srgbClr val="000000"/>
                </a:solidFill>
                <a:effectLst/>
                <a:latin typeface="-apple-system"/>
              </a:rPr>
              <a:t>Development:</a:t>
            </a:r>
            <a:r>
              <a:rPr lang="en-US" b="0" i="0" dirty="0">
                <a:solidFill>
                  <a:srgbClr val="000000"/>
                </a:solidFill>
                <a:effectLst/>
                <a:latin typeface="-apple-system"/>
              </a:rPr>
              <a:t> Write and build code.</a:t>
            </a:r>
          </a:p>
          <a:p>
            <a:pPr algn="l">
              <a:buFont typeface="+mj-lt"/>
              <a:buAutoNum type="arabicPeriod"/>
            </a:pPr>
            <a:r>
              <a:rPr lang="en-US" b="1" i="0" dirty="0">
                <a:solidFill>
                  <a:srgbClr val="000000"/>
                </a:solidFill>
                <a:effectLst/>
                <a:latin typeface="-apple-system"/>
              </a:rPr>
              <a:t>Testing:</a:t>
            </a:r>
            <a:r>
              <a:rPr lang="en-US" b="0" i="0" dirty="0">
                <a:solidFill>
                  <a:srgbClr val="000000"/>
                </a:solidFill>
                <a:effectLst/>
                <a:latin typeface="-apple-system"/>
              </a:rPr>
              <a:t> Ensure code works as intended.</a:t>
            </a:r>
          </a:p>
          <a:p>
            <a:pPr algn="l">
              <a:buFont typeface="+mj-lt"/>
              <a:buAutoNum type="arabicPeriod"/>
            </a:pPr>
            <a:r>
              <a:rPr lang="en-US" b="1" i="0" dirty="0">
                <a:solidFill>
                  <a:srgbClr val="000000"/>
                </a:solidFill>
                <a:effectLst/>
                <a:latin typeface="-apple-system"/>
              </a:rPr>
              <a:t>Deployment:</a:t>
            </a:r>
            <a:r>
              <a:rPr lang="en-US" b="0" i="0" dirty="0">
                <a:solidFill>
                  <a:srgbClr val="000000"/>
                </a:solidFill>
                <a:effectLst/>
                <a:latin typeface="-apple-system"/>
              </a:rPr>
              <a:t> Release the code to production.</a:t>
            </a:r>
          </a:p>
          <a:p>
            <a:pPr algn="l">
              <a:buFont typeface="+mj-lt"/>
              <a:buAutoNum type="arabicPeriod"/>
            </a:pPr>
            <a:r>
              <a:rPr lang="en-US" b="1" i="0" dirty="0">
                <a:solidFill>
                  <a:srgbClr val="000000"/>
                </a:solidFill>
                <a:effectLst/>
                <a:latin typeface="-apple-system"/>
              </a:rPr>
              <a:t>Monitoring:</a:t>
            </a:r>
            <a:r>
              <a:rPr lang="en-US" b="0" i="0" dirty="0">
                <a:solidFill>
                  <a:srgbClr val="000000"/>
                </a:solidFill>
                <a:effectLst/>
                <a:latin typeface="-apple-system"/>
              </a:rPr>
              <a:t> Track performance and issues.</a:t>
            </a:r>
          </a:p>
          <a:p>
            <a:pPr algn="l">
              <a:buFont typeface="+mj-lt"/>
              <a:buAutoNum type="arabicPeriod"/>
            </a:pPr>
            <a:r>
              <a:rPr lang="en-US" b="1" i="0" dirty="0">
                <a:solidFill>
                  <a:srgbClr val="000000"/>
                </a:solidFill>
                <a:effectLst/>
                <a:latin typeface="-apple-system"/>
              </a:rPr>
              <a:t>Feedback:</a:t>
            </a:r>
            <a:r>
              <a:rPr lang="en-US" b="0" i="0" dirty="0">
                <a:solidFill>
                  <a:srgbClr val="000000"/>
                </a:solidFill>
                <a:effectLst/>
                <a:latin typeface="-apple-system"/>
              </a:rPr>
              <a:t> Gather insights for future improvements.</a:t>
            </a:r>
          </a:p>
          <a:p>
            <a:endParaRPr lang="en-US" dirty="0"/>
          </a:p>
        </p:txBody>
      </p:sp>
    </p:spTree>
    <p:extLst>
      <p:ext uri="{BB962C8B-B14F-4D97-AF65-F5344CB8AC3E}">
        <p14:creationId xmlns:p14="http://schemas.microsoft.com/office/powerpoint/2010/main" val="61238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1C61-78B5-C79D-2802-AE23AC2030C3}"/>
              </a:ext>
            </a:extLst>
          </p:cNvPr>
          <p:cNvSpPr>
            <a:spLocks noGrp="1"/>
          </p:cNvSpPr>
          <p:nvPr>
            <p:ph type="title"/>
          </p:nvPr>
        </p:nvSpPr>
        <p:spPr/>
        <p:txBody>
          <a:bodyPr>
            <a:normAutofit fontScale="90000"/>
          </a:bodyPr>
          <a:lstStyle/>
          <a:p>
            <a:r>
              <a:rPr lang="en-US" b="1" i="0" dirty="0">
                <a:solidFill>
                  <a:srgbClr val="000000"/>
                </a:solidFill>
                <a:effectLst/>
                <a:latin typeface="-apple-system"/>
              </a:rPr>
              <a:t>Technologies Used in Deployment</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E9650354-F68F-D445-3BBF-C1F5272BCC3D}"/>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apple-system"/>
              </a:rPr>
              <a:t>Version Control:</a:t>
            </a:r>
            <a:r>
              <a:rPr lang="en-US" b="0" i="0" dirty="0">
                <a:solidFill>
                  <a:srgbClr val="000000"/>
                </a:solidFill>
                <a:effectLst/>
                <a:latin typeface="-apple-system"/>
              </a:rPr>
              <a:t> Git, SVN</a:t>
            </a:r>
          </a:p>
          <a:p>
            <a:pPr algn="l">
              <a:buFont typeface="Arial" panose="020B0604020202020204" pitchFamily="34" charset="0"/>
              <a:buChar char="•"/>
            </a:pPr>
            <a:r>
              <a:rPr lang="en-US" b="1" i="0" dirty="0">
                <a:solidFill>
                  <a:srgbClr val="000000"/>
                </a:solidFill>
                <a:effectLst/>
                <a:latin typeface="-apple-system"/>
              </a:rPr>
              <a:t>CI/CD Tools:</a:t>
            </a:r>
            <a:r>
              <a:rPr lang="en-US" b="0" i="0" dirty="0">
                <a:solidFill>
                  <a:srgbClr val="000000"/>
                </a:solidFill>
                <a:effectLst/>
                <a:latin typeface="-apple-system"/>
              </a:rPr>
              <a:t> Jenkins, </a:t>
            </a:r>
            <a:r>
              <a:rPr lang="en-US" b="0" i="0" dirty="0" err="1">
                <a:solidFill>
                  <a:srgbClr val="000000"/>
                </a:solidFill>
                <a:effectLst/>
                <a:latin typeface="-apple-system"/>
              </a:rPr>
              <a:t>CircleCI</a:t>
            </a:r>
            <a:endParaRPr lang="en-US" b="0" i="0" dirty="0">
              <a:solidFill>
                <a:srgbClr val="000000"/>
              </a:solidFill>
              <a:effectLst/>
              <a:latin typeface="-apple-system"/>
            </a:endParaRPr>
          </a:p>
          <a:p>
            <a:pPr algn="l">
              <a:buFont typeface="Arial" panose="020B0604020202020204" pitchFamily="34" charset="0"/>
              <a:buChar char="•"/>
            </a:pPr>
            <a:r>
              <a:rPr lang="en-US" b="1" i="0" dirty="0">
                <a:solidFill>
                  <a:srgbClr val="000000"/>
                </a:solidFill>
                <a:effectLst/>
                <a:latin typeface="-apple-system"/>
              </a:rPr>
              <a:t>Containerization:</a:t>
            </a:r>
            <a:r>
              <a:rPr lang="en-US" b="0" i="0" dirty="0">
                <a:solidFill>
                  <a:srgbClr val="000000"/>
                </a:solidFill>
                <a:effectLst/>
                <a:latin typeface="-apple-system"/>
              </a:rPr>
              <a:t> Docker, Kubernetes</a:t>
            </a:r>
          </a:p>
          <a:p>
            <a:pPr algn="l">
              <a:buFont typeface="Arial" panose="020B0604020202020204" pitchFamily="34" charset="0"/>
              <a:buChar char="•"/>
            </a:pPr>
            <a:r>
              <a:rPr lang="en-US" b="1" i="0" dirty="0">
                <a:solidFill>
                  <a:srgbClr val="000000"/>
                </a:solidFill>
                <a:effectLst/>
                <a:latin typeface="-apple-system"/>
              </a:rPr>
              <a:t>Configuration Management:</a:t>
            </a:r>
            <a:r>
              <a:rPr lang="en-US" b="0" i="0" dirty="0">
                <a:solidFill>
                  <a:srgbClr val="000000"/>
                </a:solidFill>
                <a:effectLst/>
                <a:latin typeface="-apple-system"/>
              </a:rPr>
              <a:t> Ansible, Chef</a:t>
            </a:r>
          </a:p>
          <a:p>
            <a:pPr algn="l">
              <a:buFont typeface="Arial" panose="020B0604020202020204" pitchFamily="34" charset="0"/>
              <a:buChar char="•"/>
            </a:pPr>
            <a:r>
              <a:rPr lang="en-US" b="1" i="0" dirty="0">
                <a:solidFill>
                  <a:srgbClr val="000000"/>
                </a:solidFill>
                <a:effectLst/>
                <a:latin typeface="-apple-system"/>
              </a:rPr>
              <a:t>Monitoring Tools:</a:t>
            </a:r>
            <a:r>
              <a:rPr lang="en-US" b="0" i="0" dirty="0">
                <a:solidFill>
                  <a:srgbClr val="000000"/>
                </a:solidFill>
                <a:effectLst/>
                <a:latin typeface="-apple-system"/>
              </a:rPr>
              <a:t> Prometheus, Grafana</a:t>
            </a:r>
          </a:p>
          <a:p>
            <a:endParaRPr lang="en-US" dirty="0"/>
          </a:p>
        </p:txBody>
      </p:sp>
    </p:spTree>
    <p:extLst>
      <p:ext uri="{BB962C8B-B14F-4D97-AF65-F5344CB8AC3E}">
        <p14:creationId xmlns:p14="http://schemas.microsoft.com/office/powerpoint/2010/main" val="409325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118A-8187-5390-A44B-4CC89E52F79B}"/>
              </a:ext>
            </a:extLst>
          </p:cNvPr>
          <p:cNvSpPr>
            <a:spLocks noGrp="1"/>
          </p:cNvSpPr>
          <p:nvPr>
            <p:ph type="title"/>
          </p:nvPr>
        </p:nvSpPr>
        <p:spPr/>
        <p:txBody>
          <a:bodyPr>
            <a:normAutofit fontScale="90000"/>
          </a:bodyPr>
          <a:lstStyle/>
          <a:p>
            <a:r>
              <a:rPr lang="en-US" b="1" i="0" dirty="0">
                <a:solidFill>
                  <a:srgbClr val="000000"/>
                </a:solidFill>
                <a:effectLst/>
                <a:latin typeface="-apple-system"/>
              </a:rPr>
              <a:t>1. Deployment</a:t>
            </a:r>
            <a:br>
              <a:rPr lang="en-US" b="1" i="0" dirty="0">
                <a:solidFill>
                  <a:srgbClr val="000000"/>
                </a:solidFill>
                <a:effectLst/>
                <a:latin typeface="-apple-system"/>
              </a:rPr>
            </a:br>
            <a:r>
              <a:rPr lang="en-US" dirty="0"/>
              <a:t> </a:t>
            </a:r>
          </a:p>
        </p:txBody>
      </p:sp>
      <p:sp>
        <p:nvSpPr>
          <p:cNvPr id="3" name="Content Placeholder 2">
            <a:extLst>
              <a:ext uri="{FF2B5EF4-FFF2-40B4-BE49-F238E27FC236}">
                <a16:creationId xmlns:a16="http://schemas.microsoft.com/office/drawing/2014/main" id="{2D39E219-404A-FC8E-42CF-0983F3543BAB}"/>
              </a:ext>
            </a:extLst>
          </p:cNvPr>
          <p:cNvSpPr>
            <a:spLocks noGrp="1"/>
          </p:cNvSpPr>
          <p:nvPr>
            <p:ph idx="1"/>
          </p:nvPr>
        </p:nvSpPr>
        <p:spPr/>
        <p:txBody>
          <a:bodyPr>
            <a:norm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Definition:</a:t>
            </a:r>
            <a:r>
              <a:rPr lang="en-US" sz="3200" b="0" i="0" dirty="0">
                <a:solidFill>
                  <a:srgbClr val="000000"/>
                </a:solidFill>
                <a:effectLst/>
                <a:latin typeface="Times New Roman" panose="02020603050405020304" pitchFamily="18" charset="0"/>
                <a:cs typeface="Times New Roman" panose="02020603050405020304" pitchFamily="18" charset="0"/>
              </a:rPr>
              <a:t> Deployment refers to making an application or system available for use in a specific environment, such as production, staging, or testing. This involves transferring code, configuration, and other necessary files to the server or platform where the application will run.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585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E440-036D-5B52-968B-BD574D1C2C30}"/>
              </a:ext>
            </a:extLst>
          </p:cNvPr>
          <p:cNvSpPr>
            <a:spLocks noGrp="1"/>
          </p:cNvSpPr>
          <p:nvPr>
            <p:ph type="title"/>
          </p:nvPr>
        </p:nvSpPr>
        <p:spPr/>
        <p:txBody>
          <a:bodyPr>
            <a:normAutofit fontScale="90000"/>
          </a:bodyPr>
          <a:lstStyle/>
          <a:p>
            <a:r>
              <a:rPr lang="en-US" b="1" i="0" dirty="0">
                <a:solidFill>
                  <a:srgbClr val="000000"/>
                </a:solidFill>
                <a:effectLst/>
                <a:latin typeface="-apple-system"/>
              </a:rPr>
              <a:t>Selection of Deployment Technologies and Tools</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CE9E6268-4459-5D23-2CF3-1FC1B74F8FE5}"/>
              </a:ext>
            </a:extLst>
          </p:cNvPr>
          <p:cNvSpPr>
            <a:spLocks noGrp="1"/>
          </p:cNvSpPr>
          <p:nvPr>
            <p:ph idx="1"/>
          </p:nvPr>
        </p:nvSpPr>
        <p:spPr/>
        <p:txBody>
          <a:bodyPr/>
          <a:lstStyle/>
          <a:p>
            <a:pPr algn="l">
              <a:buFont typeface="Arial" panose="020B0604020202020204" pitchFamily="34" charset="0"/>
              <a:buChar char="•"/>
            </a:pPr>
            <a:r>
              <a:rPr lang="en-US" sz="3200" b="0" i="0" dirty="0">
                <a:solidFill>
                  <a:srgbClr val="000000"/>
                </a:solidFill>
                <a:effectLst/>
                <a:latin typeface="-apple-system"/>
              </a:rPr>
              <a:t>Choose tools based on:</a:t>
            </a:r>
          </a:p>
          <a:p>
            <a:pPr marL="742950" lvl="1" indent="-285750" algn="l">
              <a:buFont typeface="Arial" panose="020B0604020202020204" pitchFamily="34" charset="0"/>
              <a:buChar char="•"/>
            </a:pPr>
            <a:r>
              <a:rPr lang="en-US" sz="3200" b="1" i="0" dirty="0">
                <a:solidFill>
                  <a:srgbClr val="000000"/>
                </a:solidFill>
                <a:effectLst/>
                <a:latin typeface="-apple-system"/>
              </a:rPr>
              <a:t>Project Requirements:</a:t>
            </a:r>
            <a:r>
              <a:rPr lang="en-US" sz="3200" b="0" i="0" dirty="0">
                <a:solidFill>
                  <a:srgbClr val="000000"/>
                </a:solidFill>
                <a:effectLst/>
                <a:latin typeface="-apple-system"/>
              </a:rPr>
              <a:t> What features are needed?</a:t>
            </a:r>
          </a:p>
          <a:p>
            <a:pPr marL="742950" lvl="1" indent="-285750" algn="l">
              <a:buFont typeface="Arial" panose="020B0604020202020204" pitchFamily="34" charset="0"/>
              <a:buChar char="•"/>
            </a:pPr>
            <a:r>
              <a:rPr lang="en-US" sz="3200" b="1" i="0" dirty="0">
                <a:solidFill>
                  <a:srgbClr val="000000"/>
                </a:solidFill>
                <a:effectLst/>
                <a:latin typeface="-apple-system"/>
              </a:rPr>
              <a:t>Team Skills:</a:t>
            </a:r>
            <a:r>
              <a:rPr lang="en-US" sz="3200" b="0" i="0" dirty="0">
                <a:solidFill>
                  <a:srgbClr val="000000"/>
                </a:solidFill>
                <a:effectLst/>
                <a:latin typeface="-apple-system"/>
              </a:rPr>
              <a:t> What tools does the team know?</a:t>
            </a:r>
          </a:p>
          <a:p>
            <a:pPr marL="742950" lvl="1" indent="-285750" algn="l">
              <a:buFont typeface="Arial" panose="020B0604020202020204" pitchFamily="34" charset="0"/>
              <a:buChar char="•"/>
            </a:pPr>
            <a:r>
              <a:rPr lang="en-US" sz="3200" b="1" i="0" dirty="0">
                <a:solidFill>
                  <a:srgbClr val="000000"/>
                </a:solidFill>
                <a:effectLst/>
                <a:latin typeface="-apple-system"/>
              </a:rPr>
              <a:t>Integration:</a:t>
            </a:r>
            <a:r>
              <a:rPr lang="en-US" sz="3200" b="0" i="0" dirty="0">
                <a:solidFill>
                  <a:srgbClr val="000000"/>
                </a:solidFill>
                <a:effectLst/>
                <a:latin typeface="-apple-system"/>
              </a:rPr>
              <a:t> How well do tools work together?</a:t>
            </a:r>
          </a:p>
          <a:p>
            <a:pPr marL="742950" lvl="1" indent="-285750" algn="l">
              <a:buFont typeface="Arial" panose="020B0604020202020204" pitchFamily="34" charset="0"/>
              <a:buChar char="•"/>
            </a:pPr>
            <a:r>
              <a:rPr lang="en-US" sz="3200" b="1" i="0" dirty="0">
                <a:solidFill>
                  <a:srgbClr val="000000"/>
                </a:solidFill>
                <a:effectLst/>
                <a:latin typeface="-apple-system"/>
              </a:rPr>
              <a:t>Scalability:</a:t>
            </a:r>
            <a:r>
              <a:rPr lang="en-US" sz="3200" b="0" i="0" dirty="0">
                <a:solidFill>
                  <a:srgbClr val="000000"/>
                </a:solidFill>
                <a:effectLst/>
                <a:latin typeface="-apple-system"/>
              </a:rPr>
              <a:t> Can the tools grow with the project?</a:t>
            </a:r>
          </a:p>
          <a:p>
            <a:endParaRPr lang="en-US" dirty="0"/>
          </a:p>
        </p:txBody>
      </p:sp>
    </p:spTree>
    <p:extLst>
      <p:ext uri="{BB962C8B-B14F-4D97-AF65-F5344CB8AC3E}">
        <p14:creationId xmlns:p14="http://schemas.microsoft.com/office/powerpoint/2010/main" val="3672578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5E41-CA8A-942B-36B0-B73D60E19CE0}"/>
              </a:ext>
            </a:extLst>
          </p:cNvPr>
          <p:cNvSpPr>
            <a:spLocks noGrp="1"/>
          </p:cNvSpPr>
          <p:nvPr>
            <p:ph type="title"/>
          </p:nvPr>
        </p:nvSpPr>
        <p:spPr/>
        <p:txBody>
          <a:bodyPr/>
          <a:lstStyle/>
          <a:p>
            <a:r>
              <a:rPr lang="en-US" b="1" dirty="0"/>
              <a:t>IC.2.2 Use Continuous delivery </a:t>
            </a:r>
          </a:p>
        </p:txBody>
      </p:sp>
      <p:sp>
        <p:nvSpPr>
          <p:cNvPr id="3" name="Content Placeholder 2">
            <a:extLst>
              <a:ext uri="{FF2B5EF4-FFF2-40B4-BE49-F238E27FC236}">
                <a16:creationId xmlns:a16="http://schemas.microsoft.com/office/drawing/2014/main" id="{338D1CEB-44AD-2E1A-C789-E958AFE4A168}"/>
              </a:ext>
            </a:extLst>
          </p:cNvPr>
          <p:cNvSpPr>
            <a:spLocks noGrp="1"/>
          </p:cNvSpPr>
          <p:nvPr>
            <p:ph idx="1"/>
          </p:nvPr>
        </p:nvSpPr>
        <p:spPr/>
        <p:txBody>
          <a:bodyPr>
            <a:normAutofit fontScale="62500" lnSpcReduction="20000"/>
          </a:bodyPr>
          <a:lstStyle/>
          <a:p>
            <a:pPr marL="0" indent="0">
              <a:buNone/>
            </a:pPr>
            <a:r>
              <a:rPr lang="en-US" sz="4500" b="1" dirty="0"/>
              <a:t>Continuous Delivery (CD)</a:t>
            </a:r>
          </a:p>
          <a:p>
            <a:pPr algn="l" fontAlgn="t">
              <a:buFont typeface="Arial" panose="020B0604020202020204" pitchFamily="34" charset="0"/>
              <a:buChar char="•"/>
            </a:pPr>
            <a:r>
              <a:rPr lang="en-US" sz="2300" b="1" i="0" dirty="0">
                <a:solidFill>
                  <a:srgbClr val="000000"/>
                </a:solidFill>
                <a:effectLst/>
                <a:latin typeface="-apple-system"/>
              </a:rPr>
              <a:t>Definition:</a:t>
            </a:r>
            <a:endParaRPr lang="en-US" sz="2300" b="0" i="0" dirty="0">
              <a:solidFill>
                <a:srgbClr val="000000"/>
              </a:solidFill>
              <a:effectLst/>
              <a:latin typeface="-apple-system"/>
            </a:endParaRPr>
          </a:p>
          <a:p>
            <a:pPr marL="742950" lvl="1" indent="-285750" algn="l">
              <a:buFont typeface="Arial" panose="020B0604020202020204" pitchFamily="34" charset="0"/>
              <a:buChar char="•"/>
            </a:pPr>
            <a:r>
              <a:rPr lang="en-US" sz="2300" b="0" i="0" dirty="0">
                <a:solidFill>
                  <a:srgbClr val="000000"/>
                </a:solidFill>
                <a:effectLst/>
                <a:latin typeface="-apple-system"/>
              </a:rPr>
              <a:t>Continuous Delivery is a software development practice where code changes are automatically prepared for a production release.</a:t>
            </a:r>
          </a:p>
          <a:p>
            <a:pPr algn="l" fontAlgn="t">
              <a:buFont typeface="Arial" panose="020B0604020202020204" pitchFamily="34" charset="0"/>
              <a:buChar char="•"/>
            </a:pPr>
            <a:r>
              <a:rPr lang="en-US" sz="2300" b="1" i="0" dirty="0">
                <a:solidFill>
                  <a:srgbClr val="000000"/>
                </a:solidFill>
                <a:effectLst/>
                <a:latin typeface="-apple-system"/>
              </a:rPr>
              <a:t>Goals:</a:t>
            </a:r>
            <a:endParaRPr lang="en-US" sz="2300" b="0" i="0" dirty="0">
              <a:solidFill>
                <a:srgbClr val="000000"/>
              </a:solidFill>
              <a:effectLst/>
              <a:latin typeface="-apple-system"/>
            </a:endParaRPr>
          </a:p>
          <a:p>
            <a:pPr marL="742950" lvl="1" indent="-285750" algn="l">
              <a:buFont typeface="Arial" panose="020B0604020202020204" pitchFamily="34" charset="0"/>
              <a:buChar char="•"/>
            </a:pPr>
            <a:r>
              <a:rPr lang="en-US" sz="2300" b="0" i="0" dirty="0">
                <a:solidFill>
                  <a:srgbClr val="000000"/>
                </a:solidFill>
                <a:effectLst/>
                <a:latin typeface="-apple-system"/>
              </a:rPr>
              <a:t>Ensure that software can be deployed to production at any time.</a:t>
            </a:r>
          </a:p>
          <a:p>
            <a:pPr marL="742950" lvl="1" indent="-285750" algn="l">
              <a:buFont typeface="Arial" panose="020B0604020202020204" pitchFamily="34" charset="0"/>
              <a:buChar char="•"/>
            </a:pPr>
            <a:r>
              <a:rPr lang="en-US" sz="2300" b="0" i="0" dirty="0">
                <a:solidFill>
                  <a:srgbClr val="000000"/>
                </a:solidFill>
                <a:effectLst/>
                <a:latin typeface="-apple-system"/>
              </a:rPr>
              <a:t>Reduce deployment risk by making small, incremental updates.</a:t>
            </a:r>
          </a:p>
          <a:p>
            <a:pPr algn="l" fontAlgn="t">
              <a:buFont typeface="Arial" panose="020B0604020202020204" pitchFamily="34" charset="0"/>
              <a:buChar char="•"/>
            </a:pPr>
            <a:r>
              <a:rPr lang="en-US" sz="2300" b="1" i="0" dirty="0">
                <a:solidFill>
                  <a:srgbClr val="000000"/>
                </a:solidFill>
                <a:effectLst/>
                <a:latin typeface="-apple-system"/>
              </a:rPr>
              <a:t>Benefits:</a:t>
            </a:r>
            <a:endParaRPr lang="en-US" sz="2300" b="0" i="0" dirty="0">
              <a:solidFill>
                <a:srgbClr val="000000"/>
              </a:solidFill>
              <a:effectLst/>
              <a:latin typeface="-apple-system"/>
            </a:endParaRPr>
          </a:p>
          <a:p>
            <a:pPr marL="742950" lvl="1" indent="-285750" algn="l">
              <a:buFont typeface="Arial" panose="020B0604020202020204" pitchFamily="34" charset="0"/>
              <a:buChar char="•"/>
            </a:pPr>
            <a:r>
              <a:rPr lang="en-US" sz="2300" b="0" i="0" dirty="0">
                <a:solidFill>
                  <a:srgbClr val="000000"/>
                </a:solidFill>
                <a:effectLst/>
                <a:latin typeface="-apple-system"/>
              </a:rPr>
              <a:t>Faster time to market.</a:t>
            </a:r>
          </a:p>
          <a:p>
            <a:pPr marL="742950" lvl="1" indent="-285750" algn="l">
              <a:buFont typeface="Arial" panose="020B0604020202020204" pitchFamily="34" charset="0"/>
              <a:buChar char="•"/>
            </a:pPr>
            <a:r>
              <a:rPr lang="en-US" sz="2300" b="0" i="0" dirty="0">
                <a:solidFill>
                  <a:srgbClr val="000000"/>
                </a:solidFill>
                <a:effectLst/>
                <a:latin typeface="-apple-system"/>
              </a:rPr>
              <a:t>Improved quality through automated testing</a:t>
            </a:r>
            <a:r>
              <a:rPr lang="en-US" b="0" i="0" dirty="0">
                <a:solidFill>
                  <a:srgbClr val="000000"/>
                </a:solidFill>
                <a:effectLst/>
                <a:latin typeface="-apple-system"/>
              </a:rPr>
              <a:t>.</a:t>
            </a:r>
          </a:p>
          <a:p>
            <a:pPr marL="742950" lvl="1" indent="-285750" algn="l">
              <a:buFont typeface="Arial" panose="020B0604020202020204" pitchFamily="34" charset="0"/>
              <a:buChar char="•"/>
            </a:pPr>
            <a:r>
              <a:rPr lang="en-US" b="0" i="0" dirty="0">
                <a:solidFill>
                  <a:srgbClr val="000000"/>
                </a:solidFill>
                <a:effectLst/>
                <a:latin typeface="-apple-system"/>
              </a:rPr>
              <a:t>Enhanced collaboration among teams.</a:t>
            </a:r>
          </a:p>
          <a:p>
            <a:pPr marL="0" indent="0">
              <a:buNone/>
            </a:pPr>
            <a:endParaRPr lang="en-US" b="1" dirty="0"/>
          </a:p>
        </p:txBody>
      </p:sp>
    </p:spTree>
    <p:extLst>
      <p:ext uri="{BB962C8B-B14F-4D97-AF65-F5344CB8AC3E}">
        <p14:creationId xmlns:p14="http://schemas.microsoft.com/office/powerpoint/2010/main" val="2042238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BFDE-B88D-4471-2365-5228B5563C66}"/>
              </a:ext>
            </a:extLst>
          </p:cNvPr>
          <p:cNvSpPr>
            <a:spLocks noGrp="1"/>
          </p:cNvSpPr>
          <p:nvPr>
            <p:ph type="title"/>
          </p:nvPr>
        </p:nvSpPr>
        <p:spPr/>
        <p:txBody>
          <a:bodyPr>
            <a:normAutofit fontScale="90000"/>
          </a:bodyPr>
          <a:lstStyle/>
          <a:p>
            <a:r>
              <a:rPr lang="en-US" b="1" i="0" dirty="0">
                <a:solidFill>
                  <a:srgbClr val="000000"/>
                </a:solidFill>
                <a:effectLst/>
                <a:latin typeface="-apple-system"/>
              </a:rPr>
              <a:t>Selecting CD Tools</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98219F93-6992-66C9-605B-0F73D13C249F}"/>
              </a:ext>
            </a:extLst>
          </p:cNvPr>
          <p:cNvSpPr>
            <a:spLocks noGrp="1"/>
          </p:cNvSpPr>
          <p:nvPr>
            <p:ph idx="1"/>
          </p:nvPr>
        </p:nvSpPr>
        <p:spPr/>
        <p:txBody>
          <a:bodyPr>
            <a:normAutofit fontScale="62500" lnSpcReduction="20000"/>
          </a:bodyPr>
          <a:lstStyle/>
          <a:p>
            <a:pPr algn="l" fontAlgn="t">
              <a:buFont typeface="Arial" panose="020B0604020202020204" pitchFamily="34" charset="0"/>
              <a:buChar char="•"/>
            </a:pPr>
            <a:r>
              <a:rPr lang="en-US" sz="2600" b="1" i="0" dirty="0">
                <a:solidFill>
                  <a:srgbClr val="000000"/>
                </a:solidFill>
                <a:effectLst/>
                <a:latin typeface="-apple-system"/>
              </a:rPr>
              <a:t>Criteria for Selection:</a:t>
            </a:r>
            <a:endParaRPr lang="en-US" sz="2600" b="0" i="0" dirty="0">
              <a:solidFill>
                <a:srgbClr val="000000"/>
              </a:solidFill>
              <a:effectLst/>
              <a:latin typeface="-apple-system"/>
            </a:endParaRPr>
          </a:p>
          <a:p>
            <a:pPr marL="742950" lvl="1" indent="-285750" algn="l">
              <a:buFont typeface="Arial" panose="020B0604020202020204" pitchFamily="34" charset="0"/>
              <a:buChar char="•"/>
            </a:pPr>
            <a:r>
              <a:rPr lang="en-US" sz="2600" b="1" i="0" dirty="0">
                <a:solidFill>
                  <a:srgbClr val="000000"/>
                </a:solidFill>
                <a:effectLst/>
                <a:latin typeface="-apple-system"/>
              </a:rPr>
              <a:t>Integration:</a:t>
            </a:r>
            <a:r>
              <a:rPr lang="en-US" sz="2600" b="0" i="0" dirty="0">
                <a:solidFill>
                  <a:srgbClr val="000000"/>
                </a:solidFill>
                <a:effectLst/>
                <a:latin typeface="-apple-system"/>
              </a:rPr>
              <a:t> Ensure compatibility with existing tools (like version control and CI servers).</a:t>
            </a:r>
          </a:p>
          <a:p>
            <a:pPr marL="742950" lvl="1" indent="-285750" algn="l">
              <a:buFont typeface="Arial" panose="020B0604020202020204" pitchFamily="34" charset="0"/>
              <a:buChar char="•"/>
            </a:pPr>
            <a:r>
              <a:rPr lang="en-US" sz="2600" b="1" i="0" dirty="0">
                <a:solidFill>
                  <a:srgbClr val="000000"/>
                </a:solidFill>
                <a:effectLst/>
                <a:latin typeface="-apple-system"/>
              </a:rPr>
              <a:t>Ease of Use:</a:t>
            </a:r>
            <a:r>
              <a:rPr lang="en-US" sz="2600" b="0" i="0" dirty="0">
                <a:solidFill>
                  <a:srgbClr val="000000"/>
                </a:solidFill>
                <a:effectLst/>
                <a:latin typeface="-apple-system"/>
              </a:rPr>
              <a:t> User-friendly interfaces and clear documentation.</a:t>
            </a:r>
          </a:p>
          <a:p>
            <a:pPr marL="742950" lvl="1" indent="-285750" algn="l">
              <a:buFont typeface="Arial" panose="020B0604020202020204" pitchFamily="34" charset="0"/>
              <a:buChar char="•"/>
            </a:pPr>
            <a:r>
              <a:rPr lang="en-US" sz="2600" b="1" i="0" dirty="0">
                <a:solidFill>
                  <a:srgbClr val="000000"/>
                </a:solidFill>
                <a:effectLst/>
                <a:latin typeface="-apple-system"/>
              </a:rPr>
              <a:t>Scalability:</a:t>
            </a:r>
            <a:r>
              <a:rPr lang="en-US" sz="2600" b="0" i="0" dirty="0">
                <a:solidFill>
                  <a:srgbClr val="000000"/>
                </a:solidFill>
                <a:effectLst/>
                <a:latin typeface="-apple-system"/>
              </a:rPr>
              <a:t> Ability to handle increasing workloads as the project grows.</a:t>
            </a:r>
          </a:p>
          <a:p>
            <a:pPr marL="742950" lvl="1" indent="-285750" algn="l">
              <a:buFont typeface="Arial" panose="020B0604020202020204" pitchFamily="34" charset="0"/>
              <a:buChar char="•"/>
            </a:pPr>
            <a:r>
              <a:rPr lang="en-US" sz="2600" b="1" i="0" dirty="0">
                <a:solidFill>
                  <a:srgbClr val="000000"/>
                </a:solidFill>
                <a:effectLst/>
                <a:latin typeface="-apple-system"/>
              </a:rPr>
              <a:t>Community Support:</a:t>
            </a:r>
            <a:r>
              <a:rPr lang="en-US" sz="2600" b="0" i="0" dirty="0">
                <a:solidFill>
                  <a:srgbClr val="000000"/>
                </a:solidFill>
                <a:effectLst/>
                <a:latin typeface="-apple-system"/>
              </a:rPr>
              <a:t> Strong community and ongoing development for updates and troubleshooting.</a:t>
            </a:r>
          </a:p>
          <a:p>
            <a:pPr algn="l" fontAlgn="t">
              <a:buFont typeface="Arial" panose="020B0604020202020204" pitchFamily="34" charset="0"/>
              <a:buChar char="•"/>
            </a:pPr>
            <a:r>
              <a:rPr lang="en-US" sz="2600" b="1" i="0" dirty="0">
                <a:solidFill>
                  <a:srgbClr val="000000"/>
                </a:solidFill>
                <a:effectLst/>
                <a:latin typeface="-apple-system"/>
              </a:rPr>
              <a:t>Popular CD Tools:</a:t>
            </a:r>
            <a:endParaRPr lang="en-US" sz="2600" b="0" i="0" dirty="0">
              <a:solidFill>
                <a:srgbClr val="000000"/>
              </a:solidFill>
              <a:effectLst/>
              <a:latin typeface="-apple-system"/>
            </a:endParaRPr>
          </a:p>
          <a:p>
            <a:pPr marL="742950" lvl="1" indent="-285750" algn="l">
              <a:buFont typeface="Arial" panose="020B0604020202020204" pitchFamily="34" charset="0"/>
              <a:buChar char="•"/>
            </a:pPr>
            <a:r>
              <a:rPr lang="en-US" sz="2600" b="1" i="0" dirty="0">
                <a:solidFill>
                  <a:srgbClr val="000000"/>
                </a:solidFill>
                <a:effectLst/>
                <a:latin typeface="-apple-system"/>
              </a:rPr>
              <a:t>Jenkins:</a:t>
            </a:r>
            <a:r>
              <a:rPr lang="en-US" sz="2600" b="0" i="0" dirty="0">
                <a:solidFill>
                  <a:srgbClr val="000000"/>
                </a:solidFill>
                <a:effectLst/>
                <a:latin typeface="-apple-system"/>
              </a:rPr>
              <a:t> Highly customizable and widely used for CI/CD pipelines.</a:t>
            </a:r>
          </a:p>
          <a:p>
            <a:pPr marL="742950" lvl="1" indent="-285750" algn="l">
              <a:buFont typeface="Arial" panose="020B0604020202020204" pitchFamily="34" charset="0"/>
              <a:buChar char="•"/>
            </a:pPr>
            <a:r>
              <a:rPr lang="en-US" sz="2600" b="1" i="0" dirty="0">
                <a:solidFill>
                  <a:srgbClr val="000000"/>
                </a:solidFill>
                <a:effectLst/>
                <a:latin typeface="-apple-system"/>
              </a:rPr>
              <a:t>GitLab CI/CD:</a:t>
            </a:r>
            <a:r>
              <a:rPr lang="en-US" sz="2600" b="0" i="0" dirty="0">
                <a:solidFill>
                  <a:srgbClr val="000000"/>
                </a:solidFill>
                <a:effectLst/>
                <a:latin typeface="-apple-system"/>
              </a:rPr>
              <a:t> Integrated with GitLab, offering a seamless experience.</a:t>
            </a:r>
          </a:p>
          <a:p>
            <a:pPr marL="742950" lvl="1" indent="-285750" algn="l">
              <a:buFont typeface="Arial" panose="020B0604020202020204" pitchFamily="34" charset="0"/>
              <a:buChar char="•"/>
            </a:pPr>
            <a:r>
              <a:rPr lang="en-US" sz="2600" b="1" i="0" dirty="0" err="1">
                <a:solidFill>
                  <a:srgbClr val="000000"/>
                </a:solidFill>
                <a:effectLst/>
                <a:latin typeface="-apple-system"/>
              </a:rPr>
              <a:t>CircleCI</a:t>
            </a:r>
            <a:r>
              <a:rPr lang="en-US" sz="2600" b="1" i="0" dirty="0">
                <a:solidFill>
                  <a:srgbClr val="000000"/>
                </a:solidFill>
                <a:effectLst/>
                <a:latin typeface="-apple-system"/>
              </a:rPr>
              <a:t>:</a:t>
            </a:r>
            <a:r>
              <a:rPr lang="en-US" sz="2600" b="0" i="0" dirty="0">
                <a:solidFill>
                  <a:srgbClr val="000000"/>
                </a:solidFill>
                <a:effectLst/>
                <a:latin typeface="-apple-system"/>
              </a:rPr>
              <a:t> Cloud-based platform that automates the software development process.</a:t>
            </a:r>
          </a:p>
          <a:p>
            <a:pPr marL="0" indent="0">
              <a:buNone/>
            </a:pPr>
            <a:endParaRPr lang="en-US" dirty="0"/>
          </a:p>
        </p:txBody>
      </p:sp>
    </p:spTree>
    <p:extLst>
      <p:ext uri="{BB962C8B-B14F-4D97-AF65-F5344CB8AC3E}">
        <p14:creationId xmlns:p14="http://schemas.microsoft.com/office/powerpoint/2010/main" val="2510519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7BFE-3C8F-8D4B-DFEF-05FD6990F3FF}"/>
              </a:ext>
            </a:extLst>
          </p:cNvPr>
          <p:cNvSpPr>
            <a:spLocks noGrp="1"/>
          </p:cNvSpPr>
          <p:nvPr>
            <p:ph type="title"/>
          </p:nvPr>
        </p:nvSpPr>
        <p:spPr/>
        <p:txBody>
          <a:bodyPr>
            <a:normAutofit fontScale="90000"/>
          </a:bodyPr>
          <a:lstStyle/>
          <a:p>
            <a:r>
              <a:rPr lang="en-US" b="1" i="0" dirty="0">
                <a:solidFill>
                  <a:srgbClr val="000000"/>
                </a:solidFill>
                <a:effectLst/>
                <a:latin typeface="-apple-system"/>
              </a:rPr>
              <a:t>Deployment Orchestration</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337593CC-4E01-95B4-5681-AF9813442F55}"/>
              </a:ext>
            </a:extLst>
          </p:cNvPr>
          <p:cNvSpPr>
            <a:spLocks noGrp="1"/>
          </p:cNvSpPr>
          <p:nvPr>
            <p:ph idx="1"/>
          </p:nvPr>
        </p:nvSpPr>
        <p:spPr/>
        <p:txBody>
          <a:bodyPr>
            <a:normAutofit fontScale="77500" lnSpcReduction="20000"/>
          </a:bodyPr>
          <a:lstStyle/>
          <a:p>
            <a:pPr algn="l" fontAlgn="t">
              <a:buFont typeface="Arial" panose="020B0604020202020204" pitchFamily="34" charset="0"/>
              <a:buChar char="•"/>
            </a:pPr>
            <a:r>
              <a:rPr lang="en-US" sz="2100" b="1" i="0" dirty="0">
                <a:solidFill>
                  <a:srgbClr val="000000"/>
                </a:solidFill>
                <a:effectLst/>
                <a:latin typeface="-apple-system"/>
              </a:rPr>
              <a:t>Definition:</a:t>
            </a:r>
            <a:endParaRPr lang="en-US" sz="2100" b="0" i="0" dirty="0">
              <a:solidFill>
                <a:srgbClr val="000000"/>
              </a:solidFill>
              <a:effectLst/>
              <a:latin typeface="-apple-system"/>
            </a:endParaRPr>
          </a:p>
          <a:p>
            <a:pPr marL="742950" lvl="1" indent="-285750" algn="l">
              <a:buFont typeface="Arial" panose="020B0604020202020204" pitchFamily="34" charset="0"/>
              <a:buChar char="•"/>
            </a:pPr>
            <a:r>
              <a:rPr lang="en-US" sz="2100" b="0" i="0" dirty="0">
                <a:solidFill>
                  <a:srgbClr val="000000"/>
                </a:solidFill>
                <a:effectLst/>
                <a:latin typeface="-apple-system"/>
              </a:rPr>
              <a:t>The automated coordination of deployments across multiple environments (e.g., staging, production).</a:t>
            </a:r>
          </a:p>
          <a:p>
            <a:pPr algn="l" fontAlgn="t">
              <a:buFont typeface="Arial" panose="020B0604020202020204" pitchFamily="34" charset="0"/>
              <a:buChar char="•"/>
            </a:pPr>
            <a:r>
              <a:rPr lang="en-US" sz="2100" b="1" i="0" dirty="0">
                <a:solidFill>
                  <a:srgbClr val="000000"/>
                </a:solidFill>
                <a:effectLst/>
                <a:latin typeface="-apple-system"/>
              </a:rPr>
              <a:t>Key Functions:</a:t>
            </a:r>
            <a:endParaRPr lang="en-US" sz="2100" b="0" i="0" dirty="0">
              <a:solidFill>
                <a:srgbClr val="000000"/>
              </a:solidFill>
              <a:effectLst/>
              <a:latin typeface="-apple-system"/>
            </a:endParaRPr>
          </a:p>
          <a:p>
            <a:pPr marL="742950" lvl="1" indent="-285750" algn="l">
              <a:buFont typeface="Arial" panose="020B0604020202020204" pitchFamily="34" charset="0"/>
              <a:buChar char="•"/>
            </a:pPr>
            <a:r>
              <a:rPr lang="en-US" sz="2100" b="1" i="0" dirty="0">
                <a:solidFill>
                  <a:srgbClr val="000000"/>
                </a:solidFill>
                <a:effectLst/>
                <a:latin typeface="-apple-system"/>
              </a:rPr>
              <a:t>Automation:</a:t>
            </a:r>
            <a:r>
              <a:rPr lang="en-US" sz="2100" b="0" i="0" dirty="0">
                <a:solidFill>
                  <a:srgbClr val="000000"/>
                </a:solidFill>
                <a:effectLst/>
                <a:latin typeface="-apple-system"/>
              </a:rPr>
              <a:t> Streamlines the deployment process, reducing manual errors.</a:t>
            </a:r>
          </a:p>
          <a:p>
            <a:pPr marL="742950" lvl="1" indent="-285750" algn="l">
              <a:buFont typeface="Arial" panose="020B0604020202020204" pitchFamily="34" charset="0"/>
              <a:buChar char="•"/>
            </a:pPr>
            <a:r>
              <a:rPr lang="en-US" sz="2100" b="1" i="0" dirty="0">
                <a:solidFill>
                  <a:srgbClr val="000000"/>
                </a:solidFill>
                <a:effectLst/>
                <a:latin typeface="-apple-system"/>
              </a:rPr>
              <a:t>Monitoring:</a:t>
            </a:r>
            <a:r>
              <a:rPr lang="en-US" sz="2100" b="0" i="0" dirty="0">
                <a:solidFill>
                  <a:srgbClr val="000000"/>
                </a:solidFill>
                <a:effectLst/>
                <a:latin typeface="-apple-system"/>
              </a:rPr>
              <a:t> Tracks the status of deployments and rolls back if necessary.</a:t>
            </a:r>
          </a:p>
          <a:p>
            <a:pPr marL="742950" lvl="1" indent="-285750" algn="l">
              <a:buFont typeface="Arial" panose="020B0604020202020204" pitchFamily="34" charset="0"/>
              <a:buChar char="•"/>
            </a:pPr>
            <a:r>
              <a:rPr lang="en-US" sz="2100" b="1" i="0" dirty="0">
                <a:solidFill>
                  <a:srgbClr val="000000"/>
                </a:solidFill>
                <a:effectLst/>
                <a:latin typeface="-apple-system"/>
              </a:rPr>
              <a:t>Scaling:</a:t>
            </a:r>
            <a:r>
              <a:rPr lang="en-US" sz="2100" b="0" i="0" dirty="0">
                <a:solidFill>
                  <a:srgbClr val="000000"/>
                </a:solidFill>
                <a:effectLst/>
                <a:latin typeface="-apple-system"/>
              </a:rPr>
              <a:t> Manages resource allocation based on application demand.</a:t>
            </a:r>
          </a:p>
          <a:p>
            <a:pPr algn="l" fontAlgn="t">
              <a:buFont typeface="Arial" panose="020B0604020202020204" pitchFamily="34" charset="0"/>
              <a:buChar char="•"/>
            </a:pPr>
            <a:r>
              <a:rPr lang="en-US" sz="2100" b="1" i="0" dirty="0">
                <a:solidFill>
                  <a:srgbClr val="000000"/>
                </a:solidFill>
                <a:effectLst/>
                <a:latin typeface="-apple-system"/>
              </a:rPr>
              <a:t>Tools for Deployment Orchestration:</a:t>
            </a:r>
            <a:endParaRPr lang="en-US" sz="2100" b="0" i="0" dirty="0">
              <a:solidFill>
                <a:srgbClr val="000000"/>
              </a:solidFill>
              <a:effectLst/>
              <a:latin typeface="-apple-system"/>
            </a:endParaRPr>
          </a:p>
          <a:p>
            <a:pPr marL="742950" lvl="1" indent="-285750" algn="l">
              <a:buFont typeface="Arial" panose="020B0604020202020204" pitchFamily="34" charset="0"/>
              <a:buChar char="•"/>
            </a:pPr>
            <a:r>
              <a:rPr lang="en-US" sz="2100" b="1" i="0" dirty="0">
                <a:solidFill>
                  <a:srgbClr val="000000"/>
                </a:solidFill>
                <a:effectLst/>
                <a:latin typeface="-apple-system"/>
              </a:rPr>
              <a:t>Kubernetes:</a:t>
            </a:r>
            <a:r>
              <a:rPr lang="en-US" sz="2100" b="0" i="0" dirty="0">
                <a:solidFill>
                  <a:srgbClr val="000000"/>
                </a:solidFill>
                <a:effectLst/>
                <a:latin typeface="-apple-system"/>
              </a:rPr>
              <a:t> Manages containerized applications and automates deployment, scaling, and operations.</a:t>
            </a:r>
          </a:p>
          <a:p>
            <a:pPr marL="742950" lvl="1" indent="-285750" algn="l">
              <a:buFont typeface="Arial" panose="020B0604020202020204" pitchFamily="34" charset="0"/>
              <a:buChar char="•"/>
            </a:pPr>
            <a:r>
              <a:rPr lang="en-US" sz="2100" b="1" i="0" dirty="0">
                <a:solidFill>
                  <a:srgbClr val="000000"/>
                </a:solidFill>
                <a:effectLst/>
                <a:latin typeface="-apple-system"/>
              </a:rPr>
              <a:t>Terraform:</a:t>
            </a:r>
            <a:r>
              <a:rPr lang="en-US" sz="2100" b="0" i="0" dirty="0">
                <a:solidFill>
                  <a:srgbClr val="000000"/>
                </a:solidFill>
                <a:effectLst/>
                <a:latin typeface="-apple-system"/>
              </a:rPr>
              <a:t> Infrastructure as Code (</a:t>
            </a:r>
            <a:r>
              <a:rPr lang="en-US" sz="2100" b="0" i="0" dirty="0" err="1">
                <a:solidFill>
                  <a:srgbClr val="000000"/>
                </a:solidFill>
                <a:effectLst/>
                <a:latin typeface="-apple-system"/>
              </a:rPr>
              <a:t>IaC</a:t>
            </a:r>
            <a:r>
              <a:rPr lang="en-US" sz="2100" b="0" i="0" dirty="0">
                <a:solidFill>
                  <a:srgbClr val="000000"/>
                </a:solidFill>
                <a:effectLst/>
                <a:latin typeface="-apple-system"/>
              </a:rPr>
              <a:t>) tool that allows for the automated provisioning of infrastructure</a:t>
            </a:r>
            <a:r>
              <a:rPr lang="en-US" b="0" i="0" dirty="0">
                <a:solidFill>
                  <a:srgbClr val="000000"/>
                </a:solidFill>
                <a:effectLst/>
                <a:latin typeface="-apple-system"/>
              </a:rPr>
              <a:t>.</a:t>
            </a:r>
          </a:p>
          <a:p>
            <a:pPr marL="0" indent="0">
              <a:buNone/>
            </a:pPr>
            <a:endParaRPr lang="en-US" dirty="0"/>
          </a:p>
        </p:txBody>
      </p:sp>
    </p:spTree>
    <p:extLst>
      <p:ext uri="{BB962C8B-B14F-4D97-AF65-F5344CB8AC3E}">
        <p14:creationId xmlns:p14="http://schemas.microsoft.com/office/powerpoint/2010/main" val="437359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9FA1-435C-6F16-E0F4-E67513A3BE58}"/>
              </a:ext>
            </a:extLst>
          </p:cNvPr>
          <p:cNvSpPr>
            <a:spLocks noGrp="1"/>
          </p:cNvSpPr>
          <p:nvPr>
            <p:ph type="title"/>
          </p:nvPr>
        </p:nvSpPr>
        <p:spPr/>
        <p:txBody>
          <a:bodyPr>
            <a:normAutofit fontScale="90000"/>
          </a:bodyPr>
          <a:lstStyle/>
          <a:p>
            <a:r>
              <a:rPr lang="en-US" b="1" i="0" dirty="0">
                <a:solidFill>
                  <a:srgbClr val="000000"/>
                </a:solidFill>
                <a:effectLst/>
                <a:latin typeface="-apple-system"/>
              </a:rPr>
              <a:t>CI Server</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03AD6AB9-D9C8-A98E-3B2A-B87DF99B2C56}"/>
              </a:ext>
            </a:extLst>
          </p:cNvPr>
          <p:cNvSpPr>
            <a:spLocks noGrp="1"/>
          </p:cNvSpPr>
          <p:nvPr>
            <p:ph idx="1"/>
          </p:nvPr>
        </p:nvSpPr>
        <p:spPr/>
        <p:txBody>
          <a:bodyPr>
            <a:normAutofit fontScale="70000" lnSpcReduction="20000"/>
          </a:bodyPr>
          <a:lstStyle/>
          <a:p>
            <a:pPr algn="l" fontAlgn="t">
              <a:buFont typeface="Arial" panose="020B0604020202020204" pitchFamily="34" charset="0"/>
              <a:buChar char="•"/>
            </a:pPr>
            <a:r>
              <a:rPr lang="en-US" b="1" i="0" dirty="0">
                <a:solidFill>
                  <a:srgbClr val="000000"/>
                </a:solidFill>
                <a:effectLst/>
                <a:latin typeface="-apple-system"/>
              </a:rPr>
              <a:t>Definition:</a:t>
            </a:r>
            <a:endParaRPr lang="en-US" b="0" i="0" dirty="0">
              <a:solidFill>
                <a:srgbClr val="000000"/>
              </a:solidFill>
              <a:effectLst/>
              <a:latin typeface="-apple-system"/>
            </a:endParaRPr>
          </a:p>
          <a:p>
            <a:pPr marL="742950" lvl="1" indent="-285750" algn="l">
              <a:buFont typeface="Arial" panose="020B0604020202020204" pitchFamily="34" charset="0"/>
              <a:buChar char="•"/>
            </a:pPr>
            <a:r>
              <a:rPr lang="en-US" b="0" i="0" dirty="0">
                <a:solidFill>
                  <a:srgbClr val="000000"/>
                </a:solidFill>
                <a:effectLst/>
                <a:latin typeface="-apple-system"/>
              </a:rPr>
              <a:t>A Continuous Integration (CI) server automates the process of integrating code changes from multiple contributors into a shared repository.</a:t>
            </a:r>
          </a:p>
          <a:p>
            <a:pPr algn="l" fontAlgn="t">
              <a:buFont typeface="Arial" panose="020B0604020202020204" pitchFamily="34" charset="0"/>
              <a:buChar char="•"/>
            </a:pPr>
            <a:r>
              <a:rPr lang="en-US" b="1" i="0" dirty="0">
                <a:solidFill>
                  <a:srgbClr val="000000"/>
                </a:solidFill>
                <a:effectLst/>
                <a:latin typeface="-apple-system"/>
              </a:rPr>
              <a:t>Key Functions:</a:t>
            </a:r>
            <a:endParaRPr lang="en-US" b="0" i="0" dirty="0">
              <a:solidFill>
                <a:srgbClr val="000000"/>
              </a:solidFill>
              <a:effectLst/>
              <a:latin typeface="-apple-system"/>
            </a:endParaRPr>
          </a:p>
          <a:p>
            <a:pPr marL="742950" lvl="1" indent="-285750" algn="l">
              <a:buFont typeface="Arial" panose="020B0604020202020204" pitchFamily="34" charset="0"/>
              <a:buChar char="•"/>
            </a:pPr>
            <a:r>
              <a:rPr lang="en-US" b="1" i="0" dirty="0">
                <a:solidFill>
                  <a:srgbClr val="000000"/>
                </a:solidFill>
                <a:effectLst/>
                <a:latin typeface="-apple-system"/>
              </a:rPr>
              <a:t>Automated Builds:</a:t>
            </a:r>
            <a:r>
              <a:rPr lang="en-US" b="0" i="0" dirty="0">
                <a:solidFill>
                  <a:srgbClr val="000000"/>
                </a:solidFill>
                <a:effectLst/>
                <a:latin typeface="-apple-system"/>
              </a:rPr>
              <a:t> Triggers builds automatically when code is pushed to the repository.</a:t>
            </a:r>
          </a:p>
          <a:p>
            <a:pPr marL="742950" lvl="1" indent="-285750" algn="l">
              <a:buFont typeface="Arial" panose="020B0604020202020204" pitchFamily="34" charset="0"/>
              <a:buChar char="•"/>
            </a:pPr>
            <a:r>
              <a:rPr lang="en-US" b="1" i="0" dirty="0">
                <a:solidFill>
                  <a:srgbClr val="000000"/>
                </a:solidFill>
                <a:effectLst/>
                <a:latin typeface="-apple-system"/>
              </a:rPr>
              <a:t>Testing:</a:t>
            </a:r>
            <a:r>
              <a:rPr lang="en-US" b="0" i="0" dirty="0">
                <a:solidFill>
                  <a:srgbClr val="000000"/>
                </a:solidFill>
                <a:effectLst/>
                <a:latin typeface="-apple-system"/>
              </a:rPr>
              <a:t> Runs tests to catch issues early in the development cycle.</a:t>
            </a:r>
          </a:p>
          <a:p>
            <a:pPr marL="742950" lvl="1" indent="-285750" algn="l">
              <a:buFont typeface="Arial" panose="020B0604020202020204" pitchFamily="34" charset="0"/>
              <a:buChar char="•"/>
            </a:pPr>
            <a:r>
              <a:rPr lang="en-US" b="1" i="0" dirty="0">
                <a:solidFill>
                  <a:srgbClr val="000000"/>
                </a:solidFill>
                <a:effectLst/>
                <a:latin typeface="-apple-system"/>
              </a:rPr>
              <a:t>Feedback Loop:</a:t>
            </a:r>
            <a:r>
              <a:rPr lang="en-US" b="0" i="0" dirty="0">
                <a:solidFill>
                  <a:srgbClr val="000000"/>
                </a:solidFill>
                <a:effectLst/>
                <a:latin typeface="-apple-system"/>
              </a:rPr>
              <a:t> Provides immediate feedback to developers about the status of their code.</a:t>
            </a:r>
          </a:p>
          <a:p>
            <a:pPr algn="l" fontAlgn="t">
              <a:buFont typeface="Arial" panose="020B0604020202020204" pitchFamily="34" charset="0"/>
              <a:buChar char="•"/>
            </a:pPr>
            <a:r>
              <a:rPr lang="en-US" b="1" i="0" dirty="0">
                <a:solidFill>
                  <a:srgbClr val="000000"/>
                </a:solidFill>
                <a:effectLst/>
                <a:latin typeface="-apple-system"/>
              </a:rPr>
              <a:t>Popular CI Servers:</a:t>
            </a:r>
            <a:endParaRPr lang="en-US" b="0" i="0" dirty="0">
              <a:solidFill>
                <a:srgbClr val="000000"/>
              </a:solidFill>
              <a:effectLst/>
              <a:latin typeface="-apple-system"/>
            </a:endParaRPr>
          </a:p>
          <a:p>
            <a:pPr marL="742950" lvl="1" indent="-285750" algn="l">
              <a:buFont typeface="Arial" panose="020B0604020202020204" pitchFamily="34" charset="0"/>
              <a:buChar char="•"/>
            </a:pPr>
            <a:r>
              <a:rPr lang="en-US" b="1" i="0" dirty="0">
                <a:solidFill>
                  <a:srgbClr val="000000"/>
                </a:solidFill>
                <a:effectLst/>
                <a:latin typeface="-apple-system"/>
              </a:rPr>
              <a:t>Jenkins:</a:t>
            </a:r>
            <a:r>
              <a:rPr lang="en-US" b="0" i="0" dirty="0">
                <a:solidFill>
                  <a:srgbClr val="000000"/>
                </a:solidFill>
                <a:effectLst/>
                <a:latin typeface="-apple-system"/>
              </a:rPr>
              <a:t> Highly configurable with a vast plugin ecosystem for various integrations.</a:t>
            </a:r>
          </a:p>
          <a:p>
            <a:pPr marL="742950" lvl="1" indent="-285750" algn="l">
              <a:buFont typeface="Arial" panose="020B0604020202020204" pitchFamily="34" charset="0"/>
              <a:buChar char="•"/>
            </a:pPr>
            <a:r>
              <a:rPr lang="en-US" b="1" i="0" dirty="0">
                <a:solidFill>
                  <a:srgbClr val="000000"/>
                </a:solidFill>
                <a:effectLst/>
                <a:latin typeface="-apple-system"/>
              </a:rPr>
              <a:t>Travis CI:</a:t>
            </a:r>
            <a:r>
              <a:rPr lang="en-US" b="0" i="0" dirty="0">
                <a:solidFill>
                  <a:srgbClr val="000000"/>
                </a:solidFill>
                <a:effectLst/>
                <a:latin typeface="-apple-system"/>
              </a:rPr>
              <a:t> Simple setup for GitHub projects, excellent for open-source contributions.</a:t>
            </a:r>
          </a:p>
          <a:p>
            <a:pPr marL="742950" lvl="1" indent="-285750" algn="l">
              <a:buFont typeface="Arial" panose="020B0604020202020204" pitchFamily="34" charset="0"/>
              <a:buChar char="•"/>
            </a:pPr>
            <a:r>
              <a:rPr lang="en-US" b="1" i="0" dirty="0" err="1">
                <a:solidFill>
                  <a:srgbClr val="000000"/>
                </a:solidFill>
                <a:effectLst/>
                <a:latin typeface="-apple-system"/>
              </a:rPr>
              <a:t>CircleCI</a:t>
            </a:r>
            <a:r>
              <a:rPr lang="en-US" b="1" i="0" dirty="0">
                <a:solidFill>
                  <a:srgbClr val="000000"/>
                </a:solidFill>
                <a:effectLst/>
                <a:latin typeface="-apple-system"/>
              </a:rPr>
              <a:t>:</a:t>
            </a:r>
            <a:r>
              <a:rPr lang="en-US" b="0" i="0" dirty="0">
                <a:solidFill>
                  <a:srgbClr val="000000"/>
                </a:solidFill>
                <a:effectLst/>
                <a:latin typeface="-apple-system"/>
              </a:rPr>
              <a:t> Offers fast builds and integrates well with other tools.</a:t>
            </a:r>
          </a:p>
          <a:p>
            <a:endParaRPr lang="en-US" dirty="0"/>
          </a:p>
        </p:txBody>
      </p:sp>
    </p:spTree>
    <p:extLst>
      <p:ext uri="{BB962C8B-B14F-4D97-AF65-F5344CB8AC3E}">
        <p14:creationId xmlns:p14="http://schemas.microsoft.com/office/powerpoint/2010/main" val="2628199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F715-0AF2-1D4B-A1FE-C758E26EA376}"/>
              </a:ext>
            </a:extLst>
          </p:cNvPr>
          <p:cNvSpPr>
            <a:spLocks noGrp="1"/>
          </p:cNvSpPr>
          <p:nvPr>
            <p:ph type="title"/>
          </p:nvPr>
        </p:nvSpPr>
        <p:spPr/>
        <p:txBody>
          <a:bodyPr>
            <a:normAutofit fontScale="90000"/>
          </a:bodyPr>
          <a:lstStyle/>
          <a:p>
            <a:pPr algn="l"/>
            <a:br>
              <a:rPr lang="en-US" b="0" i="0" dirty="0">
                <a:solidFill>
                  <a:srgbClr val="000000"/>
                </a:solidFill>
                <a:effectLst/>
                <a:latin typeface="-apple-system"/>
              </a:rPr>
            </a:br>
            <a:r>
              <a:rPr lang="en-US" b="1" i="0" dirty="0">
                <a:solidFill>
                  <a:srgbClr val="000000"/>
                </a:solidFill>
                <a:effectLst/>
                <a:latin typeface="-apple-system"/>
              </a:rPr>
              <a:t>Performing Continuous Integration (CI)</a:t>
            </a:r>
            <a:br>
              <a:rPr lang="en-US" b="1" i="0" dirty="0">
                <a:solidFill>
                  <a:srgbClr val="000000"/>
                </a:solidFill>
                <a:effectLst/>
                <a:latin typeface="-apple-system"/>
              </a:rPr>
            </a:br>
            <a:br>
              <a:rPr lang="en-US" b="0"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9EAAE835-6CA6-C471-A89D-4951C8818259}"/>
              </a:ext>
            </a:extLst>
          </p:cNvPr>
          <p:cNvSpPr>
            <a:spLocks noGrp="1"/>
          </p:cNvSpPr>
          <p:nvPr>
            <p:ph idx="1"/>
          </p:nvPr>
        </p:nvSpPr>
        <p:spPr/>
        <p:txBody>
          <a:bodyPr/>
          <a:lstStyle/>
          <a:p>
            <a:pPr marL="0" indent="0">
              <a:buNone/>
            </a:pPr>
            <a:r>
              <a:rPr lang="en-US" b="1" i="0" dirty="0">
                <a:solidFill>
                  <a:srgbClr val="000000"/>
                </a:solidFill>
                <a:effectLst/>
                <a:latin typeface="-apple-system"/>
              </a:rPr>
              <a:t>Definition:</a:t>
            </a:r>
            <a:br>
              <a:rPr lang="en-US" b="0" i="0" dirty="0">
                <a:solidFill>
                  <a:srgbClr val="000000"/>
                </a:solidFill>
                <a:effectLst/>
                <a:latin typeface="-apple-system"/>
              </a:rPr>
            </a:br>
            <a:r>
              <a:rPr lang="en-US" b="0" i="0" dirty="0">
                <a:solidFill>
                  <a:srgbClr val="000000"/>
                </a:solidFill>
                <a:effectLst/>
                <a:latin typeface="-apple-system"/>
              </a:rPr>
              <a:t>Continuous Integration (CI) is the practice of frequently integrating code changes into a shared repository, followed by automated builds and tests.</a:t>
            </a:r>
          </a:p>
          <a:p>
            <a:pPr marL="0" indent="0">
              <a:buNone/>
            </a:pPr>
            <a:endParaRPr lang="en-US" dirty="0"/>
          </a:p>
        </p:txBody>
      </p:sp>
    </p:spTree>
    <p:extLst>
      <p:ext uri="{BB962C8B-B14F-4D97-AF65-F5344CB8AC3E}">
        <p14:creationId xmlns:p14="http://schemas.microsoft.com/office/powerpoint/2010/main" val="2338643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BA41-B6F7-03C9-3B8D-6F8D61719BB2}"/>
              </a:ext>
            </a:extLst>
          </p:cNvPr>
          <p:cNvSpPr>
            <a:spLocks noGrp="1"/>
          </p:cNvSpPr>
          <p:nvPr>
            <p:ph type="title"/>
          </p:nvPr>
        </p:nvSpPr>
        <p:spPr/>
        <p:txBody>
          <a:bodyPr>
            <a:normAutofit fontScale="90000"/>
          </a:bodyPr>
          <a:lstStyle/>
          <a:p>
            <a:r>
              <a:rPr lang="en-US" b="1" i="0" dirty="0">
                <a:solidFill>
                  <a:srgbClr val="000000"/>
                </a:solidFill>
                <a:effectLst/>
                <a:latin typeface="-apple-system"/>
              </a:rPr>
              <a:t>Configure Server</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35FA4976-A7D7-2958-C714-AB2FCB949785}"/>
              </a:ext>
            </a:extLst>
          </p:cNvPr>
          <p:cNvSpPr>
            <a:spLocks noGrp="1"/>
          </p:cNvSpPr>
          <p:nvPr>
            <p:ph idx="1"/>
          </p:nvPr>
        </p:nvSpPr>
        <p:spPr/>
        <p:txBody>
          <a:bodyPr>
            <a:normAutofit/>
          </a:bodyPr>
          <a:lstStyle/>
          <a:p>
            <a:pPr algn="l" fontAlgn="t">
              <a:buFont typeface="Arial" panose="020B0604020202020204" pitchFamily="34" charset="0"/>
              <a:buChar char="•"/>
            </a:pPr>
            <a:r>
              <a:rPr lang="en-US" b="1" i="0" dirty="0">
                <a:solidFill>
                  <a:srgbClr val="000000"/>
                </a:solidFill>
                <a:effectLst/>
                <a:latin typeface="-apple-system"/>
              </a:rPr>
              <a:t>Purpose:</a:t>
            </a:r>
            <a:br>
              <a:rPr lang="en-US" b="0" i="0" dirty="0">
                <a:solidFill>
                  <a:srgbClr val="000000"/>
                </a:solidFill>
                <a:effectLst/>
                <a:latin typeface="-apple-system"/>
              </a:rPr>
            </a:br>
            <a:r>
              <a:rPr lang="en-US" b="0" i="0" dirty="0">
                <a:solidFill>
                  <a:srgbClr val="000000"/>
                </a:solidFill>
                <a:effectLst/>
                <a:latin typeface="-apple-system"/>
              </a:rPr>
              <a:t>Set up a server to run CI processes and manage resources for building and testing code.</a:t>
            </a:r>
          </a:p>
          <a:p>
            <a:pPr algn="l" fontAlgn="t">
              <a:buFont typeface="Arial" panose="020B0604020202020204" pitchFamily="34" charset="0"/>
              <a:buChar char="•"/>
            </a:pPr>
            <a:r>
              <a:rPr lang="en-US" b="1" i="0" dirty="0">
                <a:solidFill>
                  <a:srgbClr val="000000"/>
                </a:solidFill>
                <a:effectLst/>
                <a:latin typeface="-apple-system"/>
              </a:rPr>
              <a:t>Key Considerations:</a:t>
            </a:r>
            <a:endParaRPr lang="en-US" b="0" i="0" dirty="0">
              <a:solidFill>
                <a:srgbClr val="000000"/>
              </a:solidFill>
              <a:effectLst/>
              <a:latin typeface="-apple-system"/>
            </a:endParaRPr>
          </a:p>
          <a:p>
            <a:pPr marL="742950" lvl="1" indent="-285750" algn="l">
              <a:buFont typeface="Arial" panose="020B0604020202020204" pitchFamily="34" charset="0"/>
              <a:buChar char="•"/>
            </a:pPr>
            <a:r>
              <a:rPr lang="en-US" b="0" i="0" dirty="0">
                <a:solidFill>
                  <a:srgbClr val="000000"/>
                </a:solidFill>
                <a:effectLst/>
                <a:latin typeface="-apple-system"/>
              </a:rPr>
              <a:t>Choose a CI server (e.g., Jenkins, Travis CI, </a:t>
            </a:r>
            <a:r>
              <a:rPr lang="en-US" b="0" i="0" dirty="0" err="1">
                <a:solidFill>
                  <a:srgbClr val="000000"/>
                </a:solidFill>
                <a:effectLst/>
                <a:latin typeface="-apple-system"/>
              </a:rPr>
              <a:t>CircleCI</a:t>
            </a:r>
            <a:r>
              <a:rPr lang="en-US" b="0" i="0" dirty="0">
                <a:solidFill>
                  <a:srgbClr val="000000"/>
                </a:solidFill>
                <a:effectLst/>
                <a:latin typeface="-apple-system"/>
              </a:rPr>
              <a:t>).</a:t>
            </a:r>
          </a:p>
          <a:p>
            <a:pPr marL="742950" lvl="1" indent="-285750" algn="l">
              <a:buFont typeface="Arial" panose="020B0604020202020204" pitchFamily="34" charset="0"/>
              <a:buChar char="•"/>
            </a:pPr>
            <a:r>
              <a:rPr lang="en-US" b="0" i="0" dirty="0">
                <a:solidFill>
                  <a:srgbClr val="000000"/>
                </a:solidFill>
                <a:effectLst/>
                <a:latin typeface="-apple-system"/>
              </a:rPr>
              <a:t>Ensure server has necessary resources (CPU, memory).</a:t>
            </a:r>
          </a:p>
          <a:p>
            <a:pPr marL="742950" lvl="1" indent="-285750" algn="l">
              <a:buFont typeface="Arial" panose="020B0604020202020204" pitchFamily="34" charset="0"/>
              <a:buChar char="•"/>
            </a:pPr>
            <a:r>
              <a:rPr lang="en-US" b="0" i="0" dirty="0">
                <a:solidFill>
                  <a:srgbClr val="000000"/>
                </a:solidFill>
                <a:effectLst/>
                <a:latin typeface="-apple-system"/>
              </a:rPr>
              <a:t>Configure access permissions for team members.</a:t>
            </a:r>
          </a:p>
          <a:p>
            <a:pPr marL="0" indent="0">
              <a:buNone/>
            </a:pPr>
            <a:endParaRPr lang="en-US" dirty="0"/>
          </a:p>
        </p:txBody>
      </p:sp>
    </p:spTree>
    <p:extLst>
      <p:ext uri="{BB962C8B-B14F-4D97-AF65-F5344CB8AC3E}">
        <p14:creationId xmlns:p14="http://schemas.microsoft.com/office/powerpoint/2010/main" val="3806058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1E14-8742-F032-D7CF-3C633406330B}"/>
              </a:ext>
            </a:extLst>
          </p:cNvPr>
          <p:cNvSpPr>
            <a:spLocks noGrp="1"/>
          </p:cNvSpPr>
          <p:nvPr>
            <p:ph type="title"/>
          </p:nvPr>
        </p:nvSpPr>
        <p:spPr/>
        <p:txBody>
          <a:bodyPr>
            <a:normAutofit fontScale="90000"/>
          </a:bodyPr>
          <a:lstStyle/>
          <a:p>
            <a:r>
              <a:rPr lang="en-US" b="1" i="0" dirty="0">
                <a:solidFill>
                  <a:srgbClr val="000000"/>
                </a:solidFill>
                <a:effectLst/>
                <a:latin typeface="-apple-system"/>
              </a:rPr>
              <a:t>Set Up Automated Build</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584480AD-9C14-42D7-B0D0-F1093211ECAD}"/>
              </a:ext>
            </a:extLst>
          </p:cNvPr>
          <p:cNvSpPr>
            <a:spLocks noGrp="1"/>
          </p:cNvSpPr>
          <p:nvPr>
            <p:ph idx="1"/>
          </p:nvPr>
        </p:nvSpPr>
        <p:spPr/>
        <p:txBody>
          <a:bodyPr/>
          <a:lstStyle/>
          <a:p>
            <a:pPr algn="l" fontAlgn="t">
              <a:buFont typeface="Arial" panose="020B0604020202020204" pitchFamily="34" charset="0"/>
              <a:buChar char="•"/>
            </a:pPr>
            <a:r>
              <a:rPr lang="en-US" b="1" i="0" dirty="0">
                <a:solidFill>
                  <a:srgbClr val="000000"/>
                </a:solidFill>
                <a:effectLst/>
                <a:latin typeface="-apple-system"/>
              </a:rPr>
              <a:t>Definition:</a:t>
            </a:r>
            <a:br>
              <a:rPr lang="en-US" b="0" i="0" dirty="0">
                <a:solidFill>
                  <a:srgbClr val="000000"/>
                </a:solidFill>
                <a:effectLst/>
                <a:latin typeface="-apple-system"/>
              </a:rPr>
            </a:br>
            <a:r>
              <a:rPr lang="en-US" b="0" i="0" dirty="0">
                <a:solidFill>
                  <a:srgbClr val="000000"/>
                </a:solidFill>
                <a:effectLst/>
                <a:latin typeface="-apple-system"/>
              </a:rPr>
              <a:t>Automate the process of compiling code and creating executable files or packages.</a:t>
            </a:r>
          </a:p>
          <a:p>
            <a:pPr algn="l" fontAlgn="t">
              <a:buFont typeface="Arial" panose="020B0604020202020204" pitchFamily="34" charset="0"/>
              <a:buChar char="•"/>
            </a:pPr>
            <a:r>
              <a:rPr lang="en-US" b="1" i="0" dirty="0">
                <a:solidFill>
                  <a:srgbClr val="000000"/>
                </a:solidFill>
                <a:effectLst/>
                <a:latin typeface="-apple-system"/>
              </a:rPr>
              <a:t>Steps:</a:t>
            </a:r>
            <a:endParaRPr lang="en-US" b="0" i="0" dirty="0">
              <a:solidFill>
                <a:srgbClr val="000000"/>
              </a:solidFill>
              <a:effectLst/>
              <a:latin typeface="-apple-system"/>
            </a:endParaRPr>
          </a:p>
          <a:p>
            <a:pPr marL="742950" lvl="1" indent="-285750" algn="l">
              <a:buFont typeface="Arial" panose="020B0604020202020204" pitchFamily="34" charset="0"/>
              <a:buChar char="•"/>
            </a:pPr>
            <a:r>
              <a:rPr lang="en-US" b="0" i="0" dirty="0">
                <a:solidFill>
                  <a:srgbClr val="000000"/>
                </a:solidFill>
                <a:effectLst/>
                <a:latin typeface="-apple-system"/>
              </a:rPr>
              <a:t>Create build scripts (e.g., using </a:t>
            </a:r>
            <a:r>
              <a:rPr lang="en-US" b="0" i="0" dirty="0" err="1">
                <a:solidFill>
                  <a:srgbClr val="000000"/>
                </a:solidFill>
                <a:effectLst/>
                <a:latin typeface="-apple-system"/>
              </a:rPr>
              <a:t>Makefile</a:t>
            </a:r>
            <a:r>
              <a:rPr lang="en-US" b="0" i="0" dirty="0">
                <a:solidFill>
                  <a:srgbClr val="000000"/>
                </a:solidFill>
                <a:effectLst/>
                <a:latin typeface="-apple-system"/>
              </a:rPr>
              <a:t>, Gradle, Maven).</a:t>
            </a:r>
          </a:p>
          <a:p>
            <a:pPr marL="742950" lvl="1" indent="-285750" algn="l">
              <a:buFont typeface="Arial" panose="020B0604020202020204" pitchFamily="34" charset="0"/>
              <a:buChar char="•"/>
            </a:pPr>
            <a:r>
              <a:rPr lang="en-US" b="0" i="0" dirty="0">
                <a:solidFill>
                  <a:srgbClr val="000000"/>
                </a:solidFill>
                <a:effectLst/>
                <a:latin typeface="-apple-system"/>
              </a:rPr>
              <a:t>Define build triggers (e.g., on code push or pull request).</a:t>
            </a:r>
          </a:p>
          <a:p>
            <a:pPr marL="742950" lvl="1" indent="-285750" algn="l">
              <a:buFont typeface="Arial" panose="020B0604020202020204" pitchFamily="34" charset="0"/>
              <a:buChar char="•"/>
            </a:pPr>
            <a:r>
              <a:rPr lang="en-US" b="0" i="0" dirty="0">
                <a:solidFill>
                  <a:srgbClr val="000000"/>
                </a:solidFill>
                <a:effectLst/>
                <a:latin typeface="-apple-system"/>
              </a:rPr>
              <a:t>Verify build success through logs and notifications.</a:t>
            </a:r>
          </a:p>
          <a:p>
            <a:endParaRPr lang="en-US" dirty="0"/>
          </a:p>
        </p:txBody>
      </p:sp>
    </p:spTree>
    <p:extLst>
      <p:ext uri="{BB962C8B-B14F-4D97-AF65-F5344CB8AC3E}">
        <p14:creationId xmlns:p14="http://schemas.microsoft.com/office/powerpoint/2010/main" val="1206630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2757-C312-5863-F776-D0D93FFA0C75}"/>
              </a:ext>
            </a:extLst>
          </p:cNvPr>
          <p:cNvSpPr>
            <a:spLocks noGrp="1"/>
          </p:cNvSpPr>
          <p:nvPr>
            <p:ph type="title"/>
          </p:nvPr>
        </p:nvSpPr>
        <p:spPr/>
        <p:txBody>
          <a:bodyPr>
            <a:normAutofit fontScale="90000"/>
          </a:bodyPr>
          <a:lstStyle/>
          <a:p>
            <a:r>
              <a:rPr lang="en-US" b="1" i="0" dirty="0">
                <a:solidFill>
                  <a:srgbClr val="000000"/>
                </a:solidFill>
                <a:effectLst/>
                <a:latin typeface="-apple-system"/>
              </a:rPr>
              <a:t>Implement Automated Testing</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9DE4E045-0EBC-42FF-A948-2621C8733924}"/>
              </a:ext>
            </a:extLst>
          </p:cNvPr>
          <p:cNvSpPr>
            <a:spLocks noGrp="1"/>
          </p:cNvSpPr>
          <p:nvPr>
            <p:ph idx="1"/>
          </p:nvPr>
        </p:nvSpPr>
        <p:spPr/>
        <p:txBody>
          <a:bodyPr>
            <a:normAutofit fontScale="92500" lnSpcReduction="10000"/>
          </a:bodyPr>
          <a:lstStyle/>
          <a:p>
            <a:pPr algn="l" fontAlgn="t">
              <a:buFont typeface="Arial" panose="020B0604020202020204" pitchFamily="34" charset="0"/>
              <a:buChar char="•"/>
            </a:pPr>
            <a:r>
              <a:rPr lang="en-US" b="1" i="0" dirty="0">
                <a:solidFill>
                  <a:srgbClr val="000000"/>
                </a:solidFill>
                <a:effectLst/>
                <a:latin typeface="-apple-system"/>
              </a:rPr>
              <a:t>Purpose:</a:t>
            </a:r>
            <a:br>
              <a:rPr lang="en-US" b="0" i="0" dirty="0">
                <a:solidFill>
                  <a:srgbClr val="000000"/>
                </a:solidFill>
                <a:effectLst/>
                <a:latin typeface="-apple-system"/>
              </a:rPr>
            </a:br>
            <a:r>
              <a:rPr lang="en-US" b="0" i="0" dirty="0">
                <a:solidFill>
                  <a:srgbClr val="000000"/>
                </a:solidFill>
                <a:effectLst/>
                <a:latin typeface="-apple-system"/>
              </a:rPr>
              <a:t>Automatically run tests to verify code functionality and catch issues early.</a:t>
            </a:r>
          </a:p>
          <a:p>
            <a:pPr algn="l" fontAlgn="t">
              <a:buFont typeface="Arial" panose="020B0604020202020204" pitchFamily="34" charset="0"/>
              <a:buChar char="•"/>
            </a:pPr>
            <a:r>
              <a:rPr lang="en-US" b="1" i="0" dirty="0">
                <a:solidFill>
                  <a:srgbClr val="000000"/>
                </a:solidFill>
                <a:effectLst/>
                <a:latin typeface="-apple-system"/>
              </a:rPr>
              <a:t>Types of Tests:</a:t>
            </a:r>
            <a:endParaRPr lang="en-US" b="0" i="0" dirty="0">
              <a:solidFill>
                <a:srgbClr val="000000"/>
              </a:solidFill>
              <a:effectLst/>
              <a:latin typeface="-apple-system"/>
            </a:endParaRPr>
          </a:p>
          <a:p>
            <a:pPr marL="742950" lvl="1" indent="-285750" algn="l">
              <a:buFont typeface="Arial" panose="020B0604020202020204" pitchFamily="34" charset="0"/>
              <a:buChar char="•"/>
            </a:pPr>
            <a:r>
              <a:rPr lang="en-US" b="1" i="0" dirty="0">
                <a:solidFill>
                  <a:srgbClr val="000000"/>
                </a:solidFill>
                <a:effectLst/>
                <a:latin typeface="-apple-system"/>
              </a:rPr>
              <a:t>Unit Tests:</a:t>
            </a:r>
            <a:r>
              <a:rPr lang="en-US" b="0" i="0" dirty="0">
                <a:solidFill>
                  <a:srgbClr val="000000"/>
                </a:solidFill>
                <a:effectLst/>
                <a:latin typeface="-apple-system"/>
              </a:rPr>
              <a:t> Test individual components or functions.</a:t>
            </a:r>
          </a:p>
          <a:p>
            <a:pPr marL="742950" lvl="1" indent="-285750" algn="l">
              <a:buFont typeface="Arial" panose="020B0604020202020204" pitchFamily="34" charset="0"/>
              <a:buChar char="•"/>
            </a:pPr>
            <a:r>
              <a:rPr lang="en-US" b="1" i="0" dirty="0">
                <a:solidFill>
                  <a:srgbClr val="000000"/>
                </a:solidFill>
                <a:effectLst/>
                <a:latin typeface="-apple-system"/>
              </a:rPr>
              <a:t>Integration Tests:</a:t>
            </a:r>
            <a:r>
              <a:rPr lang="en-US" b="0" i="0" dirty="0">
                <a:solidFill>
                  <a:srgbClr val="000000"/>
                </a:solidFill>
                <a:effectLst/>
                <a:latin typeface="-apple-system"/>
              </a:rPr>
              <a:t> Test interactions between components.</a:t>
            </a:r>
          </a:p>
          <a:p>
            <a:pPr marL="742950" lvl="1" indent="-285750" algn="l">
              <a:buFont typeface="Arial" panose="020B0604020202020204" pitchFamily="34" charset="0"/>
              <a:buChar char="•"/>
            </a:pPr>
            <a:r>
              <a:rPr lang="en-US" b="1" i="0" dirty="0">
                <a:solidFill>
                  <a:srgbClr val="000000"/>
                </a:solidFill>
                <a:effectLst/>
                <a:latin typeface="-apple-system"/>
              </a:rPr>
              <a:t>End-to-End Tests:</a:t>
            </a:r>
            <a:r>
              <a:rPr lang="en-US" b="0" i="0" dirty="0">
                <a:solidFill>
                  <a:srgbClr val="000000"/>
                </a:solidFill>
                <a:effectLst/>
                <a:latin typeface="-apple-system"/>
              </a:rPr>
              <a:t> Test the complete application flow.</a:t>
            </a:r>
          </a:p>
          <a:p>
            <a:pPr algn="l" fontAlgn="t">
              <a:buFont typeface="Arial" panose="020B0604020202020204" pitchFamily="34" charset="0"/>
              <a:buChar char="•"/>
            </a:pPr>
            <a:r>
              <a:rPr lang="en-US" b="1" i="0" dirty="0">
                <a:solidFill>
                  <a:srgbClr val="000000"/>
                </a:solidFill>
                <a:effectLst/>
                <a:latin typeface="-apple-system"/>
              </a:rPr>
              <a:t>Tools:</a:t>
            </a:r>
            <a:br>
              <a:rPr lang="en-US" b="0" i="0" dirty="0">
                <a:solidFill>
                  <a:srgbClr val="000000"/>
                </a:solidFill>
                <a:effectLst/>
                <a:latin typeface="-apple-system"/>
              </a:rPr>
            </a:br>
            <a:r>
              <a:rPr lang="en-US" b="0" i="0" dirty="0">
                <a:solidFill>
                  <a:srgbClr val="000000"/>
                </a:solidFill>
                <a:effectLst/>
                <a:latin typeface="-apple-system"/>
              </a:rPr>
              <a:t>Use frameworks like JUnit, Mocha, Selenium for automated testing.</a:t>
            </a:r>
          </a:p>
          <a:p>
            <a:pPr marL="0" indent="0">
              <a:buNone/>
            </a:pPr>
            <a:endParaRPr lang="en-US" dirty="0"/>
          </a:p>
        </p:txBody>
      </p:sp>
    </p:spTree>
    <p:extLst>
      <p:ext uri="{BB962C8B-B14F-4D97-AF65-F5344CB8AC3E}">
        <p14:creationId xmlns:p14="http://schemas.microsoft.com/office/powerpoint/2010/main" val="2973135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4CC4-3E1E-40EA-2F74-6F6CEF5B985E}"/>
              </a:ext>
            </a:extLst>
          </p:cNvPr>
          <p:cNvSpPr>
            <a:spLocks noGrp="1"/>
          </p:cNvSpPr>
          <p:nvPr>
            <p:ph type="title"/>
          </p:nvPr>
        </p:nvSpPr>
        <p:spPr/>
        <p:txBody>
          <a:bodyPr>
            <a:normAutofit fontScale="90000"/>
          </a:bodyPr>
          <a:lstStyle/>
          <a:p>
            <a:r>
              <a:rPr lang="en-US" b="1" i="0" dirty="0">
                <a:solidFill>
                  <a:srgbClr val="000000"/>
                </a:solidFill>
                <a:effectLst/>
                <a:latin typeface="-apple-system"/>
              </a:rPr>
              <a:t>Check Code Quality</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BEE6DDB7-DD62-4FB9-8DD7-8C7335D99A02}"/>
              </a:ext>
            </a:extLst>
          </p:cNvPr>
          <p:cNvSpPr>
            <a:spLocks noGrp="1"/>
          </p:cNvSpPr>
          <p:nvPr>
            <p:ph idx="1"/>
          </p:nvPr>
        </p:nvSpPr>
        <p:spPr/>
        <p:txBody>
          <a:bodyPr/>
          <a:lstStyle/>
          <a:p>
            <a:pPr algn="l" fontAlgn="t">
              <a:buFont typeface="Arial" panose="020B0604020202020204" pitchFamily="34" charset="0"/>
              <a:buChar char="•"/>
            </a:pPr>
            <a:r>
              <a:rPr lang="en-US" b="1" i="0" dirty="0">
                <a:solidFill>
                  <a:srgbClr val="000000"/>
                </a:solidFill>
                <a:effectLst/>
                <a:latin typeface="-apple-system"/>
              </a:rPr>
              <a:t>Importance:</a:t>
            </a:r>
            <a:br>
              <a:rPr lang="en-US" b="0" i="0" dirty="0">
                <a:solidFill>
                  <a:srgbClr val="000000"/>
                </a:solidFill>
                <a:effectLst/>
                <a:latin typeface="-apple-system"/>
              </a:rPr>
            </a:br>
            <a:r>
              <a:rPr lang="en-US" b="0" i="0" dirty="0">
                <a:solidFill>
                  <a:srgbClr val="000000"/>
                </a:solidFill>
                <a:effectLst/>
                <a:latin typeface="-apple-system"/>
              </a:rPr>
              <a:t>Ensure code adheres to quality standards and best practices.</a:t>
            </a:r>
          </a:p>
          <a:p>
            <a:pPr algn="l" fontAlgn="t">
              <a:buFont typeface="Arial" panose="020B0604020202020204" pitchFamily="34" charset="0"/>
              <a:buChar char="•"/>
            </a:pPr>
            <a:r>
              <a:rPr lang="en-US" b="1" i="0" dirty="0">
                <a:solidFill>
                  <a:srgbClr val="000000"/>
                </a:solidFill>
                <a:effectLst/>
                <a:latin typeface="-apple-system"/>
              </a:rPr>
              <a:t>Techniques:</a:t>
            </a:r>
            <a:endParaRPr lang="en-US" b="0" i="0" dirty="0">
              <a:solidFill>
                <a:srgbClr val="000000"/>
              </a:solidFill>
              <a:effectLst/>
              <a:latin typeface="-apple-system"/>
            </a:endParaRPr>
          </a:p>
          <a:p>
            <a:pPr marL="742950" lvl="1" indent="-285750" algn="l">
              <a:buFont typeface="Arial" panose="020B0604020202020204" pitchFamily="34" charset="0"/>
              <a:buChar char="•"/>
            </a:pPr>
            <a:r>
              <a:rPr lang="en-US" b="1" i="0" dirty="0">
                <a:solidFill>
                  <a:srgbClr val="000000"/>
                </a:solidFill>
                <a:effectLst/>
                <a:latin typeface="-apple-system"/>
              </a:rPr>
              <a:t>Static Code Analysis:</a:t>
            </a:r>
            <a:r>
              <a:rPr lang="en-US" b="0" i="0" dirty="0">
                <a:solidFill>
                  <a:srgbClr val="000000"/>
                </a:solidFill>
                <a:effectLst/>
                <a:latin typeface="-apple-system"/>
              </a:rPr>
              <a:t> Analyze code without executing it (e.g., SonarQube, </a:t>
            </a:r>
            <a:r>
              <a:rPr lang="en-US" b="0" i="0" dirty="0" err="1">
                <a:solidFill>
                  <a:srgbClr val="000000"/>
                </a:solidFill>
                <a:effectLst/>
                <a:latin typeface="-apple-system"/>
              </a:rPr>
              <a:t>ESLint</a:t>
            </a:r>
            <a:r>
              <a:rPr lang="en-US" b="0" i="0" dirty="0">
                <a:solidFill>
                  <a:srgbClr val="000000"/>
                </a:solidFill>
                <a:effectLst/>
                <a:latin typeface="-apple-system"/>
              </a:rPr>
              <a:t>).</a:t>
            </a:r>
          </a:p>
          <a:p>
            <a:pPr marL="742950" lvl="1" indent="-285750" algn="l">
              <a:buFont typeface="Arial" panose="020B0604020202020204" pitchFamily="34" charset="0"/>
              <a:buChar char="•"/>
            </a:pPr>
            <a:r>
              <a:rPr lang="en-US" b="1" i="0" dirty="0">
                <a:solidFill>
                  <a:srgbClr val="000000"/>
                </a:solidFill>
                <a:effectLst/>
                <a:latin typeface="-apple-system"/>
              </a:rPr>
              <a:t>Code Reviews:</a:t>
            </a:r>
            <a:r>
              <a:rPr lang="en-US" b="0" i="0" dirty="0">
                <a:solidFill>
                  <a:srgbClr val="000000"/>
                </a:solidFill>
                <a:effectLst/>
                <a:latin typeface="-apple-system"/>
              </a:rPr>
              <a:t> Encourage team members to review code changes.</a:t>
            </a:r>
          </a:p>
          <a:p>
            <a:pPr marL="742950" lvl="1" indent="-285750" algn="l">
              <a:buFont typeface="Arial" panose="020B0604020202020204" pitchFamily="34" charset="0"/>
              <a:buChar char="•"/>
            </a:pPr>
            <a:r>
              <a:rPr lang="en-US" b="1" i="0" dirty="0">
                <a:solidFill>
                  <a:srgbClr val="000000"/>
                </a:solidFill>
                <a:effectLst/>
                <a:latin typeface="-apple-system"/>
              </a:rPr>
              <a:t>Style Checks:</a:t>
            </a:r>
            <a:r>
              <a:rPr lang="en-US" b="0" i="0" dirty="0">
                <a:solidFill>
                  <a:srgbClr val="000000"/>
                </a:solidFill>
                <a:effectLst/>
                <a:latin typeface="-apple-system"/>
              </a:rPr>
              <a:t> Enforce coding standards (e.g., Prettier, </a:t>
            </a:r>
            <a:r>
              <a:rPr lang="en-US" b="0" i="0" dirty="0" err="1">
                <a:solidFill>
                  <a:srgbClr val="000000"/>
                </a:solidFill>
                <a:effectLst/>
                <a:latin typeface="-apple-system"/>
              </a:rPr>
              <a:t>Checkstyle</a:t>
            </a:r>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val="261698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34E8-CD75-386B-6EB5-8339C2E8E842}"/>
              </a:ext>
            </a:extLst>
          </p:cNvPr>
          <p:cNvSpPr>
            <a:spLocks noGrp="1"/>
          </p:cNvSpPr>
          <p:nvPr>
            <p:ph type="title"/>
          </p:nvPr>
        </p:nvSpPr>
        <p:spPr/>
        <p:txBody>
          <a:bodyPr>
            <a:normAutofit fontScale="90000"/>
          </a:bodyPr>
          <a:lstStyle/>
          <a:p>
            <a:r>
              <a:rPr lang="en-US" b="1" i="0" dirty="0">
                <a:solidFill>
                  <a:srgbClr val="000000"/>
                </a:solidFill>
                <a:effectLst/>
                <a:latin typeface="-apple-system"/>
              </a:rPr>
              <a:t>2. Build Agent</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1AF60F1E-7A2B-A27A-2A5C-868CD74F9D79}"/>
              </a:ext>
            </a:extLst>
          </p:cNvPr>
          <p:cNvSpPr>
            <a:spLocks noGrp="1"/>
          </p:cNvSpPr>
          <p:nvPr>
            <p:ph idx="1"/>
          </p:nvPr>
        </p:nvSpPr>
        <p:spPr>
          <a:xfrm>
            <a:off x="1295401" y="2556932"/>
            <a:ext cx="9601196" cy="3465916"/>
          </a:xfrm>
        </p:spPr>
        <p:txBody>
          <a:bodyPr>
            <a:no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Definition:</a:t>
            </a:r>
            <a:r>
              <a:rPr lang="en-US" sz="3200" b="0" i="0" dirty="0">
                <a:solidFill>
                  <a:srgbClr val="000000"/>
                </a:solidFill>
                <a:effectLst/>
                <a:latin typeface="Times New Roman" panose="02020603050405020304" pitchFamily="18" charset="0"/>
                <a:cs typeface="Times New Roman" panose="02020603050405020304" pitchFamily="18" charset="0"/>
              </a:rPr>
              <a:t> A build agent is a software tool or service that automates the process of building and testing software applications. It performs tasks like compiling code, running tests, and packaging the application for deployment. Build agents are often part of a continuous integration/continuous deployment (CI/CD) pipeline.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819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FC0D-6813-5BD8-A740-3CD8AA33B91E}"/>
              </a:ext>
            </a:extLst>
          </p:cNvPr>
          <p:cNvSpPr>
            <a:spLocks noGrp="1"/>
          </p:cNvSpPr>
          <p:nvPr>
            <p:ph type="title"/>
          </p:nvPr>
        </p:nvSpPr>
        <p:spPr/>
        <p:txBody>
          <a:bodyPr>
            <a:normAutofit fontScale="90000"/>
          </a:bodyPr>
          <a:lstStyle/>
          <a:p>
            <a:r>
              <a:rPr lang="en-US" b="1" i="0" dirty="0">
                <a:solidFill>
                  <a:srgbClr val="000000"/>
                </a:solidFill>
                <a:effectLst/>
                <a:latin typeface="-apple-system"/>
              </a:rPr>
              <a:t>Artifact Management</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EC877DFA-4DBB-86A1-9ABF-E2FFF061BE52}"/>
              </a:ext>
            </a:extLst>
          </p:cNvPr>
          <p:cNvSpPr>
            <a:spLocks noGrp="1"/>
          </p:cNvSpPr>
          <p:nvPr>
            <p:ph idx="1"/>
          </p:nvPr>
        </p:nvSpPr>
        <p:spPr/>
        <p:txBody>
          <a:bodyPr>
            <a:normAutofit lnSpcReduction="10000"/>
          </a:bodyPr>
          <a:lstStyle/>
          <a:p>
            <a:pPr algn="l" fontAlgn="t">
              <a:buFont typeface="Arial" panose="020B0604020202020204" pitchFamily="34" charset="0"/>
              <a:buChar char="•"/>
            </a:pPr>
            <a:r>
              <a:rPr lang="en-US" b="1" i="0" dirty="0">
                <a:solidFill>
                  <a:srgbClr val="000000"/>
                </a:solidFill>
                <a:effectLst/>
                <a:latin typeface="-apple-system"/>
              </a:rPr>
              <a:t>Definition:</a:t>
            </a:r>
            <a:br>
              <a:rPr lang="en-US" b="0" i="0" dirty="0">
                <a:solidFill>
                  <a:srgbClr val="000000"/>
                </a:solidFill>
                <a:effectLst/>
                <a:latin typeface="-apple-system"/>
              </a:rPr>
            </a:br>
            <a:r>
              <a:rPr lang="en-US" b="0" i="0" dirty="0">
                <a:solidFill>
                  <a:srgbClr val="000000"/>
                </a:solidFill>
                <a:effectLst/>
                <a:latin typeface="-apple-system"/>
              </a:rPr>
              <a:t>Manage and store build artifacts (binaries, libraries) for deployment and reuse.</a:t>
            </a:r>
          </a:p>
          <a:p>
            <a:pPr algn="l" fontAlgn="t">
              <a:buFont typeface="Arial" panose="020B0604020202020204" pitchFamily="34" charset="0"/>
              <a:buChar char="•"/>
            </a:pPr>
            <a:r>
              <a:rPr lang="en-US" b="1" i="0" dirty="0">
                <a:solidFill>
                  <a:srgbClr val="000000"/>
                </a:solidFill>
                <a:effectLst/>
                <a:latin typeface="-apple-system"/>
              </a:rPr>
              <a:t>Tools:</a:t>
            </a:r>
            <a:br>
              <a:rPr lang="en-US" b="0" i="0" dirty="0">
                <a:solidFill>
                  <a:srgbClr val="000000"/>
                </a:solidFill>
                <a:effectLst/>
                <a:latin typeface="-apple-system"/>
              </a:rPr>
            </a:br>
            <a:r>
              <a:rPr lang="en-US" b="0" i="0" dirty="0">
                <a:solidFill>
                  <a:srgbClr val="000000"/>
                </a:solidFill>
                <a:effectLst/>
                <a:latin typeface="-apple-system"/>
              </a:rPr>
              <a:t>Use artifact repositories like </a:t>
            </a:r>
            <a:r>
              <a:rPr lang="en-US" b="0" i="0" dirty="0" err="1">
                <a:solidFill>
                  <a:srgbClr val="000000"/>
                </a:solidFill>
                <a:effectLst/>
                <a:latin typeface="-apple-system"/>
              </a:rPr>
              <a:t>JFrog</a:t>
            </a:r>
            <a:r>
              <a:rPr lang="en-US" b="0" i="0" dirty="0">
                <a:solidFill>
                  <a:srgbClr val="000000"/>
                </a:solidFill>
                <a:effectLst/>
                <a:latin typeface="-apple-system"/>
              </a:rPr>
              <a:t> Artifactory or Nexus Repository.</a:t>
            </a:r>
          </a:p>
          <a:p>
            <a:pPr algn="l" fontAlgn="t">
              <a:buFont typeface="Arial" panose="020B0604020202020204" pitchFamily="34" charset="0"/>
              <a:buChar char="•"/>
            </a:pPr>
            <a:r>
              <a:rPr lang="en-US" b="1" i="0" dirty="0">
                <a:solidFill>
                  <a:srgbClr val="000000"/>
                </a:solidFill>
                <a:effectLst/>
                <a:latin typeface="-apple-system"/>
              </a:rPr>
              <a:t>Best Practices:</a:t>
            </a:r>
            <a:endParaRPr lang="en-US" b="0" i="0" dirty="0">
              <a:solidFill>
                <a:srgbClr val="000000"/>
              </a:solidFill>
              <a:effectLst/>
              <a:latin typeface="-apple-system"/>
            </a:endParaRPr>
          </a:p>
          <a:p>
            <a:pPr marL="742950" lvl="1" indent="-285750" algn="l">
              <a:buFont typeface="Arial" panose="020B0604020202020204" pitchFamily="34" charset="0"/>
              <a:buChar char="•"/>
            </a:pPr>
            <a:r>
              <a:rPr lang="en-US" b="0" i="0" dirty="0">
                <a:solidFill>
                  <a:srgbClr val="000000"/>
                </a:solidFill>
                <a:effectLst/>
                <a:latin typeface="-apple-system"/>
              </a:rPr>
              <a:t>Version artifacts for traceability.</a:t>
            </a:r>
          </a:p>
          <a:p>
            <a:pPr marL="742950" lvl="1" indent="-285750" algn="l">
              <a:buFont typeface="Arial" panose="020B0604020202020204" pitchFamily="34" charset="0"/>
              <a:buChar char="•"/>
            </a:pPr>
            <a:r>
              <a:rPr lang="en-US" b="0" i="0" dirty="0">
                <a:solidFill>
                  <a:srgbClr val="000000"/>
                </a:solidFill>
                <a:effectLst/>
                <a:latin typeface="-apple-system"/>
              </a:rPr>
              <a:t>Clean up old artifacts to save storage space.</a:t>
            </a:r>
          </a:p>
        </p:txBody>
      </p:sp>
    </p:spTree>
    <p:extLst>
      <p:ext uri="{BB962C8B-B14F-4D97-AF65-F5344CB8AC3E}">
        <p14:creationId xmlns:p14="http://schemas.microsoft.com/office/powerpoint/2010/main" val="3400960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9CF8-9476-1917-7797-5FA7784DFEA7}"/>
              </a:ext>
            </a:extLst>
          </p:cNvPr>
          <p:cNvSpPr>
            <a:spLocks noGrp="1"/>
          </p:cNvSpPr>
          <p:nvPr>
            <p:ph type="title"/>
          </p:nvPr>
        </p:nvSpPr>
        <p:spPr/>
        <p:txBody>
          <a:bodyPr>
            <a:normAutofit fontScale="90000"/>
          </a:bodyPr>
          <a:lstStyle/>
          <a:p>
            <a:r>
              <a:rPr lang="en-US" b="1" i="0" dirty="0">
                <a:solidFill>
                  <a:srgbClr val="000000"/>
                </a:solidFill>
                <a:effectLst/>
                <a:latin typeface="-apple-system"/>
              </a:rPr>
              <a:t>Integration with Version Control</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0E62714A-0592-96CE-B680-F78EA60B9F32}"/>
              </a:ext>
            </a:extLst>
          </p:cNvPr>
          <p:cNvSpPr>
            <a:spLocks noGrp="1"/>
          </p:cNvSpPr>
          <p:nvPr>
            <p:ph idx="1"/>
          </p:nvPr>
        </p:nvSpPr>
        <p:spPr/>
        <p:txBody>
          <a:bodyPr>
            <a:normAutofit/>
          </a:bodyPr>
          <a:lstStyle/>
          <a:p>
            <a:pPr algn="l" fontAlgn="t">
              <a:buFont typeface="Arial" panose="020B0604020202020204" pitchFamily="34" charset="0"/>
              <a:buChar char="•"/>
            </a:pPr>
            <a:r>
              <a:rPr lang="en-US" b="1" i="0" dirty="0">
                <a:solidFill>
                  <a:srgbClr val="000000"/>
                </a:solidFill>
                <a:effectLst/>
                <a:latin typeface="-apple-system"/>
              </a:rPr>
              <a:t>Purpose:</a:t>
            </a:r>
            <a:br>
              <a:rPr lang="en-US" b="0" i="0" dirty="0">
                <a:solidFill>
                  <a:srgbClr val="000000"/>
                </a:solidFill>
                <a:effectLst/>
                <a:latin typeface="-apple-system"/>
              </a:rPr>
            </a:br>
            <a:r>
              <a:rPr lang="en-US" b="0" i="0" dirty="0">
                <a:solidFill>
                  <a:srgbClr val="000000"/>
                </a:solidFill>
                <a:effectLst/>
                <a:latin typeface="-apple-system"/>
              </a:rPr>
              <a:t>Connect the CI process with a version control system (VCS) for seamless code management.</a:t>
            </a:r>
          </a:p>
          <a:p>
            <a:pPr algn="l" fontAlgn="t">
              <a:buFont typeface="Arial" panose="020B0604020202020204" pitchFamily="34" charset="0"/>
              <a:buChar char="•"/>
            </a:pPr>
            <a:r>
              <a:rPr lang="en-US" b="1" i="0" dirty="0">
                <a:solidFill>
                  <a:srgbClr val="000000"/>
                </a:solidFill>
                <a:effectLst/>
                <a:latin typeface="-apple-system"/>
              </a:rPr>
              <a:t>Steps:</a:t>
            </a:r>
            <a:endParaRPr lang="en-US" b="0" i="0" dirty="0">
              <a:solidFill>
                <a:srgbClr val="000000"/>
              </a:solidFill>
              <a:effectLst/>
              <a:latin typeface="-apple-system"/>
            </a:endParaRPr>
          </a:p>
          <a:p>
            <a:pPr marL="742950" lvl="1" indent="-285750" algn="l">
              <a:buFont typeface="Arial" panose="020B0604020202020204" pitchFamily="34" charset="0"/>
              <a:buChar char="•"/>
            </a:pPr>
            <a:r>
              <a:rPr lang="en-US" b="0" i="0" dirty="0">
                <a:solidFill>
                  <a:srgbClr val="000000"/>
                </a:solidFill>
                <a:effectLst/>
                <a:latin typeface="-apple-system"/>
              </a:rPr>
              <a:t>Configure webhooks to trigger CI processes on code changes.</a:t>
            </a:r>
          </a:p>
          <a:p>
            <a:pPr marL="742950" lvl="1" indent="-285750" algn="l">
              <a:buFont typeface="Arial" panose="020B0604020202020204" pitchFamily="34" charset="0"/>
              <a:buChar char="•"/>
            </a:pPr>
            <a:r>
              <a:rPr lang="en-US" b="0" i="0" dirty="0">
                <a:solidFill>
                  <a:srgbClr val="000000"/>
                </a:solidFill>
                <a:effectLst/>
                <a:latin typeface="-apple-system"/>
              </a:rPr>
              <a:t>Ensure CI server has access to the repository.</a:t>
            </a:r>
          </a:p>
          <a:p>
            <a:pPr marL="742950" lvl="1" indent="-285750" algn="l">
              <a:buFont typeface="Arial" panose="020B0604020202020204" pitchFamily="34" charset="0"/>
              <a:buChar char="•"/>
            </a:pPr>
            <a:r>
              <a:rPr lang="en-US" b="0" i="0" dirty="0">
                <a:solidFill>
                  <a:srgbClr val="000000"/>
                </a:solidFill>
                <a:effectLst/>
                <a:latin typeface="-apple-system"/>
              </a:rPr>
              <a:t>Use branching strategies (e.g., Git Flow) for effective collaboration.</a:t>
            </a:r>
          </a:p>
          <a:p>
            <a:pPr marL="0" indent="0">
              <a:buNone/>
            </a:pPr>
            <a:endParaRPr lang="en-US" dirty="0"/>
          </a:p>
        </p:txBody>
      </p:sp>
    </p:spTree>
    <p:extLst>
      <p:ext uri="{BB962C8B-B14F-4D97-AF65-F5344CB8AC3E}">
        <p14:creationId xmlns:p14="http://schemas.microsoft.com/office/powerpoint/2010/main" val="221919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5923-F862-5213-D86A-85E398B92844}"/>
              </a:ext>
            </a:extLst>
          </p:cNvPr>
          <p:cNvSpPr>
            <a:spLocks noGrp="1"/>
          </p:cNvSpPr>
          <p:nvPr>
            <p:ph type="title"/>
          </p:nvPr>
        </p:nvSpPr>
        <p:spPr/>
        <p:txBody>
          <a:bodyPr>
            <a:normAutofit fontScale="90000"/>
          </a:bodyPr>
          <a:lstStyle/>
          <a:p>
            <a:r>
              <a:rPr lang="en-US" b="1" i="0" dirty="0">
                <a:solidFill>
                  <a:srgbClr val="000000"/>
                </a:solidFill>
                <a:effectLst/>
                <a:latin typeface="-apple-system"/>
              </a:rPr>
              <a:t>Configure CI Pipeline</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5330A8B7-E87B-453E-3594-37DC581488E3}"/>
              </a:ext>
            </a:extLst>
          </p:cNvPr>
          <p:cNvSpPr>
            <a:spLocks noGrp="1"/>
          </p:cNvSpPr>
          <p:nvPr>
            <p:ph idx="1"/>
          </p:nvPr>
        </p:nvSpPr>
        <p:spPr/>
        <p:txBody>
          <a:bodyPr>
            <a:normAutofit fontScale="77500" lnSpcReduction="20000"/>
          </a:bodyPr>
          <a:lstStyle/>
          <a:p>
            <a:pPr algn="l" fontAlgn="t">
              <a:buFont typeface="Arial" panose="020B0604020202020204" pitchFamily="34" charset="0"/>
              <a:buChar char="•"/>
            </a:pPr>
            <a:r>
              <a:rPr lang="en-US" b="1" i="0" dirty="0">
                <a:solidFill>
                  <a:srgbClr val="000000"/>
                </a:solidFill>
                <a:effectLst/>
                <a:latin typeface="-apple-system"/>
              </a:rPr>
              <a:t>Definition:</a:t>
            </a:r>
            <a:br>
              <a:rPr lang="en-US" b="0" i="0" dirty="0">
                <a:solidFill>
                  <a:srgbClr val="000000"/>
                </a:solidFill>
                <a:effectLst/>
                <a:latin typeface="-apple-system"/>
              </a:rPr>
            </a:br>
            <a:r>
              <a:rPr lang="en-US" b="0" i="0" dirty="0">
                <a:solidFill>
                  <a:srgbClr val="000000"/>
                </a:solidFill>
                <a:effectLst/>
                <a:latin typeface="-apple-system"/>
              </a:rPr>
              <a:t>Set up a series of automated steps that code changes go through from commit to deployment.</a:t>
            </a:r>
          </a:p>
          <a:p>
            <a:pPr algn="l" fontAlgn="t">
              <a:buFont typeface="Arial" panose="020B0604020202020204" pitchFamily="34" charset="0"/>
              <a:buChar char="•"/>
            </a:pPr>
            <a:r>
              <a:rPr lang="en-US" b="1" i="0" dirty="0">
                <a:solidFill>
                  <a:srgbClr val="000000"/>
                </a:solidFill>
                <a:effectLst/>
                <a:latin typeface="-apple-system"/>
              </a:rPr>
              <a:t>Components:</a:t>
            </a:r>
            <a:endParaRPr lang="en-US" b="0" i="0" dirty="0">
              <a:solidFill>
                <a:srgbClr val="000000"/>
              </a:solidFill>
              <a:effectLst/>
              <a:latin typeface="-apple-system"/>
            </a:endParaRPr>
          </a:p>
          <a:p>
            <a:pPr marL="742950" lvl="1" indent="-285750" algn="l">
              <a:buFont typeface="Arial" panose="020B0604020202020204" pitchFamily="34" charset="0"/>
              <a:buChar char="•"/>
            </a:pPr>
            <a:r>
              <a:rPr lang="en-US" b="1" i="0" dirty="0">
                <a:solidFill>
                  <a:srgbClr val="000000"/>
                </a:solidFill>
                <a:effectLst/>
                <a:latin typeface="-apple-system"/>
              </a:rPr>
              <a:t>Build Stage:</a:t>
            </a:r>
            <a:r>
              <a:rPr lang="en-US" b="0" i="0" dirty="0">
                <a:solidFill>
                  <a:srgbClr val="000000"/>
                </a:solidFill>
                <a:effectLst/>
                <a:latin typeface="-apple-system"/>
              </a:rPr>
              <a:t> Compile the code.</a:t>
            </a:r>
          </a:p>
          <a:p>
            <a:pPr marL="742950" lvl="1" indent="-285750" algn="l">
              <a:buFont typeface="Arial" panose="020B0604020202020204" pitchFamily="34" charset="0"/>
              <a:buChar char="•"/>
            </a:pPr>
            <a:r>
              <a:rPr lang="en-US" b="1" i="0" dirty="0">
                <a:solidFill>
                  <a:srgbClr val="000000"/>
                </a:solidFill>
                <a:effectLst/>
                <a:latin typeface="-apple-system"/>
              </a:rPr>
              <a:t>Test Stage:</a:t>
            </a:r>
            <a:r>
              <a:rPr lang="en-US" b="0" i="0" dirty="0">
                <a:solidFill>
                  <a:srgbClr val="000000"/>
                </a:solidFill>
                <a:effectLst/>
                <a:latin typeface="-apple-system"/>
              </a:rPr>
              <a:t> Run automated tests.</a:t>
            </a:r>
          </a:p>
          <a:p>
            <a:pPr marL="742950" lvl="1" indent="-285750" algn="l">
              <a:buFont typeface="Arial" panose="020B0604020202020204" pitchFamily="34" charset="0"/>
              <a:buChar char="•"/>
            </a:pPr>
            <a:r>
              <a:rPr lang="en-US" b="1" i="0" dirty="0">
                <a:solidFill>
                  <a:srgbClr val="000000"/>
                </a:solidFill>
                <a:effectLst/>
                <a:latin typeface="-apple-system"/>
              </a:rPr>
              <a:t>Quality Check Stage:</a:t>
            </a:r>
            <a:r>
              <a:rPr lang="en-US" b="0" i="0" dirty="0">
                <a:solidFill>
                  <a:srgbClr val="000000"/>
                </a:solidFill>
                <a:effectLst/>
                <a:latin typeface="-apple-system"/>
              </a:rPr>
              <a:t> Perform code analysis.</a:t>
            </a:r>
          </a:p>
          <a:p>
            <a:pPr marL="742950" lvl="1" indent="-285750" algn="l">
              <a:buFont typeface="Arial" panose="020B0604020202020204" pitchFamily="34" charset="0"/>
              <a:buChar char="•"/>
            </a:pPr>
            <a:r>
              <a:rPr lang="en-US" b="1" i="0" dirty="0">
                <a:solidFill>
                  <a:srgbClr val="000000"/>
                </a:solidFill>
                <a:effectLst/>
                <a:latin typeface="-apple-system"/>
              </a:rPr>
              <a:t>Deploy Stage:</a:t>
            </a:r>
            <a:r>
              <a:rPr lang="en-US" b="0" i="0" dirty="0">
                <a:solidFill>
                  <a:srgbClr val="000000"/>
                </a:solidFill>
                <a:effectLst/>
                <a:latin typeface="-apple-system"/>
              </a:rPr>
              <a:t> Deploy to staging or production.</a:t>
            </a:r>
          </a:p>
          <a:p>
            <a:pPr algn="l" fontAlgn="t">
              <a:buFont typeface="Arial" panose="020B0604020202020204" pitchFamily="34" charset="0"/>
              <a:buChar char="•"/>
            </a:pPr>
            <a:r>
              <a:rPr lang="en-US" b="1" i="0" dirty="0">
                <a:solidFill>
                  <a:srgbClr val="000000"/>
                </a:solidFill>
                <a:effectLst/>
                <a:latin typeface="-apple-system"/>
              </a:rPr>
              <a:t>Tools:</a:t>
            </a:r>
            <a:br>
              <a:rPr lang="en-US" b="0" i="0" dirty="0">
                <a:solidFill>
                  <a:srgbClr val="000000"/>
                </a:solidFill>
                <a:effectLst/>
                <a:latin typeface="-apple-system"/>
              </a:rPr>
            </a:br>
            <a:r>
              <a:rPr lang="en-US" b="0" i="0" dirty="0">
                <a:solidFill>
                  <a:srgbClr val="000000"/>
                </a:solidFill>
                <a:effectLst/>
                <a:latin typeface="-apple-system"/>
              </a:rPr>
              <a:t>Use CI/CD tools like Jenkins Pipelines, GitLab CI/CD, or </a:t>
            </a:r>
            <a:r>
              <a:rPr lang="en-US" b="0" i="0" dirty="0" err="1">
                <a:solidFill>
                  <a:srgbClr val="000000"/>
                </a:solidFill>
                <a:effectLst/>
                <a:latin typeface="-apple-system"/>
              </a:rPr>
              <a:t>CircleCI</a:t>
            </a:r>
            <a:r>
              <a:rPr lang="en-US" b="0" i="0" dirty="0">
                <a:solidFill>
                  <a:srgbClr val="000000"/>
                </a:solidFill>
                <a:effectLst/>
                <a:latin typeface="-apple-system"/>
              </a:rPr>
              <a:t> for pipeline configuration.</a:t>
            </a:r>
          </a:p>
          <a:p>
            <a:endParaRPr lang="en-US" dirty="0"/>
          </a:p>
        </p:txBody>
      </p:sp>
    </p:spTree>
    <p:extLst>
      <p:ext uri="{BB962C8B-B14F-4D97-AF65-F5344CB8AC3E}">
        <p14:creationId xmlns:p14="http://schemas.microsoft.com/office/powerpoint/2010/main" val="1040553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C956-C296-BC47-4A94-6BD70ABB116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IC2.3Configuration of container </a:t>
            </a:r>
          </a:p>
        </p:txBody>
      </p:sp>
      <p:sp>
        <p:nvSpPr>
          <p:cNvPr id="3" name="Content Placeholder 2">
            <a:extLst>
              <a:ext uri="{FF2B5EF4-FFF2-40B4-BE49-F238E27FC236}">
                <a16:creationId xmlns:a16="http://schemas.microsoft.com/office/drawing/2014/main" id="{DF5D0006-70CA-5A2E-9011-0D2013399A14}"/>
              </a:ext>
            </a:extLst>
          </p:cNvPr>
          <p:cNvSpPr>
            <a:spLocks noGrp="1"/>
          </p:cNvSpPr>
          <p:nvPr>
            <p:ph idx="1"/>
          </p:nvPr>
        </p:nvSpPr>
        <p:spPr>
          <a:xfrm>
            <a:off x="1295401" y="2556931"/>
            <a:ext cx="9601196" cy="3613209"/>
          </a:xfrm>
        </p:spPr>
        <p:txBody>
          <a:bodyPr>
            <a:normAutofit fontScale="55000" lnSpcReduction="20000"/>
          </a:bodyPr>
          <a:lstStyle/>
          <a:p>
            <a:pPr marL="0" indent="0">
              <a:buNone/>
            </a:pPr>
            <a:r>
              <a:rPr lang="en-US" sz="2900" b="1" dirty="0">
                <a:latin typeface="Times New Roman" panose="02020603050405020304" pitchFamily="18" charset="0"/>
                <a:cs typeface="Times New Roman" panose="02020603050405020304" pitchFamily="18" charset="0"/>
              </a:rPr>
              <a:t>Overview</a:t>
            </a:r>
          </a:p>
          <a:p>
            <a:pPr>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rPr>
              <a:t>Containerization</a:t>
            </a:r>
            <a:r>
              <a:rPr lang="en-US" sz="2900" dirty="0">
                <a:latin typeface="Times New Roman" panose="02020603050405020304" pitchFamily="18" charset="0"/>
                <a:cs typeface="Times New Roman" panose="02020603050405020304" pitchFamily="18" charset="0"/>
              </a:rPr>
              <a:t>: A method that allows applications to run in isolated environments called containers.</a:t>
            </a:r>
          </a:p>
          <a:p>
            <a:pPr>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rPr>
              <a:t>Purpose</a:t>
            </a:r>
            <a:r>
              <a:rPr lang="en-US" sz="2900" dirty="0">
                <a:latin typeface="Times New Roman" panose="02020603050405020304" pitchFamily="18" charset="0"/>
                <a:cs typeface="Times New Roman" panose="02020603050405020304" pitchFamily="18" charset="0"/>
              </a:rPr>
              <a:t>: Containers package an application and its dependencies together, ensuring consistency across different environments (development, testing, production).</a:t>
            </a:r>
          </a:p>
          <a:p>
            <a:pPr>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rPr>
              <a:t>Key Topics</a:t>
            </a:r>
            <a:r>
              <a:rPr lang="en-US" sz="29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Identifying containerization tools.</a:t>
            </a:r>
          </a:p>
          <a:p>
            <a:pPr marL="742950" lvl="1" indent="-285750">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Setting up Docker.</a:t>
            </a:r>
          </a:p>
          <a:p>
            <a:pPr marL="742950" lvl="1" indent="-285750">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Building Docker images.</a:t>
            </a:r>
          </a:p>
          <a:p>
            <a:pPr marL="742950" lvl="1" indent="-285750">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Storing Docker images.</a:t>
            </a:r>
          </a:p>
          <a:p>
            <a:pPr marL="742950" lvl="1" indent="-285750">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Implementing continuous integration.</a:t>
            </a:r>
          </a:p>
          <a:p>
            <a:endParaRPr lang="en-US" dirty="0"/>
          </a:p>
        </p:txBody>
      </p:sp>
    </p:spTree>
    <p:extLst>
      <p:ext uri="{BB962C8B-B14F-4D97-AF65-F5344CB8AC3E}">
        <p14:creationId xmlns:p14="http://schemas.microsoft.com/office/powerpoint/2010/main" val="3024628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2390-19F4-A75A-049F-6F8769B97AE4}"/>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Identification of Containerization Tools</a:t>
            </a:r>
          </a:p>
        </p:txBody>
      </p:sp>
      <p:sp>
        <p:nvSpPr>
          <p:cNvPr id="3" name="Content Placeholder 2">
            <a:extLst>
              <a:ext uri="{FF2B5EF4-FFF2-40B4-BE49-F238E27FC236}">
                <a16:creationId xmlns:a16="http://schemas.microsoft.com/office/drawing/2014/main" id="{EC552C3D-D24D-3B55-2C9E-0AF0E659966D}"/>
              </a:ext>
            </a:extLst>
          </p:cNvPr>
          <p:cNvSpPr>
            <a:spLocks noGrp="1"/>
          </p:cNvSpPr>
          <p:nvPr>
            <p:ph idx="1"/>
          </p:nvPr>
        </p:nvSpPr>
        <p:spPr>
          <a:xfrm>
            <a:off x="1295401" y="2556931"/>
            <a:ext cx="9601196" cy="4107479"/>
          </a:xfrm>
        </p:spPr>
        <p:txBody>
          <a:bodyPr>
            <a:noAutofit/>
          </a:bodyPr>
          <a:lstStyle/>
          <a:p>
            <a:pPr marL="0" indent="0">
              <a:buNone/>
            </a:pPr>
            <a:r>
              <a:rPr lang="en-US" sz="1600" b="1" u="sng" dirty="0">
                <a:latin typeface="Times New Roman" panose="02020603050405020304" pitchFamily="18" charset="0"/>
                <a:cs typeface="Times New Roman" panose="02020603050405020304" pitchFamily="18" charset="0"/>
              </a:rPr>
              <a:t>Common Containerization Tools</a:t>
            </a:r>
          </a:p>
          <a:p>
            <a:r>
              <a:rPr lang="en-US" sz="1600" b="1" dirty="0">
                <a:latin typeface="Times New Roman" panose="02020603050405020304" pitchFamily="18" charset="0"/>
                <a:cs typeface="Times New Roman" panose="02020603050405020304" pitchFamily="18" charset="0"/>
              </a:rPr>
              <a:t>Docker</a:t>
            </a:r>
          </a:p>
          <a:p>
            <a:pPr marL="0" indent="0">
              <a:buNone/>
            </a:pPr>
            <a:r>
              <a:rPr lang="en-US" sz="1600" dirty="0">
                <a:latin typeface="Times New Roman" panose="02020603050405020304" pitchFamily="18" charset="0"/>
                <a:cs typeface="Times New Roman" panose="02020603050405020304" pitchFamily="18" charset="0"/>
              </a:rPr>
              <a:t>The most popular containerization platform.</a:t>
            </a:r>
          </a:p>
          <a:p>
            <a:pPr marL="0" indent="0">
              <a:buNone/>
            </a:pPr>
            <a:r>
              <a:rPr lang="en-US" sz="1600" dirty="0">
                <a:latin typeface="Times New Roman" panose="02020603050405020304" pitchFamily="18" charset="0"/>
                <a:cs typeface="Times New Roman" panose="02020603050405020304" pitchFamily="18" charset="0"/>
              </a:rPr>
              <a:t>Provides an easy way to create, deploy, and manage containers.</a:t>
            </a:r>
          </a:p>
          <a:p>
            <a:r>
              <a:rPr lang="en-US" sz="1600" b="1" dirty="0">
                <a:latin typeface="Times New Roman" panose="02020603050405020304" pitchFamily="18" charset="0"/>
                <a:cs typeface="Times New Roman" panose="02020603050405020304" pitchFamily="18" charset="0"/>
              </a:rPr>
              <a:t>Kubernetes</a:t>
            </a:r>
          </a:p>
          <a:p>
            <a:pPr marL="0" indent="0">
              <a:buNone/>
            </a:pPr>
            <a:r>
              <a:rPr lang="en-US" sz="1600" dirty="0">
                <a:latin typeface="Times New Roman" panose="02020603050405020304" pitchFamily="18" charset="0"/>
                <a:cs typeface="Times New Roman" panose="02020603050405020304" pitchFamily="18" charset="0"/>
              </a:rPr>
              <a:t>An orchestration tool used to manage containerized applications at scale.</a:t>
            </a:r>
          </a:p>
          <a:p>
            <a:pPr marL="0" indent="0">
              <a:buNone/>
            </a:pPr>
            <a:r>
              <a:rPr lang="en-US" sz="1600" dirty="0">
                <a:latin typeface="Times New Roman" panose="02020603050405020304" pitchFamily="18" charset="0"/>
                <a:cs typeface="Times New Roman" panose="02020603050405020304" pitchFamily="18" charset="0"/>
              </a:rPr>
              <a:t>Often used in combination with Docker.</a:t>
            </a:r>
          </a:p>
          <a:p>
            <a:r>
              <a:rPr lang="en-US" sz="1600" b="1" dirty="0">
                <a:latin typeface="Times New Roman" panose="02020603050405020304" pitchFamily="18" charset="0"/>
                <a:cs typeface="Times New Roman" panose="02020603050405020304" pitchFamily="18" charset="0"/>
              </a:rPr>
              <a:t>OpenShift</a:t>
            </a:r>
          </a:p>
          <a:p>
            <a:pPr marL="0" indent="0">
              <a:buNone/>
            </a:pPr>
            <a:r>
              <a:rPr lang="en-US" sz="1600" dirty="0">
                <a:latin typeface="Times New Roman" panose="02020603050405020304" pitchFamily="18" charset="0"/>
                <a:cs typeface="Times New Roman" panose="02020603050405020304" pitchFamily="18" charset="0"/>
              </a:rPr>
              <a:t>A platform as a service (PaaS) that provides a developer-friendly environment for containerized applications.</a:t>
            </a:r>
          </a:p>
          <a:p>
            <a:r>
              <a:rPr lang="en-US" sz="1600" b="1" dirty="0" err="1">
                <a:latin typeface="Times New Roman" panose="02020603050405020304" pitchFamily="18" charset="0"/>
                <a:cs typeface="Times New Roman" panose="02020603050405020304" pitchFamily="18" charset="0"/>
              </a:rPr>
              <a:t>Podman</a:t>
            </a:r>
            <a:endParaRPr lang="en-US" sz="1600" b="1"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daemonless</a:t>
            </a:r>
            <a:r>
              <a:rPr lang="en-US" sz="1600" dirty="0">
                <a:latin typeface="Times New Roman" panose="02020603050405020304" pitchFamily="18" charset="0"/>
                <a:cs typeface="Times New Roman" panose="02020603050405020304" pitchFamily="18" charset="0"/>
              </a:rPr>
              <a:t> container engine that is compatible with Docker commands.</a:t>
            </a:r>
          </a:p>
        </p:txBody>
      </p:sp>
    </p:spTree>
    <p:extLst>
      <p:ext uri="{BB962C8B-B14F-4D97-AF65-F5344CB8AC3E}">
        <p14:creationId xmlns:p14="http://schemas.microsoft.com/office/powerpoint/2010/main" val="272641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5436-2621-23F0-17BE-4FD36A8390A6}"/>
              </a:ext>
            </a:extLst>
          </p:cNvPr>
          <p:cNvSpPr>
            <a:spLocks noGrp="1"/>
          </p:cNvSpPr>
          <p:nvPr>
            <p:ph type="title"/>
          </p:nvPr>
        </p:nvSpPr>
        <p:spPr/>
        <p:txBody>
          <a:bodyPr>
            <a:normAutofit fontScale="90000"/>
          </a:bodyPr>
          <a:lstStyle/>
          <a:p>
            <a:r>
              <a:rPr lang="en-US" b="1" i="0" dirty="0">
                <a:solidFill>
                  <a:srgbClr val="000000"/>
                </a:solidFill>
                <a:effectLst/>
                <a:latin typeface="-apple-system"/>
              </a:rPr>
              <a:t>3. Containerization</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476FF723-76B4-3138-FBA1-41B56B6CFAA9}"/>
              </a:ext>
            </a:extLst>
          </p:cNvPr>
          <p:cNvSpPr>
            <a:spLocks noGrp="1"/>
          </p:cNvSpPr>
          <p:nvPr>
            <p:ph idx="1"/>
          </p:nvPr>
        </p:nvSpPr>
        <p:spPr/>
        <p:txBody>
          <a:bodyPr>
            <a:norm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Definition:</a:t>
            </a:r>
            <a:r>
              <a:rPr lang="en-US" sz="3200" b="0" i="0" dirty="0">
                <a:solidFill>
                  <a:srgbClr val="000000"/>
                </a:solidFill>
                <a:effectLst/>
                <a:latin typeface="Times New Roman" panose="02020603050405020304" pitchFamily="18" charset="0"/>
                <a:cs typeface="Times New Roman" panose="02020603050405020304" pitchFamily="18" charset="0"/>
              </a:rPr>
              <a:t> Containerization is a technology that allows developers to package applications and their dependencies into isolated units called containers. This enables consistent environments across development, testing, and production, making it easier to deploy and manage applications.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33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1C0B-D70E-6981-D4CB-EF8821EEC058}"/>
              </a:ext>
            </a:extLst>
          </p:cNvPr>
          <p:cNvSpPr>
            <a:spLocks noGrp="1"/>
          </p:cNvSpPr>
          <p:nvPr>
            <p:ph type="title"/>
          </p:nvPr>
        </p:nvSpPr>
        <p:spPr/>
        <p:txBody>
          <a:bodyPr>
            <a:normAutofit fontScale="90000"/>
          </a:bodyPr>
          <a:lstStyle/>
          <a:p>
            <a:r>
              <a:rPr lang="en-US" b="1" i="0" dirty="0">
                <a:solidFill>
                  <a:srgbClr val="000000"/>
                </a:solidFill>
                <a:effectLst/>
                <a:latin typeface="-apple-system"/>
              </a:rPr>
              <a:t>3. Containerization</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6F8DD7E4-E880-16CF-5BCF-667EB88DA464}"/>
              </a:ext>
            </a:extLst>
          </p:cNvPr>
          <p:cNvSpPr>
            <a:spLocks noGrp="1"/>
          </p:cNvSpPr>
          <p:nvPr>
            <p:ph idx="1"/>
          </p:nvPr>
        </p:nvSpPr>
        <p:spPr/>
        <p:txBody>
          <a:bodyPr>
            <a:norm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Definition:</a:t>
            </a:r>
            <a:r>
              <a:rPr lang="en-US" sz="3200" b="0" i="0" dirty="0">
                <a:solidFill>
                  <a:srgbClr val="000000"/>
                </a:solidFill>
                <a:effectLst/>
                <a:latin typeface="Times New Roman" panose="02020603050405020304" pitchFamily="18" charset="0"/>
                <a:cs typeface="Times New Roman" panose="02020603050405020304" pitchFamily="18" charset="0"/>
              </a:rPr>
              <a:t> Containerization is a technology that allows developers to package applications and their dependencies into isolated units called containers. This enables consistent environments across development, testing, and production, making it easier to deploy and manage applications.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99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A392-7859-4986-6C82-55F8B6356B22}"/>
              </a:ext>
            </a:extLst>
          </p:cNvPr>
          <p:cNvSpPr>
            <a:spLocks noGrp="1"/>
          </p:cNvSpPr>
          <p:nvPr>
            <p:ph type="title"/>
          </p:nvPr>
        </p:nvSpPr>
        <p:spPr/>
        <p:txBody>
          <a:bodyPr>
            <a:normAutofit fontScale="90000"/>
          </a:bodyPr>
          <a:lstStyle/>
          <a:p>
            <a:r>
              <a:rPr lang="en-US" b="1" i="0" dirty="0">
                <a:solidFill>
                  <a:srgbClr val="000000"/>
                </a:solidFill>
                <a:effectLst/>
                <a:latin typeface="-apple-system"/>
              </a:rPr>
              <a:t>4. Docker</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FF873BC9-A050-7548-E9E7-FF042CD4F5D2}"/>
              </a:ext>
            </a:extLst>
          </p:cNvPr>
          <p:cNvSpPr>
            <a:spLocks noGrp="1"/>
          </p:cNvSpPr>
          <p:nvPr>
            <p:ph idx="1"/>
          </p:nvPr>
        </p:nvSpPr>
        <p:spPr/>
        <p:txBody>
          <a:bodyPr>
            <a:norm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Definition:</a:t>
            </a:r>
            <a:r>
              <a:rPr lang="en-US" sz="3200" b="0" i="0" dirty="0">
                <a:solidFill>
                  <a:srgbClr val="000000"/>
                </a:solidFill>
                <a:effectLst/>
                <a:latin typeface="Times New Roman" panose="02020603050405020304" pitchFamily="18" charset="0"/>
                <a:cs typeface="Times New Roman" panose="02020603050405020304" pitchFamily="18" charset="0"/>
              </a:rPr>
              <a:t> Docker is an open-source platform that enables developers to automate the deployment of applications in lightweight, portable containers. It provides tools for creating, managing, and orchestrating containers, allowing applications to run reliably across different computing environments.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96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FCEB-3126-8D5C-493A-53613CC41CCB}"/>
              </a:ext>
            </a:extLst>
          </p:cNvPr>
          <p:cNvSpPr>
            <a:spLocks noGrp="1"/>
          </p:cNvSpPr>
          <p:nvPr>
            <p:ph type="title"/>
          </p:nvPr>
        </p:nvSpPr>
        <p:spPr/>
        <p:txBody>
          <a:bodyPr>
            <a:normAutofit fontScale="90000"/>
          </a:bodyPr>
          <a:lstStyle/>
          <a:p>
            <a:r>
              <a:rPr lang="en-US" b="1" i="0" dirty="0">
                <a:solidFill>
                  <a:srgbClr val="000000"/>
                </a:solidFill>
                <a:effectLst/>
                <a:latin typeface="-apple-system"/>
              </a:rPr>
              <a:t>5. Kubernetes</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525254DF-9B10-B7F3-5E72-09DE42F09EF9}"/>
              </a:ext>
            </a:extLst>
          </p:cNvPr>
          <p:cNvSpPr>
            <a:spLocks noGrp="1"/>
          </p:cNvSpPr>
          <p:nvPr>
            <p:ph idx="1"/>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Definition:</a:t>
            </a:r>
            <a:r>
              <a:rPr lang="en-US" sz="2800" b="0" i="0" dirty="0">
                <a:solidFill>
                  <a:srgbClr val="000000"/>
                </a:solidFill>
                <a:effectLst/>
                <a:latin typeface="Times New Roman" panose="02020603050405020304" pitchFamily="18" charset="0"/>
                <a:cs typeface="Times New Roman" panose="02020603050405020304" pitchFamily="18" charset="0"/>
              </a:rPr>
              <a:t> Kubernetes is an open-source container orchestration platform designed to automate the deployment, scaling, and management of containerized applications. It provides features like load balancing, service discovery, and automated rollouts and rollbacks, making it easier to manage complex applications in production.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7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27EA-17A5-B0A4-C130-3153E015C358}"/>
              </a:ext>
            </a:extLst>
          </p:cNvPr>
          <p:cNvSpPr>
            <a:spLocks noGrp="1"/>
          </p:cNvSpPr>
          <p:nvPr>
            <p:ph type="title"/>
          </p:nvPr>
        </p:nvSpPr>
        <p:spPr/>
        <p:txBody>
          <a:bodyPr>
            <a:normAutofit fontScale="90000"/>
          </a:bodyPr>
          <a:lstStyle/>
          <a:p>
            <a:r>
              <a:rPr lang="en-US" b="1" i="0" dirty="0">
                <a:solidFill>
                  <a:srgbClr val="000000"/>
                </a:solidFill>
                <a:effectLst/>
                <a:latin typeface="-apple-system"/>
              </a:rPr>
              <a:t>6. Jargon</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02D62F2D-EC66-7E74-A9A1-964664071B4D}"/>
              </a:ext>
            </a:extLst>
          </p:cNvPr>
          <p:cNvSpPr>
            <a:spLocks noGrp="1"/>
          </p:cNvSpPr>
          <p:nvPr>
            <p:ph idx="1"/>
          </p:nvPr>
        </p:nvSpPr>
        <p:spPr/>
        <p:txBody>
          <a:bodyPr>
            <a:norm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Definition:</a:t>
            </a:r>
            <a:r>
              <a:rPr lang="en-US" sz="3200" b="0" i="0" dirty="0">
                <a:solidFill>
                  <a:srgbClr val="000000"/>
                </a:solidFill>
                <a:effectLst/>
                <a:latin typeface="Times New Roman" panose="02020603050405020304" pitchFamily="18" charset="0"/>
                <a:cs typeface="Times New Roman" panose="02020603050405020304" pitchFamily="18" charset="0"/>
              </a:rPr>
              <a:t> Jargon refers to specialized terminology or language used by a particular group or profession. In tech, jargon often includes technical terms that may be difficult for outsiders to understand but are commonly used among professionals in the field.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63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49B2-0DF7-7D3B-FBD5-25B430196883}"/>
              </a:ext>
            </a:extLst>
          </p:cNvPr>
          <p:cNvSpPr>
            <a:spLocks noGrp="1"/>
          </p:cNvSpPr>
          <p:nvPr>
            <p:ph type="title"/>
          </p:nvPr>
        </p:nvSpPr>
        <p:spPr/>
        <p:txBody>
          <a:bodyPr>
            <a:normAutofit fontScale="90000"/>
          </a:bodyPr>
          <a:lstStyle/>
          <a:p>
            <a:r>
              <a:rPr lang="en-US" b="1" i="0" dirty="0">
                <a:solidFill>
                  <a:srgbClr val="000000"/>
                </a:solidFill>
                <a:effectLst/>
                <a:latin typeface="-apple-system"/>
              </a:rPr>
              <a:t>7. Dependence</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151F0012-3333-8468-A663-0D311B327303}"/>
              </a:ext>
            </a:extLst>
          </p:cNvPr>
          <p:cNvSpPr>
            <a:spLocks noGrp="1"/>
          </p:cNvSpPr>
          <p:nvPr>
            <p:ph idx="1"/>
          </p:nvPr>
        </p:nvSpPr>
        <p:spPr/>
        <p:txBody>
          <a:bodyPr>
            <a:norm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Definition:</a:t>
            </a:r>
            <a:r>
              <a:rPr lang="en-US" sz="2800" b="0" i="0" dirty="0">
                <a:solidFill>
                  <a:srgbClr val="000000"/>
                </a:solidFill>
                <a:effectLst/>
                <a:latin typeface="Times New Roman" panose="02020603050405020304" pitchFamily="18" charset="0"/>
                <a:cs typeface="Times New Roman" panose="02020603050405020304" pitchFamily="18" charset="0"/>
              </a:rPr>
              <a:t> In software development, dependence refers to a relationship between components where one component relies on another to function correctly. Dependencies can include libraries, frameworks, or other services that an application needs to operate. Managing dependencies is crucial to ensure that all required components are available and compatible.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2850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271</TotalTime>
  <Words>2091</Words>
  <Application>Microsoft Office PowerPoint</Application>
  <PresentationFormat>Widescreen</PresentationFormat>
  <Paragraphs>192</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Arial</vt:lpstr>
      <vt:lpstr>Calibri</vt:lpstr>
      <vt:lpstr>Garamond</vt:lpstr>
      <vt:lpstr>Times New Roman</vt:lpstr>
      <vt:lpstr>Organic</vt:lpstr>
      <vt:lpstr>LO.2 Deploy the system IC.2.1 Preparation of deployment environment</vt:lpstr>
      <vt:lpstr>1. Deployment  </vt:lpstr>
      <vt:lpstr>2. Build Agent </vt:lpstr>
      <vt:lpstr>3. Containerization </vt:lpstr>
      <vt:lpstr>3. Containerization </vt:lpstr>
      <vt:lpstr>4. Docker </vt:lpstr>
      <vt:lpstr>5. Kubernetes </vt:lpstr>
      <vt:lpstr>6. Jargon </vt:lpstr>
      <vt:lpstr>7. Dependence </vt:lpstr>
      <vt:lpstr>Evolution of DevOps </vt:lpstr>
      <vt:lpstr>Evolution of DevOps</vt:lpstr>
      <vt:lpstr>Importance of DevOps </vt:lpstr>
      <vt:lpstr>Advantages of DevOps </vt:lpstr>
      <vt:lpstr>Advantages of DevOps</vt:lpstr>
      <vt:lpstr>Disadvantages of DevOps </vt:lpstr>
      <vt:lpstr>Disadvantages of DevOps </vt:lpstr>
      <vt:lpstr>DevOps Principles </vt:lpstr>
      <vt:lpstr>DevOps Lifecycle </vt:lpstr>
      <vt:lpstr>Technologies Used in Deployment </vt:lpstr>
      <vt:lpstr>Selection of Deployment Technologies and Tools </vt:lpstr>
      <vt:lpstr>IC.2.2 Use Continuous delivery </vt:lpstr>
      <vt:lpstr>Selecting CD Tools </vt:lpstr>
      <vt:lpstr>Deployment Orchestration </vt:lpstr>
      <vt:lpstr>CI Server </vt:lpstr>
      <vt:lpstr> Performing Continuous Integration (CI)  </vt:lpstr>
      <vt:lpstr>Configure Server </vt:lpstr>
      <vt:lpstr>Set Up Automated Build </vt:lpstr>
      <vt:lpstr>Implement Automated Testing </vt:lpstr>
      <vt:lpstr>Check Code Quality </vt:lpstr>
      <vt:lpstr>Artifact Management </vt:lpstr>
      <vt:lpstr>Integration with Version Control </vt:lpstr>
      <vt:lpstr>Configure CI Pipeline </vt:lpstr>
      <vt:lpstr>IC2.3Configuration of container </vt:lpstr>
      <vt:lpstr>Identification of Containerization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4</cp:revision>
  <dcterms:created xsi:type="dcterms:W3CDTF">2024-10-01T06:55:47Z</dcterms:created>
  <dcterms:modified xsi:type="dcterms:W3CDTF">2024-10-25T09:55:58Z</dcterms:modified>
</cp:coreProperties>
</file>