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6" r:id="rId9"/>
    <p:sldId id="265" r:id="rId10"/>
    <p:sldId id="263" r:id="rId11"/>
    <p:sldId id="264" r:id="rId12"/>
    <p:sldId id="267" r:id="rId13"/>
  </p:sldIdLst>
  <p:sldSz cx="12192000" cy="6858000"/>
  <p:notesSz cx="6858000" cy="9144000"/>
  <p:defaultTextStyle>
    <a:defPPr>
      <a:defRPr lang="uz-Cyrl-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2" autoAdjust="0"/>
    <p:restoredTop sz="94660"/>
  </p:normalViewPr>
  <p:slideViewPr>
    <p:cSldViewPr snapToGrid="0">
      <p:cViewPr varScale="1">
        <p:scale>
          <a:sx n="66" d="100"/>
          <a:sy n="66" d="100"/>
        </p:scale>
        <p:origin x="73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EEC0961-7FAD-4E55-8AB6-C2AC1CA5858E}" type="datetimeFigureOut">
              <a:rPr lang="uz-Cyrl-UZ" smtClean="0"/>
              <a:t>29/09/2023</a:t>
            </a:fld>
            <a:endParaRPr lang="uz-Cyrl-UZ"/>
          </a:p>
        </p:txBody>
      </p:sp>
      <p:sp>
        <p:nvSpPr>
          <p:cNvPr id="5" name="Footer Placeholder 4"/>
          <p:cNvSpPr>
            <a:spLocks noGrp="1"/>
          </p:cNvSpPr>
          <p:nvPr>
            <p:ph type="ftr" sz="quarter" idx="11"/>
          </p:nvPr>
        </p:nvSpPr>
        <p:spPr>
          <a:xfrm>
            <a:off x="1876424" y="5410201"/>
            <a:ext cx="5124886" cy="365125"/>
          </a:xfrm>
        </p:spPr>
        <p:txBody>
          <a:bodyPr/>
          <a:lstStyle/>
          <a:p>
            <a:endParaRPr lang="uz-Cyrl-UZ"/>
          </a:p>
        </p:txBody>
      </p:sp>
      <p:sp>
        <p:nvSpPr>
          <p:cNvPr id="6" name="Slide Number Placeholder 5"/>
          <p:cNvSpPr>
            <a:spLocks noGrp="1"/>
          </p:cNvSpPr>
          <p:nvPr>
            <p:ph type="sldNum" sz="quarter" idx="12"/>
          </p:nvPr>
        </p:nvSpPr>
        <p:spPr>
          <a:xfrm>
            <a:off x="9896911" y="5410199"/>
            <a:ext cx="771089" cy="365125"/>
          </a:xfrm>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2499365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6" name="Footer Placeholder 5"/>
          <p:cNvSpPr>
            <a:spLocks noGrp="1"/>
          </p:cNvSpPr>
          <p:nvPr>
            <p:ph type="ftr" sz="quarter" idx="11"/>
          </p:nvPr>
        </p:nvSpPr>
        <p:spPr/>
        <p:txBody>
          <a:bodyPr/>
          <a:lstStyle/>
          <a:p>
            <a:endParaRPr lang="uz-Cyrl-UZ"/>
          </a:p>
        </p:txBody>
      </p:sp>
      <p:sp>
        <p:nvSpPr>
          <p:cNvPr id="7" name="Slide Number Placeholder 6"/>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43552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6" name="Footer Placeholder 5"/>
          <p:cNvSpPr>
            <a:spLocks noGrp="1"/>
          </p:cNvSpPr>
          <p:nvPr>
            <p:ph type="ftr" sz="quarter" idx="11"/>
          </p:nvPr>
        </p:nvSpPr>
        <p:spPr/>
        <p:txBody>
          <a:bodyPr/>
          <a:lstStyle/>
          <a:p>
            <a:endParaRPr lang="uz-Cyrl-UZ"/>
          </a:p>
        </p:txBody>
      </p:sp>
      <p:sp>
        <p:nvSpPr>
          <p:cNvPr id="7" name="Slide Number Placeholder 6"/>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1152420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6" name="Footer Placeholder 5"/>
          <p:cNvSpPr>
            <a:spLocks noGrp="1"/>
          </p:cNvSpPr>
          <p:nvPr>
            <p:ph type="ftr" sz="quarter" idx="11"/>
          </p:nvPr>
        </p:nvSpPr>
        <p:spPr/>
        <p:txBody>
          <a:bodyPr/>
          <a:lstStyle/>
          <a:p>
            <a:endParaRPr lang="uz-Cyrl-UZ"/>
          </a:p>
        </p:txBody>
      </p:sp>
      <p:sp>
        <p:nvSpPr>
          <p:cNvPr id="7" name="Slide Number Placeholder 6"/>
          <p:cNvSpPr>
            <a:spLocks noGrp="1"/>
          </p:cNvSpPr>
          <p:nvPr>
            <p:ph type="sldNum" sz="quarter" idx="12"/>
          </p:nvPr>
        </p:nvSpPr>
        <p:spPr/>
        <p:txBody>
          <a:bodyPr/>
          <a:lstStyle/>
          <a:p>
            <a:fld id="{4A5EEA11-0615-49BF-B642-80FCA57152FB}" type="slidenum">
              <a:rPr lang="uz-Cyrl-UZ" smtClean="0"/>
              <a:t>‹#›</a:t>
            </a:fld>
            <a:endParaRPr lang="uz-Cyrl-UZ"/>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7417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6" name="Footer Placeholder 5"/>
          <p:cNvSpPr>
            <a:spLocks noGrp="1"/>
          </p:cNvSpPr>
          <p:nvPr>
            <p:ph type="ftr" sz="quarter" idx="11"/>
          </p:nvPr>
        </p:nvSpPr>
        <p:spPr/>
        <p:txBody>
          <a:bodyPr/>
          <a:lstStyle/>
          <a:p>
            <a:endParaRPr lang="uz-Cyrl-UZ"/>
          </a:p>
        </p:txBody>
      </p:sp>
      <p:sp>
        <p:nvSpPr>
          <p:cNvPr id="7" name="Slide Number Placeholder 6"/>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2674123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4" name="Footer Placeholder 3"/>
          <p:cNvSpPr>
            <a:spLocks noGrp="1"/>
          </p:cNvSpPr>
          <p:nvPr>
            <p:ph type="ftr" sz="quarter" idx="11"/>
          </p:nvPr>
        </p:nvSpPr>
        <p:spPr/>
        <p:txBody>
          <a:bodyPr/>
          <a:lstStyle/>
          <a:p>
            <a:endParaRPr lang="uz-Cyrl-UZ"/>
          </a:p>
        </p:txBody>
      </p:sp>
      <p:sp>
        <p:nvSpPr>
          <p:cNvPr id="5" name="Slide Number Placeholder 4"/>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3376060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4" name="Footer Placeholder 3"/>
          <p:cNvSpPr>
            <a:spLocks noGrp="1"/>
          </p:cNvSpPr>
          <p:nvPr>
            <p:ph type="ftr" sz="quarter" idx="11"/>
          </p:nvPr>
        </p:nvSpPr>
        <p:spPr/>
        <p:txBody>
          <a:bodyPr/>
          <a:lstStyle/>
          <a:p>
            <a:endParaRPr lang="uz-Cyrl-UZ"/>
          </a:p>
        </p:txBody>
      </p:sp>
      <p:sp>
        <p:nvSpPr>
          <p:cNvPr id="5" name="Slide Number Placeholder 4"/>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2239870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5" name="Footer Placeholder 4"/>
          <p:cNvSpPr>
            <a:spLocks noGrp="1"/>
          </p:cNvSpPr>
          <p:nvPr>
            <p:ph type="ftr" sz="quarter" idx="11"/>
          </p:nvPr>
        </p:nvSpPr>
        <p:spPr/>
        <p:txBody>
          <a:bodyPr/>
          <a:lstStyle/>
          <a:p>
            <a:endParaRPr lang="uz-Cyrl-UZ"/>
          </a:p>
        </p:txBody>
      </p:sp>
      <p:sp>
        <p:nvSpPr>
          <p:cNvPr id="6" name="Slide Number Placeholder 5"/>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2132620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5" name="Footer Placeholder 4"/>
          <p:cNvSpPr>
            <a:spLocks noGrp="1"/>
          </p:cNvSpPr>
          <p:nvPr>
            <p:ph type="ftr" sz="quarter" idx="11"/>
          </p:nvPr>
        </p:nvSpPr>
        <p:spPr/>
        <p:txBody>
          <a:bodyPr/>
          <a:lstStyle/>
          <a:p>
            <a:endParaRPr lang="uz-Cyrl-UZ"/>
          </a:p>
        </p:txBody>
      </p:sp>
      <p:sp>
        <p:nvSpPr>
          <p:cNvPr id="6" name="Slide Number Placeholder 5"/>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345952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5" name="Footer Placeholder 4"/>
          <p:cNvSpPr>
            <a:spLocks noGrp="1"/>
          </p:cNvSpPr>
          <p:nvPr>
            <p:ph type="ftr" sz="quarter" idx="11"/>
          </p:nvPr>
        </p:nvSpPr>
        <p:spPr/>
        <p:txBody>
          <a:bodyPr/>
          <a:lstStyle/>
          <a:p>
            <a:endParaRPr lang="uz-Cyrl-UZ"/>
          </a:p>
        </p:txBody>
      </p:sp>
      <p:sp>
        <p:nvSpPr>
          <p:cNvPr id="6" name="Slide Number Placeholder 5"/>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588233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5" name="Footer Placeholder 4"/>
          <p:cNvSpPr>
            <a:spLocks noGrp="1"/>
          </p:cNvSpPr>
          <p:nvPr>
            <p:ph type="ftr" sz="quarter" idx="11"/>
          </p:nvPr>
        </p:nvSpPr>
        <p:spPr/>
        <p:txBody>
          <a:bodyPr/>
          <a:lstStyle/>
          <a:p>
            <a:endParaRPr lang="uz-Cyrl-UZ"/>
          </a:p>
        </p:txBody>
      </p:sp>
      <p:sp>
        <p:nvSpPr>
          <p:cNvPr id="6" name="Slide Number Placeholder 5"/>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232877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6" name="Footer Placeholder 5"/>
          <p:cNvSpPr>
            <a:spLocks noGrp="1"/>
          </p:cNvSpPr>
          <p:nvPr>
            <p:ph type="ftr" sz="quarter" idx="11"/>
          </p:nvPr>
        </p:nvSpPr>
        <p:spPr/>
        <p:txBody>
          <a:bodyPr/>
          <a:lstStyle/>
          <a:p>
            <a:endParaRPr lang="uz-Cyrl-UZ"/>
          </a:p>
        </p:txBody>
      </p:sp>
      <p:sp>
        <p:nvSpPr>
          <p:cNvPr id="7" name="Slide Number Placeholder 6"/>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222151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8" name="Footer Placeholder 7"/>
          <p:cNvSpPr>
            <a:spLocks noGrp="1"/>
          </p:cNvSpPr>
          <p:nvPr>
            <p:ph type="ftr" sz="quarter" idx="11"/>
          </p:nvPr>
        </p:nvSpPr>
        <p:spPr/>
        <p:txBody>
          <a:bodyPr/>
          <a:lstStyle/>
          <a:p>
            <a:endParaRPr lang="uz-Cyrl-UZ"/>
          </a:p>
        </p:txBody>
      </p:sp>
      <p:sp>
        <p:nvSpPr>
          <p:cNvPr id="9" name="Slide Number Placeholder 8"/>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184513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4" name="Footer Placeholder 3"/>
          <p:cNvSpPr>
            <a:spLocks noGrp="1"/>
          </p:cNvSpPr>
          <p:nvPr>
            <p:ph type="ftr" sz="quarter" idx="11"/>
          </p:nvPr>
        </p:nvSpPr>
        <p:spPr/>
        <p:txBody>
          <a:bodyPr/>
          <a:lstStyle/>
          <a:p>
            <a:endParaRPr lang="uz-Cyrl-UZ"/>
          </a:p>
        </p:txBody>
      </p:sp>
      <p:sp>
        <p:nvSpPr>
          <p:cNvPr id="5" name="Slide Number Placeholder 4"/>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1159863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3" name="Footer Placeholder 2"/>
          <p:cNvSpPr>
            <a:spLocks noGrp="1"/>
          </p:cNvSpPr>
          <p:nvPr>
            <p:ph type="ftr" sz="quarter" idx="11"/>
          </p:nvPr>
        </p:nvSpPr>
        <p:spPr/>
        <p:txBody>
          <a:bodyPr/>
          <a:lstStyle/>
          <a:p>
            <a:endParaRPr lang="uz-Cyrl-UZ"/>
          </a:p>
        </p:txBody>
      </p:sp>
      <p:sp>
        <p:nvSpPr>
          <p:cNvPr id="4" name="Slide Number Placeholder 3"/>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1454180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6" name="Footer Placeholder 5"/>
          <p:cNvSpPr>
            <a:spLocks noGrp="1"/>
          </p:cNvSpPr>
          <p:nvPr>
            <p:ph type="ftr" sz="quarter" idx="11"/>
          </p:nvPr>
        </p:nvSpPr>
        <p:spPr/>
        <p:txBody>
          <a:bodyPr/>
          <a:lstStyle/>
          <a:p>
            <a:endParaRPr lang="uz-Cyrl-UZ"/>
          </a:p>
        </p:txBody>
      </p:sp>
      <p:sp>
        <p:nvSpPr>
          <p:cNvPr id="7" name="Slide Number Placeholder 6"/>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378609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5EEC0961-7FAD-4E55-8AB6-C2AC1CA5858E}" type="datetimeFigureOut">
              <a:rPr lang="uz-Cyrl-UZ" smtClean="0"/>
              <a:t>29/09/2023</a:t>
            </a:fld>
            <a:endParaRPr lang="uz-Cyrl-UZ"/>
          </a:p>
        </p:txBody>
      </p:sp>
      <p:sp>
        <p:nvSpPr>
          <p:cNvPr id="6" name="Footer Placeholder 5"/>
          <p:cNvSpPr>
            <a:spLocks noGrp="1"/>
          </p:cNvSpPr>
          <p:nvPr>
            <p:ph type="ftr" sz="quarter" idx="11"/>
          </p:nvPr>
        </p:nvSpPr>
        <p:spPr/>
        <p:txBody>
          <a:bodyPr/>
          <a:lstStyle/>
          <a:p>
            <a:endParaRPr lang="uz-Cyrl-UZ"/>
          </a:p>
        </p:txBody>
      </p:sp>
      <p:sp>
        <p:nvSpPr>
          <p:cNvPr id="7" name="Slide Number Placeholder 6"/>
          <p:cNvSpPr>
            <a:spLocks noGrp="1"/>
          </p:cNvSpPr>
          <p:nvPr>
            <p:ph type="sldNum" sz="quarter" idx="12"/>
          </p:nvPr>
        </p:nvSpPr>
        <p:spPr/>
        <p:txBody>
          <a:bodyPr/>
          <a:lstStyle/>
          <a:p>
            <a:fld id="{4A5EEA11-0615-49BF-B642-80FCA57152FB}" type="slidenum">
              <a:rPr lang="uz-Cyrl-UZ" smtClean="0"/>
              <a:t>‹#›</a:t>
            </a:fld>
            <a:endParaRPr lang="uz-Cyrl-UZ"/>
          </a:p>
        </p:txBody>
      </p:sp>
    </p:spTree>
    <p:extLst>
      <p:ext uri="{BB962C8B-B14F-4D97-AF65-F5344CB8AC3E}">
        <p14:creationId xmlns:p14="http://schemas.microsoft.com/office/powerpoint/2010/main" val="96952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EC0961-7FAD-4E55-8AB6-C2AC1CA5858E}" type="datetimeFigureOut">
              <a:rPr lang="uz-Cyrl-UZ" smtClean="0"/>
              <a:t>29/09/2023</a:t>
            </a:fld>
            <a:endParaRPr lang="uz-Cyrl-UZ"/>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uz-Cyrl-UZ"/>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A5EEA11-0615-49BF-B642-80FCA57152FB}" type="slidenum">
              <a:rPr lang="uz-Cyrl-UZ" smtClean="0"/>
              <a:t>‹#›</a:t>
            </a:fld>
            <a:endParaRPr lang="uz-Cyrl-UZ"/>
          </a:p>
        </p:txBody>
      </p:sp>
    </p:spTree>
    <p:extLst>
      <p:ext uri="{BB962C8B-B14F-4D97-AF65-F5344CB8AC3E}">
        <p14:creationId xmlns:p14="http://schemas.microsoft.com/office/powerpoint/2010/main" val="133360978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avatars.mds.yandex.net/i?id=8a9f6f3b73de61d1147c341bc34c9d4684ac571b-10332895-images-thumbs&amp;n=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624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2" y="618517"/>
            <a:ext cx="10479087" cy="1630969"/>
          </a:xfrm>
        </p:spPr>
        <p:txBody>
          <a:bodyPr>
            <a:normAutofit/>
          </a:bodyPr>
          <a:lstStyle/>
          <a:p>
            <a:r>
              <a:rPr lang="uz-Latn-UZ" sz="2800"/>
              <a:t>O'rganish uchun ham, tushunish uchun ham juda qulay va sodda kod. Quyidagi ikki tilda yozilgan kodlargaga e'tibor bering, va ulardan qay biri tushunarliroq ekanini ko'ring (ikkisi ham bir vazifani bajaradi):</a:t>
            </a:r>
            <a:endParaRPr lang="uz-Cyrl-UZ" sz="2800"/>
          </a:p>
        </p:txBody>
      </p:sp>
      <p:sp>
        <p:nvSpPr>
          <p:cNvPr id="3" name="Объект 2"/>
          <p:cNvSpPr>
            <a:spLocks noGrp="1"/>
          </p:cNvSpPr>
          <p:nvPr>
            <p:ph idx="1"/>
          </p:nvPr>
        </p:nvSpPr>
        <p:spPr>
          <a:xfrm>
            <a:off x="1141412" y="2249486"/>
            <a:ext cx="9905999" cy="4608513"/>
          </a:xfrm>
        </p:spPr>
        <p:txBody>
          <a:bodyPr/>
          <a:lstStyle/>
          <a:p>
            <a:r>
              <a:rPr lang="uz-Latn-UZ"/>
              <a:t>// JAVA</a:t>
            </a:r>
          </a:p>
          <a:p>
            <a:r>
              <a:rPr lang="uz-Latn-UZ"/>
              <a:t>public class Main {</a:t>
            </a:r>
          </a:p>
          <a:p>
            <a:r>
              <a:rPr lang="uz-Latn-UZ"/>
              <a:t>    public static void main(String[] args) {</a:t>
            </a:r>
          </a:p>
          <a:p>
            <a:r>
              <a:rPr lang="uz-Latn-UZ"/>
              <a:t>        System.out.println("Assalom Alaykum!");</a:t>
            </a:r>
          </a:p>
          <a:p>
            <a:r>
              <a:rPr lang="uz-Latn-UZ"/>
              <a:t>    }</a:t>
            </a:r>
          </a:p>
          <a:p>
            <a:r>
              <a:rPr lang="uz-Latn-UZ" smtClean="0"/>
              <a:t>}</a:t>
            </a:r>
            <a:endParaRPr lang="en-US" smtClean="0"/>
          </a:p>
          <a:p>
            <a:r>
              <a:rPr lang="uz-Latn-UZ"/>
              <a:t># PYTHON</a:t>
            </a:r>
          </a:p>
          <a:p>
            <a:r>
              <a:rPr lang="uz-Latn-UZ"/>
              <a:t>print("Assalom Alaykum!")</a:t>
            </a:r>
            <a:endParaRPr lang="uz-Cyrl-UZ"/>
          </a:p>
        </p:txBody>
      </p:sp>
    </p:spTree>
    <p:extLst>
      <p:ext uri="{BB962C8B-B14F-4D97-AF65-F5344CB8AC3E}">
        <p14:creationId xmlns:p14="http://schemas.microsoft.com/office/powerpoint/2010/main" val="35210262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618518"/>
            <a:ext cx="9905998" cy="5553682"/>
          </a:xfrm>
        </p:spPr>
        <p:txBody>
          <a:bodyPr>
            <a:noAutofit/>
          </a:bodyPr>
          <a:lstStyle/>
          <a:p>
            <a:r>
              <a:rPr lang="uz-Latn-UZ" sz="3200"/>
              <a:t>Moslashuvchanlik —Python dasturlash tili ma'lum bir masalalarni yechish bilan chegaralanmagan. Bu til dasturchilarga yangi va yangi yo'nalishlarga ki'rish imkonini beradi. Python quyidagi sohalarda qo'llaniladi: Web va Internet dasturlash, kompyuter o'yinlarini yaratish, ma'lumotlar bazasi bilan ishlash (DB), computer vision, foydalanuvchilar uchun grafik interfeys (GUI), juda tez rivojlanayotgan buyumlar interneti (IoT) texnologiyasi va hokazo.</a:t>
            </a:r>
            <a:endParaRPr lang="uz-Cyrl-UZ" sz="3200"/>
          </a:p>
        </p:txBody>
      </p:sp>
    </p:spTree>
    <p:extLst>
      <p:ext uri="{BB962C8B-B14F-4D97-AF65-F5344CB8AC3E}">
        <p14:creationId xmlns:p14="http://schemas.microsoft.com/office/powerpoint/2010/main" val="2047055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ttps://3133615152-files.gitbook.io/~/files/v0/b/gitbook-legacy-files/o/assets%2F-MGbkqs1tROquIT6oqUs%2F-MKd4RP2w816MlwVECqq%2F-MKdJ157V-sspSKBMOzx%2Fimage.png?alt=media&amp;token=cd490350-f527-4ad7-82d2-4d74f3cd7ab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z-Cyrl-UZ"/>
          </a:p>
        </p:txBody>
      </p:sp>
      <p:sp>
        <p:nvSpPr>
          <p:cNvPr id="6" name="AutoShape 4" descr="https://3133615152-files.gitbook.io/~/files/v0/b/gitbook-legacy-files/o/assets%2F-MGbkqs1tROquIT6oqUs%2F-MKd4RP2w816MlwVECqq%2F-MKdJ157V-sspSKBMOzx%2Fimage.png?alt=media&amp;token=cd490350-f527-4ad7-82d2-4d74f3cd7ab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uz-Cyrl-UZ"/>
          </a:p>
        </p:txBody>
      </p:sp>
    </p:spTree>
    <p:extLst>
      <p:ext uri="{BB962C8B-B14F-4D97-AF65-F5344CB8AC3E}">
        <p14:creationId xmlns:p14="http://schemas.microsoft.com/office/powerpoint/2010/main" val="2341874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7562" y="695324"/>
            <a:ext cx="10269537" cy="4352926"/>
          </a:xfrm>
        </p:spPr>
        <p:txBody>
          <a:bodyPr>
            <a:normAutofit/>
          </a:bodyPr>
          <a:lstStyle/>
          <a:p>
            <a:r>
              <a:rPr lang="uz-Latn-UZ" b="1"/>
              <a:t>Darsimizning maqsadi sizni tez va samarali yo'llar bilan Python dasturlash tiliga va eng muhimi dasturchilik olamiga olib kirish. Darsimiz, umrida biror marta Python yoki umuman boshqa tillarda dastur yozmagan barcha yoshdagi insonlarga mo'ljallangan. </a:t>
            </a:r>
            <a:endParaRPr lang="uz-Cyrl-UZ" b="1"/>
          </a:p>
        </p:txBody>
      </p:sp>
    </p:spTree>
    <p:extLst>
      <p:ext uri="{BB962C8B-B14F-4D97-AF65-F5344CB8AC3E}">
        <p14:creationId xmlns:p14="http://schemas.microsoft.com/office/powerpoint/2010/main" val="2484852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5213" y="4705350"/>
            <a:ext cx="9905998" cy="1478570"/>
          </a:xfrm>
        </p:spPr>
        <p:txBody>
          <a:bodyPr>
            <a:normAutofit fontScale="90000"/>
          </a:bodyPr>
          <a:lstStyle/>
          <a:p>
            <a:pPr algn="ctr"/>
            <a:r>
              <a:rPr lang="uz-Latn-UZ" smtClean="0"/>
              <a:t>biz </a:t>
            </a:r>
            <a:r>
              <a:rPr lang="uz-Latn-UZ"/>
              <a:t>Python tilidan foydalansakda, dars davomida olingan bilimlar barcha dasturlar tili uchun umumiydir.</a:t>
            </a:r>
            <a:endParaRPr lang="uz-Cyrl-UZ"/>
          </a:p>
        </p:txBody>
      </p:sp>
      <p:sp>
        <p:nvSpPr>
          <p:cNvPr id="4" name="Заголовок 1"/>
          <p:cNvSpPr txBox="1">
            <a:spLocks/>
          </p:cNvSpPr>
          <p:nvPr/>
        </p:nvSpPr>
        <p:spPr>
          <a:xfrm>
            <a:off x="1065213" y="161924"/>
            <a:ext cx="10269537" cy="43529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uz-Latn-UZ" smtClean="0">
                <a:solidFill>
                  <a:srgbClr val="FFFF00"/>
                </a:solidFill>
              </a:rPr>
              <a:t>Darsimizning maqsadi sizni tez va samarali yo'llar bilan Python dasturlash tiliga va eng muhimi dasturchilik olamiga olib kirish. Darsimiz, umrida biror marta Python yoki umuman boshqa tillarda dastur yozmagan barcha yoshdagi insonlarga mo'ljallangan. </a:t>
            </a:r>
            <a:endParaRPr lang="uz-Cyrl-UZ">
              <a:solidFill>
                <a:srgbClr val="FFFF00"/>
              </a:solidFill>
            </a:endParaRPr>
          </a:p>
        </p:txBody>
      </p:sp>
    </p:spTree>
    <p:extLst>
      <p:ext uri="{BB962C8B-B14F-4D97-AF65-F5344CB8AC3E}">
        <p14:creationId xmlns:p14="http://schemas.microsoft.com/office/powerpoint/2010/main" val="1964631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65163" y="476250"/>
            <a:ext cx="10593388" cy="5619750"/>
          </a:xfrm>
        </p:spPr>
        <p:txBody>
          <a:bodyPr>
            <a:normAutofit fontScale="90000"/>
          </a:bodyPr>
          <a:lstStyle/>
          <a:p>
            <a:pPr algn="just"/>
            <a:r>
              <a:rPr lang="uz-Latn-UZ" sz="4000" b="1">
                <a:solidFill>
                  <a:srgbClr val="FFFF00"/>
                </a:solidFill>
              </a:rPr>
              <a:t>Darslarimiz yakunida siz nafaqat Python tilini, balki barcha dasturlash tillari uchun umumiy bo'lgan tushunchalar va asoslarni ham puxta o'zlashtirib olasiz.</a:t>
            </a:r>
            <a:br>
              <a:rPr lang="uz-Latn-UZ" sz="4000" b="1">
                <a:solidFill>
                  <a:srgbClr val="FFFF00"/>
                </a:solidFill>
              </a:rPr>
            </a:br>
            <a:r>
              <a:rPr lang="uz-Latn-UZ" sz="4000" b="1">
                <a:solidFill>
                  <a:srgbClr val="FFFF00"/>
                </a:solidFill>
              </a:rPr>
              <a:t>Kursni muvaffaqiyatli tamomlagan tinglovchilar, kelajakda dasturlashning tor va murakkab yo'nalishlarini ham, mutlaqo yangi dasturlash tilini ham yengillik bilan o'zlashtira oladilar. </a:t>
            </a:r>
          </a:p>
        </p:txBody>
      </p:sp>
    </p:spTree>
    <p:extLst>
      <p:ext uri="{BB962C8B-B14F-4D97-AF65-F5344CB8AC3E}">
        <p14:creationId xmlns:p14="http://schemas.microsoft.com/office/powerpoint/2010/main" val="154532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2" y="228600"/>
            <a:ext cx="10460037" cy="1868488"/>
          </a:xfrm>
        </p:spPr>
        <p:txBody>
          <a:bodyPr>
            <a:normAutofit fontScale="90000"/>
          </a:bodyPr>
          <a:lstStyle/>
          <a:p>
            <a:pPr algn="ctr"/>
            <a:r>
              <a:rPr lang="uz-Latn-UZ" sz="2800" b="1">
                <a:solidFill>
                  <a:srgbClr val="FFFF00"/>
                </a:solidFill>
              </a:rPr>
              <a:t>Darslarimizning birinchi qismida siz Python dasturlarini yozish uchun muhim bo'lgan asosiy tushunchalarni o'rganasiz. Ushbu tushunchalar xar qanday dasturlash tillari uchun bir xildir. Jumladan ushbu qism quyidagi mavzularni o'z ichiga oladi:</a:t>
            </a:r>
            <a:endParaRPr lang="uz-Cyrl-UZ" sz="2800" b="1">
              <a:solidFill>
                <a:srgbClr val="FFFF00"/>
              </a:solidFill>
            </a:endParaRPr>
          </a:p>
        </p:txBody>
      </p:sp>
      <p:sp>
        <p:nvSpPr>
          <p:cNvPr id="4" name="Rectangle 1"/>
          <p:cNvSpPr>
            <a:spLocks noGrp="1" noChangeArrowheads="1"/>
          </p:cNvSpPr>
          <p:nvPr>
            <p:ph idx="1"/>
          </p:nvPr>
        </p:nvSpPr>
        <p:spPr bwMode="auto">
          <a:xfrm>
            <a:off x="933450" y="1792427"/>
            <a:ext cx="10667999" cy="445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Pct val="110000"/>
              <a:buFont typeface="Wingdings" panose="05000000000000000000" pitchFamily="2" charset="2"/>
              <a:buChar char="v"/>
              <a:tabLst/>
            </a:pPr>
            <a:r>
              <a:rPr kumimoji="0" lang="uz-Cyrl-UZ" altLang="uz-Cyrl-UZ" b="0" i="0" u="none" strike="noStrike" cap="none" normalizeH="0" baseline="0" smtClean="0">
                <a:ln>
                  <a:noFill/>
                </a:ln>
                <a:solidFill>
                  <a:schemeClr val="tx1"/>
                </a:solidFill>
                <a:effectLst/>
                <a:latin typeface="Arial" panose="020B0604020202020204" pitchFamily="34" charset="0"/>
              </a:rPr>
              <a:t>Ma'lumotlar turlari va ularni saqlash usullari</a:t>
            </a:r>
          </a:p>
          <a:p>
            <a:pPr marR="0" lvl="0" algn="l" defTabSz="914400" rtl="0" eaLnBrk="0" fontAlgn="base" latinLnBrk="0" hangingPunct="0">
              <a:lnSpc>
                <a:spcPct val="150000"/>
              </a:lnSpc>
              <a:spcBef>
                <a:spcPct val="0"/>
              </a:spcBef>
              <a:spcAft>
                <a:spcPct val="0"/>
              </a:spcAft>
              <a:buClrTx/>
              <a:buSzPct val="110000"/>
              <a:buFont typeface="Wingdings" panose="05000000000000000000" pitchFamily="2" charset="2"/>
              <a:buChar char="v"/>
              <a:tabLst/>
            </a:pPr>
            <a:r>
              <a:rPr kumimoji="0" lang="uz-Cyrl-UZ" altLang="uz-Cyrl-UZ" b="0" i="0" u="none" strike="noStrike" cap="none" normalizeH="0" baseline="0" smtClean="0">
                <a:ln>
                  <a:noFill/>
                </a:ln>
                <a:solidFill>
                  <a:schemeClr val="tx1"/>
                </a:solidFill>
                <a:effectLst/>
                <a:latin typeface="Arial" panose="020B0604020202020204" pitchFamily="34" charset="0"/>
              </a:rPr>
              <a:t>Ma'lumotlar to'plamini yaratish, ular ustida samarali ishlash usullari</a:t>
            </a:r>
          </a:p>
          <a:p>
            <a:pPr marR="0" lvl="0" algn="l" defTabSz="914400" rtl="0" eaLnBrk="0" fontAlgn="base" latinLnBrk="0" hangingPunct="0">
              <a:lnSpc>
                <a:spcPct val="150000"/>
              </a:lnSpc>
              <a:spcBef>
                <a:spcPct val="0"/>
              </a:spcBef>
              <a:spcAft>
                <a:spcPct val="0"/>
              </a:spcAft>
              <a:buClrTx/>
              <a:buSzPct val="110000"/>
              <a:buFont typeface="Wingdings" panose="05000000000000000000" pitchFamily="2" charset="2"/>
              <a:buChar char="v"/>
              <a:tabLst/>
            </a:pPr>
            <a:r>
              <a:rPr kumimoji="0" lang="uz-Cyrl-UZ" altLang="uz-Cyrl-UZ" b="1" i="1" u="none" strike="noStrike" cap="none" normalizeH="0" baseline="0" smtClean="0">
                <a:ln>
                  <a:noFill/>
                </a:ln>
                <a:solidFill>
                  <a:schemeClr val="tx1"/>
                </a:solidFill>
                <a:effectLst/>
                <a:latin typeface="Arial" panose="020B0604020202020204" pitchFamily="34" charset="0"/>
              </a:rPr>
              <a:t>While, if </a:t>
            </a:r>
            <a:r>
              <a:rPr kumimoji="0" lang="uz-Cyrl-UZ" altLang="uz-Cyrl-UZ" b="0" i="0" u="none" strike="noStrike" cap="none" normalizeH="0" baseline="0" smtClean="0">
                <a:ln>
                  <a:noFill/>
                </a:ln>
                <a:solidFill>
                  <a:schemeClr val="tx1"/>
                </a:solidFill>
                <a:effectLst/>
                <a:latin typeface="Arial" panose="020B0604020202020204" pitchFamily="34" charset="0"/>
              </a:rPr>
              <a:t>tsikllari yordamida shartlarni tekshirish va kodni tarmoqlash</a:t>
            </a:r>
          </a:p>
          <a:p>
            <a:pPr marR="0" lvl="0" algn="l" defTabSz="914400" rtl="0" eaLnBrk="0" fontAlgn="base" latinLnBrk="0" hangingPunct="0">
              <a:lnSpc>
                <a:spcPct val="150000"/>
              </a:lnSpc>
              <a:spcBef>
                <a:spcPct val="0"/>
              </a:spcBef>
              <a:spcAft>
                <a:spcPct val="0"/>
              </a:spcAft>
              <a:buClrTx/>
              <a:buSzPct val="110000"/>
              <a:buFont typeface="Wingdings" panose="05000000000000000000" pitchFamily="2" charset="2"/>
              <a:buChar char="v"/>
              <a:tabLst/>
            </a:pPr>
            <a:r>
              <a:rPr kumimoji="0" lang="uz-Cyrl-UZ" altLang="uz-Cyrl-UZ" b="0" i="0" u="none" strike="noStrike" cap="none" normalizeH="0" baseline="0" smtClean="0">
                <a:ln>
                  <a:noFill/>
                </a:ln>
                <a:solidFill>
                  <a:schemeClr val="tx1"/>
                </a:solidFill>
                <a:effectLst/>
                <a:latin typeface="Arial" panose="020B0604020202020204" pitchFamily="34" charset="0"/>
              </a:rPr>
              <a:t>Interaktiv dasturlar yaratish orqali foydalanuvchilar bilan ikki tomonlama "muloqot" o'rnatish, ulardan ma'lumot qabul qilish</a:t>
            </a:r>
          </a:p>
          <a:p>
            <a:pPr marR="0" lvl="0" algn="l" defTabSz="914400" rtl="0" eaLnBrk="0" fontAlgn="base" latinLnBrk="0" hangingPunct="0">
              <a:lnSpc>
                <a:spcPct val="150000"/>
              </a:lnSpc>
              <a:spcBef>
                <a:spcPct val="0"/>
              </a:spcBef>
              <a:spcAft>
                <a:spcPct val="0"/>
              </a:spcAft>
              <a:buClrTx/>
              <a:buSzPct val="110000"/>
              <a:buFont typeface="Wingdings" panose="05000000000000000000" pitchFamily="2" charset="2"/>
              <a:buChar char="v"/>
              <a:tabLst/>
            </a:pPr>
            <a:r>
              <a:rPr kumimoji="0" lang="uz-Cyrl-UZ" altLang="uz-Cyrl-UZ" b="0" i="0" u="none" strike="noStrike" cap="none" normalizeH="0" baseline="0" smtClean="0">
                <a:ln>
                  <a:noFill/>
                </a:ln>
                <a:solidFill>
                  <a:schemeClr val="tx1"/>
                </a:solidFill>
                <a:effectLst/>
                <a:latin typeface="Arial" panose="020B0604020202020204" pitchFamily="34" charset="0"/>
              </a:rPr>
              <a:t>Kodning ma'lum qismlarini qayta-qayta ishlatish uchun funktsiyalar yozish</a:t>
            </a:r>
          </a:p>
          <a:p>
            <a:pPr marR="0" lvl="0" algn="l" defTabSz="914400" rtl="0" eaLnBrk="0" fontAlgn="base" latinLnBrk="0" hangingPunct="0">
              <a:lnSpc>
                <a:spcPct val="150000"/>
              </a:lnSpc>
              <a:spcBef>
                <a:spcPct val="0"/>
              </a:spcBef>
              <a:spcAft>
                <a:spcPct val="0"/>
              </a:spcAft>
              <a:buClrTx/>
              <a:buSzPct val="110000"/>
              <a:buFont typeface="Wingdings" panose="05000000000000000000" pitchFamily="2" charset="2"/>
              <a:buChar char="v"/>
              <a:tabLst/>
            </a:pPr>
            <a:r>
              <a:rPr kumimoji="0" lang="uz-Cyrl-UZ" altLang="uz-Cyrl-UZ" b="0" i="0" u="none" strike="noStrike" cap="none" normalizeH="0" baseline="0" smtClean="0">
                <a:ln>
                  <a:noFill/>
                </a:ln>
                <a:solidFill>
                  <a:schemeClr val="tx1"/>
                </a:solidFill>
                <a:effectLst/>
                <a:latin typeface="Arial" panose="020B0604020202020204" pitchFamily="34" charset="0"/>
              </a:rPr>
              <a:t>Yozgan dasturingizni tekshirish uchun testlar yozish, va kelajakdagi xatolarning oldini olish</a:t>
            </a:r>
          </a:p>
        </p:txBody>
      </p:sp>
    </p:spTree>
    <p:extLst>
      <p:ext uri="{BB962C8B-B14F-4D97-AF65-F5344CB8AC3E}">
        <p14:creationId xmlns:p14="http://schemas.microsoft.com/office/powerpoint/2010/main" val="2086810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ctr"/>
            <a:r>
              <a:rPr lang="uz-Latn-UZ"/>
              <a:t>Kursimizning </a:t>
            </a:r>
            <a:r>
              <a:rPr lang="uz-Latn-UZ" b="1"/>
              <a:t>ikkinchi qismida</a:t>
            </a:r>
            <a:r>
              <a:rPr lang="uz-Latn-UZ"/>
              <a:t> esa o'zlashtirgan bilimlaringizni puxtalash uchun bir nechta loyihalar ustida ishlaysiz.</a:t>
            </a:r>
            <a:endParaRPr lang="uz-Cyrl-UZ"/>
          </a:p>
        </p:txBody>
      </p:sp>
      <p:sp>
        <p:nvSpPr>
          <p:cNvPr id="3" name="Объект 2"/>
          <p:cNvSpPr>
            <a:spLocks noGrp="1"/>
          </p:cNvSpPr>
          <p:nvPr>
            <p:ph idx="1"/>
          </p:nvPr>
        </p:nvSpPr>
        <p:spPr/>
        <p:txBody>
          <a:bodyPr>
            <a:normAutofit/>
          </a:bodyPr>
          <a:lstStyle/>
          <a:p>
            <a:r>
              <a:rPr lang="uz-Latn-UZ" sz="3200" b="1"/>
              <a:t>NIMA UCHUN AYNAN PYTHON?</a:t>
            </a:r>
          </a:p>
          <a:p>
            <a:r>
              <a:rPr lang="uz-Latn-UZ" sz="3200" b="1"/>
              <a:t>Python </a:t>
            </a:r>
            <a:r>
              <a:rPr lang="uz-Latn-UZ" sz="3200"/>
              <a:t>— o'rganish uchun oson, foydalanish uchun qulay, ko'p qirrali dasturlash tili bo'lib, dasturlashga yangi kirganlar uchun ham, soha mutaxassislari uchun ham zo'r tanlov.</a:t>
            </a:r>
          </a:p>
          <a:p>
            <a:endParaRPr lang="uz-Cyrl-UZ" sz="3200"/>
          </a:p>
        </p:txBody>
      </p:sp>
    </p:spTree>
    <p:extLst>
      <p:ext uri="{BB962C8B-B14F-4D97-AF65-F5344CB8AC3E}">
        <p14:creationId xmlns:p14="http://schemas.microsoft.com/office/powerpoint/2010/main" val="4113889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z-Latn-UZ" b="1"/>
              <a:t>Python o'rganish uchun 5 sabab:</a:t>
            </a:r>
            <a:endParaRPr lang="uz-Cyrl-UZ"/>
          </a:p>
        </p:txBody>
      </p:sp>
      <p:sp>
        <p:nvSpPr>
          <p:cNvPr id="4" name="Rectangle 1"/>
          <p:cNvSpPr>
            <a:spLocks noChangeArrowheads="1"/>
          </p:cNvSpPr>
          <p:nvPr/>
        </p:nvSpPr>
        <p:spPr bwMode="auto">
          <a:xfrm>
            <a:off x="939801" y="2659971"/>
            <a:ext cx="11252199"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z-Cyrl-UZ" altLang="uz-Cyrl-UZ" sz="100" b="0" i="0" u="none" strike="noStrike" cap="none" normalizeH="0" baseline="0" smtClean="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uz-Cyrl-UZ" altLang="uz-Cyrl-UZ" sz="100" b="0" i="0" u="none" strike="noStrike" cap="none" normalizeH="0" baseline="0" smtClean="0">
                <a:ln>
                  <a:noFill/>
                </a:ln>
                <a:solidFill>
                  <a:schemeClr val="bg1"/>
                </a:solidFill>
                <a:effectLst/>
                <a:latin typeface="Arial" panose="020B0604020202020204" pitchFamily="34" charset="0"/>
              </a:rPr>
              <a:t>Python dasturlash tiliga bo'lgan talab yildan yilga oshib kelmoqda. CodingDojo portalining tadqiqotlariga ko'ra, 2020 yilda aynan Python tilida dasturlovchi mutaxassislarga eng ko'p talab bo'lgan</a:t>
            </a:r>
          </a:p>
          <a:p>
            <a:pPr marL="0" marR="0" lvl="0" indent="0" algn="l" defTabSz="914400" rtl="0" eaLnBrk="0" fontAlgn="base" latinLnBrk="0" hangingPunct="0">
              <a:lnSpc>
                <a:spcPct val="100000"/>
              </a:lnSpc>
              <a:spcBef>
                <a:spcPct val="0"/>
              </a:spcBef>
              <a:spcAft>
                <a:spcPct val="0"/>
              </a:spcAft>
              <a:buClrTx/>
              <a:buSzTx/>
              <a:buFontTx/>
              <a:buNone/>
              <a:tabLst/>
            </a:pPr>
            <a:r>
              <a:rPr kumimoji="0" lang="uz-Cyrl-UZ" altLang="uz-Cyrl-UZ" sz="100" b="0" i="0" u="none" strike="noStrike" cap="none" normalizeH="0" baseline="0" smtClean="0">
                <a:ln>
                  <a:noFill/>
                </a:ln>
                <a:solidFill>
                  <a:schemeClr val="bg1"/>
                </a:solidFill>
                <a:effectLst/>
                <a:latin typeface="Arial" panose="020B0604020202020204" pitchFamily="34" charset="0"/>
              </a:rPr>
              <a:t>  </a:t>
            </a:r>
            <a:endParaRPr kumimoji="0" lang="uz-Cyrl-UZ" altLang="uz-Cyrl-UZ" sz="2400" b="0" i="0" u="none" strike="noStrike" cap="none" normalizeH="0" baseline="0" smtClean="0">
              <a:ln>
                <a:noFill/>
              </a:ln>
              <a:solidFill>
                <a:schemeClr val="bg1"/>
              </a:solidFill>
              <a:effectLst/>
              <a:latin typeface="Arial" panose="020B0604020202020204" pitchFamily="34" charset="0"/>
            </a:endParaRPr>
          </a:p>
          <a:p>
            <a:pPr lvl="0" eaLnBrk="0" fontAlgn="base" hangingPunct="0">
              <a:spcBef>
                <a:spcPct val="0"/>
              </a:spcBef>
              <a:spcAft>
                <a:spcPct val="0"/>
              </a:spcAft>
            </a:pPr>
            <a:r>
              <a:rPr lang="uz-Latn-UZ" sz="2400">
                <a:solidFill>
                  <a:schemeClr val="bg1"/>
                </a:solidFill>
              </a:rPr>
              <a:t>Python dasturlash tiliga bo'lgan talab yildan yilga oshib kelmoqda. CodingDojo portalining tadqiqotlariga ko'ra, 2020 yilda aynan Python tilida dasturlovchi mutaxassislarga eng ko'p talab </a:t>
            </a:r>
            <a:r>
              <a:rPr lang="uz-Latn-UZ" sz="2400" smtClean="0">
                <a:solidFill>
                  <a:schemeClr val="bg1"/>
                </a:solidFill>
              </a:rPr>
              <a:t>bo'lgan</a:t>
            </a:r>
            <a:endParaRPr lang="en-US" sz="2400" smtClean="0">
              <a:solidFill>
                <a:schemeClr val="bg1"/>
              </a:solidFill>
            </a:endParaRPr>
          </a:p>
          <a:p>
            <a:pPr lvl="0" eaLnBrk="0" fontAlgn="base" hangingPunct="0">
              <a:spcBef>
                <a:spcPct val="0"/>
              </a:spcBef>
              <a:spcAft>
                <a:spcPct val="0"/>
              </a:spcAft>
            </a:pPr>
            <a:r>
              <a:rPr kumimoji="0" lang="uz-Cyrl-UZ" altLang="uz-Cyrl-UZ" sz="2400" b="0" i="0" u="none" strike="noStrike" cap="none" normalizeH="0" baseline="0" smtClean="0">
                <a:ln>
                  <a:noFill/>
                </a:ln>
                <a:solidFill>
                  <a:schemeClr val="bg1"/>
                </a:solidFill>
                <a:effectLst/>
                <a:latin typeface="Arial" panose="020B0604020202020204" pitchFamily="34" charset="0"/>
              </a:rPr>
              <a:t>Manba: https://www.codingdojo.com/blog/top-7-programming-languages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uz-Cyrl-UZ" altLang="uz-Cyrl-UZ" sz="2400" b="0" i="0" u="none" strike="noStrike" cap="none" normalizeH="0" baseline="0" smtClean="0">
                <a:ln>
                  <a:noFill/>
                </a:ln>
                <a:solidFill>
                  <a:schemeClr val="bg1"/>
                </a:solidFill>
                <a:effectLst/>
                <a:latin typeface="Arial" panose="020B0604020202020204" pitchFamily="34" charset="0"/>
              </a:rPr>
              <a:t>Keng qamrovli va universal til. Python dasturlari deyarli barcha operativ tizimlarda va platformalarda ishlaydi.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uz-Cyrl-UZ" altLang="uz-Cyrl-UZ" sz="2400" b="0" i="0" u="none" strike="noStrike" cap="none" normalizeH="0" baseline="0" smtClean="0">
              <a:ln>
                <a:noFill/>
              </a:ln>
              <a:solidFill>
                <a:schemeClr val="bg1"/>
              </a:solidFill>
              <a:effectLst/>
              <a:latin typeface="Arial" panose="020B0604020202020204" pitchFamily="34" charset="0"/>
            </a:endParaRPr>
          </a:p>
        </p:txBody>
      </p:sp>
      <p:pic>
        <p:nvPicPr>
          <p:cNvPr id="1026" name="Picture 2" descr="https://3133615152-files.gitbook.io/~/files/v0/b/gitbook-legacy-files/o/assets%2F-MGbkqs1tROquIT6oqUs%2F-MLDPzPQw_oO_jl8Nbnv%2F-MLDV3bWQe4Mw_NP8WV0%2FHow-do-our-usual-languages-fare__Worldwide-jobs-on-indeed.com-2.png?alt=media&amp;token=a412213a-3962-43d9-a3e2-70b6505a85f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562081363"/>
            <a:ext cx="11125200" cy="952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775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618518"/>
            <a:ext cx="9905998" cy="4410682"/>
          </a:xfrm>
        </p:spPr>
        <p:txBody>
          <a:bodyPr>
            <a:normAutofit/>
          </a:bodyPr>
          <a:lstStyle/>
          <a:p>
            <a:pPr lvl="0"/>
            <a:r>
              <a:rPr lang="uz-Cyrl-UZ" altLang="uz-Cyrl-UZ" cap="none">
                <a:solidFill>
                  <a:schemeClr val="bg1"/>
                </a:solidFill>
                <a:latin typeface="Arial" panose="020B0604020202020204" pitchFamily="34" charset="0"/>
              </a:rPr>
              <a:t>Keng qamrovli va universal til. Python dasturlari deyarli barcha operativ tizimlarda va platformalarda ishlaydi. </a:t>
            </a:r>
            <a:br>
              <a:rPr lang="uz-Cyrl-UZ" altLang="uz-Cyrl-UZ" cap="none">
                <a:solidFill>
                  <a:schemeClr val="bg1"/>
                </a:solidFill>
                <a:latin typeface="Arial" panose="020B0604020202020204" pitchFamily="34" charset="0"/>
              </a:rPr>
            </a:br>
            <a:endParaRPr lang="uz-Cyrl-UZ"/>
          </a:p>
        </p:txBody>
      </p:sp>
    </p:spTree>
    <p:extLst>
      <p:ext uri="{BB962C8B-B14F-4D97-AF65-F5344CB8AC3E}">
        <p14:creationId xmlns:p14="http://schemas.microsoft.com/office/powerpoint/2010/main" val="3960069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141412" y="914400"/>
            <a:ext cx="9905999" cy="4876801"/>
          </a:xfrm>
        </p:spPr>
        <p:txBody>
          <a:bodyPr>
            <a:noAutofit/>
          </a:bodyPr>
          <a:lstStyle/>
          <a:p>
            <a:pPr lvl="0"/>
            <a:r>
              <a:rPr lang="uz-Cyrl-UZ" altLang="uz-Cyrl-UZ" sz="3200">
                <a:solidFill>
                  <a:schemeClr val="bg1"/>
                </a:solidFill>
                <a:latin typeface="Arial" panose="020B0604020202020204" pitchFamily="34" charset="0"/>
              </a:rPr>
              <a:t>Python Artificial Intelligence (Sun'iy intellekt) va Data Science (Ulkan ma'lumotlar bilan ishlash) sohalarining tili hisoblanadi. Bugungi kunda keng ommalashib borayotgan sun'iy intellekt asosida ishlovchi dasturlarning aksari Pythonda yozilgan. </a:t>
            </a:r>
            <a:r>
              <a:rPr lang="uz-Cyrl-UZ" altLang="uz-Cyrl-UZ" sz="3200" b="1">
                <a:solidFill>
                  <a:schemeClr val="bg1"/>
                </a:solidFill>
                <a:latin typeface="Arial" panose="020B0604020202020204" pitchFamily="34" charset="0"/>
              </a:rPr>
              <a:t>Bu sohalardagi mutaxassislar bugungi kunda eng noyob va qimmatbaho kadrlar hisoblanadi.</a:t>
            </a:r>
            <a:endParaRPr lang="uz-Cyrl-UZ" altLang="uz-Cyrl-UZ" sz="3200">
              <a:solidFill>
                <a:schemeClr val="bg1"/>
              </a:solidFill>
              <a:latin typeface="Arial" panose="020B0604020202020204" pitchFamily="34" charset="0"/>
            </a:endParaRPr>
          </a:p>
          <a:p>
            <a:endParaRPr lang="uz-Cyrl-UZ" sz="3200"/>
          </a:p>
        </p:txBody>
      </p:sp>
    </p:spTree>
    <p:extLst>
      <p:ext uri="{BB962C8B-B14F-4D97-AF65-F5344CB8AC3E}">
        <p14:creationId xmlns:p14="http://schemas.microsoft.com/office/powerpoint/2010/main" val="15803729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Контур">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Главное мероприятие</Template>
  <TotalTime>136</TotalTime>
  <Words>526</Words>
  <Application>Microsoft Office PowerPoint</Application>
  <PresentationFormat>Широкоэкранный</PresentationFormat>
  <Paragraphs>33</Paragraphs>
  <Slides>12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Trebuchet MS</vt:lpstr>
      <vt:lpstr>Tw Cen MT</vt:lpstr>
      <vt:lpstr>Wingdings</vt:lpstr>
      <vt:lpstr>Контур</vt:lpstr>
      <vt:lpstr>Презентация PowerPoint</vt:lpstr>
      <vt:lpstr>Darsimizning maqsadi sizni tez va samarali yo'llar bilan Python dasturlash tiliga va eng muhimi dasturchilik olamiga olib kirish. Darsimiz, umrida biror marta Python yoki umuman boshqa tillarda dastur yozmagan barcha yoshdagi insonlarga mo'ljallangan. </vt:lpstr>
      <vt:lpstr>biz Python tilidan foydalansakda, dars davomida olingan bilimlar barcha dasturlar tili uchun umumiydir.</vt:lpstr>
      <vt:lpstr>Darslarimiz yakunida siz nafaqat Python tilini, balki barcha dasturlash tillari uchun umumiy bo'lgan tushunchalar va asoslarni ham puxta o'zlashtirib olasiz. Kursni muvaffaqiyatli tamomlagan tinglovchilar, kelajakda dasturlashning tor va murakkab yo'nalishlarini ham, mutlaqo yangi dasturlash tilini ham yengillik bilan o'zlashtira oladilar. </vt:lpstr>
      <vt:lpstr>Darslarimizning birinchi qismida siz Python dasturlarini yozish uchun muhim bo'lgan asosiy tushunchalarni o'rganasiz. Ushbu tushunchalar xar qanday dasturlash tillari uchun bir xildir. Jumladan ushbu qism quyidagi mavzularni o'z ichiga oladi:</vt:lpstr>
      <vt:lpstr>Kursimizning ikkinchi qismida esa o'zlashtirgan bilimlaringizni puxtalash uchun bir nechta loyihalar ustida ishlaysiz.</vt:lpstr>
      <vt:lpstr>Python o'rganish uchun 5 sabab:</vt:lpstr>
      <vt:lpstr>Keng qamrovli va universal til. Python dasturlari deyarli barcha operativ tizimlarda va platformalarda ishlaydi.  </vt:lpstr>
      <vt:lpstr>Презентация PowerPoint</vt:lpstr>
      <vt:lpstr>O'rganish uchun ham, tushunish uchun ham juda qulay va sodda kod. Quyidagi ikki tilda yozilgan kodlargaga e'tibor bering, va ulardan qay biri tushunarliroq ekanini ko'ring (ikkisi ham bir vazifani bajaradi):</vt:lpstr>
      <vt:lpstr>Moslashuvchanlik —Python dasturlash tili ma'lum bir masalalarni yechish bilan chegaralanmagan. Bu til dasturchilarga yangi va yangi yo'nalishlarga ki'rish imkonini beradi. Python quyidagi sohalarda qo'llaniladi: Web va Internet dasturlash, kompyuter o'yinlarini yaratish, ma'lumotlar bazasi bilan ishlash (DB), computer vision, foydalanuvchilar uchun grafik interfeys (GUI), juda tez rivojlanayotgan buyumlar interneti (IoT) texnologiyasi va hokazo.</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Ubaydullo-PC</dc:creator>
  <cp:lastModifiedBy>Ubaydullo-PC</cp:lastModifiedBy>
  <cp:revision>7</cp:revision>
  <dcterms:created xsi:type="dcterms:W3CDTF">2023-09-18T09:26:06Z</dcterms:created>
  <dcterms:modified xsi:type="dcterms:W3CDTF">2023-09-29T03:10:26Z</dcterms:modified>
</cp:coreProperties>
</file>