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sldIdLst>
    <p:sldId id="256" r:id="rId2"/>
    <p:sldId id="257" r:id="rId3"/>
    <p:sldId id="278" r:id="rId4"/>
    <p:sldId id="259" r:id="rId5"/>
    <p:sldId id="279" r:id="rId6"/>
    <p:sldId id="270" r:id="rId7"/>
    <p:sldId id="273" r:id="rId8"/>
    <p:sldId id="275" r:id="rId9"/>
    <p:sldId id="260" r:id="rId10"/>
    <p:sldId id="262" r:id="rId11"/>
    <p:sldId id="309" r:id="rId12"/>
    <p:sldId id="261" r:id="rId13"/>
    <p:sldId id="281" r:id="rId14"/>
    <p:sldId id="282" r:id="rId15"/>
    <p:sldId id="308" r:id="rId16"/>
    <p:sldId id="283" r:id="rId17"/>
    <p:sldId id="284" r:id="rId18"/>
    <p:sldId id="310" r:id="rId19"/>
    <p:sldId id="271" r:id="rId20"/>
    <p:sldId id="300" r:id="rId21"/>
    <p:sldId id="263" r:id="rId22"/>
    <p:sldId id="286" r:id="rId23"/>
    <p:sldId id="268" r:id="rId24"/>
    <p:sldId id="277" r:id="rId25"/>
    <p:sldId id="269" r:id="rId2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8">
          <p15:clr>
            <a:srgbClr val="A4A3A4"/>
          </p15:clr>
        </p15:guide>
        <p15:guide id="2" pos="28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ya Sunku" initials="SS" lastIdx="1" clrIdx="0"/>
  <p:cmAuthor id="2" name="Dell" initials="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67"/>
      </p:cViewPr>
      <p:guideLst>
        <p:guide orient="horz" pos="2848"/>
        <p:guide pos="28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3-17T10:46:26.584"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12-20T20:50:08.083"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B8E4F9F-8586-4218-AA3D-257FFD7C9F5E}" type="datetimeFigureOut">
              <a:rPr lang="en-US" smtClean="0"/>
              <a:t>6/7/2023</a:t>
            </a:fld>
            <a:endParaRPr lang="en-IN"/>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B21118A-01F2-4D27-9C21-E552BAAE104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15553"/>
          </a:xfrm>
          <a:prstGeom prst="rect">
            <a:avLst/>
          </a:prstGeom>
        </p:spPr>
        <p:txBody>
          <a:bodyPr wrap="square" lIns="0" tIns="0" rIns="0" bIns="0">
            <a:spAutoFit/>
          </a:bodyPr>
          <a:lstStyle>
            <a:lvl1pPr>
              <a:defRPr/>
            </a:lvl1pPr>
          </a:lstStyle>
          <a:p>
            <a:r>
              <a:rPr lang="en-US"/>
              <a:t>Click to edit Master title style</a:t>
            </a: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r>
              <a:rPr lang="en-US"/>
              <a:t>Click to edit Master subtitle style</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fld id="{7EC665AE-1298-4F05-9FE8-C3973857C7E5}" type="datetime1">
              <a:rPr lang="en-US" spc="-5" smtClean="0"/>
              <a:t>6/7/2023</a:t>
            </a:fld>
            <a:endParaRPr lang="en-US"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52379" y="0"/>
            <a:ext cx="1293088" cy="1108360"/>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Calibri" panose="020F0502020204030204"/>
                <a:cs typeface="Calibri" panose="020F0502020204030204"/>
              </a:defRPr>
            </a:lvl1pPr>
          </a:lstStyle>
          <a:p>
            <a:r>
              <a:rPr lang="en-US"/>
              <a:t>Click to edit Master title style</a:t>
            </a:r>
          </a:p>
        </p:txBody>
      </p:sp>
      <p:sp>
        <p:nvSpPr>
          <p:cNvPr id="3" name="Holder 3"/>
          <p:cNvSpPr>
            <a:spLocks noGrp="1"/>
          </p:cNvSpPr>
          <p:nvPr>
            <p:ph type="body" idx="1"/>
          </p:nvPr>
        </p:nvSpPr>
        <p:spPr/>
        <p:txBody>
          <a:bodyPr lIns="0" tIns="0" rIns="0" bIns="0"/>
          <a:lstStyle>
            <a:lvl1pPr>
              <a:defRPr sz="2400" b="0" i="0">
                <a:solidFill>
                  <a:schemeClr val="tx1"/>
                </a:solidFill>
                <a:latin typeface="Calibri" panose="020F0502020204030204"/>
                <a:cs typeface="Calibri" panose="020F0502020204030204"/>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fld id="{70F2CC47-A4D9-4983-9A14-CC458CA067E9}" type="datetime1">
              <a:rPr lang="en-US" spc="-5" smtClean="0"/>
              <a:t>6/7/2023</a:t>
            </a:fld>
            <a:endParaRPr lang="en-US"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panose="020F0502020204030204"/>
                <a:cs typeface="Calibri" panose="020F0502020204030204"/>
              </a:defRPr>
            </a:lvl1pPr>
          </a:lstStyle>
          <a:p>
            <a:r>
              <a:rPr lang="en-US"/>
              <a:t>Click to edit Master title style</a:t>
            </a: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fld id="{754AB5AB-052C-41E2-9725-CF48AB3B45C6}" type="datetime1">
              <a:rPr lang="en-US" spc="-5" smtClean="0"/>
              <a:t>6/7/2023</a:t>
            </a:fld>
            <a:endParaRPr lang="en-US"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panose="020F0502020204030204"/>
                <a:cs typeface="Calibri" panose="020F0502020204030204"/>
              </a:defRPr>
            </a:lvl1pPr>
          </a:lstStyle>
          <a:p>
            <a:r>
              <a:rPr lang="en-US"/>
              <a:t>Click to edit Master title style</a:t>
            </a: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fld id="{F49B6C57-870D-4845-B736-88944BD069F8}" type="datetime1">
              <a:rPr lang="en-US" spc="-5" smtClean="0"/>
              <a:t>6/7/2023</a:t>
            </a:fld>
            <a:endParaRPr lang="en-US"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fld id="{35688F0B-134A-4543-8E23-ABF499F53EC2}" type="datetime1">
              <a:rPr lang="en-US" spc="-5" smtClean="0"/>
              <a:t>6/7/2023</a:t>
            </a:fld>
            <a:endParaRPr lang="en-US"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12700">
              <a:lnSpc>
                <a:spcPts val="1240"/>
              </a:lnSpc>
            </a:pPr>
            <a:fld id="{0F5ACCAE-BBCF-4A88-9672-04F0F9406761}" type="datetime1">
              <a:rPr lang="en-US" spc="-5" smtClean="0"/>
              <a:t>6/7/2023</a:t>
            </a:fld>
            <a:endParaRPr lang="en-US" spc="-5" dirty="0"/>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152379" y="0"/>
            <a:ext cx="1293088" cy="1108360"/>
          </a:xfrm>
          <a:prstGeom prst="rect">
            <a:avLst/>
          </a:prstGeom>
        </p:spPr>
      </p:pic>
      <p:pic>
        <p:nvPicPr>
          <p:cNvPr id="17" name="bg object 17"/>
          <p:cNvPicPr/>
          <p:nvPr/>
        </p:nvPicPr>
        <p:blipFill>
          <a:blip r:embed="rId9" cstate="print"/>
          <a:stretch>
            <a:fillRect/>
          </a:stretch>
        </p:blipFill>
        <p:spPr>
          <a:xfrm>
            <a:off x="10871201" y="0"/>
            <a:ext cx="1320799" cy="1224480"/>
          </a:xfrm>
          <a:prstGeom prst="rect">
            <a:avLst/>
          </a:prstGeom>
        </p:spPr>
      </p:pic>
      <p:sp>
        <p:nvSpPr>
          <p:cNvPr id="2" name="Holder 2"/>
          <p:cNvSpPr>
            <a:spLocks noGrp="1"/>
          </p:cNvSpPr>
          <p:nvPr>
            <p:ph type="title"/>
          </p:nvPr>
        </p:nvSpPr>
        <p:spPr>
          <a:xfrm>
            <a:off x="3447548" y="264933"/>
            <a:ext cx="5296905" cy="635000"/>
          </a:xfrm>
          <a:prstGeom prst="rect">
            <a:avLst/>
          </a:prstGeom>
        </p:spPr>
        <p:txBody>
          <a:bodyPr wrap="square" lIns="0" tIns="0" rIns="0" bIns="0">
            <a:spAutoFit/>
          </a:bodyPr>
          <a:lstStyle>
            <a:lvl1pPr>
              <a:defRPr sz="40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a:xfrm>
            <a:off x="649136" y="2118233"/>
            <a:ext cx="10893725" cy="369332"/>
          </a:xfrm>
          <a:prstGeom prst="rect">
            <a:avLst/>
          </a:prstGeom>
        </p:spPr>
        <p:txBody>
          <a:bodyPr wrap="square" lIns="0" tIns="0" rIns="0" bIns="0">
            <a:spAutoFit/>
          </a:bodyPr>
          <a:lstStyle>
            <a:lvl1pPr>
              <a:defRPr sz="2400" b="0" i="0">
                <a:solidFill>
                  <a:schemeClr val="tx1"/>
                </a:solidFill>
                <a:latin typeface="Calibri" panose="020F0502020204030204"/>
                <a:cs typeface="Calibri" panose="020F0502020204030204"/>
              </a:defRPr>
            </a:lvl1pPr>
          </a:lstStyle>
          <a:p>
            <a:endParaRPr/>
          </a:p>
        </p:txBody>
      </p:sp>
      <p:sp>
        <p:nvSpPr>
          <p:cNvPr id="4" name="Holder 4"/>
          <p:cNvSpPr>
            <a:spLocks noGrp="1"/>
          </p:cNvSpPr>
          <p:nvPr>
            <p:ph type="ftr" sz="quarter" idx="5"/>
          </p:nvPr>
        </p:nvSpPr>
        <p:spPr>
          <a:xfrm>
            <a:off x="4145280" y="6377940"/>
            <a:ext cx="3901440" cy="553998"/>
          </a:xfrm>
          <a:prstGeom prst="rect">
            <a:avLst/>
          </a:prstGeom>
        </p:spPr>
        <p:txBody>
          <a:bodyPr wrap="square" lIns="0" tIns="0" rIns="0" bIns="0">
            <a:spAutoFit/>
          </a:bodyPr>
          <a:lstStyle>
            <a:lvl1pPr algn="ctr">
              <a:defRPr>
                <a:solidFill>
                  <a:schemeClr val="tx1">
                    <a:tint val="75000"/>
                  </a:schemeClr>
                </a:solidFill>
              </a:defRPr>
            </a:lvl1pPr>
          </a:lstStyle>
          <a:p>
            <a:r>
              <a:rPr lang="en-US"/>
              <a:t>Department of Computer Science and Engineering</a:t>
            </a:r>
          </a:p>
        </p:txBody>
      </p:sp>
      <p:sp>
        <p:nvSpPr>
          <p:cNvPr id="5" name="Holder 5"/>
          <p:cNvSpPr>
            <a:spLocks noGrp="1"/>
          </p:cNvSpPr>
          <p:nvPr>
            <p:ph type="dt" sz="half" idx="6"/>
          </p:nvPr>
        </p:nvSpPr>
        <p:spPr>
          <a:xfrm>
            <a:off x="706967" y="6466776"/>
            <a:ext cx="1013459"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fld id="{0F5ACCAE-BBCF-4A88-9672-04F0F9406761}" type="datetime1">
              <a:rPr lang="en-US" spc="-5" smtClean="0"/>
              <a:t>6/7/2023</a:t>
            </a:fld>
            <a:endParaRPr lang="en-US" spc="-5" dirty="0"/>
          </a:p>
        </p:txBody>
      </p:sp>
      <p:sp>
        <p:nvSpPr>
          <p:cNvPr id="6" name="Holder 6"/>
          <p:cNvSpPr>
            <a:spLocks noGrp="1"/>
          </p:cNvSpPr>
          <p:nvPr>
            <p:ph type="sldNum" sz="quarter" idx="7"/>
          </p:nvPr>
        </p:nvSpPr>
        <p:spPr>
          <a:xfrm>
            <a:off x="11211321" y="6466763"/>
            <a:ext cx="308187" cy="156068"/>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comments" Target="../comments/commen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code/dasmehdixtr/classiffier-examples-on-gait-phase-dataset/data?select=data" TargetMode="Externa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31" y="58620"/>
            <a:ext cx="11290908" cy="3028950"/>
          </a:xfrm>
          <a:prstGeom prst="rect">
            <a:avLst/>
          </a:prstGeom>
        </p:spPr>
        <p:txBody>
          <a:bodyPr vert="horz" wrap="square" lIns="0" tIns="12700" rIns="0" bIns="0" rtlCol="0">
            <a:spAutoFit/>
          </a:bodyPr>
          <a:lstStyle/>
          <a:p>
            <a:pPr marL="704850" marR="5080" indent="-692785" algn="ctr">
              <a:spcBef>
                <a:spcPts val="100"/>
              </a:spcBef>
            </a:pPr>
            <a:r>
              <a:rPr sz="2800" b="0" spc="-10" dirty="0">
                <a:latin typeface="Times New Roman" panose="02020603050405020304" pitchFamily="18" charset="0"/>
                <a:cs typeface="Times New Roman" panose="02020603050405020304" pitchFamily="18" charset="0"/>
                <a:sym typeface="+mn-ea"/>
              </a:rPr>
              <a:t>BVRIT HYDERABAD</a:t>
            </a:r>
            <a:r>
              <a:rPr sz="2800" b="0" spc="-5" dirty="0">
                <a:latin typeface="Times New Roman" panose="02020603050405020304" pitchFamily="18" charset="0"/>
                <a:cs typeface="Times New Roman" panose="02020603050405020304" pitchFamily="18" charset="0"/>
                <a:sym typeface="+mn-ea"/>
              </a:rPr>
              <a:t> </a:t>
            </a:r>
            <a:br>
              <a:rPr lang="en-IN" sz="2800" b="0" spc="-5" dirty="0">
                <a:latin typeface="Times New Roman" panose="02020603050405020304" pitchFamily="18" charset="0"/>
                <a:cs typeface="Times New Roman" panose="02020603050405020304" pitchFamily="18" charset="0"/>
                <a:sym typeface="+mn-ea"/>
              </a:rPr>
            </a:br>
            <a:r>
              <a:rPr sz="2800" b="0" spc="-10" dirty="0">
                <a:latin typeface="Times New Roman" panose="02020603050405020304" pitchFamily="18" charset="0"/>
                <a:cs typeface="Times New Roman" panose="02020603050405020304" pitchFamily="18" charset="0"/>
                <a:sym typeface="+mn-ea"/>
              </a:rPr>
              <a:t>College </a:t>
            </a:r>
            <a:r>
              <a:rPr sz="2800" b="0" spc="-5" dirty="0">
                <a:latin typeface="Times New Roman" panose="02020603050405020304" pitchFamily="18" charset="0"/>
                <a:cs typeface="Times New Roman" panose="02020603050405020304" pitchFamily="18" charset="0"/>
                <a:sym typeface="+mn-ea"/>
              </a:rPr>
              <a:t>of Engineering</a:t>
            </a:r>
            <a:r>
              <a:rPr sz="2800" b="0" spc="-10" dirty="0">
                <a:latin typeface="Times New Roman" panose="02020603050405020304" pitchFamily="18" charset="0"/>
                <a:cs typeface="Times New Roman" panose="02020603050405020304" pitchFamily="18" charset="0"/>
                <a:sym typeface="+mn-ea"/>
              </a:rPr>
              <a:t> </a:t>
            </a:r>
            <a:r>
              <a:rPr sz="2800" b="0" spc="-15" dirty="0">
                <a:latin typeface="Times New Roman" panose="02020603050405020304" pitchFamily="18" charset="0"/>
                <a:cs typeface="Times New Roman" panose="02020603050405020304" pitchFamily="18" charset="0"/>
                <a:sym typeface="+mn-ea"/>
              </a:rPr>
              <a:t>for</a:t>
            </a:r>
            <a:r>
              <a:rPr sz="2800" b="0" spc="-5" dirty="0">
                <a:latin typeface="Times New Roman" panose="02020603050405020304" pitchFamily="18" charset="0"/>
                <a:cs typeface="Times New Roman" panose="02020603050405020304" pitchFamily="18" charset="0"/>
                <a:sym typeface="+mn-ea"/>
              </a:rPr>
              <a:t> </a:t>
            </a:r>
            <a:r>
              <a:rPr sz="2800" b="0" spc="-20" dirty="0">
                <a:latin typeface="Times New Roman" panose="02020603050405020304" pitchFamily="18" charset="0"/>
                <a:cs typeface="Times New Roman" panose="02020603050405020304" pitchFamily="18" charset="0"/>
                <a:sym typeface="+mn-ea"/>
              </a:rPr>
              <a:t>Women</a:t>
            </a:r>
            <a:br>
              <a:rPr lang="en-IN" sz="2800" b="0" spc="-20" dirty="0">
                <a:latin typeface="Times New Roman" panose="02020603050405020304" pitchFamily="18" charset="0"/>
                <a:cs typeface="Times New Roman" panose="02020603050405020304" pitchFamily="18" charset="0"/>
                <a:sym typeface="+mn-ea"/>
              </a:rPr>
            </a:br>
            <a:r>
              <a:rPr sz="2800" b="0" spc="-20" dirty="0">
                <a:latin typeface="Times New Roman" panose="02020603050405020304" pitchFamily="18" charset="0"/>
                <a:cs typeface="Times New Roman" panose="02020603050405020304" pitchFamily="18" charset="0"/>
                <a:sym typeface="+mn-ea"/>
              </a:rPr>
              <a:t> </a:t>
            </a:r>
            <a:r>
              <a:rPr sz="2800" b="0" spc="-395" dirty="0">
                <a:latin typeface="Times New Roman" panose="02020603050405020304" pitchFamily="18" charset="0"/>
                <a:cs typeface="Times New Roman" panose="02020603050405020304" pitchFamily="18" charset="0"/>
                <a:sym typeface="+mn-ea"/>
              </a:rPr>
              <a:t> </a:t>
            </a:r>
            <a:br>
              <a:rPr lang="en-IN" sz="2800" b="0" spc="-395" dirty="0">
                <a:latin typeface="Times New Roman" panose="02020603050405020304" pitchFamily="18" charset="0"/>
                <a:cs typeface="Times New Roman" panose="02020603050405020304" pitchFamily="18" charset="0"/>
                <a:sym typeface="+mn-ea"/>
              </a:rPr>
            </a:br>
            <a:r>
              <a:rPr sz="2800" b="0" spc="-10" dirty="0">
                <a:latin typeface="Times New Roman" panose="02020603050405020304" pitchFamily="18" charset="0"/>
                <a:cs typeface="Times New Roman" panose="02020603050405020304" pitchFamily="18" charset="0"/>
                <a:sym typeface="+mn-ea"/>
              </a:rPr>
              <a:t>Department </a:t>
            </a:r>
            <a:r>
              <a:rPr sz="2800" b="0" spc="-5" dirty="0">
                <a:latin typeface="Times New Roman" panose="02020603050405020304" pitchFamily="18" charset="0"/>
                <a:cs typeface="Times New Roman" panose="02020603050405020304" pitchFamily="18" charset="0"/>
                <a:sym typeface="+mn-ea"/>
              </a:rPr>
              <a:t>of</a:t>
            </a:r>
            <a:r>
              <a:rPr lang="en-IN" sz="2800" b="0" spc="-5" dirty="0">
                <a:latin typeface="Times New Roman" panose="02020603050405020304" pitchFamily="18" charset="0"/>
                <a:cs typeface="Times New Roman" panose="02020603050405020304" pitchFamily="18" charset="0"/>
                <a:sym typeface="+mn-ea"/>
              </a:rPr>
              <a:t> Computer Science and Engineering</a:t>
            </a:r>
            <a:br>
              <a:rPr lang="en-IN" sz="2800" b="0" spc="-5" dirty="0">
                <a:latin typeface="Times New Roman" panose="02020603050405020304" pitchFamily="18" charset="0"/>
                <a:cs typeface="Times New Roman" panose="02020603050405020304" pitchFamily="18" charset="0"/>
                <a:sym typeface="+mn-ea"/>
              </a:rPr>
            </a:br>
            <a:br>
              <a:rPr lang="en-IN" sz="2800" b="0" spc="-5" dirty="0">
                <a:latin typeface="Times New Roman" panose="02020603050405020304" pitchFamily="18" charset="0"/>
                <a:cs typeface="Times New Roman" panose="02020603050405020304" pitchFamily="18" charset="0"/>
                <a:sym typeface="+mn-ea"/>
              </a:rPr>
            </a:br>
            <a:br>
              <a:rPr sz="2800" b="0" dirty="0">
                <a:latin typeface="Times New Roman" panose="02020603050405020304" pitchFamily="18" charset="0"/>
                <a:cs typeface="Times New Roman" panose="02020603050405020304" pitchFamily="18" charset="0"/>
              </a:rPr>
            </a:br>
            <a:endParaRPr sz="2800" b="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28600" y="0"/>
            <a:ext cx="1050388" cy="1200443"/>
          </a:xfrm>
          <a:prstGeom prst="rect">
            <a:avLst/>
          </a:prstGeom>
        </p:spPr>
      </p:pic>
      <p:sp>
        <p:nvSpPr>
          <p:cNvPr id="4" name="object 4"/>
          <p:cNvSpPr txBox="1"/>
          <p:nvPr/>
        </p:nvSpPr>
        <p:spPr>
          <a:xfrm>
            <a:off x="848121" y="1897417"/>
            <a:ext cx="10363200" cy="1700466"/>
          </a:xfrm>
          <a:prstGeom prst="rect">
            <a:avLst/>
          </a:prstGeom>
        </p:spPr>
        <p:txBody>
          <a:bodyPr vert="horz" wrap="square" lIns="0" tIns="12700" rIns="0" bIns="0" rtlCol="0">
            <a:spAutoFit/>
          </a:bodyPr>
          <a:lstStyle/>
          <a:p>
            <a:pPr marL="12700" marR="5080" algn="ctr">
              <a:spcBef>
                <a:spcPts val="100"/>
              </a:spcBef>
            </a:pPr>
            <a:endParaRPr lang="en-IN" sz="4000" dirty="0">
              <a:latin typeface="Times New Roman" panose="02020603050405020304" pitchFamily="18" charset="0"/>
              <a:cs typeface="Times New Roman" panose="02020603050405020304" pitchFamily="18" charset="0"/>
            </a:endParaRPr>
          </a:p>
          <a:p>
            <a:pPr marL="12700" marR="5080" algn="ctr">
              <a:spcBef>
                <a:spcPts val="100"/>
              </a:spcBef>
            </a:pPr>
            <a:r>
              <a:rPr lang="en-US" sz="2800" b="1">
                <a:latin typeface="Times New Roman" panose="02020603050405020304" pitchFamily="18" charset="0"/>
                <a:cs typeface="Times New Roman" panose="02020603050405020304" pitchFamily="18" charset="0"/>
              </a:rPr>
              <a:t>Gait </a:t>
            </a:r>
            <a:r>
              <a:rPr lang="en-US" sz="2800" b="1" dirty="0">
                <a:latin typeface="Times New Roman" panose="02020603050405020304" pitchFamily="18" charset="0"/>
                <a:cs typeface="Times New Roman" panose="02020603050405020304" pitchFamily="18" charset="0"/>
              </a:rPr>
              <a:t>process analysis for neuro disease using ensemble techniques</a:t>
            </a:r>
          </a:p>
          <a:p>
            <a:pPr marL="12700" marR="5080">
              <a:spcBef>
                <a:spcPts val="100"/>
              </a:spcBef>
            </a:pPr>
            <a:endParaRPr sz="40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395654" y="4648200"/>
            <a:ext cx="3462162" cy="869315"/>
          </a:xfrm>
          <a:prstGeom prst="rect">
            <a:avLst/>
          </a:prstGeom>
        </p:spPr>
        <p:txBody>
          <a:bodyPr vert="horz" wrap="square" lIns="0" tIns="12700" rIns="0" bIns="0" rtlCol="0">
            <a:spAutoFit/>
          </a:bodyPr>
          <a:lstStyle/>
          <a:p>
            <a:pPr marL="12700" marR="5080">
              <a:spcBef>
                <a:spcPts val="100"/>
              </a:spcBef>
            </a:pPr>
            <a:r>
              <a:rPr spc="-5" dirty="0">
                <a:latin typeface="Times New Roman" panose="02020603050405020304" pitchFamily="18" charset="0"/>
                <a:cs typeface="Times New Roman" panose="02020603050405020304" pitchFamily="18" charset="0"/>
              </a:rPr>
              <a:t>Under the </a:t>
            </a:r>
            <a:r>
              <a:rPr lang="en-US" spc="-5" dirty="0">
                <a:latin typeface="Times New Roman" panose="02020603050405020304" pitchFamily="18" charset="0"/>
                <a:cs typeface="Times New Roman" panose="02020603050405020304" pitchFamily="18" charset="0"/>
              </a:rPr>
              <a:t>G</a:t>
            </a:r>
            <a:r>
              <a:rPr spc="-5" dirty="0">
                <a:latin typeface="Times New Roman" panose="02020603050405020304" pitchFamily="18" charset="0"/>
                <a:cs typeface="Times New Roman" panose="02020603050405020304" pitchFamily="18" charset="0"/>
              </a:rPr>
              <a:t>uidance of: </a:t>
            </a: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12700" marR="5080">
              <a:spcBef>
                <a:spcPts val="100"/>
              </a:spcBef>
            </a:pPr>
            <a:r>
              <a:rPr lang="en-IN" dirty="0">
                <a:latin typeface="Times New Roman" panose="02020603050405020304" pitchFamily="18" charset="0"/>
                <a:cs typeface="Times New Roman" panose="02020603050405020304" pitchFamily="18" charset="0"/>
              </a:rPr>
              <a:t>Name: Ms. Shanmuga Sundari</a:t>
            </a:r>
          </a:p>
          <a:p>
            <a:pPr marL="12700" marR="5080">
              <a:spcBef>
                <a:spcPts val="100"/>
              </a:spcBef>
            </a:pPr>
            <a:r>
              <a:rPr lang="en-IN" dirty="0">
                <a:latin typeface="Times New Roman" panose="02020603050405020304" pitchFamily="18" charset="0"/>
                <a:cs typeface="Times New Roman" panose="02020603050405020304" pitchFamily="18" charset="0"/>
              </a:rPr>
              <a:t>Designation: Assistant Professor</a:t>
            </a:r>
            <a:endParaRPr dirty="0">
              <a:latin typeface="Times New Roman" panose="02020603050405020304" pitchFamily="18" charset="0"/>
              <a:cs typeface="Times New Roman" panose="02020603050405020304" pitchFamily="18" charset="0"/>
            </a:endParaRPr>
          </a:p>
        </p:txBody>
      </p:sp>
      <p:sp>
        <p:nvSpPr>
          <p:cNvPr id="6" name="object 6"/>
          <p:cNvSpPr txBox="1"/>
          <p:nvPr/>
        </p:nvSpPr>
        <p:spPr>
          <a:xfrm>
            <a:off x="8077200" y="4645269"/>
            <a:ext cx="3505200" cy="1158875"/>
          </a:xfrm>
          <a:prstGeom prst="rect">
            <a:avLst/>
          </a:prstGeom>
        </p:spPr>
        <p:txBody>
          <a:bodyPr vert="horz" wrap="square" lIns="0" tIns="12700" rIns="0" bIns="0" rtlCol="0">
            <a:spAutoFit/>
          </a:bodyPr>
          <a:lstStyle/>
          <a:p>
            <a:pPr marL="12700">
              <a:spcBef>
                <a:spcPts val="100"/>
              </a:spcBef>
            </a:pPr>
            <a:r>
              <a:rPr spc="-45" dirty="0">
                <a:latin typeface="Times New Roman" panose="02020603050405020304" pitchFamily="18" charset="0"/>
                <a:cs typeface="Times New Roman" panose="02020603050405020304" pitchFamily="18" charset="0"/>
              </a:rPr>
              <a:t>Team</a:t>
            </a:r>
            <a:r>
              <a:rPr spc="-30" dirty="0">
                <a:latin typeface="Times New Roman" panose="02020603050405020304" pitchFamily="18" charset="0"/>
                <a:cs typeface="Times New Roman" panose="02020603050405020304" pitchFamily="18" charset="0"/>
              </a:rPr>
              <a:t> </a:t>
            </a:r>
            <a:r>
              <a:rPr lang="en-IN" spc="-30" dirty="0">
                <a:latin typeface="Times New Roman" panose="02020603050405020304" pitchFamily="18" charset="0"/>
                <a:cs typeface="Times New Roman" panose="02020603050405020304" pitchFamily="18" charset="0"/>
              </a:rPr>
              <a:t>No</a:t>
            </a:r>
            <a:r>
              <a:rPr spc="-5"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19</a:t>
            </a:r>
            <a:endParaRPr lang="en-IN" spc="-5" dirty="0">
              <a:latin typeface="Times New Roman" panose="02020603050405020304" pitchFamily="18" charset="0"/>
              <a:cs typeface="Times New Roman" panose="02020603050405020304" pitchFamily="18" charset="0"/>
            </a:endParaRPr>
          </a:p>
          <a:p>
            <a:pPr marL="12700">
              <a:spcBef>
                <a:spcPts val="100"/>
              </a:spcBef>
            </a:pPr>
            <a:r>
              <a:rPr lang="en-IN" spc="-5" dirty="0">
                <a:latin typeface="Times New Roman" panose="02020603050405020304" pitchFamily="18" charset="0"/>
                <a:cs typeface="Times New Roman" panose="02020603050405020304" pitchFamily="18" charset="0"/>
              </a:rPr>
              <a:t>Shriya Sunku               19WH1A0576</a:t>
            </a:r>
          </a:p>
          <a:p>
            <a:pPr marL="12700">
              <a:spcBef>
                <a:spcPts val="100"/>
              </a:spcBef>
            </a:pPr>
            <a:r>
              <a:rPr lang="en-US" dirty="0">
                <a:latin typeface="Times New Roman" panose="02020603050405020304" pitchFamily="18" charset="0"/>
                <a:cs typeface="Times New Roman" panose="02020603050405020304" pitchFamily="18" charset="0"/>
              </a:rPr>
              <a:t>M. Bhanupriya            19WH1A0593</a:t>
            </a:r>
          </a:p>
          <a:p>
            <a:pPr marL="12700">
              <a:spcBef>
                <a:spcPts val="100"/>
              </a:spcBef>
            </a:pPr>
            <a:r>
              <a:rPr lang="en-US" dirty="0">
                <a:latin typeface="Times New Roman" panose="02020603050405020304" pitchFamily="18" charset="0"/>
                <a:cs typeface="Times New Roman" panose="02020603050405020304" pitchFamily="18" charset="0"/>
              </a:rPr>
              <a:t>V. Sarayu                     19WH1A05A4</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0986108" y="17585"/>
            <a:ext cx="1066799" cy="1322152"/>
          </a:xfrm>
          <a:prstGeom prst="rect">
            <a:avLst/>
          </a:prstGeom>
        </p:spPr>
      </p:pic>
      <p:sp>
        <p:nvSpPr>
          <p:cNvPr id="8" name="Date Placeholder 7"/>
          <p:cNvSpPr>
            <a:spLocks noGrp="1"/>
          </p:cNvSpPr>
          <p:nvPr>
            <p:ph type="dt" sz="half" idx="6"/>
          </p:nvPr>
        </p:nvSpPr>
        <p:spPr/>
        <p:txBody>
          <a:bodyPr/>
          <a:lstStyle/>
          <a:p>
            <a:pPr marL="12700">
              <a:lnSpc>
                <a:spcPts val="1240"/>
              </a:lnSpc>
            </a:pPr>
            <a:fld id="{57BBF8E7-882C-456A-88BF-AD65B98343BE}" type="datetime1">
              <a:rPr lang="en-US" spc="-5" smtClean="0"/>
              <a:t>6/7/2023</a:t>
            </a:fld>
            <a:endParaRPr lang="en-US" spc="-5" dirty="0"/>
          </a:p>
        </p:txBody>
      </p:sp>
      <p:sp>
        <p:nvSpPr>
          <p:cNvPr id="10" name="Slide Number Placeholder 9"/>
          <p:cNvSpPr>
            <a:spLocks noGrp="1"/>
          </p:cNvSpPr>
          <p:nvPr>
            <p:ph type="sldNum" sz="quarter" idx="7"/>
          </p:nvPr>
        </p:nvSpPr>
        <p:spPr/>
        <p:txBody>
          <a:bodyPr/>
          <a:lstStyle/>
          <a:p>
            <a:pPr marL="38100">
              <a:lnSpc>
                <a:spcPts val="1240"/>
              </a:lnSpc>
            </a:pPr>
            <a:fld id="{81D60167-4931-47E6-BA6A-407CBD079E47}" type="slidenum">
              <a:rPr lang="en-IN" smtClean="0"/>
              <a:t>1</a:t>
            </a:fld>
            <a:endParaRPr lang="en-IN" dirty="0"/>
          </a:p>
        </p:txBody>
      </p:sp>
      <p:sp>
        <p:nvSpPr>
          <p:cNvPr id="9" name="Footer Placeholder 8"/>
          <p:cNvSpPr>
            <a:spLocks noGrp="1"/>
          </p:cNvSpPr>
          <p:nvPr>
            <p:ph type="ftr" sz="quarter" idx="5"/>
          </p:nvPr>
        </p:nvSpPr>
        <p:spPr>
          <a:xfrm>
            <a:off x="3733800" y="6349417"/>
            <a:ext cx="5227320" cy="553998"/>
          </a:xfrm>
        </p:spPr>
        <p:txBody>
          <a:bodyPr/>
          <a:lstStyle/>
          <a:p>
            <a:r>
              <a:rPr lang="en-US" dirty="0"/>
              <a:t>Department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3643918" y="404664"/>
            <a:ext cx="4717415" cy="566420"/>
          </a:xfrm>
          <a:prstGeom prst="rect">
            <a:avLst/>
          </a:prstGeom>
        </p:spPr>
        <p:txBody>
          <a:bodyPr vert="horz" wrap="square" lIns="0" tIns="12700" rIns="0" bIns="0" rtlCol="0">
            <a:spAutoFit/>
          </a:bodyPr>
          <a:lstStyle/>
          <a:p>
            <a:pPr marL="12700" algn="ctr">
              <a:spcBef>
                <a:spcPts val="100"/>
              </a:spcBef>
            </a:pPr>
            <a:r>
              <a:rPr lang="en-IN" sz="3600" b="0" spc="-80" dirty="0">
                <a:latin typeface="Times New Roman" panose="02020603050405020304" pitchFamily="18" charset="0"/>
                <a:cs typeface="Times New Roman" panose="02020603050405020304" pitchFamily="18" charset="0"/>
              </a:rPr>
              <a:t>DRAWBACKS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889F28C-D7AE-41D2-8F3A-93D2E8261189}"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7" name="Footer Placeholder 6"/>
          <p:cNvSpPr>
            <a:spLocks noGrp="1"/>
          </p:cNvSpPr>
          <p:nvPr>
            <p:ph type="ftr" sz="quarter" idx="5"/>
          </p:nvPr>
        </p:nvSpPr>
        <p:spPr>
          <a:xfrm>
            <a:off x="3660686" y="6377940"/>
            <a:ext cx="4797515" cy="276999"/>
          </a:xfrm>
        </p:spPr>
        <p:txBody>
          <a:bodyPr/>
          <a:lstStyle/>
          <a:p>
            <a:r>
              <a:rPr lang="en-US" dirty="0"/>
              <a:t>Department of Computer Science and Engineering</a:t>
            </a:r>
            <a:endParaRPr lang="en-IN" dirty="0"/>
          </a:p>
        </p:txBody>
      </p:sp>
      <p:sp>
        <p:nvSpPr>
          <p:cNvPr id="8" name="TextBox 7"/>
          <p:cNvSpPr txBox="1"/>
          <p:nvPr/>
        </p:nvSpPr>
        <p:spPr>
          <a:xfrm>
            <a:off x="230143" y="1839677"/>
            <a:ext cx="11658600" cy="2570704"/>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Despite the fact that the chosen gait patterns performed well, the selection process has to be improved.</a:t>
            </a:r>
          </a:p>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Misclassification of the patterns used to analyze neuro diseases is another problem.</a:t>
            </a:r>
          </a:p>
          <a:p>
            <a:pPr marL="45720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Another problem is not taking the variance parameter into account.</a:t>
            </a:r>
          </a:p>
          <a:p>
            <a:pPr marL="457200" indent="-4572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080" y="565885"/>
            <a:ext cx="3691254" cy="1028065"/>
          </a:xfrm>
          <a:prstGeom prst="rect">
            <a:avLst/>
          </a:prstGeom>
        </p:spPr>
        <p:txBody>
          <a:bodyPr vert="horz" wrap="square" lIns="0" tIns="12700" rIns="0" bIns="0" rtlCol="0">
            <a:spAutoFit/>
          </a:bodyPr>
          <a:lstStyle/>
          <a:p>
            <a:pPr marL="12700" algn="ctr">
              <a:spcBef>
                <a:spcPts val="100"/>
              </a:spcBef>
            </a:pPr>
            <a:r>
              <a:rPr lang="en-IN" sz="3600" b="0" dirty="0">
                <a:latin typeface="Times New Roman" panose="02020603050405020304" pitchFamily="18" charset="0"/>
                <a:cs typeface="Times New Roman" panose="02020603050405020304" pitchFamily="18" charset="0"/>
                <a:sym typeface="+mn-ea"/>
              </a:rPr>
              <a:t>OBJECTIVE</a:t>
            </a:r>
            <a:br>
              <a:rPr lang="en-IN" sz="3000" dirty="0">
                <a:latin typeface="Times New Roman" panose="02020603050405020304" pitchFamily="18" charset="0"/>
                <a:cs typeface="Times New Roman" panose="02020603050405020304" pitchFamily="18" charset="0"/>
              </a:rPr>
            </a:br>
            <a:endParaRPr sz="30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201401" y="3177"/>
            <a:ext cx="990599" cy="1224480"/>
          </a:xfrm>
          <a:prstGeom prst="rect">
            <a:avLst/>
          </a:prstGeom>
        </p:spPr>
      </p:pic>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fld id="{67C980C6-EDB7-4C18-9DA4-81F7BF431709}"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7" name="Footer Placeholder 6"/>
          <p:cNvSpPr>
            <a:spLocks noGrp="1"/>
          </p:cNvSpPr>
          <p:nvPr>
            <p:ph type="ftr" sz="quarter" idx="5"/>
          </p:nvPr>
        </p:nvSpPr>
        <p:spPr>
          <a:xfrm>
            <a:off x="3858805" y="6368198"/>
            <a:ext cx="5029200" cy="276999"/>
          </a:xfrm>
        </p:spPr>
        <p:txBody>
          <a:bodyPr/>
          <a:lstStyle/>
          <a:p>
            <a:r>
              <a:rPr lang="en-IN" dirty="0"/>
              <a:t>Department of Computer Science and Engineering</a:t>
            </a:r>
          </a:p>
        </p:txBody>
      </p:sp>
      <p:sp>
        <p:nvSpPr>
          <p:cNvPr id="8" name="TextBox 7"/>
          <p:cNvSpPr txBox="1"/>
          <p:nvPr/>
        </p:nvSpPr>
        <p:spPr>
          <a:xfrm>
            <a:off x="263352" y="1581323"/>
            <a:ext cx="11506200" cy="1614805"/>
          </a:xfrm>
          <a:prstGeom prst="rect">
            <a:avLst/>
          </a:prstGeom>
          <a:noFill/>
        </p:spPr>
        <p:txBody>
          <a:bodyPr wrap="square">
            <a:spAutoFit/>
          </a:bodyPr>
          <a:lstStyle/>
          <a:p>
            <a:pPr algn="just">
              <a:lnSpc>
                <a:spcPct val="150000"/>
              </a:lnSpc>
            </a:pPr>
            <a:r>
              <a:rPr lang="en-IN" altLang="en-US" sz="2200"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o understand how different gait patterns should be used in</a:t>
            </a:r>
            <a:r>
              <a:rPr lang="en-IN" altLang="en-US" sz="2200" dirty="0">
                <a:latin typeface="Times New Roman" panose="02020603050405020304" pitchFamily="18" charset="0"/>
                <a:cs typeface="Times New Roman" panose="02020603050405020304" pitchFamily="18" charset="0"/>
              </a:rPr>
              <a:t> this </a:t>
            </a:r>
            <a:r>
              <a:rPr lang="en-US" sz="2200" dirty="0">
                <a:latin typeface="Times New Roman" panose="02020603050405020304" pitchFamily="18" charset="0"/>
                <a:cs typeface="Times New Roman" panose="02020603050405020304" pitchFamily="18" charset="0"/>
              </a:rPr>
              <a:t> type models, distinct gait patterns must be thoroughly analysed.</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Utilising </a:t>
            </a:r>
            <a:r>
              <a:rPr lang="en-IN" altLang="en-US" sz="2200"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inear regression and taking the variance parameter into account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3970020" y="375285"/>
            <a:ext cx="4518660" cy="1028065"/>
          </a:xfrm>
          <a:prstGeom prst="rect">
            <a:avLst/>
          </a:prstGeom>
        </p:spPr>
        <p:txBody>
          <a:bodyPr vert="horz" wrap="square" lIns="0" tIns="12700" rIns="0" bIns="0" rtlCol="0">
            <a:spAutoFit/>
          </a:bodyPr>
          <a:lstStyle/>
          <a:p>
            <a:pPr marL="12700" algn="ctr">
              <a:spcBef>
                <a:spcPts val="100"/>
              </a:spcBef>
            </a:pPr>
            <a:r>
              <a:rPr lang="en-IN" sz="3600" b="0" dirty="0">
                <a:latin typeface="Times New Roman" panose="02020603050405020304" pitchFamily="18" charset="0"/>
                <a:cs typeface="Times New Roman" panose="02020603050405020304" pitchFamily="18" charset="0"/>
                <a:sym typeface="+mn-ea"/>
              </a:rPr>
              <a:t>PROPOSED SYSTEM</a:t>
            </a:r>
            <a:br>
              <a:rPr lang="en-IN" sz="3000" dirty="0">
                <a:latin typeface="Times New Roman" panose="02020603050405020304" pitchFamily="18" charset="0"/>
                <a:cs typeface="Times New Roman" panose="02020603050405020304" pitchFamily="18" charset="0"/>
              </a:rPr>
            </a:br>
            <a:endParaRPr sz="3000" spc="-3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7C891B8-75C2-47E5-8AE0-4EE4A100AC47}"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7" name="Footer Placeholder 6"/>
          <p:cNvSpPr>
            <a:spLocks noGrp="1"/>
          </p:cNvSpPr>
          <p:nvPr>
            <p:ph type="ftr" sz="quarter" idx="5"/>
          </p:nvPr>
        </p:nvSpPr>
        <p:spPr>
          <a:xfrm>
            <a:off x="3886200" y="6384226"/>
            <a:ext cx="4815840" cy="276999"/>
          </a:xfrm>
        </p:spPr>
        <p:txBody>
          <a:bodyPr/>
          <a:lstStyle/>
          <a:p>
            <a:r>
              <a:rPr lang="en-US" dirty="0"/>
              <a:t>Department of Computer Science and Engineering</a:t>
            </a:r>
            <a:endParaRPr lang="en-IN" dirty="0"/>
          </a:p>
        </p:txBody>
      </p:sp>
      <p:sp>
        <p:nvSpPr>
          <p:cNvPr id="4" name="TextBox 3"/>
          <p:cNvSpPr txBox="1"/>
          <p:nvPr/>
        </p:nvSpPr>
        <p:spPr>
          <a:xfrm>
            <a:off x="381000" y="1676401"/>
            <a:ext cx="11138507" cy="1555041"/>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With the use of ensemble approaches, the suggested system analyses the gait phase to classify neuro disorders. We can guarantee superior performance with increased efficiency and effectiveness by applying ensemble approaches.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4111082" y="309879"/>
            <a:ext cx="4121150" cy="566420"/>
          </a:xfrm>
          <a:prstGeom prst="rect">
            <a:avLst/>
          </a:prstGeom>
        </p:spPr>
        <p:txBody>
          <a:bodyPr vert="horz" wrap="square" lIns="0" tIns="12700" rIns="0" bIns="0" rtlCol="0">
            <a:spAutoFit/>
          </a:bodyPr>
          <a:lstStyle/>
          <a:p>
            <a:pPr marL="12700" algn="ctr">
              <a:spcBef>
                <a:spcPts val="100"/>
              </a:spcBef>
            </a:pPr>
            <a:r>
              <a:rPr lang="en-IN" sz="3600" b="0" spc="-35" dirty="0">
                <a:latin typeface="Times New Roman" panose="02020603050405020304" pitchFamily="18" charset="0"/>
                <a:cs typeface="Times New Roman" panose="02020603050405020304" pitchFamily="18" charset="0"/>
              </a:rPr>
              <a:t>ADVANTAGES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7C891B8-75C2-47E5-8AE0-4EE4A100AC47}"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7" name="Footer Placeholder 6"/>
          <p:cNvSpPr>
            <a:spLocks noGrp="1"/>
          </p:cNvSpPr>
          <p:nvPr>
            <p:ph type="ftr" sz="quarter" idx="5"/>
          </p:nvPr>
        </p:nvSpPr>
        <p:spPr>
          <a:xfrm>
            <a:off x="3886200" y="6384226"/>
            <a:ext cx="4815840" cy="276999"/>
          </a:xfrm>
        </p:spPr>
        <p:txBody>
          <a:bodyPr/>
          <a:lstStyle/>
          <a:p>
            <a:r>
              <a:rPr lang="en-US" dirty="0"/>
              <a:t>Department of Computer Science and Engineering</a:t>
            </a:r>
            <a:endParaRPr lang="en-IN" dirty="0"/>
          </a:p>
        </p:txBody>
      </p:sp>
      <p:sp>
        <p:nvSpPr>
          <p:cNvPr id="4" name="TextBox 3"/>
          <p:cNvSpPr txBox="1"/>
          <p:nvPr/>
        </p:nvSpPr>
        <p:spPr>
          <a:xfrm>
            <a:off x="381000" y="1676401"/>
            <a:ext cx="11138507" cy="155504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Good performance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Increased efficiency</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Higher effectiveness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4111082" y="309879"/>
            <a:ext cx="4121150" cy="1028065"/>
          </a:xfrm>
          <a:prstGeom prst="rect">
            <a:avLst/>
          </a:prstGeom>
        </p:spPr>
        <p:txBody>
          <a:bodyPr vert="horz" wrap="square" lIns="0" tIns="12700" rIns="0" bIns="0" rtlCol="0">
            <a:spAutoFit/>
          </a:bodyPr>
          <a:lstStyle/>
          <a:p>
            <a:pPr marL="12700" algn="ctr">
              <a:spcBef>
                <a:spcPts val="100"/>
              </a:spcBef>
            </a:pPr>
            <a:r>
              <a:rPr lang="en-IN" sz="3600" b="0" dirty="0">
                <a:latin typeface="Times New Roman" panose="02020603050405020304" pitchFamily="18" charset="0"/>
                <a:cs typeface="Times New Roman" panose="02020603050405020304" pitchFamily="18" charset="0"/>
                <a:sym typeface="+mn-ea"/>
              </a:rPr>
              <a:t>ARCHITECTURE</a:t>
            </a:r>
            <a:br>
              <a:rPr lang="en-IN" sz="3000" dirty="0">
                <a:latin typeface="Times New Roman" panose="02020603050405020304" pitchFamily="18" charset="0"/>
                <a:cs typeface="Times New Roman" panose="02020603050405020304" pitchFamily="18" charset="0"/>
              </a:rPr>
            </a:br>
            <a:endParaRPr sz="3000" spc="-3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7C891B8-75C2-47E5-8AE0-4EE4A100AC47}"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7" name="Footer Placeholder 6"/>
          <p:cNvSpPr>
            <a:spLocks noGrp="1"/>
          </p:cNvSpPr>
          <p:nvPr>
            <p:ph type="ftr" sz="quarter" idx="5"/>
          </p:nvPr>
        </p:nvSpPr>
        <p:spPr>
          <a:xfrm>
            <a:off x="3886200" y="6384226"/>
            <a:ext cx="4815840" cy="276999"/>
          </a:xfrm>
        </p:spPr>
        <p:txBody>
          <a:bodyPr/>
          <a:lstStyle/>
          <a:p>
            <a:r>
              <a:rPr lang="en-US" dirty="0"/>
              <a:t>Department of Computer Science and Engineering</a:t>
            </a:r>
            <a:endParaRPr lang="en-IN" dirty="0"/>
          </a:p>
        </p:txBody>
      </p:sp>
      <p:sp>
        <p:nvSpPr>
          <p:cNvPr id="4" name="TextBox 3"/>
          <p:cNvSpPr txBox="1"/>
          <p:nvPr/>
        </p:nvSpPr>
        <p:spPr>
          <a:xfrm>
            <a:off x="226907" y="1700808"/>
            <a:ext cx="11138507" cy="539378"/>
          </a:xfrm>
          <a:prstGeom prst="rect">
            <a:avLst/>
          </a:prstGeom>
          <a:noFill/>
        </p:spPr>
        <p:txBody>
          <a:bodyPr wrap="square" rtlCol="0">
            <a:sp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p:txBody>
      </p:sp>
      <p:pic>
        <p:nvPicPr>
          <p:cNvPr id="8" name="Picture 5"/>
          <p:cNvPicPr>
            <a:picLocks noChangeAspect="1"/>
          </p:cNvPicPr>
          <p:nvPr/>
        </p:nvPicPr>
        <p:blipFill>
          <a:blip r:embed="rId3" cstate="print">
            <a:extLst>
              <a:ext uri="{28A0092B-C50C-407E-A947-70E740481C1C}">
                <a14:useLocalDpi xmlns:a14="http://schemas.microsoft.com/office/drawing/2010/main" val="0"/>
              </a:ext>
            </a:extLst>
          </a:blip>
          <a:srcRect r="-2" b="20820"/>
          <a:stretch>
            <a:fillRect/>
          </a:stretch>
        </p:blipFill>
        <p:spPr>
          <a:xfrm>
            <a:off x="3763645" y="833120"/>
            <a:ext cx="4617085" cy="524764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gn="ctr">
              <a:spcBef>
                <a:spcPts val="100"/>
              </a:spcBef>
            </a:pPr>
            <a:r>
              <a:rPr lang="en-IN" sz="3600" b="0" dirty="0">
                <a:latin typeface="Times New Roman" panose="02020603050405020304" pitchFamily="18" charset="0"/>
                <a:cs typeface="Times New Roman" panose="02020603050405020304" pitchFamily="18" charset="0"/>
                <a:sym typeface="+mn-ea"/>
              </a:rPr>
              <a:t>METHODOLOGY</a:t>
            </a:r>
            <a:endParaRPr lang="en-IN" sz="3600" b="0" spc="-35" dirty="0">
              <a:latin typeface="Times New Roman" panose="02020603050405020304" pitchFamily="18" charset="0"/>
              <a:cs typeface="Times New Roman" panose="02020603050405020304" pitchFamily="18" charset="0"/>
              <a:sym typeface="+mn-ea"/>
            </a:endParaRPr>
          </a:p>
        </p:txBody>
      </p:sp>
      <p:sp>
        <p:nvSpPr>
          <p:cNvPr id="9" name="Content Placeholder 8"/>
          <p:cNvSpPr>
            <a:spLocks noGrp="1"/>
          </p:cNvSpPr>
          <p:nvPr>
            <p:ph sz="half" idx="3"/>
          </p:nvPr>
        </p:nvSpPr>
        <p:spPr/>
        <p:txBody>
          <a:bodyPr/>
          <a:lstStyle/>
          <a:p>
            <a:endParaRPr lang="en-US"/>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7C891B8-75C2-47E5-8AE0-4EE4A100AC47}"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7" name="Footer Placeholder 6"/>
          <p:cNvSpPr>
            <a:spLocks noGrp="1"/>
          </p:cNvSpPr>
          <p:nvPr>
            <p:ph type="ftr" sz="quarter" idx="5"/>
          </p:nvPr>
        </p:nvSpPr>
        <p:spPr/>
        <p:txBody>
          <a:bodyPr/>
          <a:lstStyle/>
          <a:p>
            <a:r>
              <a:rPr lang="en-US" dirty="0"/>
              <a:t>Department of Computer Science and Engineering</a:t>
            </a:r>
            <a:endParaRPr lang="en-IN" dirty="0"/>
          </a:p>
        </p:txBody>
      </p:sp>
      <p:pic>
        <p:nvPicPr>
          <p:cNvPr id="8" name="Content Placeholder 7"/>
          <p:cNvPicPr>
            <a:picLocks noGrp="1" noChangeAspect="1"/>
          </p:cNvPicPr>
          <p:nvPr>
            <p:ph sz="half" idx="2"/>
          </p:nvPr>
        </p:nvPicPr>
        <p:blipFill>
          <a:blip r:embed="rId3"/>
          <a:stretch>
            <a:fillRect/>
          </a:stretch>
        </p:blipFill>
        <p:spPr>
          <a:xfrm>
            <a:off x="2639695" y="1340485"/>
            <a:ext cx="7600315" cy="4669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4111082" y="309879"/>
            <a:ext cx="4121150" cy="566420"/>
          </a:xfrm>
          <a:prstGeom prst="rect">
            <a:avLst/>
          </a:prstGeom>
        </p:spPr>
        <p:txBody>
          <a:bodyPr vert="horz" wrap="square" lIns="0" tIns="12700" rIns="0" bIns="0" rtlCol="0">
            <a:spAutoFit/>
          </a:bodyPr>
          <a:lstStyle/>
          <a:p>
            <a:pPr marL="12700" algn="ctr">
              <a:spcBef>
                <a:spcPts val="100"/>
              </a:spcBef>
            </a:pPr>
            <a:r>
              <a:rPr lang="en-IN" sz="3600" b="0" dirty="0">
                <a:latin typeface="Times New Roman" panose="02020603050405020304" pitchFamily="18" charset="0"/>
                <a:cs typeface="Times New Roman" panose="02020603050405020304" pitchFamily="18" charset="0"/>
                <a:sym typeface="+mn-ea"/>
              </a:rPr>
              <a:t>METHODOLOGY</a:t>
            </a:r>
            <a:endParaRPr lang="en-IN" sz="3600" b="0" spc="-35" dirty="0">
              <a:latin typeface="Times New Roman" panose="02020603050405020304" pitchFamily="18" charset="0"/>
              <a:cs typeface="Times New Roman" panose="02020603050405020304" pitchFamily="18" charset="0"/>
              <a:sym typeface="+mn-e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7C891B8-75C2-47E5-8AE0-4EE4A100AC47}"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
        <p:nvSpPr>
          <p:cNvPr id="7" name="Footer Placeholder 6"/>
          <p:cNvSpPr>
            <a:spLocks noGrp="1"/>
          </p:cNvSpPr>
          <p:nvPr>
            <p:ph type="ftr" sz="quarter" idx="5"/>
          </p:nvPr>
        </p:nvSpPr>
        <p:spPr>
          <a:xfrm>
            <a:off x="3886200" y="6384226"/>
            <a:ext cx="4815840" cy="276999"/>
          </a:xfrm>
        </p:spPr>
        <p:txBody>
          <a:bodyPr/>
          <a:lstStyle/>
          <a:p>
            <a:r>
              <a:rPr lang="en-US" dirty="0"/>
              <a:t>Department of Computer Science and Engineering</a:t>
            </a:r>
            <a:endParaRPr lang="en-IN" dirty="0"/>
          </a:p>
        </p:txBody>
      </p:sp>
      <p:sp>
        <p:nvSpPr>
          <p:cNvPr id="4" name="TextBox 3"/>
          <p:cNvSpPr txBox="1"/>
          <p:nvPr/>
        </p:nvSpPr>
        <p:spPr>
          <a:xfrm>
            <a:off x="381000" y="1703034"/>
            <a:ext cx="11138507" cy="460202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a:t>
            </a:r>
            <a:r>
              <a:rPr lang="en-US" sz="2200" dirty="0">
                <a:solidFill>
                  <a:srgbClr val="333333"/>
                </a:solidFill>
                <a:latin typeface="Times New Roman" panose="02020603050405020304" pitchFamily="18" charset="0"/>
                <a:cs typeface="Times New Roman" panose="02020603050405020304" pitchFamily="18" charset="0"/>
              </a:rPr>
              <a:t>l</a:t>
            </a:r>
            <a:r>
              <a:rPr lang="en-US" sz="2200" b="0" i="0" dirty="0">
                <a:solidFill>
                  <a:srgbClr val="333333"/>
                </a:solidFill>
                <a:effectLst/>
                <a:latin typeface="Times New Roman" panose="02020603050405020304" pitchFamily="18" charset="0"/>
                <a:cs typeface="Times New Roman" panose="02020603050405020304" pitchFamily="18" charset="0"/>
              </a:rPr>
              <a:t>earning algorithms, which is used for classification as well as regression problems.</a:t>
            </a:r>
          </a:p>
          <a:p>
            <a:pPr marL="342900" indent="-342900" algn="just">
              <a:lnSpc>
                <a:spcPct val="15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a:t>
            </a:r>
          </a:p>
          <a:p>
            <a:pPr marL="342900" indent="-342900" algn="just">
              <a:lnSpc>
                <a:spcPct val="15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This is done so that it will be simple to classify the new data point in the future. This best decision boundary is called a hyperplane.</a:t>
            </a:r>
            <a:endParaRPr lang="en-US" sz="2200" dirty="0">
              <a:solidFill>
                <a:srgbClr val="333333"/>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SVM chooses the extreme points/vectors that help in creating the hyperplane. These extreme cases are called as support vectors, and hence algorithm is termed as Support Vector Machine.</a:t>
            </a: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4079967" y="260349"/>
            <a:ext cx="4121150" cy="566420"/>
          </a:xfrm>
          <a:prstGeom prst="rect">
            <a:avLst/>
          </a:prstGeom>
        </p:spPr>
        <p:txBody>
          <a:bodyPr vert="horz" wrap="square" lIns="0" tIns="12700" rIns="0" bIns="0" rtlCol="0">
            <a:spAutoFit/>
          </a:bodyPr>
          <a:lstStyle/>
          <a:p>
            <a:pPr marL="12700" algn="ctr">
              <a:spcBef>
                <a:spcPts val="100"/>
              </a:spcBef>
            </a:pPr>
            <a:r>
              <a:rPr lang="en-IN" sz="3600" b="0" dirty="0">
                <a:latin typeface="Times New Roman" panose="02020603050405020304" pitchFamily="18" charset="0"/>
                <a:cs typeface="Times New Roman" panose="02020603050405020304" pitchFamily="18" charset="0"/>
                <a:sym typeface="+mn-ea"/>
              </a:rPr>
              <a:t>METHODOLOGY</a:t>
            </a:r>
            <a:endParaRPr sz="3600" b="0" spc="-3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7C891B8-75C2-47E5-8AE0-4EE4A100AC47}"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7" name="Footer Placeholder 6"/>
          <p:cNvSpPr>
            <a:spLocks noGrp="1"/>
          </p:cNvSpPr>
          <p:nvPr>
            <p:ph type="ftr" sz="quarter" idx="5"/>
          </p:nvPr>
        </p:nvSpPr>
        <p:spPr>
          <a:xfrm>
            <a:off x="3886200" y="6384226"/>
            <a:ext cx="4815840" cy="276999"/>
          </a:xfrm>
        </p:spPr>
        <p:txBody>
          <a:bodyPr/>
          <a:lstStyle/>
          <a:p>
            <a:r>
              <a:rPr lang="en-US" dirty="0"/>
              <a:t>Department of Computer Science and Engineering</a:t>
            </a:r>
            <a:endParaRPr lang="en-IN" dirty="0"/>
          </a:p>
        </p:txBody>
      </p:sp>
      <p:sp>
        <p:nvSpPr>
          <p:cNvPr id="4" name="TextBox 3"/>
          <p:cNvSpPr txBox="1"/>
          <p:nvPr/>
        </p:nvSpPr>
        <p:spPr>
          <a:xfrm>
            <a:off x="381000" y="1703034"/>
            <a:ext cx="11138507" cy="415417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Ensemble methods aim at improving predictability in models by combining several models to make one very reliable model.</a:t>
            </a:r>
          </a:p>
          <a:p>
            <a:pPr marL="342900" indent="-34290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most popular ensemble methods are boosting, bagging, and stacking. </a:t>
            </a:r>
            <a:r>
              <a:rPr lang="en-IN" altLang="en-US" sz="2200" b="0" i="0" dirty="0">
                <a:effectLst/>
                <a:latin typeface="Times New Roman" panose="02020603050405020304" pitchFamily="18" charset="0"/>
                <a:cs typeface="Times New Roman" panose="02020603050405020304" pitchFamily="18" charset="0"/>
              </a:rPr>
              <a:t>We will be using bagging algorithms such as Naïve Bayes Classifier, Decision Tree Classifier and Logistic Regression</a:t>
            </a:r>
          </a:p>
          <a:p>
            <a:pPr marL="342900" indent="-34290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Ensemble methods are ideal for regression and classification, where they reduce bias and variance to boost the accuracy of models.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4294967295"/>
          </p:nvPr>
        </p:nvSpPr>
        <p:spPr>
          <a:xfrm>
            <a:off x="838200" y="6356350"/>
            <a:ext cx="2743200" cy="365125"/>
          </a:xfrm>
          <a:prstGeom prst="rect">
            <a:avLst/>
          </a:prstGeom>
        </p:spPr>
        <p:txBody>
          <a:bodyPr/>
          <a:lstStyle/>
          <a:p>
            <a:fld id="{605951AD-CB9C-49B8-A592-7ED408DE53E1}" type="datetime1">
              <a:rPr lang="en-US" smtClean="0"/>
              <a:t>6/7/2023</a:t>
            </a:fld>
            <a:endParaRPr lang="en-IN"/>
          </a:p>
        </p:txBody>
      </p:sp>
      <p:sp>
        <p:nvSpPr>
          <p:cNvPr id="4" name="Slide Number Placeholder 3"/>
          <p:cNvSpPr>
            <a:spLocks noGrp="1"/>
          </p:cNvSpPr>
          <p:nvPr>
            <p:ph type="sldNum" sz="quarter" idx="4294967295"/>
          </p:nvPr>
        </p:nvSpPr>
        <p:spPr>
          <a:xfrm>
            <a:off x="10316449" y="6381328"/>
            <a:ext cx="2743200" cy="365125"/>
          </a:xfrm>
          <a:prstGeom prst="rect">
            <a:avLst/>
          </a:prstGeom>
        </p:spPr>
        <p:txBody>
          <a:bodyPr/>
          <a:lstStyle/>
          <a:p>
            <a:fld id="{F3D1750D-2E0A-4829-88FB-0F61897A4AD4}" type="slidenum">
              <a:rPr lang="en-IN" smtClean="0"/>
              <a:t>18</a:t>
            </a:fld>
            <a:endParaRPr lang="en-IN" dirty="0"/>
          </a:p>
        </p:txBody>
      </p:sp>
      <p:pic>
        <p:nvPicPr>
          <p:cNvPr id="5" name="object 3"/>
          <p:cNvPicPr/>
          <p:nvPr/>
        </p:nvPicPr>
        <p:blipFill>
          <a:blip r:embed="rId2" cstate="print"/>
          <a:stretch>
            <a:fillRect/>
          </a:stretch>
        </p:blipFill>
        <p:spPr>
          <a:xfrm>
            <a:off x="152400" y="4786"/>
            <a:ext cx="1050388" cy="1200443"/>
          </a:xfrm>
          <a:prstGeom prst="rect">
            <a:avLst/>
          </a:prstGeom>
        </p:spPr>
      </p:pic>
      <p:pic>
        <p:nvPicPr>
          <p:cNvPr id="6" name="object 3"/>
          <p:cNvPicPr/>
          <p:nvPr/>
        </p:nvPicPr>
        <p:blipFill>
          <a:blip r:embed="rId3" cstate="print"/>
          <a:stretch>
            <a:fillRect/>
          </a:stretch>
        </p:blipFill>
        <p:spPr>
          <a:xfrm>
            <a:off x="10870114" y="0"/>
            <a:ext cx="990599" cy="1224480"/>
          </a:xfrm>
          <a:prstGeom prst="rect">
            <a:avLst/>
          </a:prstGeom>
        </p:spPr>
      </p:pic>
      <p:sp>
        <p:nvSpPr>
          <p:cNvPr id="7" name="TextBox 6"/>
          <p:cNvSpPr txBox="1"/>
          <p:nvPr/>
        </p:nvSpPr>
        <p:spPr>
          <a:xfrm>
            <a:off x="3170406" y="136525"/>
            <a:ext cx="5851188"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EVALUATION METRICS</a:t>
            </a:r>
          </a:p>
        </p:txBody>
      </p:sp>
      <p:sp>
        <p:nvSpPr>
          <p:cNvPr id="10" name="Footer Placeholder 9"/>
          <p:cNvSpPr>
            <a:spLocks noGrp="1"/>
          </p:cNvSpPr>
          <p:nvPr>
            <p:ph type="ftr" sz="quarter" idx="4294967295"/>
          </p:nvPr>
        </p:nvSpPr>
        <p:spPr>
          <a:xfrm>
            <a:off x="3651826" y="6381328"/>
            <a:ext cx="5369768" cy="365125"/>
          </a:xfrm>
          <a:prstGeom prst="rect">
            <a:avLst/>
          </a:prstGeom>
        </p:spPr>
        <p:txBody>
          <a:bodyPr/>
          <a:lstStyle/>
          <a:p>
            <a:r>
              <a:rPr lang="en-US" dirty="0"/>
              <a:t>Department of Computer Science and Engineering </a:t>
            </a:r>
            <a:endParaRPr lang="en-IN" dirty="0"/>
          </a:p>
        </p:txBody>
      </p:sp>
      <p:sp>
        <p:nvSpPr>
          <p:cNvPr id="3" name="TextBox 2"/>
          <p:cNvSpPr txBox="1"/>
          <p:nvPr/>
        </p:nvSpPr>
        <p:spPr>
          <a:xfrm>
            <a:off x="265889" y="1224480"/>
            <a:ext cx="3315511"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Confusion matrix</a:t>
            </a:r>
          </a:p>
        </p:txBody>
      </p:sp>
      <p:sp>
        <p:nvSpPr>
          <p:cNvPr id="8" name="TextBox 7"/>
          <p:cNvSpPr txBox="1"/>
          <p:nvPr/>
        </p:nvSpPr>
        <p:spPr>
          <a:xfrm>
            <a:off x="677594" y="2048479"/>
            <a:ext cx="9620656"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I</a:t>
            </a:r>
            <a:r>
              <a:rPr lang="en-US" b="0" i="0" dirty="0">
                <a:solidFill>
                  <a:srgbClr val="292929"/>
                </a:solidFill>
                <a:effectLst/>
                <a:latin typeface="Times New Roman" panose="02020603050405020304" pitchFamily="18" charset="0"/>
                <a:cs typeface="Times New Roman" panose="02020603050405020304" pitchFamily="18" charset="0"/>
              </a:rPr>
              <a:t>t is a performance measurement for machine learning classification problem where output can be two or more classes. It is a table with 4 different combinations of predicted and actual values.</a:t>
            </a:r>
            <a:endParaRPr lang="en-IN" dirty="0">
              <a:latin typeface="Times New Roman" panose="02020603050405020304" pitchFamily="18" charset="0"/>
              <a:cs typeface="Times New Roman" panose="02020603050405020304" pitchFamily="18" charset="0"/>
            </a:endParaRPr>
          </a:p>
        </p:txBody>
      </p:sp>
      <p:graphicFrame>
        <p:nvGraphicFramePr>
          <p:cNvPr id="17" name="Table 17"/>
          <p:cNvGraphicFramePr>
            <a:graphicFrameLocks noGrp="1"/>
          </p:cNvGraphicFramePr>
          <p:nvPr/>
        </p:nvGraphicFramePr>
        <p:xfrm>
          <a:off x="2465070" y="3698240"/>
          <a:ext cx="3623310" cy="2301240"/>
        </p:xfrm>
        <a:graphic>
          <a:graphicData uri="http://schemas.openxmlformats.org/drawingml/2006/table">
            <a:tbl>
              <a:tblPr firstRow="1" bandRow="1">
                <a:tableStyleId>{5C22544A-7EE6-4342-B048-85BDC9FD1C3A}</a:tableStyleId>
              </a:tblPr>
              <a:tblGrid>
                <a:gridCol w="1811655">
                  <a:extLst>
                    <a:ext uri="{9D8B030D-6E8A-4147-A177-3AD203B41FA5}">
                      <a16:colId xmlns:a16="http://schemas.microsoft.com/office/drawing/2014/main" val="20000"/>
                    </a:ext>
                  </a:extLst>
                </a:gridCol>
                <a:gridCol w="1811655">
                  <a:extLst>
                    <a:ext uri="{9D8B030D-6E8A-4147-A177-3AD203B41FA5}">
                      <a16:colId xmlns:a16="http://schemas.microsoft.com/office/drawing/2014/main" val="20001"/>
                    </a:ext>
                  </a:extLst>
                </a:gridCol>
              </a:tblGrid>
              <a:tr h="115062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15062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1" name="TextBox 20"/>
          <p:cNvSpPr txBox="1"/>
          <p:nvPr/>
        </p:nvSpPr>
        <p:spPr>
          <a:xfrm>
            <a:off x="3071364" y="4151468"/>
            <a:ext cx="453970"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TP</a:t>
            </a:r>
          </a:p>
        </p:txBody>
      </p:sp>
      <p:sp>
        <p:nvSpPr>
          <p:cNvPr id="22" name="TextBox 21"/>
          <p:cNvSpPr txBox="1"/>
          <p:nvPr/>
        </p:nvSpPr>
        <p:spPr>
          <a:xfrm>
            <a:off x="4728242" y="4151468"/>
            <a:ext cx="44114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FP</a:t>
            </a:r>
          </a:p>
        </p:txBody>
      </p:sp>
      <p:sp>
        <p:nvSpPr>
          <p:cNvPr id="23" name="TextBox 22"/>
          <p:cNvSpPr txBox="1"/>
          <p:nvPr/>
        </p:nvSpPr>
        <p:spPr>
          <a:xfrm>
            <a:off x="3143754" y="5301054"/>
            <a:ext cx="47961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FN</a:t>
            </a:r>
          </a:p>
        </p:txBody>
      </p:sp>
      <p:sp>
        <p:nvSpPr>
          <p:cNvPr id="24" name="TextBox 23"/>
          <p:cNvSpPr txBox="1"/>
          <p:nvPr/>
        </p:nvSpPr>
        <p:spPr>
          <a:xfrm>
            <a:off x="4728078" y="5266164"/>
            <a:ext cx="49244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TN</a:t>
            </a:r>
          </a:p>
        </p:txBody>
      </p:sp>
      <p:sp>
        <p:nvSpPr>
          <p:cNvPr id="25" name="TextBox 24"/>
          <p:cNvSpPr txBox="1"/>
          <p:nvPr/>
        </p:nvSpPr>
        <p:spPr>
          <a:xfrm>
            <a:off x="1199390" y="4151343"/>
            <a:ext cx="12657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Positive(1)</a:t>
            </a:r>
          </a:p>
        </p:txBody>
      </p:sp>
      <p:sp>
        <p:nvSpPr>
          <p:cNvPr id="26" name="TextBox 25"/>
          <p:cNvSpPr txBox="1"/>
          <p:nvPr/>
        </p:nvSpPr>
        <p:spPr>
          <a:xfrm>
            <a:off x="2783918" y="3170038"/>
            <a:ext cx="127270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Positive(1)</a:t>
            </a:r>
          </a:p>
        </p:txBody>
      </p:sp>
      <p:sp>
        <p:nvSpPr>
          <p:cNvPr id="27" name="TextBox 26"/>
          <p:cNvSpPr txBox="1"/>
          <p:nvPr/>
        </p:nvSpPr>
        <p:spPr>
          <a:xfrm>
            <a:off x="1243436" y="5229334"/>
            <a:ext cx="132223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Negative(0)</a:t>
            </a:r>
          </a:p>
        </p:txBody>
      </p:sp>
      <p:sp>
        <p:nvSpPr>
          <p:cNvPr id="28" name="TextBox 27"/>
          <p:cNvSpPr txBox="1"/>
          <p:nvPr/>
        </p:nvSpPr>
        <p:spPr>
          <a:xfrm>
            <a:off x="4511662" y="3160415"/>
            <a:ext cx="146004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Negative(0)</a:t>
            </a:r>
          </a:p>
        </p:txBody>
      </p:sp>
      <p:sp>
        <p:nvSpPr>
          <p:cNvPr id="29" name="TextBox 28"/>
          <p:cNvSpPr txBox="1"/>
          <p:nvPr/>
        </p:nvSpPr>
        <p:spPr>
          <a:xfrm rot="16200000">
            <a:off x="38181" y="4658605"/>
            <a:ext cx="1696710" cy="3683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Predicted values</a:t>
            </a:r>
          </a:p>
        </p:txBody>
      </p:sp>
      <p:sp>
        <p:nvSpPr>
          <p:cNvPr id="30" name="TextBox 29"/>
          <p:cNvSpPr txBox="1"/>
          <p:nvPr/>
        </p:nvSpPr>
        <p:spPr>
          <a:xfrm>
            <a:off x="3547807" y="2795016"/>
            <a:ext cx="167240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Actual values</a:t>
            </a:r>
          </a:p>
        </p:txBody>
      </p:sp>
      <p:sp>
        <p:nvSpPr>
          <p:cNvPr id="11" name="Text Box 10"/>
          <p:cNvSpPr txBox="1"/>
          <p:nvPr/>
        </p:nvSpPr>
        <p:spPr>
          <a:xfrm>
            <a:off x="7680325" y="3789045"/>
            <a:ext cx="3042285" cy="368300"/>
          </a:xfrm>
          <a:prstGeom prst="rect">
            <a:avLst/>
          </a:prstGeom>
          <a:noFill/>
        </p:spPr>
        <p:txBody>
          <a:bodyPr wrap="square" rtlCol="0">
            <a:spAutoFit/>
          </a:bodyPr>
          <a:lstStyle/>
          <a:p>
            <a:r>
              <a:rPr lang="en-IN" altLang="en-US"/>
              <a:t> </a:t>
            </a:r>
          </a:p>
        </p:txBody>
      </p:sp>
      <p:pic>
        <p:nvPicPr>
          <p:cNvPr id="12" name="Picture 11"/>
          <p:cNvPicPr>
            <a:picLocks noChangeAspect="1"/>
          </p:cNvPicPr>
          <p:nvPr/>
        </p:nvPicPr>
        <p:blipFill>
          <a:blip r:embed="rId4"/>
          <a:stretch>
            <a:fillRect/>
          </a:stretch>
        </p:blipFill>
        <p:spPr>
          <a:xfrm>
            <a:off x="6992620" y="3888740"/>
            <a:ext cx="4014470" cy="8420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548" y="264933"/>
            <a:ext cx="5296905" cy="1107440"/>
          </a:xfrm>
        </p:spPr>
        <p:txBody>
          <a:bodyPr/>
          <a:lstStyle/>
          <a:p>
            <a:pPr algn="ctr"/>
            <a:r>
              <a:rPr lang="en-IN" sz="3600" b="0" spc="-20" dirty="0">
                <a:latin typeface="Times New Roman" panose="02020603050405020304" pitchFamily="18" charset="0"/>
                <a:cs typeface="Times New Roman" panose="02020603050405020304" pitchFamily="18" charset="0"/>
                <a:sym typeface="+mn-ea"/>
              </a:rPr>
              <a:t>DATASET</a:t>
            </a:r>
            <a:br>
              <a:rPr sz="3600" b="0" spc="-20" dirty="0">
                <a:latin typeface="Times New Roman" panose="02020603050405020304" pitchFamily="18" charset="0"/>
                <a:cs typeface="Times New Roman" panose="02020603050405020304" pitchFamily="18" charset="0"/>
              </a:rPr>
            </a:br>
            <a:endParaRPr lang="en-IN" sz="3600" b="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3400" y="1524000"/>
            <a:ext cx="10820400" cy="1692771"/>
          </a:xfrm>
        </p:spPr>
        <p:txBody>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Number of attributes: 24</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Dataset link: </a:t>
            </a:r>
            <a:r>
              <a:rPr lang="en-US" sz="2200" dirty="0">
                <a:latin typeface="Times New Roman" panose="02020603050405020304" pitchFamily="18" charset="0"/>
                <a:cs typeface="Times New Roman" panose="02020603050405020304" pitchFamily="18" charset="0"/>
                <a:hlinkClick r:id="rId2"/>
              </a:rPr>
              <a:t>https://www.kaggle.com/code/dasmehdixtr/classiffier-examples-on-gait-phase-dataset/data?select=data</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5"/>
          </p:nvPr>
        </p:nvSpPr>
        <p:spPr>
          <a:xfrm>
            <a:off x="4109660" y="6466763"/>
            <a:ext cx="4815840" cy="276999"/>
          </a:xfrm>
        </p:spPr>
        <p:txBody>
          <a:bodyPr/>
          <a:lstStyle/>
          <a:p>
            <a:r>
              <a:rPr lang="en-US" dirty="0"/>
              <a:t>Department of Computer Science and Engineering</a:t>
            </a:r>
            <a:endParaRPr lang="en-IN" dirty="0"/>
          </a:p>
        </p:txBody>
      </p:sp>
      <p:sp>
        <p:nvSpPr>
          <p:cNvPr id="5" name="Date Placeholder 4"/>
          <p:cNvSpPr>
            <a:spLocks noGrp="1"/>
          </p:cNvSpPr>
          <p:nvPr>
            <p:ph type="dt" sz="half" idx="6"/>
          </p:nvPr>
        </p:nvSpPr>
        <p:spPr>
          <a:xfrm>
            <a:off x="675423" y="6468986"/>
            <a:ext cx="1013459" cy="156068"/>
          </a:xfrm>
        </p:spPr>
        <p:txBody>
          <a:bodyPr/>
          <a:lstStyle/>
          <a:p>
            <a:pPr marL="12700">
              <a:lnSpc>
                <a:spcPts val="1240"/>
              </a:lnSpc>
            </a:pPr>
            <a:fld id="{DC3B595E-3DF7-49A5-9BBB-CDB2AD3497AD}" type="datetime1">
              <a:rPr lang="en-US" spc="-5" smtClean="0"/>
              <a:t>6/7/2023</a:t>
            </a:fld>
            <a:endParaRPr lang="en-US" spc="-5" dirty="0"/>
          </a:p>
        </p:txBody>
      </p:sp>
      <p:sp>
        <p:nvSpPr>
          <p:cNvPr id="6" name="Slide Number Placeholder 5"/>
          <p:cNvSpPr>
            <a:spLocks noGrp="1"/>
          </p:cNvSpPr>
          <p:nvPr>
            <p:ph type="sldNum" sz="quarter" idx="7"/>
          </p:nvPr>
        </p:nvSpPr>
        <p:spPr>
          <a:xfrm>
            <a:off x="11211321" y="6547020"/>
            <a:ext cx="308187" cy="156068"/>
          </a:xfrm>
        </p:spPr>
        <p:txBody>
          <a:bodyPr/>
          <a:lstStyle/>
          <a:p>
            <a:pPr marL="38100">
              <a:lnSpc>
                <a:spcPts val="1240"/>
              </a:lnSpc>
            </a:pPr>
            <a:fld id="{81D60167-4931-47E6-BA6A-407CBD079E47}" type="slidenum">
              <a:rPr lang="en-IN" smtClean="0"/>
              <a:t>19</a:t>
            </a:fld>
            <a:endParaRPr lang="en-IN" dirty="0"/>
          </a:p>
        </p:txBody>
      </p:sp>
      <p:pic>
        <p:nvPicPr>
          <p:cNvPr id="7" name="object 2"/>
          <p:cNvPicPr/>
          <p:nvPr/>
        </p:nvPicPr>
        <p:blipFill>
          <a:blip r:embed="rId3" cstate="print"/>
          <a:stretch>
            <a:fillRect/>
          </a:stretch>
        </p:blipFill>
        <p:spPr>
          <a:xfrm>
            <a:off x="11211321" y="0"/>
            <a:ext cx="990599" cy="1224480"/>
          </a:xfrm>
          <a:prstGeom prst="rect">
            <a:avLst/>
          </a:prstGeom>
        </p:spPr>
      </p:pic>
      <p:pic>
        <p:nvPicPr>
          <p:cNvPr id="9" name="Picture 8"/>
          <p:cNvPicPr>
            <a:picLocks noChangeAspect="1"/>
          </p:cNvPicPr>
          <p:nvPr/>
        </p:nvPicPr>
        <p:blipFill>
          <a:blip r:embed="rId4"/>
          <a:stretch>
            <a:fillRect/>
          </a:stretch>
        </p:blipFill>
        <p:spPr>
          <a:xfrm>
            <a:off x="407368" y="2826687"/>
            <a:ext cx="11521280" cy="2834561"/>
          </a:xfrm>
          <a:prstGeom prst="rect">
            <a:avLst/>
          </a:prstGeom>
        </p:spPr>
      </p:pic>
      <p:sp>
        <p:nvSpPr>
          <p:cNvPr id="12" name="TextBox 11"/>
          <p:cNvSpPr txBox="1"/>
          <p:nvPr/>
        </p:nvSpPr>
        <p:spPr>
          <a:xfrm>
            <a:off x="2423592" y="5877272"/>
            <a:ext cx="6624736" cy="369332"/>
          </a:xfrm>
          <a:prstGeom prst="rect">
            <a:avLst/>
          </a:prstGeom>
          <a:noFill/>
        </p:spPr>
        <p:txBody>
          <a:bodyPr wrap="square" rtlCol="0">
            <a:spAutoFit/>
          </a:bodyPr>
          <a:lstStyle/>
          <a:p>
            <a:pPr algn="ctr"/>
            <a:r>
              <a:rPr lang="en-US" dirty="0"/>
              <a:t>Dataset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4020" y="188595"/>
            <a:ext cx="4620895" cy="566420"/>
          </a:xfrm>
          <a:prstGeom prst="rect">
            <a:avLst/>
          </a:prstGeom>
        </p:spPr>
        <p:txBody>
          <a:bodyPr vert="horz" wrap="square" lIns="0" tIns="12700" rIns="0" bIns="0" rtlCol="0">
            <a:spAutoFit/>
          </a:bodyPr>
          <a:lstStyle/>
          <a:p>
            <a:pPr marL="12700" algn="ctr">
              <a:spcBef>
                <a:spcPts val="100"/>
              </a:spcBef>
            </a:pPr>
            <a:r>
              <a:rPr lang="en-IN" sz="3600" b="0" spc="-60" dirty="0">
                <a:latin typeface="Times New Roman" panose="02020603050405020304" pitchFamily="18" charset="0"/>
                <a:cs typeface="Times New Roman" panose="02020603050405020304" pitchFamily="18" charset="0"/>
                <a:sym typeface="+mn-ea"/>
              </a:rPr>
              <a:t>TABLE OF CONTENTS</a:t>
            </a:r>
            <a:endParaRPr sz="3600" b="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201401" y="-5862"/>
            <a:ext cx="990599" cy="1224480"/>
          </a:xfrm>
          <a:prstGeom prst="rect">
            <a:avLst/>
          </a:prstGeom>
        </p:spPr>
      </p:pic>
      <p:sp>
        <p:nvSpPr>
          <p:cNvPr id="4" name="object 4"/>
          <p:cNvSpPr txBox="1"/>
          <p:nvPr/>
        </p:nvSpPr>
        <p:spPr>
          <a:xfrm>
            <a:off x="2208212" y="908407"/>
            <a:ext cx="4208143" cy="5767705"/>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Abstract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Existing system</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Drawbacks of existing system</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sym typeface="+mn-ea"/>
              </a:rPr>
              <a:t>Objective</a:t>
            </a: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Proposed system</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Advantages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Architecture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Evaluation metrics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sym typeface="+mn-ea"/>
              </a:rPr>
              <a:t>Dataset</a:t>
            </a: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Results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Societal impact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Conclusion and Future work</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References</a:t>
            </a:r>
          </a:p>
          <a:p>
            <a:pPr marL="521970" indent="-509270">
              <a:buFont typeface="Arial MT"/>
              <a:buChar char="•"/>
              <a:tabLst>
                <a:tab pos="520700" algn="l"/>
                <a:tab pos="521970" algn="l"/>
              </a:tabLst>
            </a:pPr>
            <a:endParaRPr sz="22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fld id="{BEC27CF5-CD4A-4485-928B-4F16990A849A}"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7" name="Footer Placeholder 6"/>
          <p:cNvSpPr>
            <a:spLocks noGrp="1"/>
          </p:cNvSpPr>
          <p:nvPr>
            <p:ph type="ftr" sz="quarter" idx="5"/>
          </p:nvPr>
        </p:nvSpPr>
        <p:spPr>
          <a:xfrm>
            <a:off x="4038600" y="6438900"/>
            <a:ext cx="4953000" cy="276999"/>
          </a:xfrm>
        </p:spPr>
        <p:txBody>
          <a:bodyPr/>
          <a:lstStyle/>
          <a:p>
            <a:r>
              <a:rPr lang="en-IN" dirty="0"/>
              <a:t>Department of Computer Science and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447548" y="264933"/>
            <a:ext cx="5296905" cy="553720"/>
          </a:xfrm>
        </p:spPr>
        <p:txBody>
          <a:bodyPr/>
          <a:lstStyle/>
          <a:p>
            <a:pPr algn="ctr"/>
            <a:r>
              <a:rPr lang="en-IN" altLang="en-US" sz="3600" b="0">
                <a:latin typeface="Times New Roman" panose="02020603050405020304" pitchFamily="18" charset="0"/>
                <a:cs typeface="Times New Roman" panose="02020603050405020304" pitchFamily="18" charset="0"/>
              </a:rPr>
              <a:t>RESULTS</a:t>
            </a:r>
          </a:p>
        </p:txBody>
      </p:sp>
      <p:sp>
        <p:nvSpPr>
          <p:cNvPr id="8" name="Text Placeholder 7"/>
          <p:cNvSpPr>
            <a:spLocks noGrp="1"/>
          </p:cNvSpPr>
          <p:nvPr>
            <p:ph type="body" idx="1"/>
          </p:nvPr>
        </p:nvSpPr>
        <p:spPr>
          <a:xfrm>
            <a:off x="2586990" y="2118360"/>
            <a:ext cx="8955405" cy="368935"/>
          </a:xfrm>
        </p:spPr>
        <p:txBody>
          <a:bodyPr wrap="square"/>
          <a:lstStyle/>
          <a:p>
            <a:endParaRPr lang="en-US"/>
          </a:p>
        </p:txBody>
      </p:sp>
      <p:sp>
        <p:nvSpPr>
          <p:cNvPr id="4" name="Date Placeholder 3"/>
          <p:cNvSpPr>
            <a:spLocks noGrp="1"/>
          </p:cNvSpPr>
          <p:nvPr>
            <p:ph type="dt" sz="half" idx="6"/>
          </p:nvPr>
        </p:nvSpPr>
        <p:spPr>
          <a:xfrm>
            <a:off x="706967" y="6466776"/>
            <a:ext cx="1013459" cy="158750"/>
          </a:xfrm>
        </p:spPr>
        <p:txBody>
          <a:bodyPr/>
          <a:lstStyle/>
          <a:p>
            <a:pPr marL="12700">
              <a:lnSpc>
                <a:spcPts val="1240"/>
              </a:lnSpc>
            </a:pPr>
            <a:fld id="{0F5ACCAE-BBCF-4A88-9672-04F0F9406761}" type="datetime1">
              <a:rPr lang="en-US" spc="-5" smtClean="0"/>
              <a:t>6/7/2023</a:t>
            </a:fld>
            <a:endParaRPr lang="en-US" spc="-5" dirty="0"/>
          </a:p>
        </p:txBody>
      </p:sp>
      <p:sp>
        <p:nvSpPr>
          <p:cNvPr id="5" name="Footer Placeholder 4"/>
          <p:cNvSpPr>
            <a:spLocks noGrp="1"/>
          </p:cNvSpPr>
          <p:nvPr>
            <p:ph type="ftr" sz="quarter" idx="5"/>
          </p:nvPr>
        </p:nvSpPr>
        <p:spPr>
          <a:xfrm>
            <a:off x="4145280" y="6377940"/>
            <a:ext cx="3901440" cy="553720"/>
          </a:xfrm>
        </p:spPr>
        <p:txBody>
          <a:bodyPr/>
          <a:lstStyle/>
          <a:p>
            <a:r>
              <a:rPr lang="en-US"/>
              <a:t>Department of Computer Science and Engineering</a:t>
            </a:r>
          </a:p>
        </p:txBody>
      </p:sp>
      <p:sp>
        <p:nvSpPr>
          <p:cNvPr id="6" name="Slide Number Placeholder 5"/>
          <p:cNvSpPr>
            <a:spLocks noGrp="1"/>
          </p:cNvSpPr>
          <p:nvPr>
            <p:ph type="sldNum" sz="quarter" idx="7"/>
          </p:nvPr>
        </p:nvSpPr>
        <p:spPr>
          <a:xfrm>
            <a:off x="11211321" y="6466763"/>
            <a:ext cx="308187" cy="158750"/>
          </a:xfrm>
        </p:spPr>
        <p:txBody>
          <a:bodyPr/>
          <a:lstStyle/>
          <a:p>
            <a:pPr marL="38100">
              <a:lnSpc>
                <a:spcPts val="1240"/>
              </a:lnSpc>
            </a:pPr>
            <a:fld id="{81D60167-4931-47E6-BA6A-407CBD079E47}" type="slidenum">
              <a:rPr lang="en-IN" smtClean="0"/>
              <a:t>20</a:t>
            </a:fld>
            <a:endParaRPr lang="en-IN" dirty="0"/>
          </a:p>
        </p:txBody>
      </p:sp>
      <p:graphicFrame>
        <p:nvGraphicFramePr>
          <p:cNvPr id="12" name="Table 11"/>
          <p:cNvGraphicFramePr/>
          <p:nvPr/>
        </p:nvGraphicFramePr>
        <p:xfrm>
          <a:off x="2063750" y="1260475"/>
          <a:ext cx="8533130" cy="4145280"/>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690880">
                <a:tc>
                  <a:txBody>
                    <a:bodyPr/>
                    <a:lstStyle/>
                    <a:p>
                      <a:pPr indent="0" algn="ctr">
                        <a:buNone/>
                      </a:pPr>
                      <a:r>
                        <a:rPr lang="en-US" sz="2000" dirty="0">
                          <a:latin typeface="Times New Roman" panose="02020603050405020304" pitchFamily="18" charset="0"/>
                          <a:cs typeface="Times New Roman" panose="02020603050405020304" pitchFamily="18" charset="0"/>
                          <a:sym typeface="+mn-ea"/>
                        </a:rPr>
                        <a:t>Algorithms</a:t>
                      </a:r>
                      <a:endParaRPr lang="en-IN" sz="2000" dirty="0">
                        <a:latin typeface="Times New Roman" panose="02020603050405020304" pitchFamily="18" charset="0"/>
                        <a:cs typeface="Times New Roman" panose="02020603050405020304" pitchFamily="18" charset="0"/>
                      </a:endParaRPr>
                    </a:p>
                    <a:p>
                      <a:pPr indent="0" algn="ctr">
                        <a:buNone/>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IN" altLang="en-US" sz="2000" b="1">
                          <a:latin typeface="Times New Roman" panose="02020603050405020304" pitchFamily="18" charset="0"/>
                          <a:ea typeface="Times New Roman" panose="02020603050405020304" pitchFamily="18" charset="0"/>
                          <a:cs typeface="Times New Roman" panose="02020603050405020304" pitchFamily="18" charset="0"/>
                        </a:rPr>
                        <a:t>Accuracy</a:t>
                      </a:r>
                    </a:p>
                  </a:txBody>
                  <a:tcPr marL="68580" marR="68580" marT="0" marB="0" anchor="ctr"/>
                </a:tc>
                <a:extLst>
                  <a:ext uri="{0D108BD9-81ED-4DB2-BD59-A6C34878D82A}">
                    <a16:rowId xmlns:a16="http://schemas.microsoft.com/office/drawing/2014/main" val="10000"/>
                  </a:ext>
                </a:extLst>
              </a:tr>
              <a:tr h="690880">
                <a:tc>
                  <a:txBody>
                    <a:bodyPr/>
                    <a:lstStyle/>
                    <a:p>
                      <a:pPr indent="0" algn="ctr">
                        <a:buNone/>
                      </a:pPr>
                      <a:r>
                        <a:rPr lang="en-US" sz="2000" b="0">
                          <a:latin typeface="Times New Roman" panose="02020603050405020304" pitchFamily="18" charset="0"/>
                          <a:cs typeface="Times New Roman" panose="02020603050405020304" pitchFamily="18" charset="0"/>
                        </a:rPr>
                        <a:t>SVM</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88.34</a:t>
                      </a:r>
                    </a:p>
                  </a:txBody>
                  <a:tcPr marL="68580" marR="68580" marT="0" marB="0" anchor="ctr"/>
                </a:tc>
                <a:extLst>
                  <a:ext uri="{0D108BD9-81ED-4DB2-BD59-A6C34878D82A}">
                    <a16:rowId xmlns:a16="http://schemas.microsoft.com/office/drawing/2014/main" val="10001"/>
                  </a:ext>
                </a:extLst>
              </a:tr>
              <a:tr h="690880">
                <a:tc>
                  <a:txBody>
                    <a:bodyPr/>
                    <a:lstStyle/>
                    <a:p>
                      <a:pPr indent="0" algn="ctr">
                        <a:buNone/>
                      </a:pPr>
                      <a:r>
                        <a:rPr lang="en-US" sz="2000" b="0">
                          <a:latin typeface="Times New Roman" panose="02020603050405020304" pitchFamily="18" charset="0"/>
                          <a:cs typeface="Times New Roman" panose="02020603050405020304" pitchFamily="18" charset="0"/>
                        </a:rPr>
                        <a:t>Naïve Bayes Classifier</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81.11</a:t>
                      </a:r>
                    </a:p>
                  </a:txBody>
                  <a:tcPr marL="68580" marR="68580" marT="0" marB="0" anchor="ctr"/>
                </a:tc>
                <a:extLst>
                  <a:ext uri="{0D108BD9-81ED-4DB2-BD59-A6C34878D82A}">
                    <a16:rowId xmlns:a16="http://schemas.microsoft.com/office/drawing/2014/main" val="10002"/>
                  </a:ext>
                </a:extLst>
              </a:tr>
              <a:tr h="690880">
                <a:tc>
                  <a:txBody>
                    <a:bodyPr/>
                    <a:lstStyle/>
                    <a:p>
                      <a:pPr indent="0" algn="ctr">
                        <a:buNone/>
                      </a:pPr>
                      <a:r>
                        <a:rPr lang="en-US" sz="2000" b="0">
                          <a:latin typeface="Times New Roman" panose="02020603050405020304" pitchFamily="18" charset="0"/>
                          <a:cs typeface="Times New Roman" panose="02020603050405020304" pitchFamily="18" charset="0"/>
                        </a:rPr>
                        <a:t>Logistic Regression</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86.84</a:t>
                      </a:r>
                    </a:p>
                  </a:txBody>
                  <a:tcPr marL="68580" marR="68580" marT="0" marB="0" anchor="ctr"/>
                </a:tc>
                <a:extLst>
                  <a:ext uri="{0D108BD9-81ED-4DB2-BD59-A6C34878D82A}">
                    <a16:rowId xmlns:a16="http://schemas.microsoft.com/office/drawing/2014/main" val="10003"/>
                  </a:ext>
                </a:extLst>
              </a:tr>
              <a:tr h="690880">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KNN</a:t>
                      </a:r>
                    </a:p>
                  </a:txBody>
                  <a:tcPr marL="68580" marR="68580" marT="0" marB="0" anchor="ctr"/>
                </a:tc>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93.74</a:t>
                      </a:r>
                    </a:p>
                  </a:txBody>
                  <a:tcPr marL="68580" marR="68580" marT="0" marB="0" anchor="ctr"/>
                </a:tc>
                <a:extLst>
                  <a:ext uri="{0D108BD9-81ED-4DB2-BD59-A6C34878D82A}">
                    <a16:rowId xmlns:a16="http://schemas.microsoft.com/office/drawing/2014/main" val="10004"/>
                  </a:ext>
                </a:extLst>
              </a:tr>
              <a:tr h="690880">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Bagging</a:t>
                      </a:r>
                    </a:p>
                  </a:txBody>
                  <a:tcPr marL="68580" marR="68580" marT="0" marB="0" anchor="ctr"/>
                </a:tc>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97.69</a:t>
                      </a: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4191000" y="381001"/>
            <a:ext cx="4388508" cy="1120140"/>
          </a:xfrm>
          <a:prstGeom prst="rect">
            <a:avLst/>
          </a:prstGeom>
        </p:spPr>
        <p:txBody>
          <a:bodyPr vert="horz" wrap="square" lIns="0" tIns="12700" rIns="0" bIns="0" rtlCol="0">
            <a:spAutoFit/>
          </a:bodyPr>
          <a:lstStyle/>
          <a:p>
            <a:pPr marL="12700" algn="ctr">
              <a:spcBef>
                <a:spcPts val="100"/>
              </a:spcBef>
            </a:pPr>
            <a:r>
              <a:rPr sz="3600" b="0" spc="-10" dirty="0">
                <a:latin typeface="Times New Roman" panose="02020603050405020304" pitchFamily="18" charset="0"/>
                <a:cs typeface="Times New Roman" panose="02020603050405020304" pitchFamily="18" charset="0"/>
                <a:sym typeface="+mn-ea"/>
              </a:rPr>
              <a:t>SOC</a:t>
            </a:r>
            <a:r>
              <a:rPr lang="en-IN" sz="3600" b="0" spc="-10" dirty="0">
                <a:latin typeface="Times New Roman" panose="02020603050405020304" pitchFamily="18" charset="0"/>
                <a:cs typeface="Times New Roman" panose="02020603050405020304" pitchFamily="18" charset="0"/>
                <a:sym typeface="+mn-ea"/>
              </a:rPr>
              <a:t>IETA</a:t>
            </a:r>
            <a:r>
              <a:rPr sz="3600" b="0" spc="-10" dirty="0">
                <a:latin typeface="Times New Roman" panose="02020603050405020304" pitchFamily="18" charset="0"/>
                <a:cs typeface="Times New Roman" panose="02020603050405020304" pitchFamily="18" charset="0"/>
                <a:sym typeface="+mn-ea"/>
              </a:rPr>
              <a:t>L</a:t>
            </a:r>
            <a:r>
              <a:rPr sz="3600" b="0" spc="-85" dirty="0">
                <a:latin typeface="Times New Roman" panose="02020603050405020304" pitchFamily="18" charset="0"/>
                <a:cs typeface="Times New Roman" panose="02020603050405020304" pitchFamily="18" charset="0"/>
                <a:sym typeface="+mn-ea"/>
              </a:rPr>
              <a:t> </a:t>
            </a:r>
            <a:r>
              <a:rPr sz="3600" b="0" spc="-55" dirty="0">
                <a:latin typeface="Times New Roman" panose="02020603050405020304" pitchFamily="18" charset="0"/>
                <a:cs typeface="Times New Roman" panose="02020603050405020304" pitchFamily="18" charset="0"/>
                <a:sym typeface="+mn-ea"/>
              </a:rPr>
              <a:t>IMPACT</a:t>
            </a:r>
            <a:br>
              <a:rPr sz="3600" b="0" spc="-55" dirty="0">
                <a:latin typeface="Times New Roman" panose="02020603050405020304" pitchFamily="18" charset="0"/>
                <a:cs typeface="Times New Roman" panose="02020603050405020304" pitchFamily="18" charset="0"/>
              </a:rPr>
            </a:br>
            <a:endParaRPr sz="3600" b="0" spc="-5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5726C94D-862E-440E-9B56-0856748787C6}"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7" name="Footer Placeholder 6"/>
          <p:cNvSpPr>
            <a:spLocks noGrp="1"/>
          </p:cNvSpPr>
          <p:nvPr>
            <p:ph type="ftr" sz="quarter" idx="5"/>
          </p:nvPr>
        </p:nvSpPr>
        <p:spPr>
          <a:xfrm>
            <a:off x="3505200" y="6455040"/>
            <a:ext cx="5486400" cy="276999"/>
          </a:xfrm>
        </p:spPr>
        <p:txBody>
          <a:bodyPr/>
          <a:lstStyle/>
          <a:p>
            <a:r>
              <a:rPr lang="en-US" dirty="0"/>
              <a:t>Department of Computer Science and Engineering</a:t>
            </a:r>
            <a:endParaRPr lang="en-IN" dirty="0"/>
          </a:p>
        </p:txBody>
      </p:sp>
      <p:sp>
        <p:nvSpPr>
          <p:cNvPr id="8" name="TextBox 7"/>
          <p:cNvSpPr txBox="1"/>
          <p:nvPr/>
        </p:nvSpPr>
        <p:spPr>
          <a:xfrm>
            <a:off x="457200" y="1752600"/>
            <a:ext cx="10972799" cy="2215991"/>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This project aids all medical facilities in their analysis of patients’ various neuro diseases. </a:t>
            </a:r>
          </a:p>
          <a:p>
            <a:pPr marL="285750" indent="-285750">
              <a:buFont typeface="Arial" panose="020B0604020202020204" pitchFamily="34" charset="0"/>
              <a:buChar char="•"/>
            </a:pPr>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It will be a big help to all the clinicians in understanding the issues faced by patients with neuro diseases.</a:t>
            </a:r>
          </a:p>
          <a:p>
            <a:pPr marL="285750" indent="-285750">
              <a:buFont typeface="Arial" panose="020B0604020202020204" pitchFamily="34" charset="0"/>
              <a:buChar char="•"/>
            </a:pPr>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This will enable many people to live longer and healthier lives.</a:t>
            </a:r>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2792095" y="404495"/>
            <a:ext cx="7133590" cy="1058545"/>
          </a:xfrm>
          <a:prstGeom prst="rect">
            <a:avLst/>
          </a:prstGeom>
        </p:spPr>
        <p:txBody>
          <a:bodyPr vert="horz" wrap="square" lIns="0" tIns="12700" rIns="0" bIns="0" rtlCol="0">
            <a:spAutoFit/>
          </a:bodyPr>
          <a:lstStyle/>
          <a:p>
            <a:pPr marL="12700" algn="ctr">
              <a:spcBef>
                <a:spcPts val="100"/>
              </a:spcBef>
            </a:pPr>
            <a:r>
              <a:rPr lang="en-IN" sz="3200" b="0" dirty="0">
                <a:latin typeface="Times New Roman" panose="02020603050405020304" pitchFamily="18" charset="0"/>
                <a:cs typeface="Times New Roman" panose="02020603050405020304" pitchFamily="18" charset="0"/>
                <a:sym typeface="+mn-ea"/>
              </a:rPr>
              <a:t>CONCLUSION AND FUTURE WORK</a:t>
            </a:r>
            <a:br>
              <a:rPr lang="en-IN" sz="3600" dirty="0">
                <a:latin typeface="Times New Roman" panose="02020603050405020304" pitchFamily="18" charset="0"/>
                <a:cs typeface="Times New Roman" panose="02020603050405020304" pitchFamily="18" charset="0"/>
              </a:rPr>
            </a:br>
            <a:endParaRPr sz="3600" b="0" spc="-5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5726C94D-862E-440E-9B56-0856748787C6}"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7" name="Footer Placeholder 6"/>
          <p:cNvSpPr>
            <a:spLocks noGrp="1"/>
          </p:cNvSpPr>
          <p:nvPr>
            <p:ph type="ftr" sz="quarter" idx="5"/>
          </p:nvPr>
        </p:nvSpPr>
        <p:spPr>
          <a:xfrm>
            <a:off x="3505200" y="6455040"/>
            <a:ext cx="5486400" cy="276999"/>
          </a:xfrm>
        </p:spPr>
        <p:txBody>
          <a:bodyPr/>
          <a:lstStyle/>
          <a:p>
            <a:r>
              <a:rPr lang="en-US" dirty="0"/>
              <a:t>Department of Computer Science and Engineering</a:t>
            </a:r>
            <a:endParaRPr lang="en-IN" dirty="0"/>
          </a:p>
        </p:txBody>
      </p:sp>
      <p:sp>
        <p:nvSpPr>
          <p:cNvPr id="4" name="TextBox 3"/>
          <p:cNvSpPr txBox="1"/>
          <p:nvPr/>
        </p:nvSpPr>
        <p:spPr>
          <a:xfrm>
            <a:off x="407368" y="1628800"/>
            <a:ext cx="11377264" cy="572389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effort, a brand-new approach to classifying neuro disorders using gait phase analysis was developed. Support vector machines were first employed for the analytical procedure. Then, for improved effectiveness and efficiency, ensemble techniques were applied. The method offers a lot of potential for additional uses in diagnosis, healthcare, and robotics-assisted rehabilitation.</a:t>
            </a:r>
          </a:p>
          <a:p>
            <a:pPr indent="0" algn="just">
              <a:lnSpc>
                <a:spcPct val="150000"/>
              </a:lnSpc>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several neurodiseases, and as each disease manifests itself differently, numerous feature extractions must be performed in the future in order to improve the model's accuracy.</a:t>
            </a:r>
          </a:p>
          <a:p>
            <a:pPr indent="0" algn="just">
              <a:lnSpc>
                <a:spcPct val="150000"/>
              </a:lnSpc>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Extending the various sets of gait parameters will also be a major focus of future study in order to decrease </a:t>
            </a:r>
            <a:r>
              <a:rPr lang="en-IN" altLang="en-US" sz="2000" dirty="0">
                <a:latin typeface="Times New Roman" panose="02020603050405020304" pitchFamily="18" charset="0"/>
                <a:cs typeface="Times New Roman" panose="02020603050405020304" pitchFamily="18" charset="0"/>
              </a:rPr>
              <a:t>Mis</a:t>
            </a:r>
            <a:r>
              <a:rPr lang="en-US" sz="2000" dirty="0">
                <a:latin typeface="Times New Roman" panose="02020603050405020304" pitchFamily="18" charset="0"/>
                <a:cs typeface="Times New Roman" panose="02020603050405020304" pitchFamily="18" charset="0"/>
              </a:rPr>
              <a:t>classification and increase accuracy</a:t>
            </a: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4633595" y="309880"/>
            <a:ext cx="3202940" cy="1028065"/>
          </a:xfrm>
          <a:prstGeom prst="rect">
            <a:avLst/>
          </a:prstGeom>
        </p:spPr>
        <p:txBody>
          <a:bodyPr vert="horz" wrap="square" lIns="0" tIns="12700" rIns="0" bIns="0" rtlCol="0">
            <a:spAutoFit/>
          </a:bodyPr>
          <a:lstStyle/>
          <a:p>
            <a:pPr marL="12700" algn="ctr">
              <a:spcBef>
                <a:spcPts val="100"/>
              </a:spcBef>
            </a:pPr>
            <a:r>
              <a:rPr sz="3600" b="0" spc="-5" dirty="0">
                <a:latin typeface="Times New Roman" panose="02020603050405020304" pitchFamily="18" charset="0"/>
                <a:cs typeface="Times New Roman" panose="02020603050405020304" pitchFamily="18" charset="0"/>
                <a:sym typeface="+mn-ea"/>
              </a:rPr>
              <a:t>REFERENC</a:t>
            </a:r>
            <a:r>
              <a:rPr lang="en-IN" sz="3600" b="0" spc="-5" dirty="0">
                <a:latin typeface="Times New Roman" panose="02020603050405020304" pitchFamily="18" charset="0"/>
                <a:cs typeface="Times New Roman" panose="02020603050405020304" pitchFamily="18" charset="0"/>
                <a:sym typeface="+mn-ea"/>
              </a:rPr>
              <a:t>E</a:t>
            </a:r>
            <a:r>
              <a:rPr sz="3600" b="0" dirty="0">
                <a:latin typeface="Times New Roman" panose="02020603050405020304" pitchFamily="18" charset="0"/>
                <a:cs typeface="Times New Roman" panose="02020603050405020304" pitchFamily="18" charset="0"/>
                <a:sym typeface="+mn-ea"/>
              </a:rPr>
              <a:t>S</a:t>
            </a:r>
            <a:br>
              <a:rPr sz="3000" dirty="0">
                <a:latin typeface="Times New Roman" panose="02020603050405020304" pitchFamily="18" charset="0"/>
                <a:cs typeface="Times New Roman" panose="02020603050405020304" pitchFamily="18" charset="0"/>
              </a:rPr>
            </a:br>
            <a:endParaRPr sz="30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70567C8F-8AF8-4D39-ADD9-DE1E3DDCF840}"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
        <p:nvSpPr>
          <p:cNvPr id="7" name="Footer Placeholder 6"/>
          <p:cNvSpPr>
            <a:spLocks noGrp="1"/>
          </p:cNvSpPr>
          <p:nvPr>
            <p:ph type="ftr" sz="quarter" idx="5"/>
          </p:nvPr>
        </p:nvSpPr>
        <p:spPr>
          <a:xfrm>
            <a:off x="3657600" y="6446770"/>
            <a:ext cx="5273040" cy="276999"/>
          </a:xfrm>
        </p:spPr>
        <p:txBody>
          <a:bodyPr/>
          <a:lstStyle/>
          <a:p>
            <a:r>
              <a:rPr lang="en-US" dirty="0"/>
              <a:t>Department of Computer Science and Engineering</a:t>
            </a:r>
            <a:endParaRPr lang="en-IN" dirty="0"/>
          </a:p>
        </p:txBody>
      </p:sp>
      <p:sp>
        <p:nvSpPr>
          <p:cNvPr id="8" name="TextBox 7"/>
          <p:cNvSpPr txBox="1"/>
          <p:nvPr/>
        </p:nvSpPr>
        <p:spPr>
          <a:xfrm>
            <a:off x="533400" y="1600200"/>
            <a:ext cx="11430000" cy="4814716"/>
          </a:xfrm>
          <a:prstGeom prst="rect">
            <a:avLst/>
          </a:prstGeom>
          <a:noFill/>
        </p:spPr>
        <p:txBody>
          <a:bodyPr wrap="square">
            <a:spAutoFit/>
          </a:bodyPr>
          <a:lstStyle/>
          <a:p>
            <a:pPr algn="just">
              <a:lnSpc>
                <a:spcPct val="107000"/>
              </a:lnSpc>
              <a:spcAft>
                <a:spcPts val="800"/>
              </a:spcAft>
            </a:pPr>
            <a:r>
              <a:rPr lang="en-US" sz="1100" dirty="0">
                <a:latin typeface="Times New Roman" panose="02020603050405020304" pitchFamily="18" charset="0"/>
                <a:cs typeface="Times New Roman" panose="02020603050405020304" pitchFamily="18" charset="0"/>
              </a:rPr>
              <a:t>[1]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FEBRYAN SETIAWAN 1, AN-BANG LIU2, AND CHE-WEI LIN, “Development of Neuro-Degenerative Diseases' Gait Classification Algorithm Using Convolutional Neural Network and Wavelet Coherence Spectrogram of Gait Synchronization”, </a:t>
            </a:r>
            <a:r>
              <a:rPr lang="en-IN" sz="1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Volume: 10</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11 April 2022 </a:t>
            </a:r>
          </a:p>
          <a:p>
            <a:pPr algn="just">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[2] Abhishek Halder, Ramandeep Singh, Ashish Suri, and Deepak Joshi, “Predicting State Transition in Freezing of Gait via Acceleration Measurements for Controlled Cueing in Parkinson’s Disease”, IEEE TRANSACTIONS ON INSTRUMENTATION AND MEASUREMENT, VOL. 70, 2021</a:t>
            </a:r>
          </a:p>
          <a:p>
            <a:pPr algn="just">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[3] HUMA MUGHAL, ABDUL REHMAN JAVED, MUHAMMAD RIZWAN, AHMAD S. ALMADHOR, AND NATALIA KRYVINSKA, “Parkinson's Disease Management via Wearable Sensors: A Systematic Review”, </a:t>
            </a:r>
            <a:r>
              <a:rPr lang="en-IN" sz="1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Volume: 10</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28 March 2022</a:t>
            </a:r>
          </a:p>
          <a:p>
            <a:pPr algn="just">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Xiaoyu</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Guo ,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Borong</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 , Kelvin Y. S. Lau, Peter P. K. Chan, Richard Liu, Jodie J.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Xie</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Sophia C. W. Ha, Chao-Ying Chen , Gladys L. Y.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Cheing</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Roy T. H. Cheung , Rosa H. M. Chan , Senior Member, IEEE, and Vincent C. K. Cheung ,” Age-Related Modifications of Muscle Synergies and Their Temporal Activations for Overground Walking”, IEEE TRANSACTIONS ON NEURAL SYSTEMS AND REHABILITATION ENGINEERING, VOL. 30, 2022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FAHMIDA HAQUE, MAMUN B. I. REAZ, (Senior Member, IEEE), MUHAMMAD E. H. CHOWDHURY, (Senior Member, IEEE),</a:t>
            </a:r>
            <a:r>
              <a:rPr lang="en-IN" sz="1100" dirty="0">
                <a:latin typeface="Times New Roman" panose="02020603050405020304" pitchFamily="18" charset="0"/>
                <a:ea typeface="Calibri" panose="020F0502020204030204" pitchFamily="34" charset="0"/>
                <a:cs typeface="Times New Roman" panose="02020603050405020304" pitchFamily="18" charset="0"/>
              </a:rPr>
              <a:t> </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FAZIDA H. HASHIM, NORHANA ARSAD, (Senior Member, IEEE), AND SAWAL H. M. ALI, (Member, IEEE), “Diabetic Sensorimotor Polyneuropathy Severity Classification Using Adaptive Neuro Fuzzy Inference System”, </a:t>
            </a:r>
            <a:r>
              <a:rPr lang="en-IN" sz="1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latin typeface="Times New Roman" panose="02020603050405020304" pitchFamily="18" charset="0"/>
                <a:ea typeface="Calibri" panose="020F0502020204030204" pitchFamily="34" charset="0"/>
                <a:cs typeface="Times New Roman" panose="02020603050405020304" pitchFamily="18" charset="0"/>
              </a:rPr>
              <a:t>IEEE Access </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(Volume: 9), 01 January 2021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[6] WEI ZHANG, XIAOXUAN HAN, SHUJUAN QIU, TENG LI, CHUNGUANG CHU, LIUFANG WANG, JIANG WANG, (Member, IEEE), ZHEN ZHANG, (Senior Member, IEEE), RUIXIAN WANG, MANYI YANG, XIAO SHEN, ZHEN LI, LIPENG BAI, ZHUO LI,</a:t>
            </a:r>
            <a:r>
              <a:rPr lang="en-IN" sz="1100" dirty="0">
                <a:latin typeface="Calibri" panose="020F0502020204030204" pitchFamily="34"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RUI ZHANG, YANLIN WANG1, CHEN LIU ,(Member, IEEE), AND XIAODONG ZHU, “Analysis of Brain Functional Network</a:t>
            </a:r>
            <a:r>
              <a:rPr lang="en-IN" sz="1100" dirty="0">
                <a:latin typeface="Calibri" panose="020F0502020204030204" pitchFamily="34"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Based on EEG Signals for Early-Stage Parkinson's Disease Detection”, </a:t>
            </a: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IEEE Access (Volume: 10),  09 February 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[7]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Jiahong</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Ouyang ,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Qingyu</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Zhao, Edith V. Sullivan , Adolf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Pfefferbaum</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Susan F. Tapert , Ehsan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Adeli</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Member, IEEE, and Kilian M. Pohl, “Longitudinal Pooling &amp; Consistency Regularization to Model Disease Progression From MRIs”, IEEE JOURNAL OF BIOMEDICAL AND HEALTH INFORMATICS, VOL. 25, NO. 6, JUNE 2021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[8] Pedro M. Rodrigues , Bruno C.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Bispo</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Carolina Garrett,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Dílio</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Alves, João P. Teixeira , and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Diamantino</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Freitas,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Lacsogram</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 New EEG Tool to Diagnose Alzheimer’s Disease”, IEEE JOURNAL OF BIOMEDICAL AND HEALTH INFORMATICS, VOL. 25, NO. 9, SEPTEMBER 2021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4633595" y="309880"/>
            <a:ext cx="2924810" cy="566420"/>
          </a:xfrm>
          <a:prstGeom prst="rect">
            <a:avLst/>
          </a:prstGeom>
        </p:spPr>
        <p:txBody>
          <a:bodyPr vert="horz" wrap="square" lIns="0" tIns="12700" rIns="0" bIns="0" rtlCol="0">
            <a:spAutoFit/>
          </a:bodyPr>
          <a:lstStyle/>
          <a:p>
            <a:pPr marL="12700" algn="ctr">
              <a:spcBef>
                <a:spcPts val="100"/>
              </a:spcBef>
            </a:pPr>
            <a:r>
              <a:rPr sz="3600" b="0" spc="-5" dirty="0">
                <a:latin typeface="Times New Roman" panose="02020603050405020304" pitchFamily="18" charset="0"/>
                <a:cs typeface="Times New Roman" panose="02020603050405020304" pitchFamily="18" charset="0"/>
                <a:sym typeface="+mn-ea"/>
              </a:rPr>
              <a:t>REFERENC</a:t>
            </a:r>
            <a:r>
              <a:rPr lang="en-IN" sz="3600" b="0" spc="-5" dirty="0">
                <a:latin typeface="Times New Roman" panose="02020603050405020304" pitchFamily="18" charset="0"/>
                <a:cs typeface="Times New Roman" panose="02020603050405020304" pitchFamily="18" charset="0"/>
                <a:sym typeface="+mn-ea"/>
              </a:rPr>
              <a:t>E</a:t>
            </a:r>
            <a:r>
              <a:rPr sz="3600" b="0" dirty="0">
                <a:latin typeface="Times New Roman" panose="02020603050405020304" pitchFamily="18" charset="0"/>
                <a:cs typeface="Times New Roman" panose="02020603050405020304" pitchFamily="18" charset="0"/>
                <a:sym typeface="+mn-ea"/>
              </a:rPr>
              <a:t>S</a:t>
            </a:r>
            <a:endParaRPr sz="36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70567C8F-8AF8-4D39-ADD9-DE1E3DDCF840}"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7" name="Footer Placeholder 6"/>
          <p:cNvSpPr>
            <a:spLocks noGrp="1"/>
          </p:cNvSpPr>
          <p:nvPr>
            <p:ph type="ftr" sz="quarter" idx="5"/>
          </p:nvPr>
        </p:nvSpPr>
        <p:spPr>
          <a:xfrm>
            <a:off x="3657600" y="6446770"/>
            <a:ext cx="5273040" cy="276999"/>
          </a:xfrm>
        </p:spPr>
        <p:txBody>
          <a:bodyPr/>
          <a:lstStyle/>
          <a:p>
            <a:r>
              <a:rPr lang="en-US" dirty="0"/>
              <a:t>Department of Computer Science and Engineering</a:t>
            </a:r>
            <a:endParaRPr lang="en-IN" dirty="0"/>
          </a:p>
        </p:txBody>
      </p:sp>
      <p:sp>
        <p:nvSpPr>
          <p:cNvPr id="8" name="TextBox 7"/>
          <p:cNvSpPr txBox="1"/>
          <p:nvPr/>
        </p:nvSpPr>
        <p:spPr>
          <a:xfrm>
            <a:off x="381000" y="1524000"/>
            <a:ext cx="11430000" cy="3528017"/>
          </a:xfrm>
          <a:prstGeom prst="rect">
            <a:avLst/>
          </a:prstGeom>
          <a:noFill/>
        </p:spPr>
        <p:txBody>
          <a:bodyPr wrap="square">
            <a:spAutoFit/>
          </a:bodyPr>
          <a:lstStyle/>
          <a:p>
            <a:pPr algn="just">
              <a:lnSpc>
                <a:spcPct val="107000"/>
              </a:lnSpc>
              <a:spcAft>
                <a:spcPts val="800"/>
              </a:spcAft>
            </a:pPr>
            <a:r>
              <a:rPr lang="en-US" sz="1100" dirty="0">
                <a:latin typeface="Times New Roman" panose="02020603050405020304" pitchFamily="18" charset="0"/>
                <a:cs typeface="Times New Roman" panose="02020603050405020304" pitchFamily="18" charset="0"/>
              </a:rPr>
              <a:t>[9] </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ABOL BASHER, BYEONG C. KIM, KUN HO LEE, AND HO YUB JUNG, “Volumetric Feature-Based Alzheimer's Disease</a:t>
            </a:r>
            <a:r>
              <a:rPr lang="en-IN" sz="1100" dirty="0">
                <a:latin typeface="Times New Roman" panose="02020603050405020304" pitchFamily="18" charset="0"/>
                <a:ea typeface="Calibri" panose="020F0502020204030204" pitchFamily="34" charset="0"/>
                <a:cs typeface="Times New Roman" panose="02020603050405020304" pitchFamily="18" charset="0"/>
              </a:rPr>
              <a:t> </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Diagnosis From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sMRI</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Using a Convolutional Neural Network and a Deep Neural Network”,</a:t>
            </a:r>
            <a:r>
              <a:rPr lang="en-IN" sz="1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latin typeface="Times New Roman" panose="02020603050405020304" pitchFamily="18" charset="0"/>
                <a:ea typeface="Calibri" panose="020F0502020204030204" pitchFamily="34" charset="0"/>
                <a:cs typeface="Times New Roman" panose="02020603050405020304" pitchFamily="18" charset="0"/>
              </a:rPr>
              <a:t>IEEE Access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(Volume: 9), 16 February 2021</a:t>
            </a:r>
          </a:p>
          <a:p>
            <a:pPr algn="just">
              <a:lnSpc>
                <a:spcPct val="107000"/>
              </a:lnSpc>
              <a:spcAft>
                <a:spcPts val="800"/>
              </a:spcAft>
            </a:pPr>
            <a:r>
              <a:rPr lang="en-IN" sz="1100" dirty="0">
                <a:latin typeface="Times New Roman" panose="02020603050405020304" pitchFamily="18" charset="0"/>
                <a:cs typeface="Times New Roman" panose="02020603050405020304" pitchFamily="18" charset="0"/>
              </a:rPr>
              <a:t>[10]</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Andrea Bandini , Member, IEEE, Sia Rezaei , Diego L.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Guarín</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Madhura Kulkarni , Derrick Lim, Mark I. Boulos, Lorne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Zinman</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Yana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Yunusova</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and Babak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Taati</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 New Dataset for Facial Motion Analysis in Individuals With Neurological Disorders”, IEEE JOURNAL OF BIOMEDICAL AND HEALTH INFORMATICS, VOL. 25, NO. 4, APRIL 2021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 Yuan Zhou , Member, IEEE,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Sule</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Tinaz</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Hemant D.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Tagare</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Senior Member, IEEE, “Robust Bayesian Analysis of Early-Stage</a:t>
            </a:r>
            <a:r>
              <a:rPr lang="en-IN" sz="1100" dirty="0">
                <a:latin typeface="Times New Roman" panose="02020603050405020304" pitchFamily="18" charset="0"/>
                <a:ea typeface="Calibri" panose="020F0502020204030204" pitchFamily="34" charset="0"/>
                <a:cs typeface="Times New Roman" panose="02020603050405020304" pitchFamily="18" charset="0"/>
              </a:rPr>
              <a:t> </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Parkinson’s Disease Progression Using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DaTscan</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Images”, IEEE TRANSACTIONS ON MEDICAL IMAGING, VOL. 40, NO. 2, FEBRUARY 2021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[12] TOMASZ GUTOWSKI AND MARIUSZ CHMIELEWSKI, “An Algorithmic Approach for Quantitative Evaluation of Parkinson's Disease Symptoms and Medical Treatment Utilizing Wearables and </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Multi-Criteria Symptoms Assessment”, </a:t>
            </a:r>
            <a:r>
              <a:rPr lang="en-IN"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IEEE Access </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(Volume: 9), 03 February </a:t>
            </a:r>
            <a:r>
              <a:rPr lang="en-IN" sz="1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2021</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Vrutangkumar</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 Shah ,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Carolin</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Curtze</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Martina Mancini , Member, IEEE, Patricia Carlson-</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Kuhta</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John G. Nutt, Christopher M. Gomez, Mahmoud El-</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Gohary</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Fay B.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Horak</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and James </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McNames</a:t>
            </a: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Senior Member, IEEE, “Inertial Sensor Algorithms to Characterize Turning in Neurological Patients With Turn Hesitations”, IEEE TRANSACTIONS ON BIOMEDICAL ENGINEERING, VOL. 68, NO. 9, SEPTEMBER 2021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[14]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Samhwan</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Kim,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Seongtak</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Kang ,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Jinmo</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Kim,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Doyoung</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Lee, Graduate Student Member, IEEE,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Sanghee</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Kim,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Junghyup</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Lee , Senior Member, IEEE, Kyung-In Jang, Yong-Seok Oh , Jong-Cheol Rah , Man Seung Huh, Sun Ha </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Paek</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and Ji-</a:t>
            </a: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Woong</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Choi , Senior Member, IEEE, “Closed-Loop Neuromodulation for Parkinson’s Disease: Current State and Future Directions”, IEEE TRANSACTIONS ON MOLECULAR, BIOLOGICAL, AND MULTI-SCALE COMMUNICATIONS, VOL. 7, NO. 4, DECEMBER 2021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0088" y="2567432"/>
            <a:ext cx="6087745" cy="1488440"/>
          </a:xfrm>
          <a:prstGeom prst="rect">
            <a:avLst/>
          </a:prstGeom>
        </p:spPr>
        <p:txBody>
          <a:bodyPr vert="horz" wrap="square" lIns="0" tIns="12700" rIns="0" bIns="0" rtlCol="0">
            <a:spAutoFit/>
          </a:bodyPr>
          <a:lstStyle/>
          <a:p>
            <a:pPr marL="12700">
              <a:spcBef>
                <a:spcPts val="100"/>
              </a:spcBef>
            </a:pPr>
            <a:r>
              <a:rPr sz="9600" spc="-5" dirty="0"/>
              <a:t>THANK</a:t>
            </a:r>
            <a:r>
              <a:rPr sz="9600" spc="-90" dirty="0"/>
              <a:t> </a:t>
            </a:r>
            <a:r>
              <a:rPr sz="9600" spc="-130" dirty="0"/>
              <a:t>YOU</a:t>
            </a:r>
            <a:endParaRPr sz="9600"/>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EE6868FE-5650-4B02-B2CE-7A61CB3F417D}" type="datetime1">
              <a:rPr lang="en-US" spc="-5" smtClean="0"/>
              <a:t>6/7/2023</a:t>
            </a:fld>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
        <p:nvSpPr>
          <p:cNvPr id="5" name="Footer Placeholder 4"/>
          <p:cNvSpPr>
            <a:spLocks noGrp="1"/>
          </p:cNvSpPr>
          <p:nvPr>
            <p:ph type="ftr" sz="quarter" idx="5"/>
          </p:nvPr>
        </p:nvSpPr>
        <p:spPr>
          <a:xfrm>
            <a:off x="3649980" y="6384226"/>
            <a:ext cx="4892040" cy="276999"/>
          </a:xfrm>
        </p:spPr>
        <p:txBody>
          <a:bodyPr/>
          <a:lstStyle/>
          <a:p>
            <a:r>
              <a:rPr lang="en-US" dirty="0"/>
              <a:t>Department of Computer Science and Engineering</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01401" y="0"/>
            <a:ext cx="990599" cy="1224480"/>
          </a:xfrm>
          <a:prstGeom prst="rect">
            <a:avLst/>
          </a:prstGeom>
        </p:spPr>
      </p:pic>
      <p:sp>
        <p:nvSpPr>
          <p:cNvPr id="3" name="object 3"/>
          <p:cNvSpPr txBox="1">
            <a:spLocks noGrp="1"/>
          </p:cNvSpPr>
          <p:nvPr>
            <p:ph type="title"/>
          </p:nvPr>
        </p:nvSpPr>
        <p:spPr>
          <a:xfrm>
            <a:off x="3660686" y="620100"/>
            <a:ext cx="4717415" cy="566420"/>
          </a:xfrm>
          <a:prstGeom prst="rect">
            <a:avLst/>
          </a:prstGeom>
        </p:spPr>
        <p:txBody>
          <a:bodyPr vert="horz" wrap="square" lIns="0" tIns="12700" rIns="0" bIns="0" rtlCol="0">
            <a:spAutoFit/>
          </a:bodyPr>
          <a:lstStyle/>
          <a:p>
            <a:pPr marL="12700" algn="ctr">
              <a:spcBef>
                <a:spcPts val="100"/>
              </a:spcBef>
            </a:pPr>
            <a:r>
              <a:rPr lang="en-IN" sz="3600" b="0" spc="-80" dirty="0">
                <a:latin typeface="Times New Roman" panose="02020603050405020304" pitchFamily="18" charset="0"/>
                <a:cs typeface="Times New Roman" panose="02020603050405020304" pitchFamily="18" charset="0"/>
              </a:rPr>
              <a:t>ABSTRACT</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889F28C-D7AE-41D2-8F3A-93D2E8261189}"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7" name="Footer Placeholder 6"/>
          <p:cNvSpPr>
            <a:spLocks noGrp="1"/>
          </p:cNvSpPr>
          <p:nvPr>
            <p:ph type="ftr" sz="quarter" idx="5"/>
          </p:nvPr>
        </p:nvSpPr>
        <p:spPr>
          <a:xfrm>
            <a:off x="3660686" y="6377940"/>
            <a:ext cx="4797515" cy="276999"/>
          </a:xfrm>
        </p:spPr>
        <p:txBody>
          <a:bodyPr/>
          <a:lstStyle/>
          <a:p>
            <a:r>
              <a:rPr lang="en-US" dirty="0"/>
              <a:t>Department of Computer Science and Engineering</a:t>
            </a:r>
            <a:endParaRPr lang="en-IN" dirty="0"/>
          </a:p>
        </p:txBody>
      </p:sp>
      <p:sp>
        <p:nvSpPr>
          <p:cNvPr id="4" name="TextBox 3"/>
          <p:cNvSpPr txBox="1"/>
          <p:nvPr/>
        </p:nvSpPr>
        <p:spPr>
          <a:xfrm>
            <a:off x="407368" y="1916832"/>
            <a:ext cx="11377264" cy="3416320"/>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Gait analysis and classification is often used as a clinical tool for detecting and diagnosing these diseases. With emerging machine learning techniques, automatic gait classification and disease diagnosis becomes an active research area in the field of intelligent healthcare and automation. Automatic gait measurement and analysis is an enabling tool for intelligent healthcare and robotics-assisted rehabilitation. To categorize whether individuals with neuro diseases were affected, a support vector machine-based classifier was created.</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7778" y="340521"/>
            <a:ext cx="3691254" cy="566420"/>
          </a:xfrm>
          <a:prstGeom prst="rect">
            <a:avLst/>
          </a:prstGeom>
        </p:spPr>
        <p:txBody>
          <a:bodyPr vert="horz" wrap="square" lIns="0" tIns="12700" rIns="0" bIns="0" rtlCol="0">
            <a:spAutoFit/>
          </a:bodyPr>
          <a:lstStyle/>
          <a:p>
            <a:pPr marL="12700">
              <a:spcBef>
                <a:spcPts val="100"/>
              </a:spcBef>
            </a:pPr>
            <a:r>
              <a:rPr lang="en-IN" sz="3600" b="0" dirty="0">
                <a:latin typeface="Times New Roman" panose="02020603050405020304" pitchFamily="18" charset="0"/>
                <a:cs typeface="Times New Roman" panose="02020603050405020304" pitchFamily="18" charset="0"/>
                <a:sym typeface="+mn-ea"/>
              </a:rPr>
              <a:t>INTRODUCTION</a:t>
            </a:r>
            <a:endParaRPr sz="3600" b="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201401" y="3177"/>
            <a:ext cx="990599" cy="1224480"/>
          </a:xfrm>
          <a:prstGeom prst="rect">
            <a:avLst/>
          </a:prstGeom>
        </p:spPr>
      </p:pic>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fld id="{67C980C6-EDB7-4C18-9DA4-81F7BF431709}"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7" name="Footer Placeholder 6"/>
          <p:cNvSpPr>
            <a:spLocks noGrp="1"/>
          </p:cNvSpPr>
          <p:nvPr>
            <p:ph type="ftr" sz="quarter" idx="5"/>
          </p:nvPr>
        </p:nvSpPr>
        <p:spPr>
          <a:xfrm>
            <a:off x="3858805" y="6368198"/>
            <a:ext cx="5029200" cy="276999"/>
          </a:xfrm>
        </p:spPr>
        <p:txBody>
          <a:bodyPr/>
          <a:lstStyle/>
          <a:p>
            <a:r>
              <a:rPr lang="en-IN" dirty="0"/>
              <a:t>Department of Computer Science and Engineering</a:t>
            </a:r>
          </a:p>
        </p:txBody>
      </p:sp>
      <p:sp>
        <p:nvSpPr>
          <p:cNvPr id="8" name="TextBox 7"/>
          <p:cNvSpPr txBox="1"/>
          <p:nvPr/>
        </p:nvSpPr>
        <p:spPr>
          <a:xfrm>
            <a:off x="263352" y="1581323"/>
            <a:ext cx="11506200" cy="399263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Gait analysis is the study of human locomotion. In order to analyze and quantify how someone walks, it is necessary to isolate the shortest, unique, repeatable task during gait.</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Gait disturbance is the common symptom in most neurological diseases.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Neuro diseases are the disorders that affect the brain as well as the nerves found throughout the human and spinal cord.</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most common neuro diseases are epilepsy, Alzheimer’s disease, Parkinson’s diseases, seizures and many more.</a:t>
            </a:r>
          </a:p>
          <a:p>
            <a:pPr algn="just">
              <a:lnSpc>
                <a:spcPct val="110000"/>
              </a:lnSpc>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1903" y="332610"/>
            <a:ext cx="3691254" cy="566420"/>
          </a:xfrm>
          <a:prstGeom prst="rect">
            <a:avLst/>
          </a:prstGeom>
        </p:spPr>
        <p:txBody>
          <a:bodyPr vert="horz" wrap="square" lIns="0" tIns="12700" rIns="0" bIns="0" rtlCol="0">
            <a:spAutoFit/>
          </a:bodyPr>
          <a:lstStyle/>
          <a:p>
            <a:pPr marL="12700">
              <a:spcBef>
                <a:spcPts val="100"/>
              </a:spcBef>
            </a:pPr>
            <a:r>
              <a:rPr lang="en-IN" sz="3600" b="0" dirty="0">
                <a:latin typeface="Times New Roman" panose="02020603050405020304" pitchFamily="18" charset="0"/>
                <a:cs typeface="Times New Roman" panose="02020603050405020304" pitchFamily="18" charset="0"/>
                <a:sym typeface="+mn-ea"/>
              </a:rPr>
              <a:t>INTRODUCTION</a:t>
            </a:r>
            <a:endParaRPr sz="3600" b="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1201401" y="3177"/>
            <a:ext cx="990599" cy="1224480"/>
          </a:xfrm>
          <a:prstGeom prst="rect">
            <a:avLst/>
          </a:prstGeom>
        </p:spPr>
      </p:pic>
      <p:sp>
        <p:nvSpPr>
          <p:cNvPr id="5" name="object 5"/>
          <p:cNvSpPr txBox="1">
            <a:spLocks noGrp="1"/>
          </p:cNvSpPr>
          <p:nvPr>
            <p:ph type="dt" sz="half" idx="6"/>
          </p:nvPr>
        </p:nvSpPr>
        <p:spPr>
          <a:xfrm>
            <a:off x="2054225" y="6466776"/>
            <a:ext cx="760094" cy="156068"/>
          </a:xfrm>
          <a:prstGeom prst="rect">
            <a:avLst/>
          </a:prstGeom>
        </p:spPr>
        <p:txBody>
          <a:bodyPr vert="horz" wrap="square" lIns="0" tIns="0" rIns="0" bIns="0" rtlCol="0">
            <a:spAutoFit/>
          </a:bodyPr>
          <a:lstStyle/>
          <a:p>
            <a:pPr marL="12700">
              <a:lnSpc>
                <a:spcPts val="1240"/>
              </a:lnSpc>
            </a:pPr>
            <a:fld id="{67C980C6-EDB7-4C18-9DA4-81F7BF431709}"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7" name="Footer Placeholder 6"/>
          <p:cNvSpPr>
            <a:spLocks noGrp="1"/>
          </p:cNvSpPr>
          <p:nvPr>
            <p:ph type="ftr" sz="quarter" idx="5"/>
          </p:nvPr>
        </p:nvSpPr>
        <p:spPr>
          <a:xfrm>
            <a:off x="3858805" y="6368198"/>
            <a:ext cx="5029200" cy="276999"/>
          </a:xfrm>
        </p:spPr>
        <p:txBody>
          <a:bodyPr/>
          <a:lstStyle/>
          <a:p>
            <a:r>
              <a:rPr lang="en-IN" dirty="0"/>
              <a:t>Department of Computer Science and Engineering</a:t>
            </a:r>
          </a:p>
        </p:txBody>
      </p:sp>
      <p:sp>
        <p:nvSpPr>
          <p:cNvPr id="8" name="TextBox 7"/>
          <p:cNvSpPr txBox="1"/>
          <p:nvPr/>
        </p:nvSpPr>
        <p:spPr>
          <a:xfrm>
            <a:off x="263352" y="1581323"/>
            <a:ext cx="11506200" cy="451610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and regression problems.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goal of SVM algorithm is to create the best line for classifying the n-dimensional space into classes.</a:t>
            </a:r>
          </a:p>
          <a:p>
            <a:pPr marL="342900" indent="-342900" algn="just">
              <a:lnSpc>
                <a:spcPct val="150000"/>
              </a:lnSpc>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Ensemble methods are techniques that aim at improving the accuracy of results in models by combining multiple models instead of using a single model.</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objective is to develop a gait phase classifier using ensemble techniques to determine whether an individual has any neuro diseases.</a:t>
            </a:r>
            <a:endParaRPr lang="en-IN" sz="2200" dirty="0">
              <a:latin typeface="Times New Roman" panose="02020603050405020304" pitchFamily="18" charset="0"/>
              <a:cs typeface="Times New Roman" panose="02020603050405020304" pitchFamily="18" charset="0"/>
            </a:endParaRPr>
          </a:p>
          <a:p>
            <a:pPr algn="just">
              <a:lnSpc>
                <a:spcPct val="110000"/>
              </a:lnSpc>
            </a:pPr>
            <a:endParaRPr lang="en-US"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2395" y="260350"/>
            <a:ext cx="5149215" cy="1028065"/>
          </a:xfrm>
          <a:prstGeom prst="rect">
            <a:avLst/>
          </a:prstGeom>
        </p:spPr>
        <p:txBody>
          <a:bodyPr vert="horz" wrap="square" lIns="0" tIns="12700" rIns="0" bIns="0" rtlCol="0">
            <a:spAutoFit/>
          </a:bodyPr>
          <a:lstStyle/>
          <a:p>
            <a:pPr marL="12700" algn="ctr">
              <a:spcBef>
                <a:spcPts val="100"/>
              </a:spcBef>
            </a:pPr>
            <a:r>
              <a:rPr lang="en-IN" sz="3600" b="0" spc="-20" dirty="0">
                <a:latin typeface="Times New Roman" panose="02020603050405020304" pitchFamily="18" charset="0"/>
                <a:cs typeface="Times New Roman" panose="02020603050405020304" pitchFamily="18" charset="0"/>
                <a:sym typeface="+mn-ea"/>
              </a:rPr>
              <a:t>LITERATURE SURVEY</a:t>
            </a:r>
            <a:br>
              <a:rPr sz="3000" spc="-25" dirty="0">
                <a:latin typeface="Times New Roman" panose="02020603050405020304" pitchFamily="18" charset="0"/>
                <a:cs typeface="Times New Roman" panose="02020603050405020304" pitchFamily="18" charset="0"/>
              </a:rPr>
            </a:br>
            <a:endParaRPr sz="3000" spc="-2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xfrm>
            <a:off x="609600" y="6568436"/>
            <a:ext cx="760094" cy="156068"/>
          </a:xfrm>
          <a:prstGeom prst="rect">
            <a:avLst/>
          </a:prstGeom>
        </p:spPr>
        <p:txBody>
          <a:bodyPr vert="horz" wrap="square" lIns="0" tIns="0" rIns="0" bIns="0" rtlCol="0">
            <a:spAutoFit/>
          </a:bodyPr>
          <a:lstStyle/>
          <a:p>
            <a:pPr marL="12700">
              <a:lnSpc>
                <a:spcPts val="1240"/>
              </a:lnSpc>
            </a:pPr>
            <a:fld id="{C48B1F12-44F1-4A40-965F-37E464B58F3B}" type="datetime1">
              <a:rPr lang="en-US" spc="-5" smtClean="0"/>
              <a:t>6/7/2023</a:t>
            </a:fld>
            <a:endParaRPr spc="-5" dirty="0"/>
          </a:p>
        </p:txBody>
      </p:sp>
      <p:sp>
        <p:nvSpPr>
          <p:cNvPr id="5" name="object 5"/>
          <p:cNvSpPr txBox="1">
            <a:spLocks noGrp="1"/>
          </p:cNvSpPr>
          <p:nvPr>
            <p:ph type="sldNum" sz="quarter" idx="7"/>
          </p:nvPr>
        </p:nvSpPr>
        <p:spPr>
          <a:xfrm>
            <a:off x="11466830" y="6621445"/>
            <a:ext cx="231140" cy="156068"/>
          </a:xfrm>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6" name="Footer Placeholder 5"/>
          <p:cNvSpPr>
            <a:spLocks noGrp="1"/>
          </p:cNvSpPr>
          <p:nvPr>
            <p:ph type="ftr" sz="quarter" idx="5"/>
          </p:nvPr>
        </p:nvSpPr>
        <p:spPr>
          <a:xfrm>
            <a:off x="3657600" y="6500514"/>
            <a:ext cx="4876800" cy="276999"/>
          </a:xfrm>
        </p:spPr>
        <p:txBody>
          <a:bodyPr/>
          <a:lstStyle/>
          <a:p>
            <a:r>
              <a:rPr lang="en-US" dirty="0"/>
              <a:t>Department of Computer Science and Engineering</a:t>
            </a:r>
            <a:endParaRPr lang="en-IN" dirty="0"/>
          </a:p>
        </p:txBody>
      </p:sp>
      <p:graphicFrame>
        <p:nvGraphicFramePr>
          <p:cNvPr id="7" name="Table 6"/>
          <p:cNvGraphicFramePr>
            <a:graphicFrameLocks noGrp="1"/>
          </p:cNvGraphicFramePr>
          <p:nvPr/>
        </p:nvGraphicFramePr>
        <p:xfrm>
          <a:off x="228600" y="1300812"/>
          <a:ext cx="11734800" cy="5180621"/>
        </p:xfrm>
        <a:graphic>
          <a:graphicData uri="http://schemas.openxmlformats.org/drawingml/2006/table">
            <a:tbl>
              <a:tblPr firstRow="1" bandRow="1">
                <a:tableStyleId>{5940675A-B579-460E-94D1-54222C63F5DA}</a:tableStyleId>
              </a:tblPr>
              <a:tblGrid>
                <a:gridCol w="699425">
                  <a:extLst>
                    <a:ext uri="{9D8B030D-6E8A-4147-A177-3AD203B41FA5}">
                      <a16:colId xmlns:a16="http://schemas.microsoft.com/office/drawing/2014/main" val="20000"/>
                    </a:ext>
                  </a:extLst>
                </a:gridCol>
                <a:gridCol w="4147557">
                  <a:extLst>
                    <a:ext uri="{9D8B030D-6E8A-4147-A177-3AD203B41FA5}">
                      <a16:colId xmlns:a16="http://schemas.microsoft.com/office/drawing/2014/main" val="20001"/>
                    </a:ext>
                  </a:extLst>
                </a:gridCol>
                <a:gridCol w="3954118">
                  <a:extLst>
                    <a:ext uri="{9D8B030D-6E8A-4147-A177-3AD203B41FA5}">
                      <a16:colId xmlns:a16="http://schemas.microsoft.com/office/drawing/2014/main" val="20002"/>
                    </a:ext>
                  </a:extLst>
                </a:gridCol>
                <a:gridCol w="2933700">
                  <a:extLst>
                    <a:ext uri="{9D8B030D-6E8A-4147-A177-3AD203B41FA5}">
                      <a16:colId xmlns:a16="http://schemas.microsoft.com/office/drawing/2014/main" val="20003"/>
                    </a:ext>
                  </a:extLst>
                </a:gridCol>
              </a:tblGrid>
              <a:tr h="627444">
                <a:tc>
                  <a:txBody>
                    <a:bodyPr/>
                    <a:lstStyle/>
                    <a:p>
                      <a:pPr algn="ctr"/>
                      <a:r>
                        <a:rPr lang="en-IN" b="1" dirty="0" err="1"/>
                        <a:t>S.No</a:t>
                      </a:r>
                      <a:endParaRPr lang="en-IN" b="1" dirty="0"/>
                    </a:p>
                  </a:txBody>
                  <a:tcPr/>
                </a:tc>
                <a:tc>
                  <a:txBody>
                    <a:bodyPr/>
                    <a:lstStyle/>
                    <a:p>
                      <a:pPr algn="ctr"/>
                      <a:r>
                        <a:rPr lang="en-IN" b="1" dirty="0"/>
                        <a:t>Title</a:t>
                      </a:r>
                      <a:r>
                        <a:rPr lang="en-IN" b="1" baseline="0" dirty="0"/>
                        <a:t> of the paper</a:t>
                      </a:r>
                      <a:endParaRPr lang="en-IN" b="1" dirty="0"/>
                    </a:p>
                  </a:txBody>
                  <a:tcPr/>
                </a:tc>
                <a:tc>
                  <a:txBody>
                    <a:bodyPr/>
                    <a:lstStyle/>
                    <a:p>
                      <a:pPr algn="ctr"/>
                      <a:r>
                        <a:rPr lang="en-IN" b="1" dirty="0"/>
                        <a:t>Author(s) &amp;</a:t>
                      </a:r>
                      <a:r>
                        <a:rPr lang="en-IN" b="1" baseline="0" dirty="0"/>
                        <a:t> Journal Details</a:t>
                      </a:r>
                      <a:endParaRPr lang="en-IN" b="1" dirty="0"/>
                    </a:p>
                  </a:txBody>
                  <a:tcPr/>
                </a:tc>
                <a:tc>
                  <a:txBody>
                    <a:bodyPr/>
                    <a:lstStyle/>
                    <a:p>
                      <a:pPr algn="ctr"/>
                      <a:r>
                        <a:rPr lang="en-IN" b="1" dirty="0"/>
                        <a:t>Description/</a:t>
                      </a:r>
                    </a:p>
                    <a:p>
                      <a:pPr algn="ctr"/>
                      <a:r>
                        <a:rPr lang="en-IN" b="1" dirty="0"/>
                        <a:t>Interpretation</a:t>
                      </a:r>
                    </a:p>
                  </a:txBody>
                  <a:tcPr/>
                </a:tc>
                <a:extLst>
                  <a:ext uri="{0D108BD9-81ED-4DB2-BD59-A6C34878D82A}">
                    <a16:rowId xmlns:a16="http://schemas.microsoft.com/office/drawing/2014/main" val="10000"/>
                  </a:ext>
                </a:extLst>
              </a:tr>
              <a:tr h="1060678">
                <a:tc>
                  <a:txBody>
                    <a:bodyPr/>
                    <a:lstStyle/>
                    <a:p>
                      <a:pPr algn="ctr"/>
                      <a:r>
                        <a:rPr lang="en-US" sz="1300" dirty="0">
                          <a:latin typeface="Times New Roman" panose="02020603050405020304" pitchFamily="18" charset="0"/>
                          <a:cs typeface="Times New Roman" panose="02020603050405020304" pitchFamily="18" charset="0"/>
                        </a:rPr>
                        <a:t>1</a:t>
                      </a:r>
                      <a:endParaRPr lang="en-IN" sz="1300" dirty="0">
                        <a:latin typeface="Times New Roman" panose="02020603050405020304" pitchFamily="18" charset="0"/>
                        <a:cs typeface="Times New Roman" panose="02020603050405020304" pitchFamily="18" charset="0"/>
                      </a:endParaRPr>
                    </a:p>
                  </a:txBody>
                  <a:tcPr/>
                </a:tc>
                <a:tc>
                  <a:txBody>
                    <a:bodyPr/>
                    <a:lstStyle/>
                    <a:p>
                      <a:pPr algn="just"/>
                      <a:r>
                        <a:rPr lang="en-US" sz="1300" dirty="0">
                          <a:latin typeface="Times New Roman" panose="02020603050405020304" pitchFamily="18" charset="0"/>
                          <a:cs typeface="Times New Roman" panose="02020603050405020304" pitchFamily="18" charset="0"/>
                        </a:rPr>
                        <a:t>A new dataset for facial motion analysis in individuals with neurological diseases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Andrea Bandini, Diego L. </a:t>
                      </a:r>
                      <a:r>
                        <a:rPr lang="en-US" sz="1300" dirty="0" err="1">
                          <a:latin typeface="Times New Roman" panose="02020603050405020304" pitchFamily="18" charset="0"/>
                          <a:cs typeface="Times New Roman" panose="02020603050405020304" pitchFamily="18" charset="0"/>
                        </a:rPr>
                        <a:t>Guarin</a:t>
                      </a:r>
                      <a:r>
                        <a:rPr lang="en-US" sz="1300" dirty="0">
                          <a:latin typeface="Times New Roman" panose="02020603050405020304" pitchFamily="18" charset="0"/>
                          <a:cs typeface="Times New Roman" panose="02020603050405020304" pitchFamily="18" charset="0"/>
                        </a:rPr>
                        <a:t>, Madhura Kulkarni, Babak </a:t>
                      </a:r>
                      <a:r>
                        <a:rPr lang="en-US" sz="1300" dirty="0" err="1">
                          <a:latin typeface="Times New Roman" panose="02020603050405020304" pitchFamily="18" charset="0"/>
                          <a:cs typeface="Times New Roman" panose="02020603050405020304" pitchFamily="18" charset="0"/>
                        </a:rPr>
                        <a:t>Taati</a:t>
                      </a:r>
                      <a:endParaRPr lang="en-US" sz="1300" dirty="0">
                        <a:latin typeface="Times New Roman" panose="02020603050405020304" pitchFamily="18" charset="0"/>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defRPr/>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journal of biomedical and health informatics, Vol. 25, No. 4, April 2021.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It has </a:t>
                      </a:r>
                      <a:r>
                        <a:rPr lang="en-US" sz="1300" dirty="0" err="1">
                          <a:latin typeface="Times New Roman" panose="02020603050405020304" pitchFamily="18" charset="0"/>
                          <a:cs typeface="Times New Roman" panose="02020603050405020304" pitchFamily="18" charset="0"/>
                        </a:rPr>
                        <a:t>oro</a:t>
                      </a:r>
                      <a:r>
                        <a:rPr lang="en-US" sz="1300" dirty="0">
                          <a:latin typeface="Times New Roman" panose="02020603050405020304" pitchFamily="18" charset="0"/>
                          <a:cs typeface="Times New Roman" panose="02020603050405020304" pitchFamily="18" charset="0"/>
                        </a:rPr>
                        <a:t>-facial feature videos to detect the neuro diseases in patients.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Future work – Focusing on automatic detection of the features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60678">
                <a:tc>
                  <a:txBody>
                    <a:bodyPr/>
                    <a:lstStyle/>
                    <a:p>
                      <a:pPr algn="ctr"/>
                      <a:r>
                        <a:rPr lang="en-US" sz="1300" dirty="0">
                          <a:latin typeface="Times New Roman" panose="02020603050405020304" pitchFamily="18" charset="0"/>
                          <a:cs typeface="Times New Roman" panose="02020603050405020304" pitchFamily="18" charset="0"/>
                        </a:rPr>
                        <a:t>2</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defRPr/>
                      </a:pPr>
                      <a:r>
                        <a:rPr lang="en-US" sz="1300" b="0" dirty="0">
                          <a:solidFill>
                            <a:schemeClr val="tx1"/>
                          </a:solidFill>
                          <a:effectLst/>
                          <a:latin typeface="Times New Roman" panose="02020603050405020304" pitchFamily="18" charset="0"/>
                          <a:ea typeface="+mn-ea"/>
                          <a:cs typeface="Times New Roman" panose="02020603050405020304" pitchFamily="18" charset="0"/>
                        </a:rPr>
                        <a:t>Robust Bayesian Analysis of Early-Stage Parkinson’s Disease Progression Using </a:t>
                      </a:r>
                      <a:r>
                        <a:rPr lang="en-US" sz="1300" b="0" dirty="0" err="1">
                          <a:solidFill>
                            <a:schemeClr val="tx1"/>
                          </a:solidFill>
                          <a:effectLst/>
                          <a:latin typeface="Times New Roman" panose="02020603050405020304" pitchFamily="18" charset="0"/>
                          <a:ea typeface="+mn-ea"/>
                          <a:cs typeface="Times New Roman" panose="02020603050405020304" pitchFamily="18" charset="0"/>
                        </a:rPr>
                        <a:t>DaTscan</a:t>
                      </a:r>
                      <a:r>
                        <a:rPr lang="en-US" sz="1300" b="0" dirty="0">
                          <a:solidFill>
                            <a:schemeClr val="tx1"/>
                          </a:solidFill>
                          <a:effectLst/>
                          <a:latin typeface="Times New Roman" panose="02020603050405020304" pitchFamily="18" charset="0"/>
                          <a:ea typeface="+mn-ea"/>
                          <a:cs typeface="Times New Roman" panose="02020603050405020304" pitchFamily="18" charset="0"/>
                        </a:rPr>
                        <a:t> Images</a:t>
                      </a:r>
                      <a:endParaRPr lang="en-IN" sz="1300" b="0" dirty="0">
                        <a:solidFill>
                          <a:schemeClr val="tx1"/>
                        </a:solidFill>
                        <a:effectLst/>
                        <a:latin typeface="Times New Roman" panose="02020603050405020304" pitchFamily="18" charset="0"/>
                        <a:ea typeface="+mn-ea"/>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txBody>
                  <a:tcPr/>
                </a:tc>
                <a:tc>
                  <a:txBody>
                    <a:bodyPr/>
                    <a:lstStyle/>
                    <a:p>
                      <a:pPr algn="just"/>
                      <a:r>
                        <a:rPr lang="en-IN" sz="1300" b="0" i="0" u="none" strike="noStrike" baseline="0" dirty="0">
                          <a:solidFill>
                            <a:schemeClr val="tx1"/>
                          </a:solidFill>
                          <a:latin typeface="Times New Roman" panose="02020603050405020304" pitchFamily="18" charset="0"/>
                          <a:ea typeface="+mn-ea"/>
                          <a:cs typeface="Times New Roman" panose="02020603050405020304" pitchFamily="18" charset="0"/>
                        </a:rPr>
                        <a:t>Yuan Zhou , </a:t>
                      </a:r>
                      <a:r>
                        <a:rPr lang="en-IN" sz="1300" b="0" i="0" u="none" strike="noStrike" baseline="0" dirty="0" err="1">
                          <a:solidFill>
                            <a:schemeClr val="tx1"/>
                          </a:solidFill>
                          <a:latin typeface="Times New Roman" panose="02020603050405020304" pitchFamily="18" charset="0"/>
                          <a:ea typeface="+mn-ea"/>
                          <a:cs typeface="Times New Roman" panose="02020603050405020304" pitchFamily="18" charset="0"/>
                        </a:rPr>
                        <a:t>Sule</a:t>
                      </a:r>
                      <a:r>
                        <a:rPr lang="en-IN" sz="1300" b="0" i="0" u="none" strike="noStrike" baseline="0" dirty="0">
                          <a:solidFill>
                            <a:schemeClr val="tx1"/>
                          </a:solidFill>
                          <a:latin typeface="Times New Roman" panose="02020603050405020304" pitchFamily="18" charset="0"/>
                          <a:ea typeface="+mn-ea"/>
                          <a:cs typeface="Times New Roman" panose="02020603050405020304" pitchFamily="18" charset="0"/>
                        </a:rPr>
                        <a:t> </a:t>
                      </a:r>
                      <a:r>
                        <a:rPr lang="en-IN" sz="1300" b="0" i="0" u="none" strike="noStrike" baseline="0" dirty="0" err="1">
                          <a:solidFill>
                            <a:schemeClr val="tx1"/>
                          </a:solidFill>
                          <a:latin typeface="Times New Roman" panose="02020603050405020304" pitchFamily="18" charset="0"/>
                          <a:ea typeface="+mn-ea"/>
                          <a:cs typeface="Times New Roman" panose="02020603050405020304" pitchFamily="18" charset="0"/>
                        </a:rPr>
                        <a:t>Tinaz</a:t>
                      </a:r>
                      <a:r>
                        <a:rPr lang="en-IN" sz="1300" b="0" i="0" u="none" strike="noStrike" baseline="0" dirty="0">
                          <a:solidFill>
                            <a:schemeClr val="tx1"/>
                          </a:solidFill>
                          <a:latin typeface="Times New Roman" panose="02020603050405020304" pitchFamily="18" charset="0"/>
                          <a:ea typeface="+mn-ea"/>
                          <a:cs typeface="Times New Roman" panose="02020603050405020304" pitchFamily="18" charset="0"/>
                        </a:rPr>
                        <a:t>, Hemant D. </a:t>
                      </a:r>
                      <a:r>
                        <a:rPr lang="en-IN" sz="1300" b="0" i="0" u="none" strike="noStrike" baseline="0" dirty="0" err="1">
                          <a:solidFill>
                            <a:schemeClr val="tx1"/>
                          </a:solidFill>
                          <a:latin typeface="Times New Roman" panose="02020603050405020304" pitchFamily="18" charset="0"/>
                          <a:ea typeface="+mn-ea"/>
                          <a:cs typeface="Times New Roman" panose="02020603050405020304" pitchFamily="18" charset="0"/>
                        </a:rPr>
                        <a:t>Tagare</a:t>
                      </a:r>
                      <a:endParaRPr lang="en-IN" sz="1300" b="0" i="0" u="none" strike="noStrike" baseline="0" dirty="0">
                        <a:solidFill>
                          <a:schemeClr val="tx1"/>
                        </a:solidFill>
                        <a:latin typeface="Times New Roman" panose="02020603050405020304" pitchFamily="18" charset="0"/>
                        <a:ea typeface="+mn-ea"/>
                        <a:cs typeface="Times New Roman" panose="02020603050405020304" pitchFamily="18" charset="0"/>
                      </a:endParaRPr>
                    </a:p>
                    <a:p>
                      <a:pPr algn="just"/>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medical imaging, Vol. 40, No. 2, February 2021.</a:t>
                      </a:r>
                      <a:endParaRPr lang="en-IN" sz="13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It </a:t>
                      </a:r>
                      <a:r>
                        <a:rPr lang="en-US" sz="1300" dirty="0">
                          <a:solidFill>
                            <a:schemeClr val="tx1"/>
                          </a:solidFill>
                          <a:effectLst/>
                          <a:latin typeface="Times New Roman" panose="02020603050405020304" pitchFamily="18" charset="0"/>
                          <a:ea typeface="+mn-ea"/>
                          <a:cs typeface="Times New Roman" panose="02020603050405020304" pitchFamily="18" charset="0"/>
                        </a:rPr>
                        <a:t>aims at identifying the spatial progression patterns and their time constants .</a:t>
                      </a:r>
                    </a:p>
                    <a:p>
                      <a:pPr marL="285750" indent="-285750" algn="just">
                        <a:buFont typeface="Arial" panose="020B0604020202020204" pitchFamily="34" charset="0"/>
                        <a:buChar char="•"/>
                      </a:pPr>
                      <a:r>
                        <a:rPr lang="en-US" sz="1300" dirty="0">
                          <a:solidFill>
                            <a:schemeClr val="tx1"/>
                          </a:solidFill>
                          <a:effectLst/>
                          <a:latin typeface="Times New Roman" panose="02020603050405020304" pitchFamily="18" charset="0"/>
                          <a:ea typeface="+mn-ea"/>
                          <a:cs typeface="Times New Roman" panose="02020603050405020304" pitchFamily="18" charset="0"/>
                        </a:rPr>
                        <a:t>Future work - To work on the several other progression patterns.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96301">
                <a:tc>
                  <a:txBody>
                    <a:bodyPr/>
                    <a:lstStyle/>
                    <a:p>
                      <a:pPr algn="ctr"/>
                      <a:r>
                        <a:rPr lang="en-US" sz="1300" dirty="0">
                          <a:latin typeface="Times New Roman" panose="02020603050405020304" pitchFamily="18" charset="0"/>
                          <a:cs typeface="Times New Roman" panose="02020603050405020304" pitchFamily="18" charset="0"/>
                        </a:rPr>
                        <a:t>3</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300" b="0" dirty="0">
                          <a:solidFill>
                            <a:schemeClr val="tx1"/>
                          </a:solidFill>
                          <a:effectLst/>
                          <a:latin typeface="Times New Roman" panose="02020603050405020304" pitchFamily="18" charset="0"/>
                          <a:ea typeface="+mn-ea"/>
                          <a:cs typeface="Times New Roman" panose="02020603050405020304" pitchFamily="18" charset="0"/>
                        </a:rPr>
                        <a:t>An Algorithmic Approach for Quantitative Evaluation of Parkinson's Disease Symptoms and Medical Treatment Utilizing Wearables and Multi-Criteria Symptoms Assessment</a:t>
                      </a:r>
                    </a:p>
                    <a:p>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b="0" i="0" u="none" strike="noStrike" baseline="0" dirty="0">
                          <a:solidFill>
                            <a:schemeClr val="tx1"/>
                          </a:solidFill>
                          <a:latin typeface="Times New Roman" panose="02020603050405020304" pitchFamily="18" charset="0"/>
                          <a:ea typeface="+mn-ea"/>
                          <a:cs typeface="Times New Roman" panose="02020603050405020304" pitchFamily="18" charset="0"/>
                        </a:rPr>
                        <a:t>Tomasz Gutowski, Mariusz Chmielewski</a:t>
                      </a:r>
                    </a:p>
                    <a:p>
                      <a:pPr marL="0" marR="0" lvl="0" indent="0" algn="just" defTabSz="914400" eaLnBrk="1" fontAlgn="auto" latinLnBrk="0" hangingPunct="1">
                        <a:lnSpc>
                          <a:spcPct val="100000"/>
                        </a:lnSpc>
                        <a:spcBef>
                          <a:spcPts val="0"/>
                        </a:spcBef>
                        <a:spcAft>
                          <a:spcPts val="0"/>
                        </a:spcAft>
                        <a:buClrTx/>
                        <a:buSzTx/>
                        <a:buFontTx/>
                        <a:buNone/>
                        <a:defRPr/>
                      </a:pPr>
                      <a:r>
                        <a:rPr lang="en-IN" sz="13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IEEE Access </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(Volume: 9), 03 February </a:t>
                      </a:r>
                      <a:r>
                        <a:rPr lang="en-IN" sz="13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2021</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IN" sz="1300" dirty="0">
                          <a:solidFill>
                            <a:schemeClr val="tx1"/>
                          </a:solidFill>
                          <a:effectLst/>
                          <a:latin typeface="Times New Roman" panose="02020603050405020304" pitchFamily="18" charset="0"/>
                          <a:ea typeface="+mn-ea"/>
                          <a:cs typeface="Times New Roman" panose="02020603050405020304" pitchFamily="18" charset="0"/>
                        </a:rPr>
                        <a:t>This is a sensor-based disease symptom evaluation of Parkinson’s Disease.</a:t>
                      </a:r>
                    </a:p>
                    <a:p>
                      <a:pPr marL="285750" indent="-285750" algn="just">
                        <a:buFont typeface="Arial" panose="020B0604020202020204" pitchFamily="34" charset="0"/>
                        <a:buChar char="•"/>
                      </a:pPr>
                      <a:r>
                        <a:rPr lang="en-IN" sz="1300" dirty="0">
                          <a:solidFill>
                            <a:schemeClr val="tx1"/>
                          </a:solidFill>
                          <a:effectLst/>
                          <a:latin typeface="Times New Roman" panose="02020603050405020304" pitchFamily="18" charset="0"/>
                          <a:ea typeface="+mn-ea"/>
                          <a:cs typeface="Times New Roman" panose="02020603050405020304" pitchFamily="18" charset="0"/>
                        </a:rPr>
                        <a:t>Future work – To record a wider spectrum and deliver the sensor data.</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254887">
                <a:tc>
                  <a:txBody>
                    <a:bodyPr/>
                    <a:lstStyle/>
                    <a:p>
                      <a:pPr algn="ctr"/>
                      <a:r>
                        <a:rPr lang="en-US" sz="1300" dirty="0">
                          <a:latin typeface="Times New Roman" panose="02020603050405020304" pitchFamily="18" charset="0"/>
                          <a:cs typeface="Times New Roman" panose="02020603050405020304" pitchFamily="18" charset="0"/>
                        </a:rPr>
                        <a:t>4</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defRPr/>
                      </a:pPr>
                      <a:r>
                        <a:rPr lang="en-IN" sz="1300" b="0" dirty="0">
                          <a:solidFill>
                            <a:schemeClr val="tx1"/>
                          </a:solidFill>
                          <a:effectLst/>
                          <a:latin typeface="Times New Roman" panose="02020603050405020304" pitchFamily="18" charset="0"/>
                          <a:ea typeface="+mn-ea"/>
                          <a:cs typeface="Times New Roman" panose="02020603050405020304" pitchFamily="18" charset="0"/>
                        </a:rPr>
                        <a:t>Inertial Sensor Algorithms to Characterize Turning in Neurological Patients with Turn Hesitations</a:t>
                      </a:r>
                    </a:p>
                    <a:p>
                      <a:pPr algn="just"/>
                      <a:endParaRPr lang="en-IN" sz="1300" b="0" dirty="0">
                        <a:latin typeface="Times New Roman" panose="02020603050405020304" pitchFamily="18" charset="0"/>
                        <a:cs typeface="Times New Roman" panose="02020603050405020304" pitchFamily="18" charset="0"/>
                      </a:endParaRPr>
                    </a:p>
                  </a:txBody>
                  <a:tcPr/>
                </a:tc>
                <a:tc>
                  <a:txBody>
                    <a:bodyPr/>
                    <a:lstStyle/>
                    <a:p>
                      <a:pPr algn="just"/>
                      <a:r>
                        <a:rPr lang="it-IT" sz="1300" b="0" i="0" u="none" strike="noStrike" baseline="0" dirty="0">
                          <a:solidFill>
                            <a:schemeClr val="tx1"/>
                          </a:solidFill>
                          <a:latin typeface="Times New Roman" panose="02020603050405020304" pitchFamily="18" charset="0"/>
                          <a:ea typeface="+mn-ea"/>
                          <a:cs typeface="Times New Roman" panose="02020603050405020304" pitchFamily="18" charset="0"/>
                        </a:rPr>
                        <a:t>Vrutangkumar V. Shah , Carolin Curtze , Martina Mancini</a:t>
                      </a:r>
                    </a:p>
                    <a:p>
                      <a:pPr marL="0" marR="0" lvl="0" indent="0" algn="just" defTabSz="914400" eaLnBrk="1" fontAlgn="auto" latinLnBrk="0" hangingPunct="1">
                        <a:lnSpc>
                          <a:spcPct val="100000"/>
                        </a:lnSpc>
                        <a:spcBef>
                          <a:spcPts val="0"/>
                        </a:spcBef>
                        <a:spcAft>
                          <a:spcPts val="0"/>
                        </a:spcAft>
                        <a:buClrTx/>
                        <a:buSzTx/>
                        <a:buFontTx/>
                        <a:buNone/>
                        <a:defRPr/>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journal of biomedical engineering, Vol. 68, No. 9, September 2021.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3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IN" sz="1300" dirty="0">
                          <a:solidFill>
                            <a:schemeClr val="tx1"/>
                          </a:solidFill>
                          <a:effectLst/>
                          <a:latin typeface="Times New Roman" panose="02020603050405020304" pitchFamily="18" charset="0"/>
                          <a:ea typeface="+mn-ea"/>
                          <a:cs typeface="Times New Roman" panose="02020603050405020304" pitchFamily="18" charset="0"/>
                        </a:rPr>
                        <a:t>Validate and determine the generalizability for discrete turn and merged turn algorithm.</a:t>
                      </a:r>
                    </a:p>
                    <a:p>
                      <a:pPr marL="285750" indent="-285750" algn="just">
                        <a:buFont typeface="Arial" panose="020B0604020202020204" pitchFamily="34" charset="0"/>
                        <a:buChar char="•"/>
                      </a:pPr>
                      <a:r>
                        <a:rPr lang="en-IN" sz="1300" dirty="0">
                          <a:solidFill>
                            <a:schemeClr val="tx1"/>
                          </a:solidFill>
                          <a:effectLst/>
                          <a:latin typeface="Times New Roman" panose="02020603050405020304" pitchFamily="18" charset="0"/>
                          <a:ea typeface="+mn-ea"/>
                          <a:cs typeface="Times New Roman" panose="02020603050405020304" pitchFamily="18" charset="0"/>
                        </a:rPr>
                        <a:t>Future work  -  To work well with characterizing turns during free-living conditions </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8540" y="264795"/>
            <a:ext cx="4817745" cy="1028065"/>
          </a:xfrm>
          <a:prstGeom prst="rect">
            <a:avLst/>
          </a:prstGeom>
        </p:spPr>
        <p:txBody>
          <a:bodyPr vert="horz" wrap="square" lIns="0" tIns="12700" rIns="0" bIns="0" rtlCol="0">
            <a:spAutoFit/>
          </a:bodyPr>
          <a:lstStyle/>
          <a:p>
            <a:pPr marL="12700" algn="ctr">
              <a:spcBef>
                <a:spcPts val="100"/>
              </a:spcBef>
            </a:pPr>
            <a:r>
              <a:rPr lang="en-IN" sz="3600" b="0" spc="-20" dirty="0">
                <a:latin typeface="Times New Roman" panose="02020603050405020304" pitchFamily="18" charset="0"/>
                <a:cs typeface="Times New Roman" panose="02020603050405020304" pitchFamily="18" charset="0"/>
                <a:sym typeface="+mn-ea"/>
              </a:rPr>
              <a:t>LITERATURE SURVEY</a:t>
            </a:r>
            <a:br>
              <a:rPr sz="3000" spc="-25" dirty="0">
                <a:latin typeface="Times New Roman" panose="02020603050405020304" pitchFamily="18" charset="0"/>
                <a:cs typeface="Times New Roman" panose="02020603050405020304" pitchFamily="18" charset="0"/>
              </a:rPr>
            </a:br>
            <a:endParaRPr sz="3000" spc="-2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xfrm>
            <a:off x="11345264" y="6659888"/>
            <a:ext cx="308187" cy="156068"/>
          </a:xfrm>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graphicFrame>
        <p:nvGraphicFramePr>
          <p:cNvPr id="7" name="Table 6"/>
          <p:cNvGraphicFramePr>
            <a:graphicFrameLocks noGrp="1"/>
          </p:cNvGraphicFramePr>
          <p:nvPr/>
        </p:nvGraphicFramePr>
        <p:xfrm>
          <a:off x="304800" y="1220943"/>
          <a:ext cx="11312877" cy="5328333"/>
        </p:xfrm>
        <a:graphic>
          <a:graphicData uri="http://schemas.openxmlformats.org/drawingml/2006/table">
            <a:tbl>
              <a:tblPr firstRow="1" bandRow="1">
                <a:tableStyleId>{5940675A-B579-460E-94D1-54222C63F5DA}</a:tableStyleId>
              </a:tblPr>
              <a:tblGrid>
                <a:gridCol w="808061">
                  <a:extLst>
                    <a:ext uri="{9D8B030D-6E8A-4147-A177-3AD203B41FA5}">
                      <a16:colId xmlns:a16="http://schemas.microsoft.com/office/drawing/2014/main" val="20000"/>
                    </a:ext>
                  </a:extLst>
                </a:gridCol>
                <a:gridCol w="3535271">
                  <a:extLst>
                    <a:ext uri="{9D8B030D-6E8A-4147-A177-3AD203B41FA5}">
                      <a16:colId xmlns:a16="http://schemas.microsoft.com/office/drawing/2014/main" val="20001"/>
                    </a:ext>
                  </a:extLst>
                </a:gridCol>
                <a:gridCol w="1717132">
                  <a:extLst>
                    <a:ext uri="{9D8B030D-6E8A-4147-A177-3AD203B41FA5}">
                      <a16:colId xmlns:a16="http://schemas.microsoft.com/office/drawing/2014/main" val="20002"/>
                    </a:ext>
                  </a:extLst>
                </a:gridCol>
                <a:gridCol w="5252413">
                  <a:extLst>
                    <a:ext uri="{9D8B030D-6E8A-4147-A177-3AD203B41FA5}">
                      <a16:colId xmlns:a16="http://schemas.microsoft.com/office/drawing/2014/main" val="20003"/>
                    </a:ext>
                  </a:extLst>
                </a:gridCol>
              </a:tblGrid>
              <a:tr h="863013">
                <a:tc>
                  <a:txBody>
                    <a:bodyPr/>
                    <a:lstStyle/>
                    <a:p>
                      <a:pPr algn="ctr"/>
                      <a:r>
                        <a:rPr lang="en-IN" sz="1600" b="1" dirty="0" err="1"/>
                        <a:t>S.No</a:t>
                      </a:r>
                      <a:endParaRPr lang="en-IN" sz="1600" b="1" dirty="0"/>
                    </a:p>
                  </a:txBody>
                  <a:tcPr/>
                </a:tc>
                <a:tc>
                  <a:txBody>
                    <a:bodyPr/>
                    <a:lstStyle/>
                    <a:p>
                      <a:pPr algn="ctr"/>
                      <a:r>
                        <a:rPr lang="en-IN" b="1" dirty="0"/>
                        <a:t>Title</a:t>
                      </a:r>
                      <a:r>
                        <a:rPr lang="en-IN" b="1" baseline="0" dirty="0"/>
                        <a:t> of the paper</a:t>
                      </a:r>
                      <a:endParaRPr lang="en-IN" b="1" dirty="0"/>
                    </a:p>
                  </a:txBody>
                  <a:tcPr/>
                </a:tc>
                <a:tc>
                  <a:txBody>
                    <a:bodyPr/>
                    <a:lstStyle/>
                    <a:p>
                      <a:pPr algn="ctr"/>
                      <a:r>
                        <a:rPr lang="en-IN" b="1" dirty="0"/>
                        <a:t>Author(s) &amp;</a:t>
                      </a:r>
                      <a:r>
                        <a:rPr lang="en-IN" b="1" baseline="0" dirty="0"/>
                        <a:t> Journal Details</a:t>
                      </a:r>
                      <a:endParaRPr lang="en-IN" b="1" dirty="0"/>
                    </a:p>
                  </a:txBody>
                  <a:tcPr/>
                </a:tc>
                <a:tc>
                  <a:txBody>
                    <a:bodyPr/>
                    <a:lstStyle/>
                    <a:p>
                      <a:pPr algn="ctr"/>
                      <a:r>
                        <a:rPr lang="en-IN" b="1" dirty="0"/>
                        <a:t>Description/</a:t>
                      </a:r>
                    </a:p>
                    <a:p>
                      <a:pPr algn="ctr"/>
                      <a:r>
                        <a:rPr lang="en-IN" b="1" dirty="0"/>
                        <a:t>Interpretation</a:t>
                      </a:r>
                    </a:p>
                  </a:txBody>
                  <a:tcPr/>
                </a:tc>
                <a:extLst>
                  <a:ext uri="{0D108BD9-81ED-4DB2-BD59-A6C34878D82A}">
                    <a16:rowId xmlns:a16="http://schemas.microsoft.com/office/drawing/2014/main" val="10000"/>
                  </a:ext>
                </a:extLst>
              </a:tr>
              <a:tr h="1201240">
                <a:tc>
                  <a:txBody>
                    <a:bodyPr/>
                    <a:lstStyle/>
                    <a:p>
                      <a:pPr algn="ctr"/>
                      <a:r>
                        <a:rPr lang="en-US" sz="1300" dirty="0">
                          <a:latin typeface="Times New Roman" panose="02020603050405020304" pitchFamily="18" charset="0"/>
                          <a:cs typeface="Times New Roman" panose="02020603050405020304" pitchFamily="18" charset="0"/>
                        </a:rPr>
                        <a:t>5</a:t>
                      </a:r>
                      <a:endParaRPr lang="en-IN" sz="1300" dirty="0">
                        <a:latin typeface="Times New Roman" panose="02020603050405020304" pitchFamily="18" charset="0"/>
                        <a:cs typeface="Times New Roman" panose="02020603050405020304" pitchFamily="18" charset="0"/>
                      </a:endParaRPr>
                    </a:p>
                  </a:txBody>
                  <a:tcPr/>
                </a:tc>
                <a:tc>
                  <a:txBody>
                    <a:bodyPr/>
                    <a:lstStyle/>
                    <a:p>
                      <a:pPr algn="just"/>
                      <a:r>
                        <a:rPr lang="en-US" sz="1300" dirty="0">
                          <a:latin typeface="Times New Roman" panose="02020603050405020304" pitchFamily="18" charset="0"/>
                          <a:cs typeface="Times New Roman" panose="02020603050405020304" pitchFamily="18" charset="0"/>
                        </a:rPr>
                        <a:t>Development of Neuro-Degenerative Diseases’ Gait Classification Algorithm Using Convolutional Neural Network and Wavelet Coherence Spectrogram of Gait Synchronization</a:t>
                      </a:r>
                      <a:endParaRPr lang="en-IN" sz="1300" dirty="0">
                        <a:latin typeface="Times New Roman" panose="02020603050405020304" pitchFamily="18" charset="0"/>
                        <a:cs typeface="Times New Roman" panose="02020603050405020304" pitchFamily="18" charset="0"/>
                      </a:endParaRPr>
                    </a:p>
                  </a:txBody>
                  <a:tcPr/>
                </a:tc>
                <a:tc>
                  <a:txBody>
                    <a:bodyPr/>
                    <a:lstStyle/>
                    <a:p>
                      <a:pPr algn="l"/>
                      <a:r>
                        <a:rPr lang="en-IN" sz="1200" dirty="0">
                          <a:latin typeface="Times New Roman" panose="02020603050405020304" pitchFamily="18" charset="0"/>
                          <a:cs typeface="Times New Roman" panose="02020603050405020304" pitchFamily="18" charset="0"/>
                        </a:rPr>
                        <a:t>An-bang </a:t>
                      </a:r>
                      <a:r>
                        <a:rPr lang="en-IN" sz="1200" dirty="0" err="1">
                          <a:latin typeface="Times New Roman" panose="02020603050405020304" pitchFamily="18" charset="0"/>
                          <a:cs typeface="Times New Roman" panose="02020603050405020304" pitchFamily="18" charset="0"/>
                        </a:rPr>
                        <a:t>liu</a:t>
                      </a:r>
                      <a:r>
                        <a:rPr lang="en-IN" sz="1200" dirty="0">
                          <a:latin typeface="Times New Roman" panose="02020603050405020304" pitchFamily="18" charset="0"/>
                          <a:cs typeface="Times New Roman" panose="02020603050405020304" pitchFamily="18" charset="0"/>
                        </a:rPr>
                        <a:t>, Che- </a:t>
                      </a:r>
                      <a:r>
                        <a:rPr lang="en-IN" sz="1200" dirty="0" err="1">
                          <a:latin typeface="Times New Roman" panose="02020603050405020304" pitchFamily="18" charset="0"/>
                          <a:cs typeface="Times New Roman" panose="02020603050405020304" pitchFamily="18" charset="0"/>
                        </a:rPr>
                        <a:t>wei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lin</a:t>
                      </a:r>
                      <a:r>
                        <a:rPr lang="en-IN" sz="1200" dirty="0">
                          <a:solidFill>
                            <a:schemeClr val="tx1"/>
                          </a:solidFill>
                          <a:effectLst/>
                          <a:latin typeface="Times New Roman" panose="02020603050405020304" pitchFamily="18" charset="0"/>
                          <a:ea typeface="+mn-ea"/>
                          <a:cs typeface="Times New Roman" panose="02020603050405020304" pitchFamily="18" charset="0"/>
                        </a:rPr>
                        <a:t>, </a:t>
                      </a:r>
                    </a:p>
                    <a:p>
                      <a:pPr algn="l"/>
                      <a:r>
                        <a:rPr lang="en-IN" sz="1200" dirty="0">
                          <a:solidFill>
                            <a:schemeClr val="tx1"/>
                          </a:solidFill>
                          <a:effectLst/>
                          <a:latin typeface="Times New Roman" panose="02020603050405020304" pitchFamily="18" charset="0"/>
                          <a:ea typeface="+mn-ea"/>
                          <a:cs typeface="Times New Roman" panose="02020603050405020304" pitchFamily="18" charset="0"/>
                        </a:rPr>
                        <a:t>IEEE Access </a:t>
                      </a:r>
                      <a:r>
                        <a:rPr lang="en-IN" sz="1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Volume: 10</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11 April 2022</a:t>
                      </a:r>
                      <a:r>
                        <a:rPr lang="en-IN" sz="1200" dirty="0">
                          <a:latin typeface="Times New Roman" panose="02020603050405020304" pitchFamily="18" charset="0"/>
                          <a:cs typeface="Times New Roman" panose="02020603050405020304" pitchFamily="18" charset="0"/>
                        </a:rPr>
                        <a:t> </a:t>
                      </a:r>
                    </a:p>
                    <a:p>
                      <a:pPr algn="just"/>
                      <a:endParaRPr lang="en-IN" sz="1300" dirty="0">
                        <a:latin typeface="Times New Roman" panose="02020603050405020304" pitchFamily="18" charset="0"/>
                        <a:cs typeface="Times New Roman" panose="02020603050405020304" pitchFamily="18" charset="0"/>
                      </a:endParaRPr>
                    </a:p>
                    <a:p>
                      <a:pPr algn="just"/>
                      <a:endParaRPr lang="en-IN" sz="13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Main purpose of this research was to help physicians with screening for NDD for early diagnosis, efficient treatment planning, and monitoring of disease progression. </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Future work – To obtain clinical data, NDD gait phenomenon based on time-frequency should be discussed.</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261302">
                <a:tc>
                  <a:txBody>
                    <a:bodyPr/>
                    <a:lstStyle/>
                    <a:p>
                      <a:pPr algn="ctr"/>
                      <a:r>
                        <a:rPr lang="en-US" sz="1300" dirty="0">
                          <a:latin typeface="Times New Roman" panose="02020603050405020304" pitchFamily="18" charset="0"/>
                          <a:cs typeface="Times New Roman" panose="02020603050405020304" pitchFamily="18" charset="0"/>
                        </a:rPr>
                        <a:t>6</a:t>
                      </a:r>
                      <a:endParaRPr lang="en-IN" sz="1300" dirty="0">
                        <a:latin typeface="Times New Roman" panose="02020603050405020304" pitchFamily="18" charset="0"/>
                        <a:cs typeface="Times New Roman" panose="02020603050405020304" pitchFamily="18" charset="0"/>
                      </a:endParaRPr>
                    </a:p>
                  </a:txBody>
                  <a:tcPr/>
                </a:tc>
                <a:tc>
                  <a:txBody>
                    <a:bodyPr/>
                    <a:lstStyle/>
                    <a:p>
                      <a:pPr algn="just"/>
                      <a:r>
                        <a:rPr lang="en-US" sz="1300" dirty="0">
                          <a:latin typeface="Times New Roman" panose="02020603050405020304" pitchFamily="18" charset="0"/>
                          <a:cs typeface="Times New Roman" panose="02020603050405020304" pitchFamily="18" charset="0"/>
                        </a:rPr>
                        <a:t>Predicting State Transition in Freezing of Gait via Acceleration Measurements for Controlled Cueing in Parkinson’s Disease</a:t>
                      </a:r>
                      <a:endParaRPr lang="en-IN" sz="1300" dirty="0">
                        <a:latin typeface="Times New Roman" panose="02020603050405020304" pitchFamily="18" charset="0"/>
                        <a:cs typeface="Times New Roman" panose="02020603050405020304" pitchFamily="18" charset="0"/>
                      </a:endParaRPr>
                    </a:p>
                  </a:txBody>
                  <a:tcPr/>
                </a:tc>
                <a:tc>
                  <a:txBody>
                    <a:bodyPr/>
                    <a:lstStyle/>
                    <a:p>
                      <a:pPr algn="l"/>
                      <a:r>
                        <a:rPr lang="en-IN" sz="1300" dirty="0">
                          <a:latin typeface="Times New Roman" panose="02020603050405020304" pitchFamily="18" charset="0"/>
                          <a:cs typeface="Times New Roman" panose="02020603050405020304" pitchFamily="18" charset="0"/>
                        </a:rPr>
                        <a:t>Abhishek </a:t>
                      </a:r>
                      <a:r>
                        <a:rPr lang="en-IN" sz="1300" dirty="0" err="1">
                          <a:latin typeface="Times New Roman" panose="02020603050405020304" pitchFamily="18" charset="0"/>
                          <a:cs typeface="Times New Roman" panose="02020603050405020304" pitchFamily="18" charset="0"/>
                        </a:rPr>
                        <a:t>Halder</a:t>
                      </a:r>
                      <a:endParaRPr lang="en-IN" sz="1300" dirty="0">
                        <a:latin typeface="Times New Roman" panose="02020603050405020304" pitchFamily="18" charset="0"/>
                        <a:cs typeface="Times New Roman" panose="02020603050405020304" pitchFamily="18" charset="0"/>
                      </a:endParaRPr>
                    </a:p>
                    <a:p>
                      <a:pPr algn="l"/>
                      <a:r>
                        <a:rPr lang="en-IN" sz="1300" dirty="0">
                          <a:latin typeface="Times New Roman" panose="02020603050405020304" pitchFamily="18" charset="0"/>
                          <a:cs typeface="Times New Roman" panose="02020603050405020304" pitchFamily="18" charset="0"/>
                        </a:rPr>
                        <a:t>Ashish Suri, </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IEEE Transactions on instrumentation and measurement, Volume 70,2021</a:t>
                      </a:r>
                      <a:endParaRPr lang="en-IN" sz="13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Attempt to develop a machine learning approach for the prediction of start and termination of freezing, which can potentially provide automated controlled cueing in Parkinson’s individuals.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Future work – Focusing on gender based work.</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870899">
                <a:tc>
                  <a:txBody>
                    <a:bodyPr/>
                    <a:lstStyle/>
                    <a:p>
                      <a:pPr algn="ctr"/>
                      <a:r>
                        <a:rPr lang="en-US" sz="1300" dirty="0">
                          <a:latin typeface="Times New Roman" panose="02020603050405020304" pitchFamily="18" charset="0"/>
                          <a:cs typeface="Times New Roman" panose="02020603050405020304" pitchFamily="18" charset="0"/>
                        </a:rPr>
                        <a:t>7</a:t>
                      </a:r>
                      <a:endParaRPr lang="en-IN" sz="1300" dirty="0">
                        <a:latin typeface="Times New Roman" panose="02020603050405020304" pitchFamily="18" charset="0"/>
                        <a:cs typeface="Times New Roman" panose="02020603050405020304" pitchFamily="18" charset="0"/>
                      </a:endParaRPr>
                    </a:p>
                  </a:txBody>
                  <a:tcPr>
                    <a:noFill/>
                  </a:tcPr>
                </a:tc>
                <a:tc>
                  <a:txBody>
                    <a:bodyPr/>
                    <a:lstStyle/>
                    <a:p>
                      <a:pPr algn="just"/>
                      <a:r>
                        <a:rPr lang="en-US" sz="1300" dirty="0">
                          <a:latin typeface="Times New Roman" panose="02020603050405020304" pitchFamily="18" charset="0"/>
                          <a:cs typeface="Times New Roman" panose="02020603050405020304" pitchFamily="18" charset="0"/>
                        </a:rPr>
                        <a:t>Parkinson’s Disease Management via Wearable Sensors: A Systematic Review</a:t>
                      </a:r>
                      <a:endParaRPr lang="en-IN" sz="1300" dirty="0">
                        <a:latin typeface="Times New Roman" panose="02020603050405020304" pitchFamily="18" charset="0"/>
                        <a:cs typeface="Times New Roman" panose="02020603050405020304" pitchFamily="18" charset="0"/>
                      </a:endParaRPr>
                    </a:p>
                  </a:txBody>
                  <a:tcPr/>
                </a:tc>
                <a:tc>
                  <a:txBody>
                    <a:bodyPr/>
                    <a:lstStyle/>
                    <a:p>
                      <a:pPr algn="just"/>
                      <a:r>
                        <a:rPr lang="en-IN" sz="1300" dirty="0">
                          <a:latin typeface="Times New Roman" panose="02020603050405020304" pitchFamily="18" charset="0"/>
                          <a:cs typeface="Times New Roman" panose="02020603050405020304" pitchFamily="18" charset="0"/>
                        </a:rPr>
                        <a:t>Abdul Rehman </a:t>
                      </a:r>
                      <a:r>
                        <a:rPr lang="en-IN" sz="1300" dirty="0" err="1">
                          <a:latin typeface="Times New Roman" panose="02020603050405020304" pitchFamily="18" charset="0"/>
                          <a:cs typeface="Times New Roman" panose="02020603050405020304" pitchFamily="18" charset="0"/>
                        </a:rPr>
                        <a:t>Javed</a:t>
                      </a:r>
                      <a:r>
                        <a:rPr lang="en-IN" sz="1300" dirty="0">
                          <a:latin typeface="Times New Roman" panose="02020603050405020304" pitchFamily="18" charset="0"/>
                          <a:cs typeface="Times New Roman" panose="02020603050405020304" pitchFamily="18" charset="0"/>
                        </a:rPr>
                        <a:t>, Natalia </a:t>
                      </a:r>
                      <a:r>
                        <a:rPr lang="en-IN" sz="1300" dirty="0" err="1">
                          <a:latin typeface="Times New Roman" panose="02020603050405020304" pitchFamily="18" charset="0"/>
                          <a:cs typeface="Times New Roman" panose="02020603050405020304" pitchFamily="18" charset="0"/>
                        </a:rPr>
                        <a:t>Kryvinska</a:t>
                      </a:r>
                      <a:endParaRPr lang="en-IN" sz="1300" dirty="0">
                        <a:latin typeface="Times New Roman" panose="02020603050405020304" pitchFamily="18" charset="0"/>
                        <a:cs typeface="Times New Roman" panose="02020603050405020304" pitchFamily="18" charset="0"/>
                      </a:endParaRPr>
                    </a:p>
                    <a:p>
                      <a:pPr algn="just"/>
                      <a:r>
                        <a:rPr lang="en-IN" sz="13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Volume: 10</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28 March 2022</a:t>
                      </a:r>
                      <a:endParaRPr lang="en-IN" sz="13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Paper presents a Systematic Literature Review (SLR) that provides an in-depth analysis of the PD symptoms, Motor and Non-Motor Symptoms (NMS).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Future work – Testing and feasibility design in real-world scenarios.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59604">
                <a:tc>
                  <a:txBody>
                    <a:bodyPr/>
                    <a:lstStyle/>
                    <a:p>
                      <a:pPr algn="ctr"/>
                      <a:r>
                        <a:rPr lang="en-US" sz="1300" dirty="0">
                          <a:latin typeface="Times New Roman" panose="02020603050405020304" pitchFamily="18" charset="0"/>
                          <a:cs typeface="Times New Roman" panose="02020603050405020304" pitchFamily="18" charset="0"/>
                        </a:rPr>
                        <a:t>8</a:t>
                      </a:r>
                      <a:endParaRPr lang="en-IN" sz="1300" dirty="0">
                        <a:latin typeface="Times New Roman" panose="02020603050405020304" pitchFamily="18" charset="0"/>
                        <a:cs typeface="Times New Roman" panose="02020603050405020304" pitchFamily="18" charset="0"/>
                      </a:endParaRPr>
                    </a:p>
                  </a:txBody>
                  <a:tcPr/>
                </a:tc>
                <a:tc>
                  <a:txBody>
                    <a:bodyPr/>
                    <a:lstStyle/>
                    <a:p>
                      <a:pPr algn="just"/>
                      <a:r>
                        <a:rPr lang="en-IN" sz="1300" dirty="0">
                          <a:latin typeface="Times New Roman" panose="02020603050405020304" pitchFamily="18" charset="0"/>
                          <a:cs typeface="Times New Roman" panose="02020603050405020304" pitchFamily="18" charset="0"/>
                        </a:rPr>
                        <a:t>Diabetic Sensorimotor Polyneuropathy Severity Classification Using Adaptive </a:t>
                      </a:r>
                      <a:r>
                        <a:rPr lang="en-IN" sz="1300" dirty="0" err="1">
                          <a:latin typeface="Times New Roman" panose="02020603050405020304" pitchFamily="18" charset="0"/>
                          <a:cs typeface="Times New Roman" panose="02020603050405020304" pitchFamily="18" charset="0"/>
                        </a:rPr>
                        <a:t>Neuro</a:t>
                      </a:r>
                      <a:r>
                        <a:rPr lang="en-IN" sz="1300" dirty="0">
                          <a:latin typeface="Times New Roman" panose="02020603050405020304" pitchFamily="18" charset="0"/>
                          <a:cs typeface="Times New Roman" panose="02020603050405020304" pitchFamily="18" charset="0"/>
                        </a:rPr>
                        <a:t> Fuzzy Inference System</a:t>
                      </a:r>
                    </a:p>
                  </a:txBody>
                  <a:tcPr/>
                </a:tc>
                <a:tc>
                  <a:txBody>
                    <a:bodyPr/>
                    <a:lstStyle/>
                    <a:p>
                      <a:pPr algn="just"/>
                      <a:r>
                        <a:rPr lang="en-IN" sz="1300" dirty="0" err="1">
                          <a:latin typeface="Times New Roman" panose="02020603050405020304" pitchFamily="18" charset="0"/>
                          <a:cs typeface="Times New Roman" panose="02020603050405020304" pitchFamily="18" charset="0"/>
                        </a:rPr>
                        <a:t>Norhana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Arsad</a:t>
                      </a:r>
                      <a:endParaRPr lang="en-IN" sz="1300" dirty="0">
                        <a:latin typeface="Times New Roman" panose="02020603050405020304" pitchFamily="18" charset="0"/>
                        <a:cs typeface="Times New Roman" panose="02020603050405020304" pitchFamily="18" charset="0"/>
                      </a:endParaRPr>
                    </a:p>
                    <a:p>
                      <a:pPr algn="just"/>
                      <a:r>
                        <a:rPr lang="en-IN" sz="1300" dirty="0" err="1">
                          <a:latin typeface="Times New Roman" panose="02020603050405020304" pitchFamily="18" charset="0"/>
                          <a:cs typeface="Times New Roman" panose="02020603050405020304" pitchFamily="18" charset="0"/>
                        </a:rPr>
                        <a:t>Sawal</a:t>
                      </a:r>
                      <a:r>
                        <a:rPr lang="en-IN" sz="1300" dirty="0">
                          <a:latin typeface="Times New Roman" panose="02020603050405020304" pitchFamily="18" charset="0"/>
                          <a:cs typeface="Times New Roman" panose="02020603050405020304" pitchFamily="18" charset="0"/>
                        </a:rPr>
                        <a:t> H. M. Ali</a:t>
                      </a:r>
                    </a:p>
                    <a:p>
                      <a:pPr algn="l"/>
                      <a:r>
                        <a:rPr lang="en-IN" sz="1300" dirty="0">
                          <a:latin typeface="Times New Roman" panose="02020603050405020304" pitchFamily="18" charset="0"/>
                          <a:ea typeface="Calibri" panose="020F0502020204030204" pitchFamily="34" charset="0"/>
                          <a:cs typeface="Times New Roman" panose="02020603050405020304" pitchFamily="18" charset="0"/>
                        </a:rPr>
                        <a:t>IEEE Access</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(Volume: 9), 01 January 2021</a:t>
                      </a:r>
                      <a:endParaRPr lang="en-IN" sz="1300" dirty="0">
                        <a:latin typeface="Times New Roman" panose="02020603050405020304" pitchFamily="18" charset="0"/>
                        <a:cs typeface="Times New Roman" panose="02020603050405020304" pitchFamily="18" charset="0"/>
                      </a:endParaRPr>
                    </a:p>
                    <a:p>
                      <a:pPr algn="just"/>
                      <a:endParaRPr lang="en-IN" sz="13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Study aims to depict an intelligent DSPN severity classifier using Adaptive Neuro Fuzzy Inference System (ANFIS).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Future work – Focusing on more clear and subjective screening processes.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nvGraphicFramePr>
        <p:xfrm>
          <a:off x="1995488" y="6134101"/>
          <a:ext cx="5243512" cy="647699"/>
        </p:xfrm>
        <a:graphic>
          <a:graphicData uri="http://schemas.openxmlformats.org/drawingml/2006/table">
            <a:tbl>
              <a:tblPr>
                <a:tableStyleId>{2D5ABB26-0587-4C30-8999-92F81FD0307C}</a:tableStyleId>
              </a:tblPr>
              <a:tblGrid>
                <a:gridCol w="5243512">
                  <a:extLst>
                    <a:ext uri="{9D8B030D-6E8A-4147-A177-3AD203B41FA5}">
                      <a16:colId xmlns:a16="http://schemas.microsoft.com/office/drawing/2014/main" val="20000"/>
                    </a:ext>
                  </a:extLst>
                </a:gridCol>
              </a:tblGrid>
              <a:tr h="647699">
                <a:tc>
                  <a:txBody>
                    <a:bodyPr/>
                    <a:lstStyle/>
                    <a:p>
                      <a:endParaRPr lang="en-IN" sz="1200" dirty="0"/>
                    </a:p>
                  </a:txBody>
                  <a:tcPr/>
                </a:tc>
                <a:extLst>
                  <a:ext uri="{0D108BD9-81ED-4DB2-BD59-A6C34878D82A}">
                    <a16:rowId xmlns:a16="http://schemas.microsoft.com/office/drawing/2014/main" val="10000"/>
                  </a:ext>
                </a:extLst>
              </a:tr>
            </a:tbl>
          </a:graphicData>
        </a:graphic>
      </p:graphicFrame>
      <p:sp>
        <p:nvSpPr>
          <p:cNvPr id="10" name="Date Placeholder 9"/>
          <p:cNvSpPr>
            <a:spLocks noGrp="1"/>
          </p:cNvSpPr>
          <p:nvPr>
            <p:ph type="dt" sz="half" idx="6"/>
          </p:nvPr>
        </p:nvSpPr>
        <p:spPr>
          <a:xfrm>
            <a:off x="538549" y="6636748"/>
            <a:ext cx="1013459" cy="156068"/>
          </a:xfrm>
        </p:spPr>
        <p:txBody>
          <a:bodyPr/>
          <a:lstStyle/>
          <a:p>
            <a:pPr marL="12700">
              <a:lnSpc>
                <a:spcPts val="1240"/>
              </a:lnSpc>
            </a:pPr>
            <a:fld id="{F61DDCDF-552F-4762-8687-2AA5F157A69B}" type="datetime1">
              <a:rPr lang="en-US" spc="-5" smtClean="0"/>
              <a:t>6/7/2023</a:t>
            </a:fld>
            <a:endParaRPr lang="en-US" spc="-5" dirty="0"/>
          </a:p>
        </p:txBody>
      </p:sp>
      <p:sp>
        <p:nvSpPr>
          <p:cNvPr id="11" name="Footer Placeholder 10"/>
          <p:cNvSpPr>
            <a:spLocks noGrp="1"/>
          </p:cNvSpPr>
          <p:nvPr>
            <p:ph type="ftr" sz="quarter" idx="5"/>
          </p:nvPr>
        </p:nvSpPr>
        <p:spPr>
          <a:xfrm>
            <a:off x="3845559" y="6538957"/>
            <a:ext cx="4998720" cy="553998"/>
          </a:xfrm>
        </p:spPr>
        <p:txBody>
          <a:bodyPr/>
          <a:lstStyle/>
          <a:p>
            <a:r>
              <a:rPr lang="en-US" dirty="0"/>
              <a:t>Department of Computer Science and Engineering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6251" y="264933"/>
            <a:ext cx="4559935" cy="474345"/>
          </a:xfrm>
          <a:prstGeom prst="rect">
            <a:avLst/>
          </a:prstGeom>
        </p:spPr>
        <p:txBody>
          <a:bodyPr vert="horz" wrap="square" lIns="0" tIns="12700" rIns="0" bIns="0" rtlCol="0">
            <a:spAutoFit/>
          </a:bodyPr>
          <a:lstStyle/>
          <a:p>
            <a:pPr marL="12700" algn="ctr">
              <a:spcBef>
                <a:spcPts val="100"/>
              </a:spcBef>
            </a:pPr>
            <a:r>
              <a:rPr lang="en-IN" sz="3000" b="0" spc="-20" dirty="0">
                <a:latin typeface="Times New Roman" panose="02020603050405020304" pitchFamily="18" charset="0"/>
                <a:cs typeface="Times New Roman" panose="02020603050405020304" pitchFamily="18" charset="0"/>
                <a:sym typeface="+mn-ea"/>
              </a:rPr>
              <a:t>LITERATURE SURVEY</a:t>
            </a:r>
            <a:endParaRPr sz="3000" spc="-2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xfrm>
            <a:off x="762000" y="6659694"/>
            <a:ext cx="1013459" cy="156068"/>
          </a:xfrm>
          <a:prstGeom prst="rect">
            <a:avLst/>
          </a:prstGeom>
        </p:spPr>
        <p:txBody>
          <a:bodyPr vert="horz" wrap="square" lIns="0" tIns="0" rIns="0" bIns="0" rtlCol="0">
            <a:spAutoFit/>
          </a:bodyPr>
          <a:lstStyle/>
          <a:p>
            <a:pPr marL="12700">
              <a:lnSpc>
                <a:spcPts val="1240"/>
              </a:lnSpc>
            </a:pPr>
            <a:fld id="{1AB48CAF-E224-42B8-85A2-B7314E38A4E2}" type="datetime1">
              <a:rPr lang="en-US" spc="-5" smtClean="0"/>
              <a:t>6/7/2023</a:t>
            </a:fld>
            <a:endParaRPr spc="-5" dirty="0"/>
          </a:p>
        </p:txBody>
      </p:sp>
      <p:sp>
        <p:nvSpPr>
          <p:cNvPr id="5" name="object 5"/>
          <p:cNvSpPr txBox="1">
            <a:spLocks noGrp="1"/>
          </p:cNvSpPr>
          <p:nvPr>
            <p:ph type="sldNum" sz="quarter" idx="7"/>
          </p:nvPr>
        </p:nvSpPr>
        <p:spPr>
          <a:xfrm>
            <a:off x="11223044" y="6581660"/>
            <a:ext cx="308187" cy="156068"/>
          </a:xfrm>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6" name="Footer Placeholder 5"/>
          <p:cNvSpPr>
            <a:spLocks noGrp="1"/>
          </p:cNvSpPr>
          <p:nvPr>
            <p:ph type="ftr" sz="quarter" idx="5"/>
          </p:nvPr>
        </p:nvSpPr>
        <p:spPr>
          <a:xfrm>
            <a:off x="3666988" y="6552731"/>
            <a:ext cx="5562600" cy="632460"/>
          </a:xfrm>
        </p:spPr>
        <p:txBody>
          <a:bodyPr/>
          <a:lstStyle/>
          <a:p>
            <a:r>
              <a:rPr lang="en-US" dirty="0"/>
              <a:t>Department of Computer Science and Engineering</a:t>
            </a:r>
            <a:endParaRPr lang="en-IN" dirty="0"/>
          </a:p>
        </p:txBody>
      </p:sp>
      <p:graphicFrame>
        <p:nvGraphicFramePr>
          <p:cNvPr id="7" name="Table 6"/>
          <p:cNvGraphicFramePr>
            <a:graphicFrameLocks noGrp="1"/>
          </p:cNvGraphicFramePr>
          <p:nvPr/>
        </p:nvGraphicFramePr>
        <p:xfrm>
          <a:off x="228600" y="1219200"/>
          <a:ext cx="11487212" cy="5181601"/>
        </p:xfrm>
        <a:graphic>
          <a:graphicData uri="http://schemas.openxmlformats.org/drawingml/2006/table">
            <a:tbl>
              <a:tblPr firstRow="1" bandRow="1">
                <a:tableStyleId>{5940675A-B579-460E-94D1-54222C63F5DA}</a:tableStyleId>
              </a:tblPr>
              <a:tblGrid>
                <a:gridCol w="728367">
                  <a:extLst>
                    <a:ext uri="{9D8B030D-6E8A-4147-A177-3AD203B41FA5}">
                      <a16:colId xmlns:a16="http://schemas.microsoft.com/office/drawing/2014/main" val="20000"/>
                    </a:ext>
                  </a:extLst>
                </a:gridCol>
                <a:gridCol w="3606412">
                  <a:extLst>
                    <a:ext uri="{9D8B030D-6E8A-4147-A177-3AD203B41FA5}">
                      <a16:colId xmlns:a16="http://schemas.microsoft.com/office/drawing/2014/main" val="20001"/>
                    </a:ext>
                  </a:extLst>
                </a:gridCol>
                <a:gridCol w="3720586">
                  <a:extLst>
                    <a:ext uri="{9D8B030D-6E8A-4147-A177-3AD203B41FA5}">
                      <a16:colId xmlns:a16="http://schemas.microsoft.com/office/drawing/2014/main" val="20002"/>
                    </a:ext>
                  </a:extLst>
                </a:gridCol>
                <a:gridCol w="3431847">
                  <a:extLst>
                    <a:ext uri="{9D8B030D-6E8A-4147-A177-3AD203B41FA5}">
                      <a16:colId xmlns:a16="http://schemas.microsoft.com/office/drawing/2014/main" val="20003"/>
                    </a:ext>
                  </a:extLst>
                </a:gridCol>
              </a:tblGrid>
              <a:tr h="681851">
                <a:tc>
                  <a:txBody>
                    <a:bodyPr/>
                    <a:lstStyle/>
                    <a:p>
                      <a:pPr algn="ctr"/>
                      <a:r>
                        <a:rPr lang="en-IN" b="1" dirty="0" err="1"/>
                        <a:t>S.No</a:t>
                      </a:r>
                      <a:endParaRPr lang="en-IN" b="1" dirty="0"/>
                    </a:p>
                  </a:txBody>
                  <a:tcPr/>
                </a:tc>
                <a:tc>
                  <a:txBody>
                    <a:bodyPr/>
                    <a:lstStyle/>
                    <a:p>
                      <a:pPr algn="ctr"/>
                      <a:r>
                        <a:rPr lang="en-IN" b="1" dirty="0"/>
                        <a:t>Title</a:t>
                      </a:r>
                      <a:r>
                        <a:rPr lang="en-IN" b="1" baseline="0" dirty="0"/>
                        <a:t> of the paper</a:t>
                      </a:r>
                      <a:endParaRPr lang="en-IN" b="1" dirty="0"/>
                    </a:p>
                  </a:txBody>
                  <a:tcPr/>
                </a:tc>
                <a:tc>
                  <a:txBody>
                    <a:bodyPr/>
                    <a:lstStyle/>
                    <a:p>
                      <a:pPr algn="ctr"/>
                      <a:r>
                        <a:rPr lang="en-IN" b="1" dirty="0"/>
                        <a:t>Author(s) &amp;</a:t>
                      </a:r>
                      <a:r>
                        <a:rPr lang="en-IN" b="1" baseline="0" dirty="0"/>
                        <a:t> Journal Details</a:t>
                      </a:r>
                      <a:endParaRPr lang="en-IN" b="1" dirty="0"/>
                    </a:p>
                  </a:txBody>
                  <a:tcPr/>
                </a:tc>
                <a:tc>
                  <a:txBody>
                    <a:bodyPr/>
                    <a:lstStyle/>
                    <a:p>
                      <a:pPr algn="ctr"/>
                      <a:r>
                        <a:rPr lang="en-IN" b="1" dirty="0"/>
                        <a:t>Description/</a:t>
                      </a:r>
                    </a:p>
                    <a:p>
                      <a:pPr algn="ctr"/>
                      <a:r>
                        <a:rPr lang="en-IN" b="1" dirty="0"/>
                        <a:t>Interpretation</a:t>
                      </a:r>
                    </a:p>
                  </a:txBody>
                  <a:tcPr/>
                </a:tc>
                <a:extLst>
                  <a:ext uri="{0D108BD9-81ED-4DB2-BD59-A6C34878D82A}">
                    <a16:rowId xmlns:a16="http://schemas.microsoft.com/office/drawing/2014/main" val="10000"/>
                  </a:ext>
                </a:extLst>
              </a:tr>
              <a:tr h="1141731">
                <a:tc>
                  <a:txBody>
                    <a:bodyPr/>
                    <a:lstStyle/>
                    <a:p>
                      <a:pPr algn="ctr"/>
                      <a:r>
                        <a:rPr lang="en-US" sz="1300" dirty="0">
                          <a:latin typeface="Times New Roman" panose="02020603050405020304" pitchFamily="18" charset="0"/>
                          <a:cs typeface="Times New Roman" panose="02020603050405020304" pitchFamily="18" charset="0"/>
                        </a:rPr>
                        <a:t>9</a:t>
                      </a:r>
                    </a:p>
                    <a:p>
                      <a:pPr algn="ctr"/>
                      <a:endParaRPr lang="en-US" sz="1300" dirty="0">
                        <a:latin typeface="Times New Roman" panose="02020603050405020304" pitchFamily="18" charset="0"/>
                        <a:cs typeface="Times New Roman" panose="02020603050405020304" pitchFamily="18" charset="0"/>
                      </a:endParaRPr>
                    </a:p>
                    <a:p>
                      <a:pPr algn="ctr"/>
                      <a:endParaRPr lang="en-US" sz="1300" dirty="0">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Analysis of Brain Functional Network</a:t>
                      </a:r>
                    </a:p>
                    <a:p>
                      <a:r>
                        <a:rPr lang="en-IN" sz="1300" dirty="0">
                          <a:latin typeface="Times New Roman" panose="02020603050405020304" pitchFamily="18" charset="0"/>
                          <a:cs typeface="Times New Roman" panose="02020603050405020304" pitchFamily="18" charset="0"/>
                        </a:rPr>
                        <a:t>Based on EEG Signals for Early-Stage Parkinson’s Disease Detection</a:t>
                      </a:r>
                    </a:p>
                  </a:txBody>
                  <a:tcPr/>
                </a:tc>
                <a:tc>
                  <a:txBody>
                    <a:bodyPr/>
                    <a:lstStyle/>
                    <a:p>
                      <a:r>
                        <a:rPr lang="en-IN" sz="1300" dirty="0">
                          <a:latin typeface="Times New Roman" panose="02020603050405020304" pitchFamily="18" charset="0"/>
                          <a:cs typeface="Times New Roman" panose="02020603050405020304" pitchFamily="18" charset="0"/>
                        </a:rPr>
                        <a:t>Wei Zhang, </a:t>
                      </a:r>
                      <a:r>
                        <a:rPr lang="en-IN" sz="1300" dirty="0" err="1">
                          <a:latin typeface="Times New Roman" panose="02020603050405020304" pitchFamily="18" charset="0"/>
                          <a:cs typeface="Times New Roman" panose="02020603050405020304" pitchFamily="18" charset="0"/>
                        </a:rPr>
                        <a:t>Xiaoxuan</a:t>
                      </a:r>
                      <a:r>
                        <a:rPr lang="en-IN" sz="1300" dirty="0">
                          <a:latin typeface="Times New Roman" panose="02020603050405020304" pitchFamily="18" charset="0"/>
                          <a:cs typeface="Times New Roman" panose="02020603050405020304" pitchFamily="18" charset="0"/>
                        </a:rPr>
                        <a:t> Han, </a:t>
                      </a:r>
                      <a:r>
                        <a:rPr lang="en-IN" sz="1300" dirty="0" err="1">
                          <a:latin typeface="Times New Roman" panose="02020603050405020304" pitchFamily="18" charset="0"/>
                          <a:cs typeface="Times New Roman" panose="02020603050405020304" pitchFamily="18" charset="0"/>
                        </a:rPr>
                        <a:t>Shujuan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Qiu,Teng</a:t>
                      </a:r>
                      <a:r>
                        <a:rPr lang="en-IN" sz="1300" dirty="0">
                          <a:latin typeface="Times New Roman" panose="02020603050405020304" pitchFamily="18" charset="0"/>
                          <a:cs typeface="Times New Roman" panose="02020603050405020304" pitchFamily="18" charset="0"/>
                        </a:rPr>
                        <a:t> Li</a:t>
                      </a:r>
                    </a:p>
                    <a:p>
                      <a:r>
                        <a:rPr lang="en-IN" sz="1300" dirty="0">
                          <a:effectLst/>
                          <a:latin typeface="Times New Roman" panose="02020603050405020304" pitchFamily="18" charset="0"/>
                          <a:ea typeface="Calibri" panose="020F0502020204030204" pitchFamily="34" charset="0"/>
                          <a:cs typeface="Times New Roman" panose="02020603050405020304" pitchFamily="18" charset="0"/>
                        </a:rPr>
                        <a:t>IEEE Access (Volume: 10),  09 February 2022</a:t>
                      </a:r>
                      <a:endParaRPr lang="en-IN" sz="13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Scalp EEG detection method has been used to solve the difficult problem of early diagnosis of Parkinson’s disease.</a:t>
                      </a:r>
                    </a:p>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Future work – To work on specific brain network activities.</a:t>
                      </a:r>
                    </a:p>
                  </a:txBody>
                  <a:tcPr/>
                </a:tc>
                <a:extLst>
                  <a:ext uri="{0D108BD9-81ED-4DB2-BD59-A6C34878D82A}">
                    <a16:rowId xmlns:a16="http://schemas.microsoft.com/office/drawing/2014/main" val="10001"/>
                  </a:ext>
                </a:extLst>
              </a:tr>
              <a:tr h="656459">
                <a:tc>
                  <a:txBody>
                    <a:bodyPr/>
                    <a:lstStyle/>
                    <a:p>
                      <a:pPr algn="ctr"/>
                      <a:r>
                        <a:rPr lang="en-US" sz="1300" dirty="0">
                          <a:latin typeface="Times New Roman" panose="02020603050405020304" pitchFamily="18" charset="0"/>
                          <a:cs typeface="Times New Roman" panose="02020603050405020304" pitchFamily="18" charset="0"/>
                        </a:rPr>
                        <a:t>10</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Looking Disease in the Eye</a:t>
                      </a:r>
                    </a:p>
                  </a:txBody>
                  <a:tcPr/>
                </a:tc>
                <a:tc>
                  <a:txBody>
                    <a:bodyPr/>
                    <a:lstStyle/>
                    <a:p>
                      <a:r>
                        <a:rPr lang="en-IN" sz="1300" dirty="0">
                          <a:latin typeface="Times New Roman" panose="02020603050405020304" pitchFamily="18" charset="0"/>
                          <a:cs typeface="Times New Roman" panose="02020603050405020304" pitchFamily="18" charset="0"/>
                        </a:rPr>
                        <a:t>Jim Ba</a:t>
                      </a:r>
                      <a:r>
                        <a:rPr lang="en-IN" sz="1300" u="none" dirty="0">
                          <a:solidFill>
                            <a:schemeClr val="tx1"/>
                          </a:solidFill>
                          <a:latin typeface="Times New Roman" panose="02020603050405020304" pitchFamily="18" charset="0"/>
                          <a:cs typeface="Times New Roman" panose="02020603050405020304" pitchFamily="18" charset="0"/>
                        </a:rPr>
                        <a:t>nks</a:t>
                      </a:r>
                    </a:p>
                    <a:p>
                      <a:r>
                        <a:rPr lang="en-IN" sz="1300" b="0" i="0" u="none" dirty="0">
                          <a:solidFill>
                            <a:schemeClr val="tx1"/>
                          </a:solidFill>
                          <a:effectLst/>
                          <a:latin typeface="Times New Roman" panose="02020603050405020304" pitchFamily="18" charset="0"/>
                          <a:ea typeface="+mn-ea"/>
                          <a:cs typeface="Times New Roman" panose="02020603050405020304" pitchFamily="18" charset="0"/>
                        </a:rPr>
                        <a:t>IEEE Pulse ( Volume: 12, </a:t>
                      </a:r>
                      <a:r>
                        <a:rPr lang="en-IN" sz="1300" b="0" i="0" u="none" strike="noStrike" dirty="0">
                          <a:solidFill>
                            <a:schemeClr val="tx1"/>
                          </a:solidFill>
                          <a:effectLst/>
                          <a:latin typeface="Times New Roman" panose="02020603050405020304" pitchFamily="18" charset="0"/>
                          <a:ea typeface="+mn-ea"/>
                          <a:cs typeface="Times New Roman" panose="02020603050405020304" pitchFamily="18" charset="0"/>
                        </a:rPr>
                        <a:t>Issue: 6 </a:t>
                      </a:r>
                      <a:r>
                        <a:rPr lang="en-IN" sz="1300" b="0" i="0" u="none" dirty="0">
                          <a:solidFill>
                            <a:schemeClr val="tx1"/>
                          </a:solidFill>
                          <a:effectLst/>
                          <a:latin typeface="Times New Roman" panose="02020603050405020304" pitchFamily="18" charset="0"/>
                          <a:ea typeface="+mn-ea"/>
                          <a:cs typeface="Times New Roman" panose="02020603050405020304" pitchFamily="18" charset="0"/>
                        </a:rPr>
                        <a:t>, Nov.-Dec. 2021)</a:t>
                      </a:r>
                      <a:endParaRPr lang="en-IN" sz="13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It aims at methods to cure the loss of vision.</a:t>
                      </a:r>
                    </a:p>
                  </a:txBody>
                  <a:tcPr/>
                </a:tc>
                <a:extLst>
                  <a:ext uri="{0D108BD9-81ED-4DB2-BD59-A6C34878D82A}">
                    <a16:rowId xmlns:a16="http://schemas.microsoft.com/office/drawing/2014/main" val="10002"/>
                  </a:ext>
                </a:extLst>
              </a:tr>
              <a:tr h="1559829">
                <a:tc>
                  <a:txBody>
                    <a:bodyPr/>
                    <a:lstStyle/>
                    <a:p>
                      <a:pPr algn="ctr"/>
                      <a:r>
                        <a:rPr lang="en-US" sz="1300" dirty="0">
                          <a:latin typeface="Times New Roman" panose="02020603050405020304" pitchFamily="18" charset="0"/>
                          <a:cs typeface="Times New Roman" panose="02020603050405020304" pitchFamily="18" charset="0"/>
                        </a:rPr>
                        <a:t>11</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Longitudinal Pooling &amp; Consistency Regularization to Model Disease Progression</a:t>
                      </a:r>
                    </a:p>
                    <a:p>
                      <a:r>
                        <a:rPr lang="en-IN" sz="1300" dirty="0">
                          <a:latin typeface="Times New Roman" panose="02020603050405020304" pitchFamily="18" charset="0"/>
                          <a:cs typeface="Times New Roman" panose="02020603050405020304" pitchFamily="18" charset="0"/>
                        </a:rPr>
                        <a:t>From MRIs</a:t>
                      </a:r>
                    </a:p>
                  </a:txBody>
                  <a:tcPr/>
                </a:tc>
                <a:tc>
                  <a:txBody>
                    <a:bodyPr/>
                    <a:lstStyle/>
                    <a:p>
                      <a:r>
                        <a:rPr lang="en-IN" sz="1300" dirty="0" err="1">
                          <a:latin typeface="Times New Roman" panose="02020603050405020304" pitchFamily="18" charset="0"/>
                          <a:cs typeface="Times New Roman" panose="02020603050405020304" pitchFamily="18" charset="0"/>
                        </a:rPr>
                        <a:t>Jiahong</a:t>
                      </a:r>
                      <a:r>
                        <a:rPr lang="en-IN" sz="1300" dirty="0">
                          <a:latin typeface="Times New Roman" panose="02020603050405020304" pitchFamily="18" charset="0"/>
                          <a:cs typeface="Times New Roman" panose="02020603050405020304" pitchFamily="18" charset="0"/>
                        </a:rPr>
                        <a:t> Ouyang , </a:t>
                      </a:r>
                      <a:r>
                        <a:rPr lang="en-IN" sz="1300" dirty="0" err="1">
                          <a:latin typeface="Times New Roman" panose="02020603050405020304" pitchFamily="18" charset="0"/>
                          <a:cs typeface="Times New Roman" panose="02020603050405020304" pitchFamily="18" charset="0"/>
                        </a:rPr>
                        <a:t>Qingyu</a:t>
                      </a:r>
                      <a:r>
                        <a:rPr lang="en-IN" sz="1300" dirty="0">
                          <a:latin typeface="Times New Roman" panose="02020603050405020304" pitchFamily="18" charset="0"/>
                          <a:cs typeface="Times New Roman" panose="02020603050405020304" pitchFamily="18" charset="0"/>
                        </a:rPr>
                        <a:t> Zhao, Edith V. Sullivan , Adolf </a:t>
                      </a:r>
                      <a:r>
                        <a:rPr lang="en-IN" sz="1300" dirty="0" err="1">
                          <a:latin typeface="Times New Roman" panose="02020603050405020304" pitchFamily="18" charset="0"/>
                          <a:cs typeface="Times New Roman" panose="02020603050405020304" pitchFamily="18" charset="0"/>
                        </a:rPr>
                        <a:t>Pfefferbaum</a:t>
                      </a:r>
                      <a:endParaRPr lang="en-IN"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defRPr/>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journal of biomedical and health informatics, Vol. 25, No. 6, June 2021.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To avoid the issue of diagnosis for neurological disease , coupling feature extraction is used.</a:t>
                      </a:r>
                    </a:p>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Future work – Fusing information from multi –modality inputs, using high resolution images.</a:t>
                      </a:r>
                    </a:p>
                    <a:p>
                      <a:pPr marL="285750" indent="-285750">
                        <a:buFont typeface="Arial" panose="020B0604020202020204" pitchFamily="34" charset="0"/>
                        <a:buChar char="•"/>
                      </a:pP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41731">
                <a:tc>
                  <a:txBody>
                    <a:bodyPr/>
                    <a:lstStyle/>
                    <a:p>
                      <a:pPr algn="ctr"/>
                      <a:r>
                        <a:rPr lang="en-US" sz="1300" dirty="0">
                          <a:latin typeface="Times New Roman" panose="02020603050405020304" pitchFamily="18" charset="0"/>
                          <a:cs typeface="Times New Roman" panose="02020603050405020304" pitchFamily="18" charset="0"/>
                        </a:rPr>
                        <a:t>12</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a:latin typeface="Times New Roman" panose="02020603050405020304" pitchFamily="18" charset="0"/>
                          <a:cs typeface="Times New Roman" panose="02020603050405020304" pitchFamily="18" charset="0"/>
                        </a:rPr>
                        <a:t>Lacsogram: A New EEG Tool to Diagnose</a:t>
                      </a:r>
                    </a:p>
                    <a:p>
                      <a:r>
                        <a:rPr lang="en-IN" sz="1300">
                          <a:latin typeface="Times New Roman" panose="02020603050405020304" pitchFamily="18" charset="0"/>
                          <a:cs typeface="Times New Roman" panose="02020603050405020304" pitchFamily="18" charset="0"/>
                        </a:rPr>
                        <a:t>Alzheimer’s Disease</a:t>
                      </a:r>
                    </a:p>
                  </a:txBody>
                  <a:tcPr/>
                </a:tc>
                <a:tc>
                  <a:txBody>
                    <a:bodyPr/>
                    <a:lstStyle/>
                    <a:p>
                      <a:r>
                        <a:rPr lang="en-IN" sz="1300" dirty="0">
                          <a:latin typeface="Times New Roman" panose="02020603050405020304" pitchFamily="18" charset="0"/>
                          <a:cs typeface="Times New Roman" panose="02020603050405020304" pitchFamily="18" charset="0"/>
                        </a:rPr>
                        <a:t>Pedro M. Rodrigues , Bruno C. </a:t>
                      </a:r>
                      <a:r>
                        <a:rPr lang="en-IN" sz="1300" dirty="0" err="1">
                          <a:latin typeface="Times New Roman" panose="02020603050405020304" pitchFamily="18" charset="0"/>
                          <a:cs typeface="Times New Roman" panose="02020603050405020304" pitchFamily="18" charset="0"/>
                        </a:rPr>
                        <a:t>Bispo</a:t>
                      </a:r>
                      <a:r>
                        <a:rPr lang="en-IN" sz="1300" dirty="0">
                          <a:latin typeface="Times New Roman" panose="02020603050405020304" pitchFamily="18" charset="0"/>
                          <a:cs typeface="Times New Roman" panose="02020603050405020304" pitchFamily="18" charset="0"/>
                        </a:rPr>
                        <a:t> , Carolina Garrett, </a:t>
                      </a:r>
                      <a:r>
                        <a:rPr lang="en-IN" sz="1300" dirty="0" err="1">
                          <a:latin typeface="Times New Roman" panose="02020603050405020304" pitchFamily="18" charset="0"/>
                          <a:cs typeface="Times New Roman" panose="02020603050405020304" pitchFamily="18" charset="0"/>
                        </a:rPr>
                        <a:t>Dílio</a:t>
                      </a:r>
                      <a:r>
                        <a:rPr lang="en-IN" sz="1300" dirty="0">
                          <a:latin typeface="Times New Roman" panose="02020603050405020304" pitchFamily="18" charset="0"/>
                          <a:cs typeface="Times New Roman" panose="02020603050405020304" pitchFamily="18" charset="0"/>
                        </a:rPr>
                        <a:t> Alves</a:t>
                      </a:r>
                    </a:p>
                    <a:p>
                      <a:pPr marL="0" marR="0" lvl="0" indent="0" algn="just" defTabSz="914400" eaLnBrk="1" fontAlgn="auto" latinLnBrk="0" hangingPunct="1">
                        <a:lnSpc>
                          <a:spcPct val="100000"/>
                        </a:lnSpc>
                        <a:spcBef>
                          <a:spcPts val="0"/>
                        </a:spcBef>
                        <a:spcAft>
                          <a:spcPts val="0"/>
                        </a:spcAft>
                        <a:buClrTx/>
                        <a:buSzTx/>
                        <a:buFontTx/>
                        <a:buNone/>
                        <a:defRPr/>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journal of biomedical and health informatics, Vol. 25, No. 9, September 2021.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A lacsogram tool is used to  characterize the Alzheimer’s disease (AD).</a:t>
                      </a:r>
                    </a:p>
                    <a:p>
                      <a:pPr marL="285750" indent="-285750">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Future work – Using larger population to ensure consistent generalization.</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11321" y="0"/>
            <a:ext cx="990599" cy="1224480"/>
          </a:xfrm>
          <a:prstGeom prst="rect">
            <a:avLst/>
          </a:prstGeom>
        </p:spPr>
      </p:pic>
      <p:sp>
        <p:nvSpPr>
          <p:cNvPr id="3" name="object 3"/>
          <p:cNvSpPr txBox="1">
            <a:spLocks noGrp="1"/>
          </p:cNvSpPr>
          <p:nvPr>
            <p:ph type="title"/>
          </p:nvPr>
        </p:nvSpPr>
        <p:spPr>
          <a:xfrm>
            <a:off x="3802380" y="309880"/>
            <a:ext cx="4512310" cy="1120140"/>
          </a:xfrm>
          <a:prstGeom prst="rect">
            <a:avLst/>
          </a:prstGeom>
        </p:spPr>
        <p:txBody>
          <a:bodyPr vert="horz" wrap="square" lIns="0" tIns="12700" rIns="0" bIns="0" rtlCol="0">
            <a:spAutoFit/>
          </a:bodyPr>
          <a:lstStyle/>
          <a:p>
            <a:pPr marL="12700" algn="ctr">
              <a:spcBef>
                <a:spcPts val="100"/>
              </a:spcBef>
            </a:pPr>
            <a:r>
              <a:rPr sz="3600" b="0" spc="-10" dirty="0">
                <a:latin typeface="Times New Roman" panose="02020603050405020304" pitchFamily="18" charset="0"/>
                <a:cs typeface="Times New Roman" panose="02020603050405020304" pitchFamily="18" charset="0"/>
                <a:sym typeface="+mn-ea"/>
              </a:rPr>
              <a:t>EXISTING</a:t>
            </a:r>
            <a:r>
              <a:rPr sz="3600" b="0" spc="-70" dirty="0">
                <a:latin typeface="Times New Roman" panose="02020603050405020304" pitchFamily="18" charset="0"/>
                <a:cs typeface="Times New Roman" panose="02020603050405020304" pitchFamily="18" charset="0"/>
                <a:sym typeface="+mn-ea"/>
              </a:rPr>
              <a:t> </a:t>
            </a:r>
            <a:r>
              <a:rPr sz="3600" b="0" spc="-35" dirty="0">
                <a:latin typeface="Times New Roman" panose="02020603050405020304" pitchFamily="18" charset="0"/>
                <a:cs typeface="Times New Roman" panose="02020603050405020304" pitchFamily="18" charset="0"/>
                <a:sym typeface="+mn-ea"/>
              </a:rPr>
              <a:t>SYSTEM</a:t>
            </a:r>
            <a:br>
              <a:rPr sz="3600" b="0" spc="-35" dirty="0">
                <a:latin typeface="Times New Roman" panose="02020603050405020304" pitchFamily="18" charset="0"/>
                <a:cs typeface="Times New Roman" panose="02020603050405020304" pitchFamily="18" charset="0"/>
              </a:rPr>
            </a:br>
            <a:endParaRPr sz="3600" b="0" spc="-3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567BFA62-94B6-4D50-A84C-F5A24E21D877}" type="datetime1">
              <a:rPr lang="en-US" spc="-5" smtClean="0"/>
              <a:t>6/7/2023</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7" name="Footer Placeholder 6"/>
          <p:cNvSpPr>
            <a:spLocks noGrp="1"/>
          </p:cNvSpPr>
          <p:nvPr>
            <p:ph type="ftr" sz="quarter" idx="5"/>
          </p:nvPr>
        </p:nvSpPr>
        <p:spPr>
          <a:xfrm>
            <a:off x="3581400" y="6377940"/>
            <a:ext cx="5029200" cy="276999"/>
          </a:xfrm>
        </p:spPr>
        <p:txBody>
          <a:bodyPr/>
          <a:lstStyle/>
          <a:p>
            <a:r>
              <a:rPr lang="en-US" dirty="0"/>
              <a:t>Department of Computer Science and Engineering</a:t>
            </a:r>
            <a:endParaRPr lang="en-IN" dirty="0"/>
          </a:p>
        </p:txBody>
      </p:sp>
      <p:sp>
        <p:nvSpPr>
          <p:cNvPr id="4" name="TextBox 3"/>
          <p:cNvSpPr txBox="1"/>
          <p:nvPr/>
        </p:nvSpPr>
        <p:spPr>
          <a:xfrm>
            <a:off x="479376" y="1772816"/>
            <a:ext cx="11521280" cy="1555041"/>
          </a:xfrm>
          <a:prstGeom prst="rect">
            <a:avLst/>
          </a:prstGeom>
          <a:noFill/>
        </p:spPr>
        <p:txBody>
          <a:bodyPr wrap="square" rtlCol="0">
            <a:spAutoFit/>
          </a:bodyPr>
          <a:lstStyle/>
          <a:p>
            <a:pPr algn="just">
              <a:lnSpc>
                <a:spcPct val="150000"/>
              </a:lnSpc>
            </a:pPr>
            <a:r>
              <a:rPr lang="en-US" sz="2200" i="0" u="none" strike="noStrike" baseline="0" dirty="0">
                <a:latin typeface="Times New Roman" panose="02020603050405020304" pitchFamily="18" charset="0"/>
                <a:cs typeface="Times New Roman" panose="02020603050405020304" pitchFamily="18" charset="0"/>
              </a:rPr>
              <a:t>For the purpose of analyzing neuro disorders, it uses a support vector machine-based classifier to distinguish between various gait patterns. To comprehend the patient's state, all patterns are observed. This aids in determining the patient's neurological illnesses.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PRC-Review1</Template>
  <TotalTime>0</TotalTime>
  <Words>2947</Words>
  <Application>Microsoft Office PowerPoint</Application>
  <PresentationFormat>Widescreen</PresentationFormat>
  <Paragraphs>293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MT</vt:lpstr>
      <vt:lpstr>Calibri</vt:lpstr>
      <vt:lpstr>Times New Roman</vt:lpstr>
      <vt:lpstr>Office Theme</vt:lpstr>
      <vt:lpstr>BVRIT HYDERABAD  College of Engineering for Women    Department of Computer Science and Engineering   </vt:lpstr>
      <vt:lpstr>TABLE OF CONTENTS</vt:lpstr>
      <vt:lpstr>ABSTRACT</vt:lpstr>
      <vt:lpstr>INTRODUCTION</vt:lpstr>
      <vt:lpstr>INTRODUCTION</vt:lpstr>
      <vt:lpstr>LITERATURE SURVEY </vt:lpstr>
      <vt:lpstr>LITERATURE SURVEY </vt:lpstr>
      <vt:lpstr>LITERATURE SURVEY</vt:lpstr>
      <vt:lpstr>EXISTING SYSTEM </vt:lpstr>
      <vt:lpstr>DRAWBACKS</vt:lpstr>
      <vt:lpstr>OBJECTIVE </vt:lpstr>
      <vt:lpstr>PROPOSED SYSTEM </vt:lpstr>
      <vt:lpstr>ADVANTAGES</vt:lpstr>
      <vt:lpstr>ARCHITECTURE </vt:lpstr>
      <vt:lpstr>METHODOLOGY</vt:lpstr>
      <vt:lpstr>METHODOLOGY</vt:lpstr>
      <vt:lpstr>METHODOLOGY</vt:lpstr>
      <vt:lpstr>PowerPoint Presentation</vt:lpstr>
      <vt:lpstr>DATASET </vt:lpstr>
      <vt:lpstr>RESULTS</vt:lpstr>
      <vt:lpstr>SOCIETAL IMPACT </vt:lpstr>
      <vt:lpstr>CONCLUSION AND FUTURE WORK </vt:lpstr>
      <vt:lpstr>REFERENCES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BVRIT HYDERABAD  College of Engineering for Women    Department of Computer Science and Engineering</dc:title>
  <dc:creator>Shriya Sunku</dc:creator>
  <cp:lastModifiedBy>Shriya Sunku</cp:lastModifiedBy>
  <cp:revision>16</cp:revision>
  <dcterms:created xsi:type="dcterms:W3CDTF">2022-12-20T13:17:00Z</dcterms:created>
  <dcterms:modified xsi:type="dcterms:W3CDTF">2023-06-07T06:14:26Z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1F45EFFE3FF64B1C9ECE1993D31E5D98</vt:lpwstr>
  </property>
  <property fmtid="{D5CDD505-2E9C-101B-9397-08002B2CF9AE}" pid="4" name="KSOProductBuildVer">
    <vt:lpwstr>1033-11.2.0.11537</vt:lpwstr>
  </property>
</Properties>
</file>