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96" r:id="rId6"/>
    <p:sldId id="260" r:id="rId7"/>
    <p:sldId id="262" r:id="rId8"/>
    <p:sldId id="278" r:id="rId9"/>
    <p:sldId id="279" r:id="rId10"/>
    <p:sldId id="264" r:id="rId11"/>
    <p:sldId id="283" r:id="rId12"/>
    <p:sldId id="295" r:id="rId13"/>
    <p:sldId id="282" r:id="rId14"/>
    <p:sldId id="284" r:id="rId15"/>
    <p:sldId id="285" r:id="rId16"/>
    <p:sldId id="286" r:id="rId17"/>
    <p:sldId id="287" r:id="rId18"/>
    <p:sldId id="288" r:id="rId19"/>
    <p:sldId id="297" r:id="rId20"/>
    <p:sldId id="291" r:id="rId21"/>
    <p:sldId id="292" r:id="rId22"/>
    <p:sldId id="289" r:id="rId23"/>
    <p:sldId id="290" r:id="rId24"/>
    <p:sldId id="294" r:id="rId25"/>
    <p:sldId id="265" r:id="rId26"/>
    <p:sldId id="266" r:id="rId27"/>
    <p:sldId id="267" r:id="rId28"/>
    <p:sldId id="268" r:id="rId29"/>
    <p:sldId id="293" r:id="rId30"/>
    <p:sldId id="269" r:id="rId31"/>
    <p:sldId id="270" r:id="rId32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gMUztS5giuTBS3E1leVARd28Ro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222857-5D81-4FC0-99FA-1FBDFC490EC3}">
  <a:tblStyle styleId="{70222857-5D81-4FC0-99FA-1FBDFC490EC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E04A1C0-095C-49EB-A86E-60B5A7E83BDD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>
        <p:scale>
          <a:sx n="70" d="100"/>
          <a:sy n="70" d="100"/>
        </p:scale>
        <p:origin x="1834" y="365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46995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3367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1040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9" name="Google Shape;15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0353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9165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0831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2614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2989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73828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65190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17757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31208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8f209f4299_0_5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g18f209f429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8935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8f209f4299_0_5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g18f209f429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16857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8749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284" y="0"/>
            <a:ext cx="969816" cy="110836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2585660" y="264933"/>
            <a:ext cx="3972679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body" idx="1"/>
          </p:nvPr>
        </p:nvSpPr>
        <p:spPr>
          <a:xfrm>
            <a:off x="486852" y="2118233"/>
            <a:ext cx="8170294" cy="331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dt" idx="10"/>
          </p:nvPr>
        </p:nvSpPr>
        <p:spPr>
          <a:xfrm>
            <a:off x="530225" y="6466776"/>
            <a:ext cx="76009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sldNum" idx="12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100" marR="0" lvl="1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8100" marR="0" lvl="2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8100" marR="0" lvl="3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8100" marR="0" lvl="4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8100" marR="0" lvl="5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8100" marR="0" lvl="6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100" marR="0" lvl="7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00" marR="0" lvl="8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>
            <a:spLocks noGrp="1"/>
          </p:cNvSpPr>
          <p:nvPr>
            <p:ph type="title"/>
          </p:nvPr>
        </p:nvSpPr>
        <p:spPr>
          <a:xfrm>
            <a:off x="2585660" y="264933"/>
            <a:ext cx="3972679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dt" idx="10"/>
          </p:nvPr>
        </p:nvSpPr>
        <p:spPr>
          <a:xfrm>
            <a:off x="530225" y="6466776"/>
            <a:ext cx="76009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100" marR="0" lvl="1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8100" marR="0" lvl="2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8100" marR="0" lvl="3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8100" marR="0" lvl="4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8100" marR="0" lvl="5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8100" marR="0" lvl="6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100" marR="0" lvl="7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00" marR="0" lvl="8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530225" y="6466776"/>
            <a:ext cx="76009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ldNum" idx="12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100" marR="0" lvl="1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8100" marR="0" lvl="2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8100" marR="0" lvl="3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8100" marR="0" lvl="4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8100" marR="0" lvl="5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8100" marR="0" lvl="6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100" marR="0" lvl="7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00" marR="0" lvl="8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>
            <a:spLocks noGrp="1"/>
          </p:cNvSpPr>
          <p:nvPr>
            <p:ph type="title"/>
          </p:nvPr>
        </p:nvSpPr>
        <p:spPr>
          <a:xfrm>
            <a:off x="2585660" y="264933"/>
            <a:ext cx="3972679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dt" idx="10"/>
          </p:nvPr>
        </p:nvSpPr>
        <p:spPr>
          <a:xfrm>
            <a:off x="530225" y="6466776"/>
            <a:ext cx="76009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sldNum" idx="12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100" marR="0" lvl="1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8100" marR="0" lvl="2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8100" marR="0" lvl="3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8100" marR="0" lvl="4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8100" marR="0" lvl="5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8100" marR="0" lvl="6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100" marR="0" lvl="7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00" marR="0" lvl="8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dt" idx="10"/>
          </p:nvPr>
        </p:nvSpPr>
        <p:spPr>
          <a:xfrm>
            <a:off x="530225" y="6466776"/>
            <a:ext cx="76009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sldNum" idx="12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100" marR="0" lvl="1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8100" marR="0" lvl="2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8100" marR="0" lvl="3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8100" marR="0" lvl="4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8100" marR="0" lvl="5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8100" marR="0" lvl="6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100" marR="0" lvl="7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00" marR="0" lvl="8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4284" y="0"/>
            <a:ext cx="969816" cy="1108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53400" y="0"/>
            <a:ext cx="990599" cy="12244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2585660" y="264933"/>
            <a:ext cx="3972679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486852" y="2118233"/>
            <a:ext cx="8170294" cy="331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dt" idx="10"/>
          </p:nvPr>
        </p:nvSpPr>
        <p:spPr>
          <a:xfrm>
            <a:off x="530225" y="6466776"/>
            <a:ext cx="76009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100" marR="0" lvl="1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8100" marR="0" lvl="2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8100" marR="0" lvl="3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8100" marR="0" lvl="4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8100" marR="0" lvl="5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8100" marR="0" lvl="6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100" marR="0" lvl="7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00" marR="0" lvl="8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>
            <a:spLocks noGrp="1"/>
          </p:cNvSpPr>
          <p:nvPr>
            <p:ph type="title"/>
          </p:nvPr>
        </p:nvSpPr>
        <p:spPr>
          <a:xfrm>
            <a:off x="1356750" y="275725"/>
            <a:ext cx="6063900" cy="375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704850" marR="5080" lvl="0" indent="-69278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800" dirty="0">
                <a:latin typeface="Times New Roman"/>
                <a:ea typeface="Times New Roman"/>
                <a:cs typeface="Times New Roman"/>
                <a:sym typeface="Times New Roman"/>
              </a:rPr>
              <a:t> BVRIT HYDERABAD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04850" marR="5080" lvl="0" indent="-69278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800" dirty="0">
                <a:latin typeface="Times New Roman"/>
                <a:ea typeface="Times New Roman"/>
                <a:cs typeface="Times New Roman"/>
                <a:sym typeface="Times New Roman"/>
              </a:rPr>
              <a:t>College of Engineering for Women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04850" marR="5080" lvl="0" indent="-69278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04850" marR="5080" lvl="0" indent="-69278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900" dirty="0"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04850" marR="5080" lvl="0" indent="-69278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04850" marR="5080" lvl="0" indent="-69278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5080"/>
            <a:r>
              <a:rPr lang="en-IN" sz="2800" dirty="0" smtClean="0"/>
              <a:t>A Deep Learning based System for Landmark and tourist place recognition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1" name="Google Shape;5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027" y="0"/>
            <a:ext cx="1050388" cy="120044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"/>
          <p:cNvSpPr txBox="1"/>
          <p:nvPr/>
        </p:nvSpPr>
        <p:spPr>
          <a:xfrm>
            <a:off x="1078663" y="2415375"/>
            <a:ext cx="80295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644525" y="4816850"/>
            <a:ext cx="3307500" cy="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of:  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lang="en-IN" sz="18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IN" sz="1800" b="1" i="0" u="none" strike="noStrike" cap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Ms.</a:t>
            </a:r>
            <a:r>
              <a:rPr lang="en-IN" sz="18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1800" b="1" i="0" u="none" strike="noStrike" cap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S.Vidyullatha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Designation: 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p1"/>
          <p:cNvSpPr txBox="1"/>
          <p:nvPr/>
        </p:nvSpPr>
        <p:spPr>
          <a:xfrm>
            <a:off x="5486400" y="4816850"/>
            <a:ext cx="3166200" cy="11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No: </a:t>
            </a:r>
            <a:r>
              <a:rPr lang="en-IN" sz="18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C_5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19WH1A05G1- </a:t>
            </a:r>
            <a:r>
              <a:rPr lang="en-IN" sz="18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IN" sz="1800" b="0" i="0" u="none" strike="noStrike" cap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.Varsha</a:t>
            </a:r>
            <a:r>
              <a:rPr lang="en-IN" sz="1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1800" b="0" i="0" u="none" strike="noStrike" cap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Priya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19WH1A05F0 </a:t>
            </a:r>
            <a:r>
              <a:rPr lang="en-I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IN" sz="1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I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IN" sz="18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Meghana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20WH5A0517 - </a:t>
            </a:r>
            <a:r>
              <a:rPr lang="en-I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IN" sz="1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IN" sz="18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Malavika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200" y="0"/>
            <a:ext cx="1066799" cy="1322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8f209f4299_0_54"/>
          <p:cNvSpPr txBox="1">
            <a:spLocks noGrp="1"/>
          </p:cNvSpPr>
          <p:nvPr>
            <p:ph type="title"/>
          </p:nvPr>
        </p:nvSpPr>
        <p:spPr>
          <a:xfrm>
            <a:off x="2368551" y="642683"/>
            <a:ext cx="3972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8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DATA SET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g18f209f4299_0_54"/>
          <p:cNvSpPr txBox="1">
            <a:spLocks noGrp="1"/>
          </p:cNvSpPr>
          <p:nvPr>
            <p:ph type="ftr" idx="11"/>
          </p:nvPr>
        </p:nvSpPr>
        <p:spPr>
          <a:xfrm>
            <a:off x="2368551" y="6464993"/>
            <a:ext cx="49551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</p:txBody>
      </p:sp>
      <p:sp>
        <p:nvSpPr>
          <p:cNvPr id="132" name="Google Shape;132;g18f209f4299_0_54"/>
          <p:cNvSpPr txBox="1">
            <a:spLocks noGrp="1"/>
          </p:cNvSpPr>
          <p:nvPr>
            <p:ph type="dt" idx="10"/>
          </p:nvPr>
        </p:nvSpPr>
        <p:spPr>
          <a:xfrm>
            <a:off x="530225" y="6466776"/>
            <a:ext cx="760200" cy="380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 smtClean="0"/>
              <a:t>28</a:t>
            </a:r>
            <a:r>
              <a:rPr lang="en-IN" dirty="0" smtClean="0"/>
              <a:t>/06/2023</a:t>
            </a:r>
            <a:endParaRPr dirty="0"/>
          </a:p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3" name="Google Shape;133;g18f209f4299_0_54"/>
          <p:cNvSpPr txBox="1">
            <a:spLocks noGrp="1"/>
          </p:cNvSpPr>
          <p:nvPr>
            <p:ph type="sldNum" idx="12"/>
          </p:nvPr>
        </p:nvSpPr>
        <p:spPr>
          <a:xfrm>
            <a:off x="8408491" y="6466763"/>
            <a:ext cx="231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pPr marL="38100" lvl="0" indent="0" algn="l" rtl="0">
                <a:lnSpc>
                  <a:spcPct val="103333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10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1F9FDBF-D221-FB3F-4725-B1D9D8EFCE9A}"/>
              </a:ext>
            </a:extLst>
          </p:cNvPr>
          <p:cNvSpPr txBox="1"/>
          <p:nvPr/>
        </p:nvSpPr>
        <p:spPr>
          <a:xfrm>
            <a:off x="910325" y="1741061"/>
            <a:ext cx="594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contains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tourist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spot images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Images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Classes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 File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.csv file contains information about the classes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0506" y="343048"/>
            <a:ext cx="6043555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METHODOLOGY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599" cy="122448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530225" y="6466776"/>
            <a:ext cx="760094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US" spc="-5" dirty="0" smtClean="0"/>
              <a:t>28</a:t>
            </a:r>
            <a:r>
              <a:rPr lang="en-US" spc="-5" dirty="0" smtClean="0"/>
              <a:t>/06/2023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11</a:t>
            </a:fld>
            <a:endParaRPr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1456156" y="6427113"/>
            <a:ext cx="623168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</a:p>
          <a:p>
            <a:endParaRPr lang="en-IN" sz="1400" dirty="0"/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704088" y="1293177"/>
            <a:ext cx="7717536" cy="21998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32688" y="4032504"/>
            <a:ext cx="7836408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Deep residual networks like the popular ResNet-50 model is a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neural network (CNN) that is 50 layers deep. A Residual Neural Network 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ResNet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 is an ANN of a kind that stacks residual blocks on top of each other to form a network.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286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45417F-1FE4-373E-B93C-3A0F7101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401" y="331434"/>
            <a:ext cx="1371198" cy="430887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DDD1421-3174-B19E-49A2-5B2D958ABA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26012D2-61CE-E2D1-36C7-94C77CB09224}"/>
              </a:ext>
            </a:extLst>
          </p:cNvPr>
          <p:cNvSpPr txBox="1"/>
          <p:nvPr/>
        </p:nvSpPr>
        <p:spPr>
          <a:xfrm flipH="1">
            <a:off x="837507" y="1670858"/>
            <a:ext cx="74689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CUDA</a:t>
            </a:r>
          </a:p>
        </p:txBody>
      </p:sp>
      <p:sp>
        <p:nvSpPr>
          <p:cNvPr id="7" name="Google Shape;86;p4"/>
          <p:cNvSpPr txBox="1">
            <a:spLocks noGrp="1"/>
          </p:cNvSpPr>
          <p:nvPr>
            <p:ph type="ftr" idx="11"/>
          </p:nvPr>
        </p:nvSpPr>
        <p:spPr>
          <a:xfrm>
            <a:off x="1987950" y="6466763"/>
            <a:ext cx="51681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 dirty="0"/>
              <a:t>Department of Computer Science and Engineering</a:t>
            </a:r>
            <a:endParaRPr sz="1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</p:txBody>
      </p:sp>
      <p:sp>
        <p:nvSpPr>
          <p:cNvPr id="8" name="object 5"/>
          <p:cNvSpPr txBox="1">
            <a:spLocks noGrp="1"/>
          </p:cNvSpPr>
          <p:nvPr>
            <p:ph type="dt" sz="half" idx="4294967295"/>
          </p:nvPr>
        </p:nvSpPr>
        <p:spPr>
          <a:xfrm>
            <a:off x="530225" y="6466776"/>
            <a:ext cx="760094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IN" dirty="0" smtClean="0"/>
              <a:t>28</a:t>
            </a:r>
            <a:r>
              <a:rPr lang="en-IN" dirty="0" smtClean="0"/>
              <a:t>/06/2023</a:t>
            </a:r>
            <a:endParaRPr lang="en-IN" dirty="0"/>
          </a:p>
          <a:p>
            <a:pPr marL="12700">
              <a:lnSpc>
                <a:spcPts val="1240"/>
              </a:lnSpc>
            </a:pP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274973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8f209f4299_0_54"/>
          <p:cNvSpPr txBox="1">
            <a:spLocks noGrp="1"/>
          </p:cNvSpPr>
          <p:nvPr>
            <p:ph type="title"/>
          </p:nvPr>
        </p:nvSpPr>
        <p:spPr>
          <a:xfrm>
            <a:off x="2726160" y="236380"/>
            <a:ext cx="696786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Data Normalization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g18f209f4299_0_54"/>
          <p:cNvSpPr txBox="1">
            <a:spLocks noGrp="1"/>
          </p:cNvSpPr>
          <p:nvPr>
            <p:ph type="ftr" idx="11"/>
          </p:nvPr>
        </p:nvSpPr>
        <p:spPr>
          <a:xfrm>
            <a:off x="2368551" y="6464993"/>
            <a:ext cx="49551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</p:txBody>
      </p:sp>
      <p:sp>
        <p:nvSpPr>
          <p:cNvPr id="132" name="Google Shape;132;g18f209f4299_0_54"/>
          <p:cNvSpPr txBox="1">
            <a:spLocks noGrp="1"/>
          </p:cNvSpPr>
          <p:nvPr>
            <p:ph type="dt" idx="10"/>
          </p:nvPr>
        </p:nvSpPr>
        <p:spPr>
          <a:xfrm>
            <a:off x="530225" y="6466776"/>
            <a:ext cx="760200" cy="380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>
              <a:lnSpc>
                <a:spcPct val="103333"/>
              </a:lnSpc>
            </a:pPr>
            <a:r>
              <a:rPr lang="en-IN" dirty="0" smtClean="0"/>
              <a:t>28</a:t>
            </a:r>
            <a:r>
              <a:rPr lang="en-IN" dirty="0" smtClean="0"/>
              <a:t>/06/2023</a:t>
            </a:r>
            <a:endParaRPr lang="en-IN" dirty="0"/>
          </a:p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3" name="Google Shape;133;g18f209f4299_0_54"/>
          <p:cNvSpPr txBox="1">
            <a:spLocks noGrp="1"/>
          </p:cNvSpPr>
          <p:nvPr>
            <p:ph type="sldNum" idx="12"/>
          </p:nvPr>
        </p:nvSpPr>
        <p:spPr>
          <a:xfrm>
            <a:off x="8408491" y="6466763"/>
            <a:ext cx="231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pPr marL="38100" lvl="0" indent="0" algn="l" rtl="0">
                <a:lnSpc>
                  <a:spcPct val="103333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13</a:t>
            </a:fld>
            <a:endParaRPr/>
          </a:p>
        </p:txBody>
      </p:sp>
      <p:pic>
        <p:nvPicPr>
          <p:cNvPr id="7" name="Picture 6" descr="norm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28" y="2503113"/>
            <a:ext cx="8123624" cy="13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95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C5EE82-C523-657F-C525-7C232D421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618" y="273246"/>
            <a:ext cx="6342410" cy="861774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Dataset for testing and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21F22A9-42C0-B96C-198E-E17FD29144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-IN"/>
          </a:p>
        </p:txBody>
      </p:sp>
      <p:pic>
        <p:nvPicPr>
          <p:cNvPr id="8" name="Picture 7" descr="training and test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48" y="1664816"/>
            <a:ext cx="7887031" cy="3977031"/>
          </a:xfrm>
          <a:prstGeom prst="rect">
            <a:avLst/>
          </a:prstGeom>
        </p:spPr>
      </p:pic>
      <p:sp>
        <p:nvSpPr>
          <p:cNvPr id="5" name="Google Shape;86;p4"/>
          <p:cNvSpPr txBox="1">
            <a:spLocks noGrp="1"/>
          </p:cNvSpPr>
          <p:nvPr>
            <p:ph type="ftr" idx="11"/>
          </p:nvPr>
        </p:nvSpPr>
        <p:spPr>
          <a:xfrm>
            <a:off x="1987950" y="6466763"/>
            <a:ext cx="51681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 dirty="0"/>
              <a:t>Department of Computer Science and Engineering</a:t>
            </a:r>
            <a:endParaRPr sz="1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</p:txBody>
      </p:sp>
      <p:sp>
        <p:nvSpPr>
          <p:cNvPr id="6" name="object 5"/>
          <p:cNvSpPr txBox="1">
            <a:spLocks noGrp="1"/>
          </p:cNvSpPr>
          <p:nvPr>
            <p:ph type="dt" sz="half" idx="4294967295"/>
          </p:nvPr>
        </p:nvSpPr>
        <p:spPr>
          <a:xfrm>
            <a:off x="530225" y="6466776"/>
            <a:ext cx="760094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IN" dirty="0" smtClean="0"/>
              <a:t>28</a:t>
            </a:r>
            <a:r>
              <a:rPr lang="en-IN" dirty="0" smtClean="0"/>
              <a:t>/06/2023</a:t>
            </a:r>
            <a:endParaRPr lang="en-IN" dirty="0"/>
          </a:p>
          <a:p>
            <a:pPr marL="12700">
              <a:lnSpc>
                <a:spcPts val="1240"/>
              </a:lnSpc>
            </a:pP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68209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87B49D-2841-102F-93CD-3B49F04AE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660" y="339748"/>
            <a:ext cx="3972679" cy="430887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 and Batch Size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2AC8643-C847-E69C-306D-A26B2B02D9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-IN"/>
          </a:p>
        </p:txBody>
      </p:sp>
      <p:pic>
        <p:nvPicPr>
          <p:cNvPr id="7" name="Picture 6" descr="epoch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123" y="2194560"/>
            <a:ext cx="6373725" cy="105156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4294967295"/>
          </p:nvPr>
        </p:nvSpPr>
        <p:spPr>
          <a:xfrm>
            <a:off x="530225" y="6466776"/>
            <a:ext cx="760094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IN" dirty="0" smtClean="0"/>
              <a:t>28</a:t>
            </a:r>
            <a:r>
              <a:rPr lang="en-IN" dirty="0" smtClean="0"/>
              <a:t>/06/2023</a:t>
            </a:r>
            <a:endParaRPr lang="en-IN" dirty="0"/>
          </a:p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6" name="Google Shape;86;p4"/>
          <p:cNvSpPr txBox="1">
            <a:spLocks noGrp="1"/>
          </p:cNvSpPr>
          <p:nvPr>
            <p:ph type="ftr" idx="11"/>
          </p:nvPr>
        </p:nvSpPr>
        <p:spPr>
          <a:xfrm>
            <a:off x="1987950" y="6466763"/>
            <a:ext cx="51681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 dirty="0"/>
              <a:t>Department of Computer Science and Engineering</a:t>
            </a:r>
            <a:endParaRPr sz="1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083288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6B4A2E-7D41-EFBE-1DD0-BE04FC87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564" y="273245"/>
            <a:ext cx="5402871" cy="861774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Initializing the Resnet-50 V2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143B5AD-8E9A-1C01-105D-56B3D0F212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-IN"/>
          </a:p>
        </p:txBody>
      </p:sp>
      <p:pic>
        <p:nvPicPr>
          <p:cNvPr id="5" name="Picture 4" descr="resnet 50 v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" y="1540798"/>
            <a:ext cx="8142299" cy="4237087"/>
          </a:xfrm>
          <a:prstGeom prst="rect">
            <a:avLst/>
          </a:prstGeom>
        </p:spPr>
      </p:pic>
      <p:sp>
        <p:nvSpPr>
          <p:cNvPr id="6" name="Google Shape;86;p4"/>
          <p:cNvSpPr txBox="1">
            <a:spLocks noGrp="1"/>
          </p:cNvSpPr>
          <p:nvPr>
            <p:ph type="ftr" idx="11"/>
          </p:nvPr>
        </p:nvSpPr>
        <p:spPr>
          <a:xfrm>
            <a:off x="1987950" y="6466763"/>
            <a:ext cx="51681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 dirty="0"/>
              <a:t>Department of Computer Science and Engineering</a:t>
            </a:r>
            <a:endParaRPr sz="1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</p:txBody>
      </p:sp>
      <p:sp>
        <p:nvSpPr>
          <p:cNvPr id="7" name="object 5"/>
          <p:cNvSpPr txBox="1">
            <a:spLocks noGrp="1"/>
          </p:cNvSpPr>
          <p:nvPr>
            <p:ph type="dt" sz="half" idx="4294967295"/>
          </p:nvPr>
        </p:nvSpPr>
        <p:spPr>
          <a:xfrm>
            <a:off x="530225" y="6466776"/>
            <a:ext cx="760094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IN" dirty="0" smtClean="0"/>
              <a:t>28</a:t>
            </a:r>
            <a:r>
              <a:rPr lang="en-IN" dirty="0" smtClean="0"/>
              <a:t>/06/2023</a:t>
            </a:r>
            <a:endParaRPr lang="en-IN" dirty="0"/>
          </a:p>
          <a:p>
            <a:pPr marL="12700">
              <a:lnSpc>
                <a:spcPts val="1240"/>
              </a:lnSpc>
            </a:pP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889766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0C1AD5-1155-90AB-61FD-931167FC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002" y="672257"/>
            <a:ext cx="3972679" cy="430887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32E238F-BB47-8260-7BBD-E44B347B21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-IN"/>
          </a:p>
        </p:txBody>
      </p:sp>
      <p:pic>
        <p:nvPicPr>
          <p:cNvPr id="7" name="Picture 6" descr="resne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92" y="1773936"/>
            <a:ext cx="8494775" cy="4405311"/>
          </a:xfrm>
          <a:prstGeom prst="rect">
            <a:avLst/>
          </a:prstGeom>
        </p:spPr>
      </p:pic>
      <p:sp>
        <p:nvSpPr>
          <p:cNvPr id="5" name="Google Shape;86;p4"/>
          <p:cNvSpPr txBox="1">
            <a:spLocks noGrp="1"/>
          </p:cNvSpPr>
          <p:nvPr>
            <p:ph type="ftr" idx="11"/>
          </p:nvPr>
        </p:nvSpPr>
        <p:spPr>
          <a:xfrm>
            <a:off x="1987950" y="6466763"/>
            <a:ext cx="51681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 dirty="0"/>
              <a:t>Department of Computer Science and Engineering</a:t>
            </a:r>
            <a:endParaRPr sz="1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</p:txBody>
      </p:sp>
      <p:sp>
        <p:nvSpPr>
          <p:cNvPr id="6" name="object 5"/>
          <p:cNvSpPr txBox="1">
            <a:spLocks noGrp="1"/>
          </p:cNvSpPr>
          <p:nvPr>
            <p:ph type="dt" sz="half" idx="4294967295"/>
          </p:nvPr>
        </p:nvSpPr>
        <p:spPr>
          <a:xfrm>
            <a:off x="530225" y="6466776"/>
            <a:ext cx="760094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IN" dirty="0" smtClean="0"/>
              <a:t>28</a:t>
            </a:r>
            <a:r>
              <a:rPr lang="en-IN" dirty="0" smtClean="0"/>
              <a:t>/06/2023</a:t>
            </a:r>
            <a:endParaRPr lang="en-IN" dirty="0"/>
          </a:p>
          <a:p>
            <a:pPr marL="12700">
              <a:lnSpc>
                <a:spcPts val="1240"/>
              </a:lnSpc>
            </a:pP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834613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76113C-3B11-5356-756D-36980771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0313" y="464438"/>
            <a:ext cx="3183373" cy="430887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94F5344-DAAF-33DC-6360-7F7EC3EFF5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-IN"/>
          </a:p>
        </p:txBody>
      </p:sp>
      <p:pic>
        <p:nvPicPr>
          <p:cNvPr id="7" name="Picture 6" descr="epocho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2" y="1508760"/>
            <a:ext cx="8101584" cy="474573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4294967295"/>
          </p:nvPr>
        </p:nvSpPr>
        <p:spPr>
          <a:xfrm>
            <a:off x="530225" y="6466776"/>
            <a:ext cx="760094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IN" dirty="0" smtClean="0"/>
              <a:t>28</a:t>
            </a:r>
            <a:r>
              <a:rPr lang="en-IN" dirty="0" smtClean="0"/>
              <a:t>/06/2023</a:t>
            </a:r>
            <a:endParaRPr lang="en-IN" dirty="0"/>
          </a:p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6" name="Google Shape;86;p4"/>
          <p:cNvSpPr txBox="1">
            <a:spLocks noGrp="1"/>
          </p:cNvSpPr>
          <p:nvPr>
            <p:ph type="ftr" idx="11"/>
          </p:nvPr>
        </p:nvSpPr>
        <p:spPr>
          <a:xfrm>
            <a:off x="1987950" y="6466763"/>
            <a:ext cx="51681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 dirty="0"/>
              <a:t>Department of Computer Science and Engineering</a:t>
            </a:r>
            <a:endParaRPr sz="1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751956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86B4A2E-7D41-EFBE-1DD0-BE04FC87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086" y="522514"/>
            <a:ext cx="5954485" cy="1099456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Initializing the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Resnet-101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V2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3" t="14233" r="716" b="5979"/>
          <a:stretch/>
        </p:blipFill>
        <p:spPr>
          <a:xfrm>
            <a:off x="947057" y="1420582"/>
            <a:ext cx="7282541" cy="4316189"/>
          </a:xfrm>
          <a:prstGeom prst="rect">
            <a:avLst/>
          </a:prstGeom>
        </p:spPr>
      </p:pic>
      <p:sp>
        <p:nvSpPr>
          <p:cNvPr id="6" name="object 5"/>
          <p:cNvSpPr txBox="1">
            <a:spLocks noGrp="1"/>
          </p:cNvSpPr>
          <p:nvPr>
            <p:ph type="dt" sz="half" idx="4294967295"/>
          </p:nvPr>
        </p:nvSpPr>
        <p:spPr>
          <a:xfrm>
            <a:off x="530225" y="6466776"/>
            <a:ext cx="760094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IN" dirty="0" smtClean="0"/>
              <a:t>28</a:t>
            </a:r>
            <a:r>
              <a:rPr lang="en-IN" dirty="0" smtClean="0"/>
              <a:t>/06/2023</a:t>
            </a:r>
            <a:endParaRPr lang="en-IN" dirty="0"/>
          </a:p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7" name="Google Shape;86;p4"/>
          <p:cNvSpPr txBox="1">
            <a:spLocks noGrp="1"/>
          </p:cNvSpPr>
          <p:nvPr>
            <p:ph type="ftr" idx="11"/>
          </p:nvPr>
        </p:nvSpPr>
        <p:spPr>
          <a:xfrm>
            <a:off x="2265355" y="6258502"/>
            <a:ext cx="51681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 dirty="0"/>
              <a:t>Department of Computer Science and Engineering</a:t>
            </a:r>
            <a:endParaRPr sz="1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47208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3421547" y="623200"/>
            <a:ext cx="29424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4400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3400" y="0"/>
            <a:ext cx="990599" cy="122448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"/>
          <p:cNvSpPr txBox="1"/>
          <p:nvPr/>
        </p:nvSpPr>
        <p:spPr>
          <a:xfrm>
            <a:off x="897257" y="1612391"/>
            <a:ext cx="4208100" cy="296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IN" sz="24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Proposed 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Technology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Societal impact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timeline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2"/>
          <p:cNvSpPr txBox="1">
            <a:spLocks noGrp="1"/>
          </p:cNvSpPr>
          <p:nvPr>
            <p:ph type="dt" idx="10"/>
          </p:nvPr>
        </p:nvSpPr>
        <p:spPr>
          <a:xfrm>
            <a:off x="530225" y="6466775"/>
            <a:ext cx="864600" cy="19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 smtClean="0"/>
              <a:t>28</a:t>
            </a:r>
            <a:r>
              <a:rPr lang="en-IN" dirty="0" smtClean="0"/>
              <a:t>/06/23</a:t>
            </a:r>
            <a:endParaRPr dirty="0"/>
          </a:p>
        </p:txBody>
      </p:sp>
      <p:sp>
        <p:nvSpPr>
          <p:cNvPr id="65" name="Google Shape;65;p2"/>
          <p:cNvSpPr txBox="1">
            <a:spLocks noGrp="1"/>
          </p:cNvSpPr>
          <p:nvPr>
            <p:ph type="sldNum" idx="12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pPr marL="38100" lvl="0" indent="0" algn="l" rtl="0">
                <a:lnSpc>
                  <a:spcPct val="103333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</a:t>
            </a:fld>
            <a:endParaRPr/>
          </a:p>
        </p:txBody>
      </p:sp>
      <p:sp>
        <p:nvSpPr>
          <p:cNvPr id="66" name="Google Shape;66;p2"/>
          <p:cNvSpPr txBox="1">
            <a:spLocks noGrp="1"/>
          </p:cNvSpPr>
          <p:nvPr>
            <p:ph type="ftr" idx="11"/>
          </p:nvPr>
        </p:nvSpPr>
        <p:spPr>
          <a:xfrm>
            <a:off x="1962475" y="6466775"/>
            <a:ext cx="59853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400" dirty="0"/>
              <a:t>Department of Computer Science and Engineering</a:t>
            </a:r>
            <a:endParaRPr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25BA2E-8BEC-3490-0EAB-4DF021C96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128" y="522627"/>
            <a:ext cx="3033744" cy="430887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6B74B94-403B-BAC1-9745-486023712F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-IN"/>
          </a:p>
        </p:txBody>
      </p:sp>
      <p:pic>
        <p:nvPicPr>
          <p:cNvPr id="5" name="Picture 4" descr="evaluation metric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472" y="1527048"/>
            <a:ext cx="6254496" cy="4418997"/>
          </a:xfrm>
          <a:prstGeom prst="rect">
            <a:avLst/>
          </a:prstGeom>
        </p:spPr>
      </p:pic>
      <p:sp>
        <p:nvSpPr>
          <p:cNvPr id="6" name="Google Shape;86;p4"/>
          <p:cNvSpPr txBox="1">
            <a:spLocks noGrp="1"/>
          </p:cNvSpPr>
          <p:nvPr>
            <p:ph type="ftr" idx="11"/>
          </p:nvPr>
        </p:nvSpPr>
        <p:spPr>
          <a:xfrm>
            <a:off x="1987950" y="6466763"/>
            <a:ext cx="51681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 dirty="0"/>
              <a:t>Department of Computer Science and Engineering</a:t>
            </a:r>
            <a:endParaRPr sz="1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</p:txBody>
      </p:sp>
      <p:sp>
        <p:nvSpPr>
          <p:cNvPr id="7" name="object 5"/>
          <p:cNvSpPr txBox="1">
            <a:spLocks noGrp="1"/>
          </p:cNvSpPr>
          <p:nvPr>
            <p:ph type="dt" sz="half" idx="4294967295"/>
          </p:nvPr>
        </p:nvSpPr>
        <p:spPr>
          <a:xfrm>
            <a:off x="530225" y="6466776"/>
            <a:ext cx="760094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IN" dirty="0" smtClean="0"/>
              <a:t>28</a:t>
            </a:r>
            <a:r>
              <a:rPr lang="en-IN" dirty="0" smtClean="0"/>
              <a:t>/06/2023</a:t>
            </a:r>
            <a:endParaRPr lang="en-IN" dirty="0"/>
          </a:p>
          <a:p>
            <a:pPr marL="12700">
              <a:lnSpc>
                <a:spcPts val="1240"/>
              </a:lnSpc>
            </a:pP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170360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9D6D4-DBAD-CB72-B848-57890DE24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2984" y="481064"/>
            <a:ext cx="3972679" cy="430887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411A302-F0D8-70E6-D3D5-BD6889A1CD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-IN"/>
          </a:p>
        </p:txBody>
      </p:sp>
      <p:pic>
        <p:nvPicPr>
          <p:cNvPr id="5" name="Picture 4" descr="confu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" y="1353312"/>
            <a:ext cx="8037576" cy="4937760"/>
          </a:xfrm>
          <a:prstGeom prst="rect">
            <a:avLst/>
          </a:prstGeom>
        </p:spPr>
      </p:pic>
      <p:sp>
        <p:nvSpPr>
          <p:cNvPr id="6" name="object 5"/>
          <p:cNvSpPr txBox="1">
            <a:spLocks noGrp="1"/>
          </p:cNvSpPr>
          <p:nvPr>
            <p:ph type="dt" sz="half" idx="4294967295"/>
          </p:nvPr>
        </p:nvSpPr>
        <p:spPr>
          <a:xfrm>
            <a:off x="530225" y="6466776"/>
            <a:ext cx="760094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IN" dirty="0" smtClean="0"/>
              <a:t>28</a:t>
            </a:r>
            <a:r>
              <a:rPr lang="en-IN" dirty="0" smtClean="0"/>
              <a:t>/06/2023</a:t>
            </a:r>
            <a:endParaRPr lang="en-IN" dirty="0"/>
          </a:p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7" name="Google Shape;86;p4"/>
          <p:cNvSpPr txBox="1">
            <a:spLocks noGrp="1"/>
          </p:cNvSpPr>
          <p:nvPr>
            <p:ph type="ftr" idx="11"/>
          </p:nvPr>
        </p:nvSpPr>
        <p:spPr>
          <a:xfrm>
            <a:off x="1987950" y="6466763"/>
            <a:ext cx="51681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 dirty="0"/>
              <a:t>Department of Computer Science and Engineering</a:t>
            </a:r>
            <a:endParaRPr sz="1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324200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E05D92-FC08-E8DE-EE7E-53371A40D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037" y="530940"/>
            <a:ext cx="2825925" cy="430887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0AD0C5B-2F42-5E2C-ABDC-9DB73D0751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-IN"/>
          </a:p>
        </p:txBody>
      </p:sp>
      <p:pic>
        <p:nvPicPr>
          <p:cNvPr id="5" name="Picture 4" descr="ss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72" y="1993392"/>
            <a:ext cx="7022592" cy="1709928"/>
          </a:xfrm>
          <a:prstGeom prst="rect">
            <a:avLst/>
          </a:prstGeom>
        </p:spPr>
      </p:pic>
      <p:sp>
        <p:nvSpPr>
          <p:cNvPr id="6" name="Google Shape;86;p4"/>
          <p:cNvSpPr txBox="1">
            <a:spLocks noGrp="1"/>
          </p:cNvSpPr>
          <p:nvPr>
            <p:ph type="ftr" idx="11"/>
          </p:nvPr>
        </p:nvSpPr>
        <p:spPr>
          <a:xfrm>
            <a:off x="1987950" y="6466763"/>
            <a:ext cx="51681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 dirty="0"/>
              <a:t>Department of Computer Science and Engineering</a:t>
            </a:r>
            <a:endParaRPr sz="1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</p:txBody>
      </p:sp>
      <p:sp>
        <p:nvSpPr>
          <p:cNvPr id="7" name="object 5"/>
          <p:cNvSpPr txBox="1">
            <a:spLocks noGrp="1"/>
          </p:cNvSpPr>
          <p:nvPr>
            <p:ph type="dt" sz="half" idx="4294967295"/>
          </p:nvPr>
        </p:nvSpPr>
        <p:spPr>
          <a:xfrm>
            <a:off x="530225" y="6466776"/>
            <a:ext cx="760094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IN" dirty="0" smtClean="0"/>
              <a:t>28</a:t>
            </a:r>
            <a:r>
              <a:rPr lang="en-IN" dirty="0" smtClean="0"/>
              <a:t>/06/2023</a:t>
            </a:r>
            <a:endParaRPr lang="en-IN" dirty="0"/>
          </a:p>
          <a:p>
            <a:pPr marL="12700">
              <a:lnSpc>
                <a:spcPts val="1240"/>
              </a:lnSpc>
            </a:pP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363771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746028-ACD5-8645-4510-9E5459505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660" y="489376"/>
            <a:ext cx="3972679" cy="430887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Accuracy and Loss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3067045-E6D9-0D58-E6DB-14C629A6AF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-IN"/>
          </a:p>
        </p:txBody>
      </p:sp>
      <p:pic>
        <p:nvPicPr>
          <p:cNvPr id="6" name="Picture 5" descr="acuracy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97" y="1508760"/>
            <a:ext cx="3619814" cy="4548549"/>
          </a:xfrm>
          <a:prstGeom prst="rect">
            <a:avLst/>
          </a:prstGeom>
        </p:spPr>
      </p:pic>
      <p:pic>
        <p:nvPicPr>
          <p:cNvPr id="7" name="Picture 6" descr="loss1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147" y="1481328"/>
            <a:ext cx="3703641" cy="4553712"/>
          </a:xfrm>
          <a:prstGeom prst="rect">
            <a:avLst/>
          </a:prstGeom>
        </p:spPr>
      </p:pic>
      <p:sp>
        <p:nvSpPr>
          <p:cNvPr id="8" name="object 5"/>
          <p:cNvSpPr txBox="1">
            <a:spLocks noGrp="1"/>
          </p:cNvSpPr>
          <p:nvPr>
            <p:ph type="dt" sz="half" idx="4294967295"/>
          </p:nvPr>
        </p:nvSpPr>
        <p:spPr>
          <a:xfrm>
            <a:off x="530225" y="6466776"/>
            <a:ext cx="760094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IN" dirty="0" smtClean="0"/>
              <a:t>28</a:t>
            </a:r>
            <a:r>
              <a:rPr lang="en-IN" dirty="0" smtClean="0"/>
              <a:t>/06/2023</a:t>
            </a:r>
            <a:endParaRPr lang="en-IN" dirty="0"/>
          </a:p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9" name="Google Shape;86;p4"/>
          <p:cNvSpPr txBox="1">
            <a:spLocks noGrp="1"/>
          </p:cNvSpPr>
          <p:nvPr>
            <p:ph type="ftr" idx="11"/>
          </p:nvPr>
        </p:nvSpPr>
        <p:spPr>
          <a:xfrm>
            <a:off x="1987950" y="6466763"/>
            <a:ext cx="51681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 dirty="0"/>
              <a:t>Department of Computer Science and Engineering</a:t>
            </a:r>
            <a:endParaRPr sz="1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082375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A83585-B1D1-323C-3E29-738898B2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499" y="514315"/>
            <a:ext cx="1047001" cy="430887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D35CD73-41D1-29CA-06CC-ECEAE3D870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4666F20-A064-5E4A-D8CE-D216581AC613}"/>
              </a:ext>
            </a:extLst>
          </p:cNvPr>
          <p:cNvSpPr txBox="1"/>
          <p:nvPr/>
        </p:nvSpPr>
        <p:spPr>
          <a:xfrm>
            <a:off x="731318" y="1637607"/>
            <a:ext cx="7908313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Accuracy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1: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50-v2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71.07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2: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101-v2 = 77.1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4294967295"/>
          </p:nvPr>
        </p:nvSpPr>
        <p:spPr>
          <a:xfrm>
            <a:off x="530225" y="6466776"/>
            <a:ext cx="760094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IN" dirty="0" smtClean="0"/>
              <a:t>28</a:t>
            </a:r>
            <a:r>
              <a:rPr lang="en-IN" dirty="0" smtClean="0"/>
              <a:t>/06/2023</a:t>
            </a:r>
            <a:endParaRPr lang="en-IN" dirty="0"/>
          </a:p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6" name="Google Shape;86;p4"/>
          <p:cNvSpPr txBox="1">
            <a:spLocks noGrp="1"/>
          </p:cNvSpPr>
          <p:nvPr>
            <p:ph type="ftr" idx="11"/>
          </p:nvPr>
        </p:nvSpPr>
        <p:spPr>
          <a:xfrm>
            <a:off x="1987950" y="6466763"/>
            <a:ext cx="51681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 dirty="0"/>
              <a:t>Department of Computer Science and Engineering</a:t>
            </a:r>
            <a:endParaRPr sz="1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031352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3400" y="0"/>
            <a:ext cx="990599" cy="122448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2568187" y="636051"/>
            <a:ext cx="4007626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800" dirty="0">
                <a:latin typeface="Times New Roman"/>
                <a:ea typeface="Times New Roman"/>
                <a:cs typeface="Times New Roman"/>
                <a:sym typeface="Times New Roman"/>
              </a:rPr>
              <a:t>TECHNOLOGY STACK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8"/>
          <p:cNvSpPr txBox="1">
            <a:spLocks noGrp="1"/>
          </p:cNvSpPr>
          <p:nvPr>
            <p:ph type="dt" idx="10"/>
          </p:nvPr>
        </p:nvSpPr>
        <p:spPr>
          <a:xfrm>
            <a:off x="530225" y="6466776"/>
            <a:ext cx="760200" cy="19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 smtClean="0"/>
              <a:t>28</a:t>
            </a:r>
            <a:r>
              <a:rPr lang="en-IN" dirty="0" smtClean="0"/>
              <a:t>/06/2023</a:t>
            </a:r>
            <a:endParaRPr dirty="0"/>
          </a:p>
        </p:txBody>
      </p:sp>
      <p:sp>
        <p:nvSpPr>
          <p:cNvPr id="143" name="Google Shape;143;p8"/>
          <p:cNvSpPr txBox="1">
            <a:spLocks noGrp="1"/>
          </p:cNvSpPr>
          <p:nvPr>
            <p:ph type="sldNum" idx="12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pPr marL="38100" lvl="0" indent="0" algn="l" rtl="0">
                <a:lnSpc>
                  <a:spcPct val="103333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25</a:t>
            </a:fld>
            <a:endParaRPr/>
          </a:p>
        </p:txBody>
      </p:sp>
      <p:sp>
        <p:nvSpPr>
          <p:cNvPr id="144" name="Google Shape;144;p8"/>
          <p:cNvSpPr txBox="1">
            <a:spLocks noGrp="1"/>
          </p:cNvSpPr>
          <p:nvPr>
            <p:ph type="ftr" idx="11"/>
          </p:nvPr>
        </p:nvSpPr>
        <p:spPr>
          <a:xfrm>
            <a:off x="2034067" y="6443750"/>
            <a:ext cx="52388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39D1627-5E32-0FF3-ACC7-AC6D26C974FB}"/>
              </a:ext>
            </a:extLst>
          </p:cNvPr>
          <p:cNvSpPr txBox="1"/>
          <p:nvPr/>
        </p:nvSpPr>
        <p:spPr>
          <a:xfrm>
            <a:off x="712936" y="1572858"/>
            <a:ext cx="581587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 REQUIREMENTS</a:t>
            </a:r>
            <a:endParaRPr lang="en-US" sz="1800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Processor: i5 10</a:t>
            </a:r>
            <a:r>
              <a:rPr lang="en-IN" sz="20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Gen or better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RAM: 8GB or better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Storage: 120GB or more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 </a:t>
            </a:r>
            <a:endParaRPr lang="en-US" sz="2000" u="sng" dirty="0">
              <a:effectLst/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REQUIREMENTS</a:t>
            </a:r>
            <a:endParaRPr lang="en-US" sz="1800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Windows 10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Python 3.6 or newer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Necessary Python Modules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3400" y="0"/>
            <a:ext cx="990599" cy="122448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0"/>
          <p:cNvSpPr txBox="1">
            <a:spLocks noGrp="1"/>
          </p:cNvSpPr>
          <p:nvPr>
            <p:ph type="title"/>
          </p:nvPr>
        </p:nvSpPr>
        <p:spPr>
          <a:xfrm>
            <a:off x="2793696" y="612240"/>
            <a:ext cx="3671358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800" dirty="0">
                <a:latin typeface="Times New Roman"/>
                <a:ea typeface="Times New Roman"/>
                <a:cs typeface="Times New Roman"/>
                <a:sym typeface="Times New Roman"/>
              </a:rPr>
              <a:t>  SOCIETAL IMPACT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0"/>
          <p:cNvSpPr txBox="1">
            <a:spLocks noGrp="1"/>
          </p:cNvSpPr>
          <p:nvPr>
            <p:ph type="dt" idx="10"/>
          </p:nvPr>
        </p:nvSpPr>
        <p:spPr>
          <a:xfrm>
            <a:off x="530225" y="6466776"/>
            <a:ext cx="760200" cy="380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dirty="0" smtClean="0"/>
              <a:t>28</a:t>
            </a:r>
            <a:r>
              <a:rPr lang="en-IN" dirty="0" smtClean="0"/>
              <a:t>/06/2023</a:t>
            </a:r>
            <a:endParaRPr dirty="0"/>
          </a:p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4" name="Google Shape;154;p10"/>
          <p:cNvSpPr txBox="1">
            <a:spLocks noGrp="1"/>
          </p:cNvSpPr>
          <p:nvPr>
            <p:ph type="sldNum" idx="12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pPr marL="38100" lvl="0" indent="0" algn="l" rtl="0">
                <a:lnSpc>
                  <a:spcPct val="103333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26</a:t>
            </a:fld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ftr" idx="11"/>
          </p:nvPr>
        </p:nvSpPr>
        <p:spPr>
          <a:xfrm>
            <a:off x="2542222" y="6466775"/>
            <a:ext cx="4882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p10"/>
          <p:cNvSpPr txBox="1"/>
          <p:nvPr/>
        </p:nvSpPr>
        <p:spPr>
          <a:xfrm>
            <a:off x="363092" y="1499617"/>
            <a:ext cx="8460867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19100" lvl="0" indent="-342900" algn="just">
              <a:lnSpc>
                <a:spcPct val="150000"/>
              </a:lnSpc>
              <a:buClr>
                <a:srgbClr val="1C1D1E"/>
              </a:buClr>
              <a:buSzPts val="2400"/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Now a days more and more information about tourist attractions is being portrayed visually rather than textually. As a result, tourists who are interested in a specific attraction represented in photographs may not know how to conduct a text search to learn more about the intriguing tourist places. </a:t>
            </a:r>
          </a:p>
          <a:p>
            <a:pPr marL="419100" lvl="0" indent="-342900" algn="just">
              <a:lnSpc>
                <a:spcPct val="150000"/>
              </a:lnSpc>
              <a:buClr>
                <a:srgbClr val="1C1D1E"/>
              </a:buClr>
              <a:buSzPts val="2400"/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In light of this issue, and in order to improve the tourism industry's competitiveness, this study proposes an innovative tourist spot identification mechanism based on deep learning-based object detection technology for real-time detection and identification of tourist spots by taking pictures on location or retrieving images from the Internet.</a:t>
            </a:r>
            <a:endParaRPr sz="2000" b="0" i="0" u="none" strike="noStrike" cap="none" dirty="0">
              <a:solidFill>
                <a:srgbClr val="1C1D1E"/>
              </a:solidFill>
              <a:highlight>
                <a:srgbClr val="FFFFFF"/>
              </a:highlight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3400" y="0"/>
            <a:ext cx="990599" cy="122448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3145080" y="612240"/>
            <a:ext cx="2853840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800" dirty="0">
                <a:latin typeface="Times New Roman"/>
                <a:ea typeface="Times New Roman"/>
                <a:cs typeface="Times New Roman"/>
                <a:sym typeface="Times New Roman"/>
              </a:rPr>
              <a:t>  Feasibility Study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0"/>
          <p:cNvSpPr txBox="1">
            <a:spLocks noGrp="1"/>
          </p:cNvSpPr>
          <p:nvPr>
            <p:ph type="dt" idx="10"/>
          </p:nvPr>
        </p:nvSpPr>
        <p:spPr>
          <a:xfrm>
            <a:off x="530225" y="6466776"/>
            <a:ext cx="760200" cy="19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 smtClean="0"/>
              <a:t>28</a:t>
            </a:r>
            <a:r>
              <a:rPr lang="en-IN" dirty="0" smtClean="0"/>
              <a:t>/06/2023</a:t>
            </a:r>
            <a:endParaRPr dirty="0"/>
          </a:p>
        </p:txBody>
      </p:sp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pPr marL="38100" lvl="0" indent="0" algn="l" rtl="0">
                <a:lnSpc>
                  <a:spcPct val="103333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27</a:t>
            </a:fld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2542222" y="6466775"/>
            <a:ext cx="486441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</p:txBody>
      </p:sp>
      <p:sp>
        <p:nvSpPr>
          <p:cNvPr id="166" name="Google Shape;166;p20"/>
          <p:cNvSpPr txBox="1"/>
          <p:nvPr/>
        </p:nvSpPr>
        <p:spPr>
          <a:xfrm>
            <a:off x="716437" y="1857080"/>
            <a:ext cx="4571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363794" y="1533635"/>
            <a:ext cx="8780206" cy="407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STUDY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is trained using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Resnet50v2 model and Resnet101v2 which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be supported by system which has &gt; i3 processor and graphics card.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frame work is used for deploying model and showing prediction</a:t>
            </a:r>
          </a:p>
          <a:p>
            <a:pPr algn="just">
              <a:lnSpc>
                <a:spcPct val="150000"/>
              </a:lnSpc>
            </a:pPr>
            <a:endParaRPr lang="en-IN" sz="2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i="0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OPERATIONAL STUDY</a:t>
            </a:r>
            <a:r>
              <a:rPr lang="en-IN" sz="2200" b="0" i="0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User friendly interface to interact with user to predict result.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Prediction time will be reduced.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3400" y="0"/>
            <a:ext cx="990599" cy="122448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title"/>
          </p:nvPr>
        </p:nvSpPr>
        <p:spPr>
          <a:xfrm>
            <a:off x="1788150" y="421162"/>
            <a:ext cx="55677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PROJECT TIMELINE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dt" idx="10"/>
          </p:nvPr>
        </p:nvSpPr>
        <p:spPr>
          <a:xfrm>
            <a:off x="530225" y="6466776"/>
            <a:ext cx="760200" cy="19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 smtClean="0"/>
              <a:t>28</a:t>
            </a:r>
            <a:r>
              <a:rPr lang="en-IN" dirty="0" smtClean="0"/>
              <a:t>/06/2023</a:t>
            </a:r>
            <a:endParaRPr dirty="0"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pPr marL="38100" lvl="0" indent="0" algn="l" rtl="0">
                <a:lnSpc>
                  <a:spcPct val="103333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28</a:t>
            </a:fld>
            <a:endParaRPr/>
          </a:p>
        </p:txBody>
      </p:sp>
      <p:sp>
        <p:nvSpPr>
          <p:cNvPr id="176" name="Google Shape;176;p11"/>
          <p:cNvSpPr txBox="1">
            <a:spLocks noGrp="1"/>
          </p:cNvSpPr>
          <p:nvPr>
            <p:ph type="ftr" idx="11"/>
          </p:nvPr>
        </p:nvSpPr>
        <p:spPr>
          <a:xfrm>
            <a:off x="2507958" y="6523971"/>
            <a:ext cx="49434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</p:txBody>
      </p:sp>
      <p:graphicFrame>
        <p:nvGraphicFramePr>
          <p:cNvPr id="177" name="Google Shape;177;p11"/>
          <p:cNvGraphicFramePr/>
          <p:nvPr>
            <p:extLst>
              <p:ext uri="{D42A27DB-BD31-4B8C-83A1-F6EECF244321}">
                <p14:modId xmlns:p14="http://schemas.microsoft.com/office/powerpoint/2010/main" val="1482016823"/>
              </p:ext>
            </p:extLst>
          </p:nvPr>
        </p:nvGraphicFramePr>
        <p:xfrm>
          <a:off x="1185874" y="1224480"/>
          <a:ext cx="7088805" cy="4709200"/>
        </p:xfrm>
        <a:graphic>
          <a:graphicData uri="http://schemas.openxmlformats.org/drawingml/2006/table">
            <a:tbl>
              <a:tblPr firstRow="1" bandRow="1">
                <a:noFill/>
                <a:tableStyleId>{DE04A1C0-095C-49EB-A86E-60B5A7E83BDD}</a:tableStyleId>
              </a:tblPr>
              <a:tblGrid>
                <a:gridCol w="23629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629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629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44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5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5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5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5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25 - 09 - 2022</a:t>
                      </a:r>
                      <a:endParaRPr sz="15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5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week</a:t>
                      </a:r>
                      <a:endParaRPr sz="1500" u="none" strike="noStrike" cap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 panose="020B0604020202020204" pitchFamily="34" charset="0"/>
                        <a:buChar char="•"/>
                      </a:pPr>
                      <a:r>
                        <a:rPr lang="en-IN" sz="15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Introduction/ Abstract</a:t>
                      </a:r>
                      <a:endParaRPr sz="150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 panose="020B0604020202020204" pitchFamily="34" charset="0"/>
                        <a:buChar char="•"/>
                      </a:pPr>
                      <a:r>
                        <a:rPr lang="en-IN" sz="15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Specifications</a:t>
                      </a:r>
                    </a:p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 panose="020B0604020202020204" pitchFamily="34" charset="0"/>
                        <a:buChar char="•"/>
                      </a:pPr>
                      <a:r>
                        <a:rPr lang="en-IN" sz="15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Literature Survey</a:t>
                      </a:r>
                      <a:endParaRPr sz="150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 panose="020B0604020202020204" pitchFamily="34" charset="0"/>
                        <a:buChar char="•"/>
                      </a:pPr>
                      <a:r>
                        <a:rPr lang="en-IN" sz="15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References</a:t>
                      </a:r>
                      <a:endParaRPr sz="15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52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5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19 - 11 - 2022</a:t>
                      </a:r>
                      <a:endParaRPr sz="15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5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I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IN" sz="15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weeks</a:t>
                      </a:r>
                      <a:endParaRPr sz="15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 panose="020B0604020202020204" pitchFamily="34" charset="0"/>
                        <a:buChar char="•"/>
                      </a:pPr>
                      <a:r>
                        <a:rPr lang="en-IN" sz="15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Finding out suitable algorithm.</a:t>
                      </a:r>
                    </a:p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 panose="020B0604020202020204" pitchFamily="34" charset="0"/>
                        <a:buChar char="•"/>
                      </a:pPr>
                      <a:r>
                        <a:rPr lang="en-IN" sz="15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Data Set Selection.</a:t>
                      </a:r>
                      <a:endParaRPr sz="150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 panose="020B0604020202020204" pitchFamily="34" charset="0"/>
                        <a:buChar char="•"/>
                      </a:pPr>
                      <a:r>
                        <a:rPr lang="en-IN" sz="15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Literature Survey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52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5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 – 12 - 2022</a:t>
                      </a:r>
                      <a:endParaRPr sz="15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5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 weeks</a:t>
                      </a:r>
                      <a:endParaRPr sz="15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 panose="020B0604020202020204" pitchFamily="34" charset="0"/>
                        <a:buChar char="•"/>
                      </a:pPr>
                      <a:r>
                        <a:rPr lang="en-IN" sz="15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Literature Survey</a:t>
                      </a:r>
                    </a:p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 panose="020B0604020202020204" pitchFamily="34" charset="0"/>
                        <a:buChar char="•"/>
                      </a:pPr>
                      <a:r>
                        <a:rPr lang="en-IN" sz="15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Dataset Collection</a:t>
                      </a:r>
                    </a:p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 panose="020B0604020202020204" pitchFamily="34" charset="0"/>
                        <a:buChar char="•"/>
                      </a:pPr>
                      <a:r>
                        <a:rPr lang="en-IN" sz="15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Segregating dataset into respective classes</a:t>
                      </a:r>
                    </a:p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 panose="020B0604020202020204" pitchFamily="34" charset="0"/>
                        <a:buChar char="•"/>
                      </a:pPr>
                      <a:r>
                        <a:rPr lang="en-IN" sz="15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Pre-processing the dataset</a:t>
                      </a:r>
                    </a:p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 panose="020B0604020202020204" pitchFamily="34" charset="0"/>
                        <a:buChar char="•"/>
                      </a:pPr>
                      <a:r>
                        <a:rPr lang="en-IN" sz="15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Splitting the dataset into testing and training modules</a:t>
                      </a:r>
                    </a:p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 panose="020B0604020202020204" pitchFamily="34" charset="0"/>
                        <a:buChar char="•"/>
                      </a:pPr>
                      <a:endParaRPr lang="en-IN" sz="150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41631311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7747C7-E533-4FEB-A035-FE6BBC20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660" y="489377"/>
            <a:ext cx="3972679" cy="430887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Timeline Contd..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DF60EAA-B558-F6FC-CEAC-3E73FA7FB4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DF8C9F4E-078F-1D7D-ADAF-EADA1B453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112134"/>
              </p:ext>
            </p:extLst>
          </p:nvPr>
        </p:nvGraphicFramePr>
        <p:xfrm>
          <a:off x="1027596" y="1702089"/>
          <a:ext cx="7484637" cy="2298280"/>
        </p:xfrm>
        <a:graphic>
          <a:graphicData uri="http://schemas.openxmlformats.org/drawingml/2006/table">
            <a:tbl>
              <a:tblPr firstRow="1" bandRow="1">
                <a:noFill/>
                <a:tableStyleId>{DE04A1C0-095C-49EB-A86E-60B5A7E83BDD}</a:tableStyleId>
              </a:tblPr>
              <a:tblGrid>
                <a:gridCol w="2494879">
                  <a:extLst>
                    <a:ext uri="{9D8B030D-6E8A-4147-A177-3AD203B41FA5}">
                      <a16:colId xmlns:a16="http://schemas.microsoft.com/office/drawing/2014/main" xmlns="" val="1483628996"/>
                    </a:ext>
                  </a:extLst>
                </a:gridCol>
                <a:gridCol w="2494879">
                  <a:extLst>
                    <a:ext uri="{9D8B030D-6E8A-4147-A177-3AD203B41FA5}">
                      <a16:colId xmlns:a16="http://schemas.microsoft.com/office/drawing/2014/main" xmlns="" val="948591194"/>
                    </a:ext>
                  </a:extLst>
                </a:gridCol>
                <a:gridCol w="2494879">
                  <a:extLst>
                    <a:ext uri="{9D8B030D-6E8A-4147-A177-3AD203B41FA5}">
                      <a16:colId xmlns:a16="http://schemas.microsoft.com/office/drawing/2014/main" xmlns="" val="3543190667"/>
                    </a:ext>
                  </a:extLst>
                </a:gridCol>
              </a:tblGrid>
              <a:tr h="7823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500" b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16-03-2023</a:t>
                      </a:r>
                      <a:endParaRPr sz="1500" b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500" b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weeks</a:t>
                      </a:r>
                      <a:endParaRPr sz="1500" b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 panose="020B0604020202020204" pitchFamily="34" charset="0"/>
                        <a:buChar char="•"/>
                      </a:pPr>
                      <a:r>
                        <a:rPr lang="en-IN" sz="1500" b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the model</a:t>
                      </a:r>
                    </a:p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 panose="020B0604020202020204" pitchFamily="34" charset="0"/>
                        <a:buChar char="•"/>
                      </a:pPr>
                      <a:r>
                        <a:rPr lang="en-IN" sz="1500" b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Modifying different input parameters for improving accuracy</a:t>
                      </a:r>
                    </a:p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 panose="020B0604020202020204" pitchFamily="34" charset="0"/>
                        <a:buChar char="•"/>
                      </a:pPr>
                      <a:r>
                        <a:rPr lang="en-IN" sz="1500" b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Tried different epochs number and batch size</a:t>
                      </a:r>
                      <a:endParaRPr sz="1500" b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769521"/>
                  </a:ext>
                </a:extLst>
              </a:tr>
              <a:tr h="8352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 panose="020B0604020202020204" pitchFamily="34" charset="0"/>
                        <a:buChar char="•"/>
                      </a:pPr>
                      <a:r>
                        <a:rPr lang="en-IN" sz="15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Severity prediction </a:t>
                      </a:r>
                    </a:p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 panose="020B0604020202020204" pitchFamily="34" charset="0"/>
                        <a:buChar char="•"/>
                      </a:pPr>
                      <a:r>
                        <a:rPr lang="en-IN" sz="15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Paper publishing</a:t>
                      </a:r>
                    </a:p>
                  </a:txBody>
                  <a:tcPr marL="91450" marR="91450" marT="45725" marB="457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3799613"/>
                  </a:ext>
                </a:extLst>
              </a:tr>
            </a:tbl>
          </a:graphicData>
        </a:graphic>
      </p:graphicFrame>
      <p:sp>
        <p:nvSpPr>
          <p:cNvPr id="5" name="Google Shape;174;p11"/>
          <p:cNvSpPr txBox="1">
            <a:spLocks noGrp="1"/>
          </p:cNvSpPr>
          <p:nvPr>
            <p:ph type="dt" idx="10"/>
          </p:nvPr>
        </p:nvSpPr>
        <p:spPr>
          <a:xfrm>
            <a:off x="530225" y="6466776"/>
            <a:ext cx="760200" cy="19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 smtClean="0"/>
              <a:t>28</a:t>
            </a:r>
            <a:r>
              <a:rPr lang="en-IN" dirty="0" smtClean="0"/>
              <a:t>/06/2023</a:t>
            </a:r>
            <a:endParaRPr dirty="0"/>
          </a:p>
        </p:txBody>
      </p:sp>
      <p:sp>
        <p:nvSpPr>
          <p:cNvPr id="6" name="Google Shape;176;p11"/>
          <p:cNvSpPr txBox="1">
            <a:spLocks noGrp="1"/>
          </p:cNvSpPr>
          <p:nvPr>
            <p:ph type="ftr" idx="11"/>
          </p:nvPr>
        </p:nvSpPr>
        <p:spPr>
          <a:xfrm>
            <a:off x="2507958" y="6523971"/>
            <a:ext cx="49434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43630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351529" y="612240"/>
            <a:ext cx="2508944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" name="Google Shape;7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3400" y="0"/>
            <a:ext cx="990599" cy="122448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3"/>
          <p:cNvSpPr txBox="1">
            <a:spLocks noGrp="1"/>
          </p:cNvSpPr>
          <p:nvPr>
            <p:ph type="dt" idx="10"/>
          </p:nvPr>
        </p:nvSpPr>
        <p:spPr>
          <a:xfrm>
            <a:off x="530225" y="6466776"/>
            <a:ext cx="760200" cy="19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 smtClean="0"/>
              <a:t>28</a:t>
            </a:r>
            <a:r>
              <a:rPr lang="en-IN" dirty="0" smtClean="0"/>
              <a:t>/06/2023</a:t>
            </a:r>
            <a:endParaRPr dirty="0"/>
          </a:p>
        </p:txBody>
      </p:sp>
      <p:sp>
        <p:nvSpPr>
          <p:cNvPr id="74" name="Google Shape;74;p3"/>
          <p:cNvSpPr txBox="1">
            <a:spLocks noGrp="1"/>
          </p:cNvSpPr>
          <p:nvPr>
            <p:ph type="sldNum" idx="12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pPr marL="38100" lvl="0" indent="0" algn="l" rtl="0">
                <a:lnSpc>
                  <a:spcPct val="103333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3</a:t>
            </a:fld>
            <a:endParaRPr/>
          </a:p>
        </p:txBody>
      </p:sp>
      <p:sp>
        <p:nvSpPr>
          <p:cNvPr id="75" name="Google Shape;75;p3"/>
          <p:cNvSpPr txBox="1">
            <a:spLocks noGrp="1"/>
          </p:cNvSpPr>
          <p:nvPr>
            <p:ph type="ftr" idx="11"/>
          </p:nvPr>
        </p:nvSpPr>
        <p:spPr>
          <a:xfrm>
            <a:off x="2123400" y="6466775"/>
            <a:ext cx="48972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903000" y="1874300"/>
            <a:ext cx="725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699900" y="1399033"/>
            <a:ext cx="7744200" cy="5262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just">
              <a:lnSpc>
                <a:spcPct val="150000"/>
              </a:lnSpc>
              <a:buSzPts val="2000"/>
              <a:buFont typeface="Wingdings" pitchFamily="2" charset="2"/>
              <a:buChar char="Ø"/>
            </a:pPr>
            <a:r>
              <a:rPr lang="en-IN" sz="2000" dirty="0" smtClean="0"/>
              <a:t>   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More and more information about tourist attractions is being portrayed visually rather than textually. </a:t>
            </a:r>
          </a:p>
          <a:p>
            <a:pPr marL="342900" indent="-342900" algn="just">
              <a:lnSpc>
                <a:spcPct val="150000"/>
              </a:lnSpc>
              <a:buSzPts val="2000"/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As a result, tourists who are interested in a specific attraction represented in photographs may not know how to conduct a text search to learn more about the intriguing tourist places. </a:t>
            </a:r>
          </a:p>
          <a:p>
            <a:pPr marL="342900" indent="-342900" algn="just">
              <a:lnSpc>
                <a:spcPct val="150000"/>
              </a:lnSpc>
              <a:buSzPts val="2000"/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In light of this issue, and in order to improve the tourism industry's competitiveness, this study proposes an innovative tourist spot identification mechanism based on deep learning-based object detection technology for real-time detection and identification of tourist spots by taking pictures on location or retrieving images from the Internet</a:t>
            </a:r>
            <a:r>
              <a:rPr lang="en-IN" sz="2000" dirty="0" smtClean="0"/>
              <a:t>. </a:t>
            </a: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3400" y="0"/>
            <a:ext cx="990599" cy="122448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2"/>
          <p:cNvSpPr txBox="1">
            <a:spLocks noGrp="1"/>
          </p:cNvSpPr>
          <p:nvPr>
            <p:ph type="title"/>
          </p:nvPr>
        </p:nvSpPr>
        <p:spPr>
          <a:xfrm>
            <a:off x="2552547" y="297988"/>
            <a:ext cx="40389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2"/>
          <p:cNvSpPr txBox="1">
            <a:spLocks noGrp="1"/>
          </p:cNvSpPr>
          <p:nvPr>
            <p:ph type="dt" idx="10"/>
          </p:nvPr>
        </p:nvSpPr>
        <p:spPr>
          <a:xfrm>
            <a:off x="530225" y="6466776"/>
            <a:ext cx="760200" cy="19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dirty="0" smtClean="0"/>
              <a:t>28</a:t>
            </a:r>
            <a:r>
              <a:rPr lang="en-IN" dirty="0" smtClean="0"/>
              <a:t>/06/2023</a:t>
            </a:r>
            <a:endParaRPr dirty="0"/>
          </a:p>
        </p:txBody>
      </p:sp>
      <p:sp>
        <p:nvSpPr>
          <p:cNvPr id="185" name="Google Shape;185;p12"/>
          <p:cNvSpPr txBox="1">
            <a:spLocks noGrp="1"/>
          </p:cNvSpPr>
          <p:nvPr>
            <p:ph type="sldNum" idx="12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pPr marL="38100" lvl="0" indent="0" algn="l" rtl="0">
                <a:lnSpc>
                  <a:spcPct val="103333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30</a:t>
            </a:fld>
            <a:endParaRPr/>
          </a:p>
        </p:txBody>
      </p:sp>
      <p:sp>
        <p:nvSpPr>
          <p:cNvPr id="186" name="Google Shape;186;p12"/>
          <p:cNvSpPr txBox="1">
            <a:spLocks noGrp="1"/>
          </p:cNvSpPr>
          <p:nvPr>
            <p:ph type="ftr" idx="11"/>
          </p:nvPr>
        </p:nvSpPr>
        <p:spPr>
          <a:xfrm>
            <a:off x="2052628" y="6333790"/>
            <a:ext cx="5205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</p:txBody>
      </p:sp>
      <p:sp>
        <p:nvSpPr>
          <p:cNvPr id="187" name="Google Shape;187;p12"/>
          <p:cNvSpPr txBox="1"/>
          <p:nvPr/>
        </p:nvSpPr>
        <p:spPr>
          <a:xfrm>
            <a:off x="467400" y="1397250"/>
            <a:ext cx="8209200" cy="475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>
              <a:buSzPts val="1400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Szegedy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C.,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Vanhoucke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V.,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Ioffe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S.,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Shlens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J.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Wojna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Z., 2016. Rethinking the inception architecture for computer vision. In Proceedings of the IEEE conference on computer vision and pattern recognition (pp. 2818-2826). </a:t>
            </a:r>
          </a:p>
          <a:p>
            <a:pPr marL="457200" lvl="0" indent="-317500" algn="just">
              <a:buSzPts val="1400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Szeliski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R., 2010. Computer vision: algorithms and applications. Springer Science &amp; Business Media.</a:t>
            </a:r>
          </a:p>
          <a:p>
            <a:pPr marL="457200" lvl="0" indent="-317500" algn="just">
              <a:buSzPts val="1400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[3]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Umbaugh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S.E., 2010. Digital image processing and analysis: human and computer vision applications with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CVIPtools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CRC press.</a:t>
            </a:r>
          </a:p>
          <a:p>
            <a:pPr marL="457200" lvl="0" indent="-317500" algn="just">
              <a:buSzPts val="1400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[4]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Alsing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O., 2018. Mobile object detection using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transfer learning.</a:t>
            </a:r>
          </a:p>
          <a:p>
            <a:pPr marL="457200" lvl="0" indent="-317500" algn="just">
              <a:buSzPts val="1400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[5]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Gada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S., Mehta, V.,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Kanchan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K., Jain, C.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P., 2017, December. Monument recognition using deep neural networks. In 2017 IEEE International Conference on Computational Intelligence and Computing Research (ICCIC) </a:t>
            </a:r>
            <a:endParaRPr sz="2000" b="0" i="0" u="none" strike="noStrike" cap="none">
              <a:solidFill>
                <a:srgbClr val="000000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>
            <a:spLocks noGrp="1"/>
          </p:cNvSpPr>
          <p:nvPr>
            <p:ph type="title"/>
          </p:nvPr>
        </p:nvSpPr>
        <p:spPr>
          <a:xfrm>
            <a:off x="250195" y="2494775"/>
            <a:ext cx="8643600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48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THANK YOU</a:t>
            </a: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13"/>
          <p:cNvSpPr txBox="1">
            <a:spLocks noGrp="1"/>
          </p:cNvSpPr>
          <p:nvPr>
            <p:ph type="dt" idx="10"/>
          </p:nvPr>
        </p:nvSpPr>
        <p:spPr>
          <a:xfrm>
            <a:off x="530225" y="6466776"/>
            <a:ext cx="760200" cy="380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dirty="0" smtClean="0"/>
              <a:t>28/06/2023</a:t>
            </a:r>
            <a:endParaRPr dirty="0"/>
          </a:p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4" name="Google Shape;194;p13"/>
          <p:cNvSpPr txBox="1">
            <a:spLocks noGrp="1"/>
          </p:cNvSpPr>
          <p:nvPr>
            <p:ph type="sldNum" idx="12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pPr marL="38100" lvl="0" indent="0" algn="l" rtl="0">
                <a:lnSpc>
                  <a:spcPct val="103333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31</a:t>
            </a:fld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ftr" idx="11"/>
          </p:nvPr>
        </p:nvSpPr>
        <p:spPr>
          <a:xfrm>
            <a:off x="2094900" y="6466775"/>
            <a:ext cx="4954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3400" y="0"/>
            <a:ext cx="990599" cy="122448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2767562" y="390384"/>
            <a:ext cx="3608875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800" dirty="0">
                <a:latin typeface="Times New Roman"/>
                <a:ea typeface="Times New Roman"/>
                <a:cs typeface="Times New Roman"/>
                <a:sym typeface="Times New Roman"/>
              </a:rPr>
              <a:t>  EXISTING SYSTEM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4"/>
          <p:cNvSpPr txBox="1">
            <a:spLocks noGrp="1"/>
          </p:cNvSpPr>
          <p:nvPr>
            <p:ph type="dt" idx="10"/>
          </p:nvPr>
        </p:nvSpPr>
        <p:spPr>
          <a:xfrm>
            <a:off x="530225" y="6466775"/>
            <a:ext cx="835500" cy="380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>
              <a:lnSpc>
                <a:spcPct val="103333"/>
              </a:lnSpc>
              <a:buClr>
                <a:schemeClr val="dk1"/>
              </a:buClr>
            </a:pPr>
            <a:r>
              <a:rPr lang="en-IN" dirty="0" smtClean="0"/>
              <a:t>28</a:t>
            </a:r>
            <a:r>
              <a:rPr lang="en-IN" dirty="0" smtClean="0"/>
              <a:t>/06/2023</a:t>
            </a:r>
            <a:endParaRPr lang="en-IN" dirty="0"/>
          </a:p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85" name="Google Shape;85;p4"/>
          <p:cNvSpPr txBox="1">
            <a:spLocks noGrp="1"/>
          </p:cNvSpPr>
          <p:nvPr>
            <p:ph type="sldNum" idx="12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pPr marL="38100" lvl="0" indent="0" algn="l" rtl="0">
                <a:lnSpc>
                  <a:spcPct val="103333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4</a:t>
            </a:fld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ftr" idx="11"/>
          </p:nvPr>
        </p:nvSpPr>
        <p:spPr>
          <a:xfrm>
            <a:off x="1987950" y="6466763"/>
            <a:ext cx="51681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 dirty="0"/>
              <a:t>Department of Computer Science and Engineering</a:t>
            </a:r>
            <a:endParaRPr sz="1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</p:txBody>
      </p:sp>
      <p:sp>
        <p:nvSpPr>
          <p:cNvPr id="87" name="Google Shape;87;p4"/>
          <p:cNvSpPr txBox="1"/>
          <p:nvPr/>
        </p:nvSpPr>
        <p:spPr>
          <a:xfrm>
            <a:off x="504369" y="1481393"/>
            <a:ext cx="8289300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Currently most of the searches are about tourist are done using Text. Although there are several instances where text information is not available and or is not enough.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There are several Image based system which can identify tourist spots using Images which uses algorithms like SVM which are not accurate and are not well suited.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GB" sz="2000" b="0" i="0" u="none" strike="noStrike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21208" y="1335024"/>
            <a:ext cx="815644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DISADVANTAGES OF EXISTING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SYSTEM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Support vector machine algorithm is not acceptable for large data sets.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does not execute very well when the data set has more sound i.e. target classes are overlapping.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cases where the number of properties for each data point outstrips the number of training data specimens, the support vector machine will underperform. </a:t>
            </a:r>
          </a:p>
        </p:txBody>
      </p:sp>
      <p:sp>
        <p:nvSpPr>
          <p:cNvPr id="5" name="Google Shape;84;p4"/>
          <p:cNvSpPr txBox="1">
            <a:spLocks noGrp="1"/>
          </p:cNvSpPr>
          <p:nvPr>
            <p:ph type="dt" idx="10"/>
          </p:nvPr>
        </p:nvSpPr>
        <p:spPr>
          <a:xfrm>
            <a:off x="530225" y="6466775"/>
            <a:ext cx="835500" cy="380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>
              <a:lnSpc>
                <a:spcPct val="103333"/>
              </a:lnSpc>
              <a:buClr>
                <a:schemeClr val="dk1"/>
              </a:buClr>
            </a:pPr>
            <a:r>
              <a:rPr lang="en-IN" dirty="0" smtClean="0"/>
              <a:t>28</a:t>
            </a:r>
            <a:r>
              <a:rPr lang="en-IN" dirty="0" smtClean="0"/>
              <a:t>/06/2023</a:t>
            </a:r>
            <a:endParaRPr lang="en-IN" dirty="0"/>
          </a:p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6" name="Google Shape;86;p4"/>
          <p:cNvSpPr txBox="1">
            <a:spLocks noGrp="1"/>
          </p:cNvSpPr>
          <p:nvPr>
            <p:ph type="ftr" idx="11"/>
          </p:nvPr>
        </p:nvSpPr>
        <p:spPr>
          <a:xfrm>
            <a:off x="1987950" y="6466763"/>
            <a:ext cx="51681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 dirty="0"/>
              <a:t>Department of Computer Science and Engineering</a:t>
            </a:r>
            <a:endParaRPr sz="1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3400" y="0"/>
            <a:ext cx="990599" cy="122448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5"/>
          <p:cNvSpPr txBox="1">
            <a:spLocks noGrp="1"/>
          </p:cNvSpPr>
          <p:nvPr>
            <p:ph type="title"/>
          </p:nvPr>
        </p:nvSpPr>
        <p:spPr>
          <a:xfrm>
            <a:off x="1563597" y="420307"/>
            <a:ext cx="6589803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800" dirty="0">
                <a:latin typeface="Times New Roman"/>
                <a:ea typeface="Times New Roman"/>
                <a:cs typeface="Times New Roman"/>
                <a:sym typeface="Times New Roman"/>
              </a:rPr>
              <a:t>           PROBLEM STATEMENT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5"/>
          <p:cNvSpPr txBox="1">
            <a:spLocks noGrp="1"/>
          </p:cNvSpPr>
          <p:nvPr>
            <p:ph type="dt" idx="10"/>
          </p:nvPr>
        </p:nvSpPr>
        <p:spPr>
          <a:xfrm>
            <a:off x="530225" y="6466776"/>
            <a:ext cx="760200" cy="380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>
              <a:lnSpc>
                <a:spcPct val="103333"/>
              </a:lnSpc>
            </a:pPr>
            <a:r>
              <a:rPr lang="en-IN" dirty="0" smtClean="0"/>
              <a:t>28</a:t>
            </a:r>
            <a:r>
              <a:rPr lang="en-IN" dirty="0" smtClean="0"/>
              <a:t>/06/2023</a:t>
            </a:r>
            <a:endParaRPr lang="en-IN" dirty="0"/>
          </a:p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5" name="Google Shape;95;p5"/>
          <p:cNvSpPr txBox="1">
            <a:spLocks noGrp="1"/>
          </p:cNvSpPr>
          <p:nvPr>
            <p:ph type="sldNum" idx="12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pPr marL="38100" lvl="0" indent="0" algn="l" rtl="0">
                <a:lnSpc>
                  <a:spcPct val="103333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6</a:t>
            </a:fld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ftr" idx="11"/>
          </p:nvPr>
        </p:nvSpPr>
        <p:spPr>
          <a:xfrm>
            <a:off x="1993500" y="6427113"/>
            <a:ext cx="5157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463950" y="1897823"/>
            <a:ext cx="82161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7950" lvl="0" algn="just">
              <a:lnSpc>
                <a:spcPct val="150000"/>
              </a:lnSpc>
              <a:buSzPts val="1900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project creates a tourist spot recognition system, which is a Deep Learning AI framework that is used to identify tourist destinations by providing photographs and Images. </a:t>
            </a:r>
            <a:endParaRPr sz="1900" b="0" i="0" u="none" strike="noStrike" cap="none" dirty="0">
              <a:solidFill>
                <a:srgbClr val="000000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3400" y="0"/>
            <a:ext cx="990599" cy="122448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2022300" y="415776"/>
            <a:ext cx="5462400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800" dirty="0">
                <a:latin typeface="Times New Roman"/>
                <a:ea typeface="Times New Roman"/>
                <a:cs typeface="Times New Roman"/>
                <a:sym typeface="Times New Roman"/>
              </a:rPr>
              <a:t>       PROPOSED SYSTEM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7"/>
          <p:cNvSpPr txBox="1">
            <a:spLocks noGrp="1"/>
          </p:cNvSpPr>
          <p:nvPr>
            <p:ph type="dt" idx="10"/>
          </p:nvPr>
        </p:nvSpPr>
        <p:spPr>
          <a:xfrm>
            <a:off x="530225" y="6466776"/>
            <a:ext cx="760200" cy="380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>
              <a:lnSpc>
                <a:spcPct val="103333"/>
              </a:lnSpc>
            </a:pPr>
            <a:r>
              <a:rPr lang="en-IN" dirty="0" smtClean="0"/>
              <a:t>28</a:t>
            </a:r>
            <a:r>
              <a:rPr lang="en-IN" dirty="0" smtClean="0"/>
              <a:t>/06/2023</a:t>
            </a:r>
            <a:endParaRPr lang="en-IN" dirty="0"/>
          </a:p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pPr marL="38100" lvl="0" indent="0" algn="l" rtl="0">
                <a:lnSpc>
                  <a:spcPct val="103333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7</a:t>
            </a:fld>
            <a:endParaRPr/>
          </a:p>
        </p:txBody>
      </p:sp>
      <p:sp>
        <p:nvSpPr>
          <p:cNvPr id="115" name="Google Shape;115;p7"/>
          <p:cNvSpPr txBox="1">
            <a:spLocks noGrp="1"/>
          </p:cNvSpPr>
          <p:nvPr>
            <p:ph type="ftr" idx="11"/>
          </p:nvPr>
        </p:nvSpPr>
        <p:spPr>
          <a:xfrm>
            <a:off x="2193643" y="6442224"/>
            <a:ext cx="51197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</p:txBody>
      </p:sp>
      <p:sp>
        <p:nvSpPr>
          <p:cNvPr id="116" name="Google Shape;116;p7"/>
          <p:cNvSpPr txBox="1"/>
          <p:nvPr/>
        </p:nvSpPr>
        <p:spPr>
          <a:xfrm>
            <a:off x="525450" y="1645962"/>
            <a:ext cx="80931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We propose a Advance Deep Learning System which will be able to detect the Name and Details about a Tourist Spot just by using the Image provided.  Currently the System will be trained 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recognize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some major Tourist Spots with a Web App based intuitive Interface.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7873" y="612240"/>
            <a:ext cx="6043555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PROPOSED SYSTEM FLOW CHART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599" cy="122448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530225" y="6466776"/>
            <a:ext cx="760094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IN" dirty="0" smtClean="0"/>
              <a:t>28</a:t>
            </a:r>
            <a:r>
              <a:rPr lang="en-IN" dirty="0" smtClean="0"/>
              <a:t>/06/2023</a:t>
            </a:r>
            <a:endParaRPr lang="en-IN" dirty="0"/>
          </a:p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8</a:t>
            </a:fld>
            <a:endParaRPr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1633809" y="6459825"/>
            <a:ext cx="623168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</a:p>
          <a:p>
            <a:endParaRPr lang="en-IN" sz="1400" dirty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603504" y="1563624"/>
            <a:ext cx="7571232" cy="36667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0222" y="612240"/>
            <a:ext cx="6043555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PROPOSED SYSTEM </a:t>
            </a:r>
            <a:r>
              <a:rPr lang="en-US"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endParaRPr lang="en-US" sz="24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599" cy="122448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530225" y="6466776"/>
            <a:ext cx="760094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IN" dirty="0" smtClean="0"/>
              <a:t>28</a:t>
            </a:r>
            <a:r>
              <a:rPr lang="en-IN" dirty="0" smtClean="0"/>
              <a:t>/06/2023</a:t>
            </a:r>
            <a:endParaRPr lang="en-IN" dirty="0"/>
          </a:p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9</a:t>
            </a:fld>
            <a:endParaRPr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1456156" y="6427113"/>
            <a:ext cx="623168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</a:p>
          <a:p>
            <a:endParaRPr lang="en-IN" sz="1400" dirty="0"/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996696" y="1609345"/>
            <a:ext cx="7204904" cy="32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3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</TotalTime>
  <Words>1208</Words>
  <Application>Microsoft Office PowerPoint</Application>
  <PresentationFormat>On-screen Show (4:3)</PresentationFormat>
  <Paragraphs>222</Paragraphs>
  <Slides>31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Times New Roman</vt:lpstr>
      <vt:lpstr>Wingdings</vt:lpstr>
      <vt:lpstr>Office Theme</vt:lpstr>
      <vt:lpstr> BVRIT HYDERABAD  College of Engineering for Women  Department of Computer Science and Engineering   A Deep Learning based System for Landmark and tourist place recognition </vt:lpstr>
      <vt:lpstr>AGENDA</vt:lpstr>
      <vt:lpstr>INTRODUCTION</vt:lpstr>
      <vt:lpstr>  EXISTING SYSTEM</vt:lpstr>
      <vt:lpstr>PowerPoint Presentation</vt:lpstr>
      <vt:lpstr>           PROBLEM STATEMENT</vt:lpstr>
      <vt:lpstr>       PROPOSED SYSTEM</vt:lpstr>
      <vt:lpstr>    PROPOSED SYSTEM FLOW CHART</vt:lpstr>
      <vt:lpstr>    PROPOSED SYSTEM WORKFLOW</vt:lpstr>
      <vt:lpstr>               DATA SET</vt:lpstr>
      <vt:lpstr>    METHODOLOGY</vt:lpstr>
      <vt:lpstr>Modules</vt:lpstr>
      <vt:lpstr>Data Normalization</vt:lpstr>
      <vt:lpstr>Splitting Dataset for testing and training</vt:lpstr>
      <vt:lpstr>Epochs and Batch Size</vt:lpstr>
      <vt:lpstr>Initializing the Resnet-50 V2 model</vt:lpstr>
      <vt:lpstr>Continued…</vt:lpstr>
      <vt:lpstr>Training the Model</vt:lpstr>
      <vt:lpstr>Initializing the Resnet-101 V2 model</vt:lpstr>
      <vt:lpstr>Evaluation Metrics</vt:lpstr>
      <vt:lpstr>Confusion Matrix</vt:lpstr>
      <vt:lpstr>Model Evaluation</vt:lpstr>
      <vt:lpstr>Model Accuracy and Loss</vt:lpstr>
      <vt:lpstr>Result</vt:lpstr>
      <vt:lpstr>TECHNOLOGY STACK</vt:lpstr>
      <vt:lpstr>  SOCIETAL IMPACT</vt:lpstr>
      <vt:lpstr>  Feasibility Study</vt:lpstr>
      <vt:lpstr>                 PROJECT TIMELINE</vt:lpstr>
      <vt:lpstr>Project Timeline Contd..</vt:lpstr>
      <vt:lpstr>REFERENCES</vt:lpstr>
      <vt:lpstr>               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BVRIT HYDERABAD  College of Engineering for Women  Department of Computer Science and Engineering</dc:title>
  <dc:creator>Praveena</dc:creator>
  <cp:lastModifiedBy>Microsoft account</cp:lastModifiedBy>
  <cp:revision>47</cp:revision>
  <dcterms:created xsi:type="dcterms:W3CDTF">2022-11-12T05:57:52Z</dcterms:created>
  <dcterms:modified xsi:type="dcterms:W3CDTF">2023-06-27T19:05:11Z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