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76" r:id="rId4"/>
    <p:sldId id="259" r:id="rId5"/>
    <p:sldId id="277" r:id="rId6"/>
    <p:sldId id="282" r:id="rId7"/>
    <p:sldId id="270" r:id="rId8"/>
    <p:sldId id="273" r:id="rId9"/>
    <p:sldId id="274" r:id="rId10"/>
    <p:sldId id="260" r:id="rId11"/>
    <p:sldId id="283" r:id="rId12"/>
    <p:sldId id="279" r:id="rId13"/>
    <p:sldId id="261" r:id="rId14"/>
    <p:sldId id="278" r:id="rId15"/>
    <p:sldId id="264" r:id="rId16"/>
    <p:sldId id="271" r:id="rId17"/>
    <p:sldId id="263" r:id="rId18"/>
    <p:sldId id="266" r:id="rId19"/>
    <p:sldId id="275" r:id="rId20"/>
    <p:sldId id="268" r:id="rId21"/>
    <p:sldId id="269"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072" y="40"/>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pPr/>
              <a:t>4/25/2023</a:t>
            </a:fld>
            <a:endParaRPr lang="en-IN"/>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21118A-01F2-4D27-9C21-E552BAAE1047}" type="slidenum">
              <a:rPr lang="en-IN" smtClean="0"/>
              <a:pPr/>
              <a:t>9</a:t>
            </a:fld>
            <a:endParaRPr lang="en-IN"/>
          </a:p>
        </p:txBody>
      </p:sp>
    </p:spTree>
    <p:extLst>
      <p:ext uri="{BB962C8B-B14F-4D97-AF65-F5344CB8AC3E}">
        <p14:creationId xmlns:p14="http://schemas.microsoft.com/office/powerpoint/2010/main" val="281230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&amp;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&amp;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&amp; Engineering</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&amp; Engineering</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&amp; Engineering</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79" y="0"/>
            <a:ext cx="1293088" cy="1108360"/>
          </a:xfrm>
          <a:prstGeom prst="rect">
            <a:avLst/>
          </a:prstGeom>
        </p:spPr>
      </p:pic>
      <p:pic>
        <p:nvPicPr>
          <p:cNvPr id="17" name="bg object 17"/>
          <p:cNvPicPr/>
          <p:nvPr/>
        </p:nvPicPr>
        <p:blipFill>
          <a:blip r:embed="rId8"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a:t>Department of Computer Science &amp; Engineering</a:t>
            </a:r>
            <a:endParaRPr/>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17/03/2023</a:t>
            </a:r>
            <a:endParaRPr lang="en-US" spc="-5" dirty="0"/>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8414"/>
            <a:ext cx="7848600" cy="1613262"/>
          </a:xfrm>
          <a:prstGeom prst="rect">
            <a:avLst/>
          </a:prstGeom>
        </p:spPr>
        <p:txBody>
          <a:bodyPr vert="horz" wrap="square" lIns="0" tIns="12700" rIns="0" bIns="0" rtlCol="0">
            <a:spAutoFit/>
          </a:bodyPr>
          <a:lstStyle/>
          <a:p>
            <a:pPr marL="704850" marR="5080" indent="-692785" algn="ctr">
              <a:spcBef>
                <a:spcPts val="100"/>
              </a:spcBef>
            </a:pPr>
            <a:r>
              <a:rPr sz="2800" spc="-10" dirty="0">
                <a:latin typeface="Times New Roman" panose="02020603050405020304" pitchFamily="18" charset="0"/>
                <a:cs typeface="Times New Roman" panose="02020603050405020304" pitchFamily="18" charset="0"/>
              </a:rPr>
              <a:t>BVRIT HYDERABAD</a:t>
            </a:r>
            <a:r>
              <a:rPr sz="2800" spc="-5" dirty="0">
                <a:latin typeface="Times New Roman" panose="02020603050405020304" pitchFamily="18" charset="0"/>
                <a:cs typeface="Times New Roman" panose="02020603050405020304" pitchFamily="18" charset="0"/>
              </a:rPr>
              <a:t> </a:t>
            </a:r>
            <a:br>
              <a:rPr lang="en-IN" sz="2800" spc="-5"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College </a:t>
            </a:r>
            <a:r>
              <a:rPr sz="2800" spc="-5" dirty="0">
                <a:latin typeface="Times New Roman" panose="02020603050405020304" pitchFamily="18" charset="0"/>
                <a:cs typeface="Times New Roman" panose="02020603050405020304" pitchFamily="18" charset="0"/>
              </a:rPr>
              <a:t>of Engineering</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20" dirty="0" err="1">
                <a:latin typeface="Times New Roman" panose="02020603050405020304" pitchFamily="18" charset="0"/>
                <a:cs typeface="Times New Roman" panose="02020603050405020304" pitchFamily="18" charset="0"/>
              </a:rPr>
              <a:t>Wome</a:t>
            </a:r>
            <a:r>
              <a:rPr lang="en-IN" sz="2800" spc="-20" dirty="0">
                <a:latin typeface="Times New Roman" panose="02020603050405020304" pitchFamily="18" charset="0"/>
                <a:cs typeface="Times New Roman" panose="02020603050405020304" pitchFamily="18" charset="0"/>
              </a:rPr>
              <a:t>n</a:t>
            </a:r>
            <a:br>
              <a:rPr lang="en-IN" sz="2400" spc="-20" dirty="0">
                <a:latin typeface="Times New Roman" panose="02020603050405020304" pitchFamily="18" charset="0"/>
                <a:cs typeface="Times New Roman" panose="02020603050405020304" pitchFamily="18" charset="0"/>
              </a:rPr>
            </a:br>
            <a:r>
              <a:rPr lang="en-IN" sz="2400" spc="-20" dirty="0">
                <a:latin typeface="Times New Roman" panose="02020603050405020304" pitchFamily="18" charset="0"/>
                <a:cs typeface="Times New Roman" panose="02020603050405020304" pitchFamily="18" charset="0"/>
              </a:rPr>
              <a:t> </a:t>
            </a:r>
            <a:r>
              <a:rPr lang="en-IN" sz="2400" spc="-395" dirty="0">
                <a:latin typeface="Times New Roman" panose="02020603050405020304" pitchFamily="18" charset="0"/>
                <a:cs typeface="Times New Roman" panose="02020603050405020304" pitchFamily="18" charset="0"/>
              </a:rPr>
              <a:t> </a:t>
            </a:r>
            <a:br>
              <a:rPr lang="en-IN" sz="2400" spc="-395" dirty="0">
                <a:latin typeface="Times New Roman" panose="02020603050405020304" pitchFamily="18" charset="0"/>
                <a:cs typeface="Times New Roman" panose="02020603050405020304" pitchFamily="18" charset="0"/>
              </a:rPr>
            </a:br>
            <a:r>
              <a:rPr sz="2400" spc="-10" dirty="0">
                <a:latin typeface="Times New Roman" panose="02020603050405020304" pitchFamily="18" charset="0"/>
                <a:cs typeface="Times New Roman" panose="02020603050405020304" pitchFamily="18" charset="0"/>
              </a:rPr>
              <a:t>Department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Computer Science &amp; Engineering</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23338" y="18361"/>
            <a:ext cx="1050388" cy="1200443"/>
          </a:xfrm>
          <a:prstGeom prst="rect">
            <a:avLst/>
          </a:prstGeom>
        </p:spPr>
      </p:pic>
      <p:sp>
        <p:nvSpPr>
          <p:cNvPr id="4" name="object 4"/>
          <p:cNvSpPr txBox="1"/>
          <p:nvPr/>
        </p:nvSpPr>
        <p:spPr>
          <a:xfrm>
            <a:off x="1903707" y="2122510"/>
            <a:ext cx="9307614" cy="1059264"/>
          </a:xfrm>
          <a:prstGeom prst="rect">
            <a:avLst/>
          </a:prstGeom>
        </p:spPr>
        <p:txBody>
          <a:bodyPr vert="horz" wrap="square" lIns="0" tIns="12700" rIns="0" bIns="0" rtlCol="0">
            <a:spAutoFit/>
          </a:bodyPr>
          <a:lstStyle/>
          <a:p>
            <a:pPr marL="12700" marR="5080">
              <a:spcBef>
                <a:spcPts val="100"/>
              </a:spcBef>
            </a:pPr>
            <a:endParaRPr lang="en-IN" sz="4000" dirty="0">
              <a:latin typeface="Calibri"/>
              <a:cs typeface="Calibri"/>
            </a:endParaRPr>
          </a:p>
          <a:p>
            <a:pPr algn="ctr"/>
            <a:r>
              <a:rPr lang="en-US" sz="2800" b="1" dirty="0">
                <a:latin typeface="Times New Roman" pitchFamily="18" charset="0"/>
                <a:ea typeface="+mj-ea"/>
                <a:cs typeface="Times New Roman" pitchFamily="18" charset="0"/>
              </a:rPr>
              <a:t>Retina Gray Scale Image Perception using Deep Learning</a:t>
            </a:r>
          </a:p>
        </p:txBody>
      </p:sp>
      <p:sp>
        <p:nvSpPr>
          <p:cNvPr id="5" name="object 5"/>
          <p:cNvSpPr txBox="1"/>
          <p:nvPr/>
        </p:nvSpPr>
        <p:spPr>
          <a:xfrm>
            <a:off x="2146190" y="4726474"/>
            <a:ext cx="4841875" cy="869469"/>
          </a:xfrm>
          <a:prstGeom prst="rect">
            <a:avLst/>
          </a:prstGeom>
        </p:spPr>
        <p:txBody>
          <a:bodyPr vert="horz" wrap="square" lIns="0" tIns="12700" rIns="0" bIns="0" rtlCol="0">
            <a:spAutoFit/>
          </a:bodyPr>
          <a:lstStyle/>
          <a:p>
            <a:pPr marL="12700" marR="5080">
              <a:spcBef>
                <a:spcPts val="100"/>
              </a:spcBef>
            </a:pPr>
            <a:r>
              <a:rPr b="1" spc="-5" dirty="0">
                <a:latin typeface="Times New Roman" panose="02020603050405020304" pitchFamily="18" charset="0"/>
                <a:cs typeface="Times New Roman" panose="02020603050405020304" pitchFamily="18" charset="0"/>
              </a:rPr>
              <a:t>Under the </a:t>
            </a:r>
            <a:r>
              <a:rPr lang="en-IN" b="1" spc="-5" dirty="0">
                <a:latin typeface="Times New Roman" panose="02020603050405020304" pitchFamily="18" charset="0"/>
                <a:cs typeface="Times New Roman" panose="02020603050405020304" pitchFamily="18" charset="0"/>
              </a:rPr>
              <a:t>G</a:t>
            </a:r>
            <a:r>
              <a:rPr b="1" spc="-5" dirty="0" err="1">
                <a:latin typeface="Times New Roman" panose="02020603050405020304" pitchFamily="18" charset="0"/>
                <a:cs typeface="Times New Roman" panose="02020603050405020304" pitchFamily="18" charset="0"/>
              </a:rPr>
              <a:t>uidance</a:t>
            </a:r>
            <a:r>
              <a:rPr b="1" spc="-5" dirty="0">
                <a:latin typeface="Times New Roman" panose="02020603050405020304" pitchFamily="18" charset="0"/>
                <a:cs typeface="Times New Roman" panose="02020603050405020304" pitchFamily="18" charset="0"/>
              </a:rPr>
              <a:t> of</a:t>
            </a:r>
            <a:r>
              <a:rPr lang="en-IN" b="1" spc="-5"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itchFamily="18" charset="0"/>
              </a:rPr>
              <a:t>Ms. </a:t>
            </a:r>
            <a:r>
              <a:rPr lang="en-US" dirty="0" err="1">
                <a:latin typeface="Times New Roman" panose="02020603050405020304" pitchFamily="18" charset="0"/>
                <a:cs typeface="Times New Roman" pitchFamily="18" charset="0"/>
              </a:rPr>
              <a:t>Shanmuga</a:t>
            </a:r>
            <a:r>
              <a:rPr lang="en-US" dirty="0">
                <a:latin typeface="Times New Roman" panose="02020603050405020304" pitchFamily="18" charset="0"/>
                <a:cs typeface="Times New Roman" pitchFamily="18" charset="0"/>
              </a:rPr>
              <a:t> </a:t>
            </a:r>
            <a:r>
              <a:rPr lang="en-US" dirty="0" err="1">
                <a:latin typeface="Times New Roman" panose="02020603050405020304" pitchFamily="18" charset="0"/>
                <a:cs typeface="Times New Roman" pitchFamily="18" charset="0"/>
              </a:rPr>
              <a:t>Sundari</a:t>
            </a:r>
            <a:r>
              <a:rPr lang="en-US" spc="-5"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Designation:</a:t>
            </a:r>
            <a:r>
              <a:rPr lang="en-US" b="1"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7248009" y="4625502"/>
            <a:ext cx="4343400" cy="1410643"/>
          </a:xfrm>
          <a:prstGeom prst="rect">
            <a:avLst/>
          </a:prstGeom>
        </p:spPr>
        <p:txBody>
          <a:bodyPr vert="horz" wrap="square" lIns="0" tIns="12700" rIns="0" bIns="0" rtlCol="0">
            <a:spAutoFit/>
          </a:bodyPr>
          <a:lstStyle/>
          <a:p>
            <a:pPr marL="12700">
              <a:spcBef>
                <a:spcPts val="100"/>
              </a:spcBef>
            </a:pPr>
            <a:r>
              <a:rPr b="1" spc="-45" dirty="0">
                <a:latin typeface="Times New Roman" panose="02020603050405020304" pitchFamily="18" charset="0"/>
                <a:cs typeface="Times New Roman" panose="02020603050405020304" pitchFamily="18" charset="0"/>
              </a:rPr>
              <a:t>Team</a:t>
            </a:r>
            <a:r>
              <a:rPr b="1" spc="-30" dirty="0">
                <a:latin typeface="Times New Roman" panose="02020603050405020304" pitchFamily="18" charset="0"/>
                <a:cs typeface="Times New Roman" panose="02020603050405020304" pitchFamily="18" charset="0"/>
              </a:rPr>
              <a:t> </a:t>
            </a:r>
            <a:r>
              <a:rPr lang="en-IN" b="1" spc="-30" dirty="0">
                <a:latin typeface="Times New Roman" panose="02020603050405020304" pitchFamily="18" charset="0"/>
                <a:cs typeface="Times New Roman" panose="02020603050405020304" pitchFamily="18" charset="0"/>
              </a:rPr>
              <a:t>No </a:t>
            </a:r>
            <a:r>
              <a:rPr lang="en-IN" b="1" spc="-5" dirty="0">
                <a:latin typeface="Times New Roman" panose="02020603050405020304" pitchFamily="18" charset="0"/>
                <a:cs typeface="Times New Roman" panose="02020603050405020304" pitchFamily="18" charset="0"/>
              </a:rPr>
              <a:t>: 04</a:t>
            </a:r>
          </a:p>
          <a:p>
            <a:r>
              <a:rPr lang="en-US" dirty="0">
                <a:latin typeface="Times New Roman" panose="02020603050405020304" pitchFamily="18" charset="0"/>
                <a:cs typeface="Times New Roman" pitchFamily="18" charset="0"/>
              </a:rPr>
              <a:t>N. Anjali 		: 19WH1A05A7</a:t>
            </a:r>
          </a:p>
          <a:p>
            <a:r>
              <a:rPr lang="en-US" dirty="0">
                <a:latin typeface="Times New Roman" panose="02020603050405020304" pitchFamily="18" charset="0"/>
                <a:cs typeface="Times New Roman" pitchFamily="18" charset="0"/>
              </a:rPr>
              <a:t>P. Harshini Reddy   :  19WH1A05A3</a:t>
            </a:r>
          </a:p>
          <a:p>
            <a:r>
              <a:rPr lang="en-US" dirty="0">
                <a:latin typeface="Times New Roman" panose="02020603050405020304" pitchFamily="18" charset="0"/>
                <a:cs typeface="Times New Roman" pitchFamily="18" charset="0"/>
              </a:rPr>
              <a:t>A. </a:t>
            </a:r>
            <a:r>
              <a:rPr lang="en-US" dirty="0" err="1">
                <a:latin typeface="Times New Roman" panose="02020603050405020304" pitchFamily="18" charset="0"/>
                <a:cs typeface="Times New Roman" panose="02020603050405020304" pitchFamily="18" charset="0"/>
              </a:rPr>
              <a:t>Dhanuhya</a:t>
            </a:r>
            <a:r>
              <a:rPr lang="en-US" dirty="0">
                <a:latin typeface="Times New Roman" panose="02020603050405020304" pitchFamily="18" charset="0"/>
                <a:cs typeface="Times New Roman" panose="02020603050405020304" pitchFamily="18" charset="0"/>
              </a:rPr>
              <a:t>	:  19WH1A0562</a:t>
            </a:r>
            <a:endParaRPr lang="en-IN" dirty="0">
              <a:latin typeface="Times New Roman" panose="02020603050405020304" pitchFamily="18" charset="0"/>
              <a:cs typeface="Times New Roman" panose="02020603050405020304" pitchFamily="18" charset="0"/>
            </a:endParaRPr>
          </a:p>
          <a:p>
            <a:pPr marL="12700">
              <a:spcBef>
                <a:spcPts val="100"/>
              </a:spcBef>
            </a:pP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1058010" y="18361"/>
            <a:ext cx="1066799" cy="1322152"/>
          </a:xfrm>
          <a:prstGeom prst="rect">
            <a:avLst/>
          </a:prstGeom>
        </p:spPr>
      </p:pic>
      <p:sp>
        <p:nvSpPr>
          <p:cNvPr id="8" name="Date Placeholder 7">
            <a:extLst>
              <a:ext uri="{FF2B5EF4-FFF2-40B4-BE49-F238E27FC236}">
                <a16:creationId xmlns:a16="http://schemas.microsoft.com/office/drawing/2014/main" id="{01EB9037-67FC-FD37-B17A-6F0EC36FD478}"/>
              </a:ext>
            </a:extLst>
          </p:cNvPr>
          <p:cNvSpPr>
            <a:spLocks noGrp="1"/>
          </p:cNvSpPr>
          <p:nvPr>
            <p:ph type="dt" sz="half" idx="6"/>
          </p:nvPr>
        </p:nvSpPr>
        <p:spPr>
          <a:xfrm>
            <a:off x="685800" y="6466763"/>
            <a:ext cx="1013459" cy="156068"/>
          </a:xfrm>
        </p:spPr>
        <p:txBody>
          <a:bodyPr/>
          <a:lstStyle/>
          <a:p>
            <a:pPr marL="12700">
              <a:lnSpc>
                <a:spcPts val="1240"/>
              </a:lnSpc>
            </a:pPr>
            <a:r>
              <a:rPr lang="en-US" spc="-5"/>
              <a:t>17/03/2023</a:t>
            </a:r>
            <a:endParaRPr lang="en-US" spc="-5" dirty="0"/>
          </a:p>
        </p:txBody>
      </p:sp>
      <p:sp>
        <p:nvSpPr>
          <p:cNvPr id="9" name="Footer Placeholder 8">
            <a:extLst>
              <a:ext uri="{FF2B5EF4-FFF2-40B4-BE49-F238E27FC236}">
                <a16:creationId xmlns:a16="http://schemas.microsoft.com/office/drawing/2014/main" id="{CE6B99F0-932F-CF46-C440-E49ECEBECC8E}"/>
              </a:ext>
            </a:extLst>
          </p:cNvPr>
          <p:cNvSpPr>
            <a:spLocks noGrp="1"/>
          </p:cNvSpPr>
          <p:nvPr>
            <p:ph type="ftr" sz="quarter" idx="5"/>
          </p:nvPr>
        </p:nvSpPr>
        <p:spPr>
          <a:xfrm>
            <a:off x="4058154" y="6377940"/>
            <a:ext cx="4998720" cy="480060"/>
          </a:xfrm>
        </p:spPr>
        <p:txBody>
          <a:bodyPr/>
          <a:lstStyle/>
          <a:p>
            <a:r>
              <a:rPr lang="en-US" dirty="0"/>
              <a:t>Department of Computer Science &amp; Engineering</a:t>
            </a:r>
          </a:p>
        </p:txBody>
      </p:sp>
      <p:sp>
        <p:nvSpPr>
          <p:cNvPr id="10" name="Slide Number Placeholder 9">
            <a:extLst>
              <a:ext uri="{FF2B5EF4-FFF2-40B4-BE49-F238E27FC236}">
                <a16:creationId xmlns:a16="http://schemas.microsoft.com/office/drawing/2014/main" id="{80385F2E-7C5B-EC06-DD59-5E3BCDFE004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a:t>
            </a:fld>
            <a:endParaRPr lang="en-IN" dirty="0"/>
          </a:p>
        </p:txBody>
      </p:sp>
      <p:sp>
        <p:nvSpPr>
          <p:cNvPr id="11" name="TextBox 10">
            <a:extLst>
              <a:ext uri="{FF2B5EF4-FFF2-40B4-BE49-F238E27FC236}">
                <a16:creationId xmlns:a16="http://schemas.microsoft.com/office/drawing/2014/main" id="{FF7C1989-1351-248E-A8CB-F2C05E869704}"/>
              </a:ext>
            </a:extLst>
          </p:cNvPr>
          <p:cNvSpPr txBox="1"/>
          <p:nvPr/>
        </p:nvSpPr>
        <p:spPr>
          <a:xfrm>
            <a:off x="4275931" y="3534306"/>
            <a:ext cx="36401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29 April, 2023</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3327" y="0"/>
            <a:ext cx="990599" cy="1224480"/>
          </a:xfrm>
          <a:prstGeom prst="rect">
            <a:avLst/>
          </a:prstGeom>
        </p:spPr>
      </p:pic>
      <p:sp>
        <p:nvSpPr>
          <p:cNvPr id="3" name="object 3"/>
          <p:cNvSpPr txBox="1">
            <a:spLocks noGrp="1"/>
          </p:cNvSpPr>
          <p:nvPr>
            <p:ph type="title"/>
          </p:nvPr>
        </p:nvSpPr>
        <p:spPr>
          <a:xfrm>
            <a:off x="3802543" y="683983"/>
            <a:ext cx="4808057"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EXISTING</a:t>
            </a:r>
            <a:r>
              <a:rPr lang="en-IN" spc="-1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SYSTEM</a:t>
            </a:r>
          </a:p>
        </p:txBody>
      </p:sp>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10</a:t>
            </a:fld>
            <a:endParaRPr dirty="0"/>
          </a:p>
        </p:txBody>
      </p:sp>
      <p:sp>
        <p:nvSpPr>
          <p:cNvPr id="7" name="Footer Placeholder 6"/>
          <p:cNvSpPr>
            <a:spLocks noGrp="1"/>
          </p:cNvSpPr>
          <p:nvPr>
            <p:ph type="ftr" sz="quarter" idx="5"/>
          </p:nvPr>
        </p:nvSpPr>
        <p:spPr>
          <a:xfrm>
            <a:off x="4114800" y="6377941"/>
            <a:ext cx="4495800" cy="276999"/>
          </a:xfrm>
        </p:spPr>
        <p:txBody>
          <a:bodyPr/>
          <a:lstStyle/>
          <a:p>
            <a:r>
              <a:rPr lang="en-US" spc="-10" dirty="0"/>
              <a:t>Department </a:t>
            </a:r>
            <a:r>
              <a:rPr lang="en-US" spc="-5" dirty="0"/>
              <a:t>of</a:t>
            </a:r>
            <a:r>
              <a:rPr lang="en-US" spc="-10" dirty="0"/>
              <a:t> Computer Science &amp; Engineering</a:t>
            </a:r>
            <a:endParaRPr lang="en-IN" dirty="0"/>
          </a:p>
        </p:txBody>
      </p:sp>
      <p:sp>
        <p:nvSpPr>
          <p:cNvPr id="4" name="TextBox 3">
            <a:extLst>
              <a:ext uri="{FF2B5EF4-FFF2-40B4-BE49-F238E27FC236}">
                <a16:creationId xmlns:a16="http://schemas.microsoft.com/office/drawing/2014/main" id="{CAE81596-A2B3-7557-B752-F551C6F076AE}"/>
              </a:ext>
            </a:extLst>
          </p:cNvPr>
          <p:cNvSpPr txBox="1"/>
          <p:nvPr/>
        </p:nvSpPr>
        <p:spPr>
          <a:xfrm>
            <a:off x="1582911" y="2028616"/>
            <a:ext cx="9753600" cy="2800767"/>
          </a:xfrm>
          <a:prstGeom prst="rect">
            <a:avLst/>
          </a:prstGeom>
          <a:noFill/>
        </p:spPr>
        <p:txBody>
          <a:bodyPr wrap="square" rtlCol="0">
            <a:spAutoFit/>
          </a:bodyPr>
          <a:lstStyle/>
          <a:p>
            <a:pPr algn="just">
              <a:defRPr/>
            </a:pPr>
            <a:endParaRPr lang="en-US" b="1" dirty="0">
              <a:solidFill>
                <a:srgbClr val="7030A0"/>
              </a:solidFill>
              <a:latin typeface="Times New Roman" pitchFamily="18" charset="0"/>
              <a:cs typeface="Times New Roman" pitchFamily="18" charset="0"/>
            </a:endParaRPr>
          </a:p>
          <a:p>
            <a:pPr marL="285750" indent="-285750">
              <a:buFont typeface="Arial" panose="020B0604020202020204" pitchFamily="34" charset="0"/>
              <a:buChar char="•"/>
              <a:defRPr/>
            </a:pPr>
            <a:r>
              <a:rPr lang="en-US" sz="2600" dirty="0">
                <a:latin typeface="Times New Roman" pitchFamily="18" charset="0"/>
                <a:cs typeface="Times New Roman" pitchFamily="18" charset="0"/>
              </a:rPr>
              <a:t>The existing system have combined the light field imaging technology with reconstruction algorithms like nearest neighbors interpolation, linear interpolation and optimization algorithm and got the accuracies as 68.15%, 56.397%, 34.257% respectively. </a:t>
            </a:r>
          </a:p>
          <a:p>
            <a:pPr marL="285750" indent="-285750">
              <a:buFont typeface="Arial" panose="020B0604020202020204" pitchFamily="34" charset="0"/>
              <a:buChar char="•"/>
              <a:defRPr/>
            </a:pPr>
            <a:endParaRPr lang="en-US" b="1" dirty="0">
              <a:solidFill>
                <a:srgbClr val="7030A0"/>
              </a:solidFill>
              <a:latin typeface="Times New Roman" pitchFamily="18" charset="0"/>
              <a:cs typeface="Times New Roman" pitchFamily="18" charset="0"/>
            </a:endParaRPr>
          </a:p>
          <a:p>
            <a:pPr algn="just">
              <a:defRPr/>
            </a:pPr>
            <a:endParaRPr lang="en-US" b="1" dirty="0">
              <a:solidFill>
                <a:srgbClr val="7030A0"/>
              </a:solidFill>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3327" y="0"/>
            <a:ext cx="990599" cy="1224480"/>
          </a:xfrm>
          <a:prstGeom prst="rect">
            <a:avLst/>
          </a:prstGeom>
        </p:spPr>
      </p:pic>
      <p:sp>
        <p:nvSpPr>
          <p:cNvPr id="3" name="object 3"/>
          <p:cNvSpPr txBox="1">
            <a:spLocks noGrp="1"/>
          </p:cNvSpPr>
          <p:nvPr>
            <p:ph type="title"/>
          </p:nvPr>
        </p:nvSpPr>
        <p:spPr>
          <a:xfrm>
            <a:off x="1638300" y="381000"/>
            <a:ext cx="9448800" cy="628377"/>
          </a:xfrm>
          <a:prstGeom prst="rect">
            <a:avLst/>
          </a:prstGeom>
        </p:spPr>
        <p:txBody>
          <a:bodyPr vert="horz" wrap="square" lIns="0" tIns="12700" rIns="0" bIns="0" rtlCol="0">
            <a:spAutoFit/>
          </a:bodyPr>
          <a:lstStyle/>
          <a:p>
            <a:pPr marL="12700" algn="ctr">
              <a:spcBef>
                <a:spcPts val="100"/>
              </a:spcBef>
            </a:pPr>
            <a:r>
              <a:rPr lang="en-IN" spc="-10" dirty="0">
                <a:latin typeface="Times New Roman" panose="02020603050405020304" pitchFamily="18" charset="0"/>
                <a:cs typeface="Times New Roman" panose="02020603050405020304" pitchFamily="18" charset="0"/>
              </a:rPr>
              <a:t>PROPOSED </a:t>
            </a:r>
            <a:r>
              <a:rPr spc="-35" dirty="0">
                <a:latin typeface="Times New Roman" panose="02020603050405020304" pitchFamily="18" charset="0"/>
                <a:cs typeface="Times New Roman" panose="02020603050405020304" pitchFamily="18" charset="0"/>
              </a:rPr>
              <a:t>SYSTEM</a:t>
            </a:r>
            <a:r>
              <a:rPr lang="en-US" spc="-35" dirty="0">
                <a:latin typeface="Times New Roman" panose="02020603050405020304" pitchFamily="18" charset="0"/>
                <a:cs typeface="Times New Roman" panose="02020603050405020304" pitchFamily="18" charset="0"/>
              </a:rPr>
              <a:t> </a:t>
            </a:r>
            <a:endParaRPr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11</a:t>
            </a:fld>
            <a:endParaRPr dirty="0"/>
          </a:p>
        </p:txBody>
      </p:sp>
      <p:sp>
        <p:nvSpPr>
          <p:cNvPr id="7" name="Footer Placeholder 6"/>
          <p:cNvSpPr>
            <a:spLocks noGrp="1"/>
          </p:cNvSpPr>
          <p:nvPr>
            <p:ph type="ftr" sz="quarter" idx="5"/>
          </p:nvPr>
        </p:nvSpPr>
        <p:spPr>
          <a:xfrm>
            <a:off x="4114800" y="6377941"/>
            <a:ext cx="4495800" cy="276999"/>
          </a:xfrm>
        </p:spPr>
        <p:txBody>
          <a:bodyPr/>
          <a:lstStyle/>
          <a:p>
            <a:r>
              <a:rPr lang="en-US" spc="-10" dirty="0"/>
              <a:t>Department </a:t>
            </a:r>
            <a:r>
              <a:rPr lang="en-US" spc="-5" dirty="0"/>
              <a:t>of</a:t>
            </a:r>
            <a:r>
              <a:rPr lang="en-US" spc="-10" dirty="0"/>
              <a:t> Computer Science &amp; Engineering</a:t>
            </a:r>
            <a:endParaRPr lang="en-IN" dirty="0"/>
          </a:p>
        </p:txBody>
      </p:sp>
      <p:sp>
        <p:nvSpPr>
          <p:cNvPr id="4" name="TextBox 3">
            <a:extLst>
              <a:ext uri="{FF2B5EF4-FFF2-40B4-BE49-F238E27FC236}">
                <a16:creationId xmlns:a16="http://schemas.microsoft.com/office/drawing/2014/main" id="{CAE81596-A2B3-7557-B752-F551C6F076AE}"/>
              </a:ext>
            </a:extLst>
          </p:cNvPr>
          <p:cNvSpPr txBox="1"/>
          <p:nvPr/>
        </p:nvSpPr>
        <p:spPr>
          <a:xfrm>
            <a:off x="1765908" y="2667000"/>
            <a:ext cx="9753600" cy="1692771"/>
          </a:xfrm>
          <a:prstGeom prst="rect">
            <a:avLst/>
          </a:prstGeom>
          <a:noFill/>
        </p:spPr>
        <p:txBody>
          <a:bodyPr wrap="square" rtlCol="0">
            <a:spAutoFit/>
          </a:bodyPr>
          <a:lstStyle/>
          <a:p>
            <a:pPr marL="457200" indent="-457200">
              <a:buFont typeface="Arial" panose="020B0604020202020204" pitchFamily="34" charset="0"/>
              <a:buChar char="•"/>
              <a:defRPr/>
            </a:pPr>
            <a:r>
              <a:rPr lang="en-US" sz="2600" dirty="0">
                <a:latin typeface="Times New Roman" pitchFamily="18" charset="0"/>
                <a:cs typeface="Times New Roman" pitchFamily="18" charset="0"/>
              </a:rPr>
              <a:t>We have implemented the U-Net and trying to implement Seg-Net Algorithm which are most widely  used for bio-medical images.</a:t>
            </a:r>
          </a:p>
          <a:p>
            <a:pPr>
              <a:defRPr/>
            </a:pPr>
            <a:endParaRPr lang="en-US" sz="2600" dirty="0">
              <a:latin typeface="Times New Roman" pitchFamily="18" charset="0"/>
              <a:cs typeface="Times New Roman" pitchFamily="18" charset="0"/>
            </a:endParaRPr>
          </a:p>
          <a:p>
            <a:pPr>
              <a:defRPr/>
            </a:pP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334951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97390" y="76200"/>
            <a:ext cx="990599" cy="1224480"/>
          </a:xfrm>
          <a:prstGeom prst="rect">
            <a:avLst/>
          </a:prstGeom>
        </p:spPr>
      </p:pic>
      <p:sp>
        <p:nvSpPr>
          <p:cNvPr id="3" name="object 3"/>
          <p:cNvSpPr txBox="1">
            <a:spLocks noGrp="1"/>
          </p:cNvSpPr>
          <p:nvPr>
            <p:ph type="title"/>
          </p:nvPr>
        </p:nvSpPr>
        <p:spPr>
          <a:xfrm>
            <a:off x="3962400" y="104187"/>
            <a:ext cx="5185318"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ARCHITECTURE</a:t>
            </a:r>
            <a:endParaRPr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12</a:t>
            </a:fld>
            <a:endParaRPr dirty="0"/>
          </a:p>
        </p:txBody>
      </p:sp>
      <p:sp>
        <p:nvSpPr>
          <p:cNvPr id="7" name="Footer Placeholder 6"/>
          <p:cNvSpPr>
            <a:spLocks noGrp="1"/>
          </p:cNvSpPr>
          <p:nvPr>
            <p:ph type="ftr" sz="quarter" idx="5"/>
          </p:nvPr>
        </p:nvSpPr>
        <p:spPr>
          <a:xfrm>
            <a:off x="4267200" y="6367578"/>
            <a:ext cx="4724400" cy="276999"/>
          </a:xfrm>
        </p:spPr>
        <p:txBody>
          <a:bodyPr/>
          <a:lstStyle/>
          <a:p>
            <a:r>
              <a:rPr lang="en-US" spc="-10" dirty="0"/>
              <a:t>Department </a:t>
            </a:r>
            <a:r>
              <a:rPr lang="en-US" spc="-5" dirty="0"/>
              <a:t>of</a:t>
            </a:r>
            <a:r>
              <a:rPr lang="en-US" spc="-10" dirty="0"/>
              <a:t> Computer Science &amp; Engineering</a:t>
            </a:r>
            <a:endParaRPr lang="en-IN" dirty="0"/>
          </a:p>
        </p:txBody>
      </p:sp>
      <p:pic>
        <p:nvPicPr>
          <p:cNvPr id="10" name="Picture 9">
            <a:extLst>
              <a:ext uri="{FF2B5EF4-FFF2-40B4-BE49-F238E27FC236}">
                <a16:creationId xmlns:a16="http://schemas.microsoft.com/office/drawing/2014/main" id="{8FF0199E-152F-0D72-4C9A-3068035F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732564"/>
            <a:ext cx="4447658" cy="5531285"/>
          </a:xfrm>
          <a:prstGeom prst="rect">
            <a:avLst/>
          </a:prstGeom>
        </p:spPr>
      </p:pic>
    </p:spTree>
    <p:extLst>
      <p:ext uri="{BB962C8B-B14F-4D97-AF65-F5344CB8AC3E}">
        <p14:creationId xmlns:p14="http://schemas.microsoft.com/office/powerpoint/2010/main" val="55756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97390" y="76200"/>
            <a:ext cx="990599" cy="1224480"/>
          </a:xfrm>
          <a:prstGeom prst="rect">
            <a:avLst/>
          </a:prstGeom>
        </p:spPr>
      </p:pic>
      <p:sp>
        <p:nvSpPr>
          <p:cNvPr id="3" name="object 3"/>
          <p:cNvSpPr txBox="1">
            <a:spLocks noGrp="1"/>
          </p:cNvSpPr>
          <p:nvPr>
            <p:ph type="title"/>
          </p:nvPr>
        </p:nvSpPr>
        <p:spPr>
          <a:xfrm>
            <a:off x="3962400" y="104187"/>
            <a:ext cx="5185318"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METHODOLOGY</a:t>
            </a:r>
            <a:endParaRPr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13</a:t>
            </a:fld>
            <a:endParaRPr dirty="0"/>
          </a:p>
        </p:txBody>
      </p:sp>
      <p:sp>
        <p:nvSpPr>
          <p:cNvPr id="7" name="Footer Placeholder 6"/>
          <p:cNvSpPr>
            <a:spLocks noGrp="1"/>
          </p:cNvSpPr>
          <p:nvPr>
            <p:ph type="ftr" sz="quarter" idx="5"/>
          </p:nvPr>
        </p:nvSpPr>
        <p:spPr>
          <a:xfrm>
            <a:off x="4267200" y="6367578"/>
            <a:ext cx="4724400" cy="276999"/>
          </a:xfrm>
        </p:spPr>
        <p:txBody>
          <a:bodyPr/>
          <a:lstStyle/>
          <a:p>
            <a:r>
              <a:rPr lang="en-US" spc="-10" dirty="0"/>
              <a:t>Department </a:t>
            </a:r>
            <a:r>
              <a:rPr lang="en-US" spc="-5" dirty="0"/>
              <a:t>of</a:t>
            </a:r>
            <a:r>
              <a:rPr lang="en-US" spc="-10" dirty="0"/>
              <a:t> Computer Science &amp; Engineering</a:t>
            </a:r>
            <a:endParaRPr lang="en-IN" dirty="0"/>
          </a:p>
        </p:txBody>
      </p:sp>
      <p:sp>
        <p:nvSpPr>
          <p:cNvPr id="4" name="TextBox 3">
            <a:extLst>
              <a:ext uri="{FF2B5EF4-FFF2-40B4-BE49-F238E27FC236}">
                <a16:creationId xmlns:a16="http://schemas.microsoft.com/office/drawing/2014/main" id="{28E7F970-0FA8-6F59-7635-0C7A9E90763F}"/>
              </a:ext>
            </a:extLst>
          </p:cNvPr>
          <p:cNvSpPr txBox="1"/>
          <p:nvPr/>
        </p:nvSpPr>
        <p:spPr>
          <a:xfrm>
            <a:off x="2052797" y="1054458"/>
            <a:ext cx="8458200" cy="492443"/>
          </a:xfrm>
          <a:prstGeom prst="rect">
            <a:avLst/>
          </a:prstGeom>
          <a:noFill/>
        </p:spPr>
        <p:txBody>
          <a:bodyPr wrap="square" rtlCol="0">
            <a:spAutoFit/>
          </a:bodyPr>
          <a:lstStyle/>
          <a:p>
            <a:pPr algn="just">
              <a:defRPr/>
            </a:pPr>
            <a:r>
              <a:rPr lang="en-US" sz="2600" dirty="0">
                <a:latin typeface="Times New Roman" pitchFamily="18" charset="0"/>
                <a:cs typeface="Times New Roman" pitchFamily="18" charset="0"/>
              </a:rPr>
              <a:t>U-Net Architecture</a:t>
            </a:r>
            <a:endParaRPr lang="en-US" sz="26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1767BA77-7384-CCB4-7BAA-B2C648E3E58B}"/>
              </a:ext>
            </a:extLst>
          </p:cNvPr>
          <p:cNvPicPr>
            <a:picLocks noChangeAspect="1"/>
          </p:cNvPicPr>
          <p:nvPr/>
        </p:nvPicPr>
        <p:blipFill rotWithShape="1">
          <a:blip r:embed="rId3">
            <a:extLst>
              <a:ext uri="{28A0092B-C50C-407E-A947-70E740481C1C}">
                <a14:useLocalDpi xmlns:a14="http://schemas.microsoft.com/office/drawing/2010/main" val="0"/>
              </a:ext>
            </a:extLst>
          </a:blip>
          <a:srcRect b="21500"/>
          <a:stretch/>
        </p:blipFill>
        <p:spPr>
          <a:xfrm>
            <a:off x="2666998" y="1868795"/>
            <a:ext cx="7229797" cy="44873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97390" y="76200"/>
            <a:ext cx="990599" cy="1224480"/>
          </a:xfrm>
          <a:prstGeom prst="rect">
            <a:avLst/>
          </a:prstGeom>
        </p:spPr>
      </p:pic>
      <p:sp>
        <p:nvSpPr>
          <p:cNvPr id="3" name="object 3"/>
          <p:cNvSpPr txBox="1">
            <a:spLocks noGrp="1"/>
          </p:cNvSpPr>
          <p:nvPr>
            <p:ph type="title"/>
          </p:nvPr>
        </p:nvSpPr>
        <p:spPr>
          <a:xfrm>
            <a:off x="3124200" y="104187"/>
            <a:ext cx="6023518"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METHODOLOGY(Cont..)</a:t>
            </a:r>
            <a:endParaRPr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14</a:t>
            </a:fld>
            <a:endParaRPr dirty="0"/>
          </a:p>
        </p:txBody>
      </p:sp>
      <p:sp>
        <p:nvSpPr>
          <p:cNvPr id="7" name="Footer Placeholder 6"/>
          <p:cNvSpPr>
            <a:spLocks noGrp="1"/>
          </p:cNvSpPr>
          <p:nvPr>
            <p:ph type="ftr" sz="quarter" idx="5"/>
          </p:nvPr>
        </p:nvSpPr>
        <p:spPr>
          <a:xfrm>
            <a:off x="4267200" y="6367578"/>
            <a:ext cx="4724400" cy="276999"/>
          </a:xfrm>
        </p:spPr>
        <p:txBody>
          <a:bodyPr/>
          <a:lstStyle/>
          <a:p>
            <a:r>
              <a:rPr lang="en-US" spc="-10" dirty="0"/>
              <a:t>Department </a:t>
            </a:r>
            <a:r>
              <a:rPr lang="en-US" spc="-5" dirty="0"/>
              <a:t>of</a:t>
            </a:r>
            <a:r>
              <a:rPr lang="en-US" spc="-10" dirty="0"/>
              <a:t> Computer Science &amp; Engineering</a:t>
            </a:r>
            <a:endParaRPr lang="en-IN" dirty="0"/>
          </a:p>
        </p:txBody>
      </p:sp>
      <p:sp>
        <p:nvSpPr>
          <p:cNvPr id="4" name="TextBox 3">
            <a:extLst>
              <a:ext uri="{FF2B5EF4-FFF2-40B4-BE49-F238E27FC236}">
                <a16:creationId xmlns:a16="http://schemas.microsoft.com/office/drawing/2014/main" id="{28E7F970-0FA8-6F59-7635-0C7A9E90763F}"/>
              </a:ext>
            </a:extLst>
          </p:cNvPr>
          <p:cNvSpPr txBox="1"/>
          <p:nvPr/>
        </p:nvSpPr>
        <p:spPr>
          <a:xfrm>
            <a:off x="2052797" y="1138541"/>
            <a:ext cx="8458200" cy="492443"/>
          </a:xfrm>
          <a:prstGeom prst="rect">
            <a:avLst/>
          </a:prstGeom>
          <a:noFill/>
        </p:spPr>
        <p:txBody>
          <a:bodyPr wrap="square" rtlCol="0">
            <a:spAutoFit/>
          </a:bodyPr>
          <a:lstStyle/>
          <a:p>
            <a:pPr algn="just">
              <a:defRPr/>
            </a:pPr>
            <a:r>
              <a:rPr lang="en-US" sz="2600" dirty="0">
                <a:latin typeface="Times New Roman" pitchFamily="18" charset="0"/>
                <a:cs typeface="Times New Roman" pitchFamily="18" charset="0"/>
              </a:rPr>
              <a:t>Seg-Net Architecture</a:t>
            </a:r>
            <a:endParaRPr lang="en-US" sz="2600" b="1"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5D3817DA-91EB-F918-D71A-CD1CC944CF55}"/>
              </a:ext>
            </a:extLst>
          </p:cNvPr>
          <p:cNvPicPr>
            <a:picLocks noChangeAspect="1"/>
          </p:cNvPicPr>
          <p:nvPr/>
        </p:nvPicPr>
        <p:blipFill rotWithShape="1">
          <a:blip r:embed="rId3">
            <a:extLst>
              <a:ext uri="{28A0092B-C50C-407E-A947-70E740481C1C}">
                <a14:useLocalDpi xmlns:a14="http://schemas.microsoft.com/office/drawing/2010/main" val="0"/>
              </a:ext>
            </a:extLst>
          </a:blip>
          <a:srcRect l="20743" r="20743"/>
          <a:stretch/>
        </p:blipFill>
        <p:spPr>
          <a:xfrm>
            <a:off x="1740433" y="1648599"/>
            <a:ext cx="9119668" cy="4452963"/>
          </a:xfrm>
          <a:prstGeom prst="rect">
            <a:avLst/>
          </a:prstGeom>
        </p:spPr>
      </p:pic>
    </p:spTree>
    <p:extLst>
      <p:ext uri="{BB962C8B-B14F-4D97-AF65-F5344CB8AC3E}">
        <p14:creationId xmlns:p14="http://schemas.microsoft.com/office/powerpoint/2010/main" val="423472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97390" y="44477"/>
            <a:ext cx="990599" cy="1224480"/>
          </a:xfrm>
          <a:prstGeom prst="rect">
            <a:avLst/>
          </a:prstGeom>
        </p:spPr>
      </p:pic>
      <p:sp>
        <p:nvSpPr>
          <p:cNvPr id="3" name="object 3"/>
          <p:cNvSpPr txBox="1">
            <a:spLocks noGrp="1"/>
          </p:cNvSpPr>
          <p:nvPr>
            <p:ph type="title"/>
          </p:nvPr>
        </p:nvSpPr>
        <p:spPr>
          <a:xfrm>
            <a:off x="2309905" y="320609"/>
            <a:ext cx="7267389" cy="551433"/>
          </a:xfrm>
          <a:prstGeom prst="rect">
            <a:avLst/>
          </a:prstGeom>
        </p:spPr>
        <p:txBody>
          <a:bodyPr vert="horz" wrap="square" lIns="0" tIns="12700" rIns="0" bIns="0" rtlCol="0">
            <a:spAutoFit/>
          </a:bodyPr>
          <a:lstStyle/>
          <a:p>
            <a:pPr marL="12700" algn="ctr">
              <a:spcBef>
                <a:spcPts val="100"/>
              </a:spcBef>
            </a:pPr>
            <a:r>
              <a:rPr lang="en-US" sz="3500" spc="-25" dirty="0">
                <a:latin typeface="Times New Roman" panose="02020603050405020304" pitchFamily="18" charset="0"/>
                <a:cs typeface="Times New Roman" panose="02020603050405020304" pitchFamily="18" charset="0"/>
              </a:rPr>
              <a:t>DATASET</a:t>
            </a:r>
            <a:endParaRPr sz="3500" spc="-2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15</a:t>
            </a:fld>
            <a:endParaRPr dirty="0"/>
          </a:p>
        </p:txBody>
      </p:sp>
      <p:sp>
        <p:nvSpPr>
          <p:cNvPr id="7" name="Footer Placeholder 6"/>
          <p:cNvSpPr>
            <a:spLocks noGrp="1"/>
          </p:cNvSpPr>
          <p:nvPr>
            <p:ph type="ftr" sz="quarter" idx="5"/>
          </p:nvPr>
        </p:nvSpPr>
        <p:spPr>
          <a:xfrm>
            <a:off x="4191000" y="6309714"/>
            <a:ext cx="4587240" cy="276999"/>
          </a:xfrm>
        </p:spPr>
        <p:txBody>
          <a:bodyPr/>
          <a:lstStyle/>
          <a:p>
            <a:r>
              <a:rPr lang="en-US" spc="-10" dirty="0"/>
              <a:t>Department </a:t>
            </a:r>
            <a:r>
              <a:rPr lang="en-US" spc="-5" dirty="0"/>
              <a:t>of</a:t>
            </a:r>
            <a:r>
              <a:rPr lang="en-US" spc="-10" dirty="0"/>
              <a:t> Computer Science &amp; Engineering</a:t>
            </a:r>
            <a:endParaRPr lang="en-IN" dirty="0"/>
          </a:p>
        </p:txBody>
      </p:sp>
      <p:sp>
        <p:nvSpPr>
          <p:cNvPr id="4" name="TextBox 3">
            <a:extLst>
              <a:ext uri="{FF2B5EF4-FFF2-40B4-BE49-F238E27FC236}">
                <a16:creationId xmlns:a16="http://schemas.microsoft.com/office/drawing/2014/main" id="{36A15115-43B2-43A1-9FEE-B6829AFFF547}"/>
              </a:ext>
            </a:extLst>
          </p:cNvPr>
          <p:cNvSpPr txBox="1"/>
          <p:nvPr/>
        </p:nvSpPr>
        <p:spPr>
          <a:xfrm>
            <a:off x="706967" y="1270034"/>
            <a:ext cx="11193800" cy="4524315"/>
          </a:xfrm>
          <a:prstGeom prst="rect">
            <a:avLst/>
          </a:prstGeom>
          <a:noFill/>
        </p:spPr>
        <p:txBody>
          <a:bodyPr wrap="square" rtlCol="0">
            <a:spAutoFit/>
          </a:bodyPr>
          <a:lstStyle/>
          <a:p>
            <a:r>
              <a:rPr lang="en-IN" dirty="0">
                <a:solidFill>
                  <a:srgbClr val="202124"/>
                </a:solidFill>
                <a:latin typeface="Times New Roman" panose="02020603050405020304" pitchFamily="18" charset="0"/>
                <a:cs typeface="Times New Roman" panose="02020603050405020304" pitchFamily="18" charset="0"/>
              </a:rPr>
              <a:t>Name of the Dataset - DRIVE</a:t>
            </a:r>
          </a:p>
          <a:p>
            <a:r>
              <a:rPr lang="en-IN" dirty="0">
                <a:solidFill>
                  <a:srgbClr val="202124"/>
                </a:solidFill>
                <a:latin typeface="Times New Roman" panose="02020603050405020304" pitchFamily="18" charset="0"/>
                <a:cs typeface="Times New Roman" panose="02020603050405020304" pitchFamily="18" charset="0"/>
              </a:rPr>
              <a:t>Dataset type : Images</a:t>
            </a:r>
          </a:p>
          <a:p>
            <a:r>
              <a:rPr lang="en-IN" dirty="0">
                <a:solidFill>
                  <a:srgbClr val="202124"/>
                </a:solidFill>
                <a:latin typeface="Times New Roman" panose="02020603050405020304" pitchFamily="18" charset="0"/>
                <a:cs typeface="Times New Roman" panose="02020603050405020304" pitchFamily="18" charset="0"/>
              </a:rPr>
              <a:t>No. of. Images : 1,90,000 patches per image</a:t>
            </a:r>
            <a:endParaRPr lang="en-IN" i="0" dirty="0">
              <a:solidFill>
                <a:srgbClr val="202124"/>
              </a:solidFill>
              <a:effectLst/>
              <a:latin typeface="Times New Roman" panose="02020603050405020304" pitchFamily="18" charset="0"/>
              <a:cs typeface="Times New Roman" panose="02020603050405020304" pitchFamily="18" charset="0"/>
            </a:endParaRPr>
          </a:p>
          <a:p>
            <a:endParaRPr lang="en-IN" i="0" dirty="0">
              <a:solidFill>
                <a:srgbClr val="202124"/>
              </a:solidFill>
              <a:effectLst/>
              <a:latin typeface="Times New Roman" panose="02020603050405020304" pitchFamily="18" charset="0"/>
              <a:cs typeface="Times New Roman" panose="02020603050405020304" pitchFamily="18" charset="0"/>
            </a:endParaRPr>
          </a:p>
          <a:p>
            <a:endParaRPr lang="en-IN" dirty="0">
              <a:solidFill>
                <a:srgbClr val="202124"/>
              </a:solidFill>
              <a:latin typeface="Times New Roman" panose="02020603050405020304" pitchFamily="18" charset="0"/>
              <a:cs typeface="Times New Roman" panose="02020603050405020304" pitchFamily="18" charset="0"/>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endParaRPr lang="en-IN" dirty="0">
              <a:solidFill>
                <a:srgbClr val="202124"/>
              </a:solidFill>
              <a:latin typeface="Inter"/>
            </a:endParaRPr>
          </a:p>
          <a:p>
            <a:r>
              <a:rPr lang="en-IN" dirty="0">
                <a:solidFill>
                  <a:srgbClr val="202124"/>
                </a:solidFill>
                <a:latin typeface="Inter"/>
              </a:rPr>
              <a:t>		           		           Sample Images		   </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5D2AA6EE-7590-3554-3F49-61643FF24DBF}"/>
              </a:ext>
            </a:extLst>
          </p:cNvPr>
          <p:cNvSpPr txBox="1"/>
          <p:nvPr/>
        </p:nvSpPr>
        <p:spPr>
          <a:xfrm>
            <a:off x="4724399" y="5583023"/>
            <a:ext cx="1522681"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IN" dirty="0"/>
          </a:p>
        </p:txBody>
      </p:sp>
      <p:sp>
        <p:nvSpPr>
          <p:cNvPr id="14" name="AutoShape 14">
            <a:extLst>
              <a:ext uri="{FF2B5EF4-FFF2-40B4-BE49-F238E27FC236}">
                <a16:creationId xmlns:a16="http://schemas.microsoft.com/office/drawing/2014/main" id="{DA25BC8B-8177-8D84-4B82-D78DB39846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Box 7">
            <a:extLst>
              <a:ext uri="{FF2B5EF4-FFF2-40B4-BE49-F238E27FC236}">
                <a16:creationId xmlns:a16="http://schemas.microsoft.com/office/drawing/2014/main" id="{7B94E656-A347-7A65-D95C-2889F203681E}"/>
              </a:ext>
            </a:extLst>
          </p:cNvPr>
          <p:cNvSpPr txBox="1"/>
          <p:nvPr/>
        </p:nvSpPr>
        <p:spPr>
          <a:xfrm>
            <a:off x="3429000" y="1981200"/>
            <a:ext cx="184731" cy="369332"/>
          </a:xfrm>
          <a:prstGeom prst="rect">
            <a:avLst/>
          </a:prstGeom>
          <a:noFill/>
        </p:spPr>
        <p:txBody>
          <a:bodyPr wrap="none" rtlCol="0">
            <a:spAutoFit/>
          </a:bodyPr>
          <a:lstStyle/>
          <a:p>
            <a:endParaRPr lang="en-IN" dirty="0"/>
          </a:p>
        </p:txBody>
      </p:sp>
      <p:pic>
        <p:nvPicPr>
          <p:cNvPr id="18" name="Picture 17">
            <a:extLst>
              <a:ext uri="{FF2B5EF4-FFF2-40B4-BE49-F238E27FC236}">
                <a16:creationId xmlns:a16="http://schemas.microsoft.com/office/drawing/2014/main" id="{B823F41E-6BD0-4D30-7E9E-C79F09BFA5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4334" y="2598754"/>
            <a:ext cx="2130211" cy="2201846"/>
          </a:xfrm>
          <a:prstGeom prst="rect">
            <a:avLst/>
          </a:prstGeom>
        </p:spPr>
      </p:pic>
      <p:pic>
        <p:nvPicPr>
          <p:cNvPr id="20" name="Picture 19">
            <a:extLst>
              <a:ext uri="{FF2B5EF4-FFF2-40B4-BE49-F238E27FC236}">
                <a16:creationId xmlns:a16="http://schemas.microsoft.com/office/drawing/2014/main" id="{81F352EF-656E-1C6A-BADB-C56519FE30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973" y="2598754"/>
            <a:ext cx="2130211" cy="22018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E6C-F8EF-480F-B08E-0FA7EC7465DC}"/>
              </a:ext>
            </a:extLst>
          </p:cNvPr>
          <p:cNvSpPr>
            <a:spLocks noGrp="1"/>
          </p:cNvSpPr>
          <p:nvPr>
            <p:ph type="title"/>
          </p:nvPr>
        </p:nvSpPr>
        <p:spPr>
          <a:xfrm>
            <a:off x="2971800" y="348940"/>
            <a:ext cx="6183231" cy="1231106"/>
          </a:xfrm>
        </p:spPr>
        <p:txBody>
          <a:bodyPr/>
          <a:lstStyle/>
          <a:p>
            <a:r>
              <a:rPr lang="en-IN" dirty="0">
                <a:latin typeface="Times New Roman" panose="02020603050405020304" pitchFamily="18" charset="0"/>
                <a:cs typeface="Times New Roman" panose="02020603050405020304" pitchFamily="18" charset="0"/>
              </a:rPr>
              <a:t>EVALUATION METRICS</a:t>
            </a:r>
          </a:p>
        </p:txBody>
      </p:sp>
      <p:sp>
        <p:nvSpPr>
          <p:cNvPr id="3" name="Text Placeholder 2">
            <a:extLst>
              <a:ext uri="{FF2B5EF4-FFF2-40B4-BE49-F238E27FC236}">
                <a16:creationId xmlns:a16="http://schemas.microsoft.com/office/drawing/2014/main" id="{9DC8D4C8-B6E1-4C02-8789-F238D9805388}"/>
              </a:ext>
            </a:extLst>
          </p:cNvPr>
          <p:cNvSpPr>
            <a:spLocks noGrp="1"/>
          </p:cNvSpPr>
          <p:nvPr>
            <p:ph type="body" idx="1"/>
          </p:nvPr>
        </p:nvSpPr>
        <p:spPr>
          <a:xfrm>
            <a:off x="2010852" y="2118233"/>
            <a:ext cx="8170294" cy="2000548"/>
          </a:xfrm>
        </p:spPr>
        <p:txBody>
          <a:bodyPr/>
          <a:lstStyle/>
          <a:p>
            <a:pPr marL="457200" indent="-45720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Precision Score</a:t>
            </a:r>
          </a:p>
          <a:p>
            <a:pPr marL="457200" indent="-45720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IOU Score</a:t>
            </a:r>
          </a:p>
          <a:p>
            <a:pPr marL="457200" indent="-45720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ROC Curve</a:t>
            </a:r>
          </a:p>
          <a:p>
            <a:pPr marL="457200" indent="-457200">
              <a:buFont typeface="Arial" panose="020B0604020202020204" pitchFamily="34" charset="0"/>
              <a:buChar char="•"/>
            </a:pPr>
            <a:endParaRPr lang="en-IN" sz="26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F11430-A49B-4481-8352-0D07D5CE181F}"/>
              </a:ext>
            </a:extLst>
          </p:cNvPr>
          <p:cNvSpPr>
            <a:spLocks noGrp="1"/>
          </p:cNvSpPr>
          <p:nvPr>
            <p:ph type="ftr" sz="quarter" idx="5"/>
          </p:nvPr>
        </p:nvSpPr>
        <p:spPr>
          <a:xfrm>
            <a:off x="3886200" y="6377941"/>
            <a:ext cx="4800600" cy="276999"/>
          </a:xfrm>
        </p:spPr>
        <p:txBody>
          <a:bodyPr/>
          <a:lstStyle/>
          <a:p>
            <a:r>
              <a:rPr lang="en-US" spc="-10" dirty="0"/>
              <a:t>Department </a:t>
            </a:r>
            <a:r>
              <a:rPr lang="en-US" spc="-5" dirty="0"/>
              <a:t>of</a:t>
            </a:r>
            <a:r>
              <a:rPr lang="en-US" spc="-10" dirty="0"/>
              <a:t> Computer Science &amp; Engineering</a:t>
            </a:r>
            <a:endParaRPr lang="en-IN" dirty="0"/>
          </a:p>
        </p:txBody>
      </p:sp>
      <p:sp>
        <p:nvSpPr>
          <p:cNvPr id="5" name="Date Placeholder 4">
            <a:extLst>
              <a:ext uri="{FF2B5EF4-FFF2-40B4-BE49-F238E27FC236}">
                <a16:creationId xmlns:a16="http://schemas.microsoft.com/office/drawing/2014/main" id="{A6672EBA-DE90-4942-9ADF-D8CFE2A555BE}"/>
              </a:ext>
            </a:extLst>
          </p:cNvPr>
          <p:cNvSpPr>
            <a:spLocks noGrp="1"/>
          </p:cNvSpPr>
          <p:nvPr>
            <p:ph type="dt" sz="half" idx="6"/>
          </p:nvPr>
        </p:nvSpPr>
        <p:spPr>
          <a:xfrm>
            <a:off x="706967" y="6466776"/>
            <a:ext cx="1013459" cy="156068"/>
          </a:xfrm>
        </p:spPr>
        <p:txBody>
          <a:bodyPr/>
          <a:lstStyle/>
          <a:p>
            <a:pPr marL="12700">
              <a:lnSpc>
                <a:spcPts val="1240"/>
              </a:lnSpc>
            </a:pPr>
            <a:r>
              <a:rPr lang="en-US" spc="-5"/>
              <a:t>17/03/2023</a:t>
            </a:r>
            <a:endParaRPr lang="en-US" spc="-5" dirty="0"/>
          </a:p>
        </p:txBody>
      </p:sp>
      <p:sp>
        <p:nvSpPr>
          <p:cNvPr id="6" name="Slide Number Placeholder 5">
            <a:extLst>
              <a:ext uri="{FF2B5EF4-FFF2-40B4-BE49-F238E27FC236}">
                <a16:creationId xmlns:a16="http://schemas.microsoft.com/office/drawing/2014/main" id="{721071AF-7642-4D02-B58B-E196DB6F6CF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16</a:t>
            </a:fld>
            <a:endParaRPr lang="en-IN" dirty="0"/>
          </a:p>
        </p:txBody>
      </p:sp>
      <p:pic>
        <p:nvPicPr>
          <p:cNvPr id="7" name="object 2">
            <a:extLst>
              <a:ext uri="{FF2B5EF4-FFF2-40B4-BE49-F238E27FC236}">
                <a16:creationId xmlns:a16="http://schemas.microsoft.com/office/drawing/2014/main" id="{2AE0FECD-0B37-6C7E-2714-79F26381C938}"/>
              </a:ext>
            </a:extLst>
          </p:cNvPr>
          <p:cNvPicPr/>
          <p:nvPr/>
        </p:nvPicPr>
        <p:blipFill>
          <a:blip r:embed="rId2" cstate="print"/>
          <a:stretch>
            <a:fillRect/>
          </a:stretch>
        </p:blipFill>
        <p:spPr>
          <a:xfrm>
            <a:off x="11197390" y="44477"/>
            <a:ext cx="990599" cy="1224480"/>
          </a:xfrm>
          <a:prstGeom prst="rect">
            <a:avLst/>
          </a:prstGeom>
        </p:spPr>
      </p:pic>
    </p:spTree>
    <p:extLst>
      <p:ext uri="{BB962C8B-B14F-4D97-AF65-F5344CB8AC3E}">
        <p14:creationId xmlns:p14="http://schemas.microsoft.com/office/powerpoint/2010/main" val="298115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58846" y="457201"/>
            <a:ext cx="5074308"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SOCI</a:t>
            </a:r>
            <a:r>
              <a:rPr lang="en-IN" spc="-10" dirty="0">
                <a:latin typeface="Times New Roman" panose="02020603050405020304" pitchFamily="18" charset="0"/>
                <a:cs typeface="Times New Roman" panose="02020603050405020304" pitchFamily="18" charset="0"/>
              </a:rPr>
              <a:t>ET</a:t>
            </a:r>
            <a:r>
              <a:rPr spc="-10" dirty="0">
                <a:latin typeface="Times New Roman" panose="02020603050405020304" pitchFamily="18" charset="0"/>
                <a:cs typeface="Times New Roman" panose="02020603050405020304" pitchFamily="18" charset="0"/>
              </a:rPr>
              <a:t>AL</a:t>
            </a:r>
            <a:r>
              <a:rPr spc="-8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IMPACT</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17</a:t>
            </a:fld>
            <a:endParaRPr dirty="0"/>
          </a:p>
        </p:txBody>
      </p:sp>
      <p:sp>
        <p:nvSpPr>
          <p:cNvPr id="7" name="Footer Placeholder 6"/>
          <p:cNvSpPr>
            <a:spLocks noGrp="1"/>
          </p:cNvSpPr>
          <p:nvPr>
            <p:ph type="ftr" sz="quarter" idx="5"/>
          </p:nvPr>
        </p:nvSpPr>
        <p:spPr>
          <a:xfrm>
            <a:off x="4632960" y="6377940"/>
            <a:ext cx="3749040" cy="276999"/>
          </a:xfrm>
        </p:spPr>
        <p:txBody>
          <a:bodyPr/>
          <a:lstStyle/>
          <a:p>
            <a:r>
              <a:rPr lang="en-US"/>
              <a:t>Department of Computer Science &amp; Engineering</a:t>
            </a:r>
            <a:endParaRPr lang="en-IN" dirty="0"/>
          </a:p>
        </p:txBody>
      </p:sp>
      <p:pic>
        <p:nvPicPr>
          <p:cNvPr id="4" name="object 2">
            <a:extLst>
              <a:ext uri="{FF2B5EF4-FFF2-40B4-BE49-F238E27FC236}">
                <a16:creationId xmlns:a16="http://schemas.microsoft.com/office/drawing/2014/main" id="{6941CDF2-5157-F2F4-364B-18D5955C2C1F}"/>
              </a:ext>
            </a:extLst>
          </p:cNvPr>
          <p:cNvPicPr/>
          <p:nvPr/>
        </p:nvPicPr>
        <p:blipFill>
          <a:blip r:embed="rId2" cstate="print"/>
          <a:stretch>
            <a:fillRect/>
          </a:stretch>
        </p:blipFill>
        <p:spPr>
          <a:xfrm>
            <a:off x="11197390" y="44477"/>
            <a:ext cx="990599" cy="1224480"/>
          </a:xfrm>
          <a:prstGeom prst="rect">
            <a:avLst/>
          </a:prstGeom>
        </p:spPr>
      </p:pic>
      <p:sp>
        <p:nvSpPr>
          <p:cNvPr id="8" name="TextBox 7">
            <a:extLst>
              <a:ext uri="{FF2B5EF4-FFF2-40B4-BE49-F238E27FC236}">
                <a16:creationId xmlns:a16="http://schemas.microsoft.com/office/drawing/2014/main" id="{01614CF8-4BA4-1FED-6DA4-A178B6A377BA}"/>
              </a:ext>
            </a:extLst>
          </p:cNvPr>
          <p:cNvSpPr txBox="1"/>
          <p:nvPr/>
        </p:nvSpPr>
        <p:spPr>
          <a:xfrm>
            <a:off x="2590800" y="2133600"/>
            <a:ext cx="7010401" cy="2893100"/>
          </a:xfrm>
          <a:prstGeom prst="rect">
            <a:avLst/>
          </a:prstGeom>
          <a:noFill/>
        </p:spPr>
        <p:txBody>
          <a:bodyPr wrap="square" rtlCol="0">
            <a:spAutoFit/>
          </a:bodyPr>
          <a:lstStyle/>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Our project improves image visualization for clinical retina examination by doctors, enabling them to treat patients with greater accuracy.</a:t>
            </a:r>
          </a:p>
          <a:p>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facilitates the doctors quick and accurate analysis of patient reports.</a:t>
            </a:r>
          </a:p>
          <a:p>
            <a:pPr marL="285750" indent="-28575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1000" y="342528"/>
            <a:ext cx="5567740" cy="628377"/>
          </a:xfrm>
          <a:prstGeom prst="rect">
            <a:avLst/>
          </a:prstGeom>
        </p:spPr>
        <p:txBody>
          <a:bodyPr vert="horz" wrap="square" lIns="0" tIns="12700" rIns="0" bIns="0" rtlCol="0">
            <a:spAutoFit/>
          </a:bodyPr>
          <a:lstStyle/>
          <a:p>
            <a:pPr marL="12700">
              <a:spcBef>
                <a:spcPts val="100"/>
              </a:spcBef>
            </a:pPr>
            <a:r>
              <a:rPr lang="en-US" spc="-20" dirty="0">
                <a:latin typeface="Times New Roman" panose="02020603050405020304" pitchFamily="18" charset="0"/>
                <a:cs typeface="Times New Roman" panose="02020603050405020304" pitchFamily="18" charset="0"/>
              </a:rPr>
              <a:t>CONCLUSION</a:t>
            </a:r>
            <a:endParaRPr spc="-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18</a:t>
            </a:fld>
            <a:endParaRPr dirty="0"/>
          </a:p>
        </p:txBody>
      </p:sp>
      <p:sp>
        <p:nvSpPr>
          <p:cNvPr id="7" name="Footer Placeholder 6"/>
          <p:cNvSpPr>
            <a:spLocks noGrp="1"/>
          </p:cNvSpPr>
          <p:nvPr>
            <p:ph type="ftr" sz="quarter" idx="5"/>
          </p:nvPr>
        </p:nvSpPr>
        <p:spPr>
          <a:xfrm>
            <a:off x="3840479" y="6316069"/>
            <a:ext cx="4511040" cy="276999"/>
          </a:xfrm>
        </p:spPr>
        <p:txBody>
          <a:bodyPr/>
          <a:lstStyle/>
          <a:p>
            <a:r>
              <a:rPr lang="en-US" spc="-10" dirty="0"/>
              <a:t>Department </a:t>
            </a:r>
            <a:r>
              <a:rPr lang="en-US" spc="-5" dirty="0"/>
              <a:t>of</a:t>
            </a:r>
            <a:r>
              <a:rPr lang="en-US" spc="-10" dirty="0"/>
              <a:t> Computer Science &amp; Engineering</a:t>
            </a:r>
            <a:endParaRPr lang="en-IN" dirty="0"/>
          </a:p>
        </p:txBody>
      </p:sp>
      <p:pic>
        <p:nvPicPr>
          <p:cNvPr id="8" name="object 2">
            <a:extLst>
              <a:ext uri="{FF2B5EF4-FFF2-40B4-BE49-F238E27FC236}">
                <a16:creationId xmlns:a16="http://schemas.microsoft.com/office/drawing/2014/main" id="{E5B8A7DF-5D66-2D27-011F-152A281060FE}"/>
              </a:ext>
            </a:extLst>
          </p:cNvPr>
          <p:cNvPicPr/>
          <p:nvPr/>
        </p:nvPicPr>
        <p:blipFill>
          <a:blip r:embed="rId2" cstate="print"/>
          <a:stretch>
            <a:fillRect/>
          </a:stretch>
        </p:blipFill>
        <p:spPr>
          <a:xfrm>
            <a:off x="11197390" y="44477"/>
            <a:ext cx="990599" cy="1224480"/>
          </a:xfrm>
          <a:prstGeom prst="rect">
            <a:avLst/>
          </a:prstGeom>
        </p:spPr>
      </p:pic>
      <p:sp>
        <p:nvSpPr>
          <p:cNvPr id="2" name="TextBox 1">
            <a:extLst>
              <a:ext uri="{FF2B5EF4-FFF2-40B4-BE49-F238E27FC236}">
                <a16:creationId xmlns:a16="http://schemas.microsoft.com/office/drawing/2014/main" id="{6316A18A-DB4D-191F-B055-8A771EDE9E1C}"/>
              </a:ext>
            </a:extLst>
          </p:cNvPr>
          <p:cNvSpPr txBox="1"/>
          <p:nvPr/>
        </p:nvSpPr>
        <p:spPr>
          <a:xfrm>
            <a:off x="2057400" y="1828800"/>
            <a:ext cx="9139990" cy="1692771"/>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We have implemented U-Net Algorithm and we got the ROC curve of accuracy 92%. We are going to train the model using Seg-Net Algorithm</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E6C-F8EF-480F-B08E-0FA7EC7465D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9DC8D4C8-B6E1-4C02-8789-F238D9805388}"/>
              </a:ext>
            </a:extLst>
          </p:cNvPr>
          <p:cNvSpPr>
            <a:spLocks noGrp="1"/>
          </p:cNvSpPr>
          <p:nvPr>
            <p:ph type="body" idx="1"/>
          </p:nvPr>
        </p:nvSpPr>
        <p:spPr>
          <a:xfrm>
            <a:off x="773615" y="1276767"/>
            <a:ext cx="11265985" cy="4801314"/>
          </a:xfrm>
        </p:spPr>
        <p:txBody>
          <a:bodyPr/>
          <a:lstStyle/>
          <a:p>
            <a:pPr algn="just"/>
            <a:r>
              <a:rPr lang="en-IN" sz="1300" dirty="0">
                <a:latin typeface="Times New Roman" panose="02020603050405020304" pitchFamily="18" charset="0"/>
                <a:cs typeface="Times New Roman" panose="02020603050405020304" pitchFamily="18" charset="0"/>
              </a:rPr>
              <a:t>[1] </a:t>
            </a:r>
            <a:r>
              <a:rPr lang="en-IN" sz="1300" dirty="0" err="1">
                <a:latin typeface="Times New Roman" panose="02020603050405020304" pitchFamily="18" charset="0"/>
                <a:cs typeface="Times New Roman" panose="02020603050405020304" pitchFamily="18" charset="0"/>
              </a:rPr>
              <a:t>Lingyan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Ruan</a:t>
            </a:r>
            <a:r>
              <a:rPr lang="en-IN" sz="1300" dirty="0">
                <a:latin typeface="Times New Roman" panose="02020603050405020304" pitchFamily="18" charset="0"/>
                <a:cs typeface="Times New Roman" panose="02020603050405020304" pitchFamily="18" charset="0"/>
              </a:rPr>
              <a:t> , Bin Chen , </a:t>
            </a:r>
            <a:r>
              <a:rPr lang="en-IN" sz="1300" dirty="0" err="1">
                <a:latin typeface="Times New Roman" panose="02020603050405020304" pitchFamily="18" charset="0"/>
                <a:cs typeface="Times New Roman" panose="02020603050405020304" pitchFamily="18" charset="0"/>
              </a:rPr>
              <a:t>Jizhou</a:t>
            </a:r>
            <a:r>
              <a:rPr lang="en-IN" sz="1300" dirty="0">
                <a:latin typeface="Times New Roman" panose="02020603050405020304" pitchFamily="18" charset="0"/>
                <a:cs typeface="Times New Roman" panose="02020603050405020304" pitchFamily="18" charset="0"/>
              </a:rPr>
              <a:t> Li , and </a:t>
            </a:r>
            <a:r>
              <a:rPr lang="en-IN" sz="1300" dirty="0" err="1">
                <a:latin typeface="Times New Roman" panose="02020603050405020304" pitchFamily="18" charset="0"/>
                <a:cs typeface="Times New Roman" panose="02020603050405020304" pitchFamily="18" charset="0"/>
              </a:rPr>
              <a:t>Miu</a:t>
            </a:r>
            <a:r>
              <a:rPr lang="en-IN" sz="1300" dirty="0">
                <a:latin typeface="Times New Roman" panose="02020603050405020304" pitchFamily="18" charset="0"/>
                <a:cs typeface="Times New Roman" panose="02020603050405020304" pitchFamily="18" charset="0"/>
              </a:rPr>
              <a:t>-Ling Lam “</a:t>
            </a:r>
            <a:r>
              <a:rPr lang="en-IN" sz="1300" dirty="0" err="1">
                <a:latin typeface="Times New Roman" panose="02020603050405020304" pitchFamily="18" charset="0"/>
                <a:cs typeface="Times New Roman" panose="02020603050405020304" pitchFamily="18" charset="0"/>
              </a:rPr>
              <a:t>AIFNet</a:t>
            </a:r>
            <a:r>
              <a:rPr lang="en-IN" sz="1300" dirty="0">
                <a:latin typeface="Times New Roman" panose="02020603050405020304" pitchFamily="18" charset="0"/>
                <a:cs typeface="Times New Roman" panose="02020603050405020304" pitchFamily="18" charset="0"/>
              </a:rPr>
              <a:t>: All-in-Focus Image Restoration Network Using a Light Field-Based Dataset”, IEEE TRANSACTIONS ON COMPUTATIONAL IMAGING, VOL. 7, 2021</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[2] </a:t>
            </a:r>
            <a:r>
              <a:rPr lang="en-IN" sz="1300" dirty="0" err="1">
                <a:latin typeface="Times New Roman" panose="02020603050405020304" pitchFamily="18" charset="0"/>
                <a:cs typeface="Times New Roman" panose="02020603050405020304" pitchFamily="18" charset="0"/>
              </a:rPr>
              <a:t>Hyunsuk</a:t>
            </a:r>
            <a:r>
              <a:rPr lang="en-IN" sz="1300" dirty="0">
                <a:latin typeface="Times New Roman" panose="02020603050405020304" pitchFamily="18" charset="0"/>
                <a:cs typeface="Times New Roman" panose="02020603050405020304" pitchFamily="18" charset="0"/>
              </a:rPr>
              <a:t> Ko , Member, IEEE, </a:t>
            </a:r>
            <a:r>
              <a:rPr lang="en-IN" sz="1300" dirty="0" err="1">
                <a:latin typeface="Times New Roman" panose="02020603050405020304" pitchFamily="18" charset="0"/>
                <a:cs typeface="Times New Roman" panose="02020603050405020304" pitchFamily="18" charset="0"/>
              </a:rPr>
              <a:t>Dae</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Yeol</a:t>
            </a:r>
            <a:r>
              <a:rPr lang="en-IN" sz="1300" dirty="0">
                <a:latin typeface="Times New Roman" panose="02020603050405020304" pitchFamily="18" charset="0"/>
                <a:cs typeface="Times New Roman" panose="02020603050405020304" pitchFamily="18" charset="0"/>
              </a:rPr>
              <a:t> Lee, </a:t>
            </a:r>
            <a:r>
              <a:rPr lang="en-IN" sz="1300" dirty="0" err="1">
                <a:latin typeface="Times New Roman" panose="02020603050405020304" pitchFamily="18" charset="0"/>
                <a:cs typeface="Times New Roman" panose="02020603050405020304" pitchFamily="18" charset="0"/>
              </a:rPr>
              <a:t>Seunghyun</a:t>
            </a:r>
            <a:r>
              <a:rPr lang="en-IN" sz="1300" dirty="0">
                <a:latin typeface="Times New Roman" panose="02020603050405020304" pitchFamily="18" charset="0"/>
                <a:cs typeface="Times New Roman" panose="02020603050405020304" pitchFamily="18" charset="0"/>
              </a:rPr>
              <a:t> Cho, and Alan C. </a:t>
            </a:r>
            <a:r>
              <a:rPr lang="en-IN" sz="1300" dirty="0" err="1">
                <a:latin typeface="Times New Roman" panose="02020603050405020304" pitchFamily="18" charset="0"/>
                <a:cs typeface="Times New Roman" panose="02020603050405020304" pitchFamily="18" charset="0"/>
              </a:rPr>
              <a:t>Bovik</a:t>
            </a:r>
            <a:r>
              <a:rPr lang="en-IN" sz="1300" dirty="0">
                <a:latin typeface="Times New Roman" panose="02020603050405020304" pitchFamily="18" charset="0"/>
                <a:cs typeface="Times New Roman" panose="02020603050405020304" pitchFamily="18" charset="0"/>
              </a:rPr>
              <a:t>, Fellow, IEEE “Quality Prediction on Deep Generative Images”</a:t>
            </a:r>
            <a:r>
              <a:rPr lang="en-US" sz="1300" dirty="0">
                <a:latin typeface="Times New Roman" panose="02020603050405020304" pitchFamily="18" charset="0"/>
                <a:cs typeface="Times New Roman" panose="02020603050405020304" pitchFamily="18" charset="0"/>
              </a:rPr>
              <a:t> IEEE TRANSACTIONS ON IMAGE PROCESSING, VOL. 29, 2020</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[3] </a:t>
            </a:r>
            <a:r>
              <a:rPr lang="en-US" sz="1300" dirty="0">
                <a:latin typeface="Times New Roman" panose="02020603050405020304" pitchFamily="18" charset="0"/>
                <a:cs typeface="Times New Roman" panose="02020603050405020304" pitchFamily="18" charset="0"/>
              </a:rPr>
              <a:t>Shan Mao , </a:t>
            </a:r>
            <a:r>
              <a:rPr lang="en-US" sz="1300" dirty="0" err="1">
                <a:latin typeface="Times New Roman" panose="02020603050405020304" pitchFamily="18" charset="0"/>
                <a:cs typeface="Times New Roman" panose="02020603050405020304" pitchFamily="18" charset="0"/>
              </a:rPr>
              <a:t>Zhenbo</a:t>
            </a:r>
            <a:r>
              <a:rPr lang="en-US" sz="1300" dirty="0">
                <a:latin typeface="Times New Roman" panose="02020603050405020304" pitchFamily="18" charset="0"/>
                <a:cs typeface="Times New Roman" panose="02020603050405020304" pitchFamily="18" charset="0"/>
              </a:rPr>
              <a:t> Ren, and </a:t>
            </a:r>
            <a:r>
              <a:rPr lang="en-US" sz="1300" dirty="0" err="1">
                <a:latin typeface="Times New Roman" panose="02020603050405020304" pitchFamily="18" charset="0"/>
                <a:cs typeface="Times New Roman" panose="02020603050405020304" pitchFamily="18" charset="0"/>
              </a:rPr>
              <a:t>Jianlin</a:t>
            </a:r>
            <a:r>
              <a:rPr lang="en-US" sz="1300" dirty="0">
                <a:latin typeface="Times New Roman" panose="02020603050405020304" pitchFamily="18" charset="0"/>
                <a:cs typeface="Times New Roman" panose="02020603050405020304" pitchFamily="18" charset="0"/>
              </a:rPr>
              <a:t> Zhao “An Off-Axis Flight Vision Display System Design Using Machine Learning” IEEE PHOTONICS JOURNAL, VOL. 14, NO. 2, APRIL 2022</a:t>
            </a:r>
          </a:p>
          <a:p>
            <a:pPr algn="just"/>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[4] </a:t>
            </a:r>
            <a:r>
              <a:rPr lang="en-IN" sz="1300" dirty="0">
                <a:latin typeface="Times New Roman" panose="02020603050405020304" pitchFamily="18" charset="0"/>
                <a:cs typeface="Times New Roman" panose="02020603050405020304" pitchFamily="18" charset="0"/>
              </a:rPr>
              <a:t>Xian Tao , Member, IEEE, Xinyi Gong , Xin Zhang , </a:t>
            </a:r>
            <a:r>
              <a:rPr lang="en-IN" sz="1300" dirty="0" err="1">
                <a:latin typeface="Times New Roman" panose="02020603050405020304" pitchFamily="18" charset="0"/>
                <a:cs typeface="Times New Roman" panose="02020603050405020304" pitchFamily="18" charset="0"/>
              </a:rPr>
              <a:t>Shaohua</a:t>
            </a:r>
            <a:r>
              <a:rPr lang="en-IN" sz="1300" dirty="0">
                <a:latin typeface="Times New Roman" panose="02020603050405020304" pitchFamily="18" charset="0"/>
                <a:cs typeface="Times New Roman" panose="02020603050405020304" pitchFamily="18" charset="0"/>
              </a:rPr>
              <a:t> Yan , and </a:t>
            </a:r>
            <a:r>
              <a:rPr lang="en-IN" sz="1300" dirty="0" err="1">
                <a:latin typeface="Times New Roman" panose="02020603050405020304" pitchFamily="18" charset="0"/>
                <a:cs typeface="Times New Roman" panose="02020603050405020304" pitchFamily="18" charset="0"/>
              </a:rPr>
              <a:t>Chandranath</a:t>
            </a:r>
            <a:r>
              <a:rPr lang="en-IN" sz="1300" dirty="0">
                <a:latin typeface="Times New Roman" panose="02020603050405020304" pitchFamily="18" charset="0"/>
                <a:cs typeface="Times New Roman" panose="02020603050405020304" pitchFamily="18" charset="0"/>
              </a:rPr>
              <a:t> Adak , Senior Member, IEEE “Deep Learning for Unsupervised Anomaly Localization in Industrial Images: A Survey”, IEEE TRANSACTIONS ON, VOL. 71, 2022</a:t>
            </a:r>
          </a:p>
          <a:p>
            <a:pPr marL="285750" indent="-285750" algn="just">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[5] LONG SUN1,2,3, JIE CHEN 3,4, (Member, IEEE), DAZHENG FENG1,2, (Member, IEEE), AND MENGDAO XING 1,2, (Fellow, IEEE) “The Recognition Framework of Deep Kernel Learning for Enclosed Remote Sensing Objects”, </a:t>
            </a:r>
            <a:r>
              <a:rPr lang="en-US" sz="1300" dirty="0">
                <a:latin typeface="Times New Roman" panose="02020603050405020304" pitchFamily="18" charset="0"/>
                <a:cs typeface="Times New Roman" panose="02020603050405020304" pitchFamily="18" charset="0"/>
              </a:rPr>
              <a:t>date of current version July 13, 2021.</a:t>
            </a: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[6] </a:t>
            </a:r>
            <a:r>
              <a:rPr lang="en-IN" sz="1300" dirty="0" err="1">
                <a:latin typeface="Times New Roman" panose="02020603050405020304" pitchFamily="18" charset="0"/>
                <a:cs typeface="Times New Roman" panose="02020603050405020304" pitchFamily="18" charset="0"/>
              </a:rPr>
              <a:t>Yeyao</a:t>
            </a:r>
            <a:r>
              <a:rPr lang="en-IN" sz="1300" dirty="0">
                <a:latin typeface="Times New Roman" panose="02020603050405020304" pitchFamily="18" charset="0"/>
                <a:cs typeface="Times New Roman" panose="02020603050405020304" pitchFamily="18" charset="0"/>
              </a:rPr>
              <a:t> Chen, Graduate Student Member, IEEE, </a:t>
            </a:r>
            <a:r>
              <a:rPr lang="en-IN" sz="1300" dirty="0" err="1">
                <a:latin typeface="Times New Roman" panose="02020603050405020304" pitchFamily="18" charset="0"/>
                <a:cs typeface="Times New Roman" panose="02020603050405020304" pitchFamily="18" charset="0"/>
              </a:rPr>
              <a:t>Gangyi</a:t>
            </a:r>
            <a:r>
              <a:rPr lang="en-IN" sz="1300" dirty="0">
                <a:latin typeface="Times New Roman" panose="02020603050405020304" pitchFamily="18" charset="0"/>
                <a:cs typeface="Times New Roman" panose="02020603050405020304" pitchFamily="18" charset="0"/>
              </a:rPr>
              <a:t> Jiang, Senior Member, IEEE, Mei Yu, </a:t>
            </a:r>
            <a:r>
              <a:rPr lang="en-IN" sz="1300" dirty="0" err="1">
                <a:latin typeface="Times New Roman" panose="02020603050405020304" pitchFamily="18" charset="0"/>
                <a:cs typeface="Times New Roman" panose="02020603050405020304" pitchFamily="18" charset="0"/>
              </a:rPr>
              <a:t>Haiyong</a:t>
            </a:r>
            <a:r>
              <a:rPr lang="en-IN" sz="1300" dirty="0">
                <a:latin typeface="Times New Roman" panose="02020603050405020304" pitchFamily="18" charset="0"/>
                <a:cs typeface="Times New Roman" panose="02020603050405020304" pitchFamily="18" charset="0"/>
              </a:rPr>
              <a:t> Xu, </a:t>
            </a:r>
            <a:r>
              <a:rPr lang="en-IN" sz="1300" dirty="0" err="1">
                <a:latin typeface="Times New Roman" panose="02020603050405020304" pitchFamily="18" charset="0"/>
                <a:cs typeface="Times New Roman" panose="02020603050405020304" pitchFamily="18" charset="0"/>
              </a:rPr>
              <a:t>Yo</a:t>
            </a:r>
            <a:r>
              <a:rPr lang="en-IN" sz="1300" dirty="0">
                <a:latin typeface="Times New Roman" panose="02020603050405020304" pitchFamily="18" charset="0"/>
                <a:cs typeface="Times New Roman" panose="02020603050405020304" pitchFamily="18" charset="0"/>
              </a:rPr>
              <a:t>-Sung Ho, Fellow, IEEE</a:t>
            </a:r>
            <a:r>
              <a:rPr lang="en-US"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 Deep Light Field Spatial Super-Resolution Using Heterogeneous Imaging”,</a:t>
            </a:r>
            <a:r>
              <a:rPr lang="en-US" sz="1300" dirty="0">
                <a:latin typeface="Times New Roman" panose="02020603050405020304" pitchFamily="18" charset="0"/>
                <a:cs typeface="Times New Roman" panose="02020603050405020304" pitchFamily="18" charset="0"/>
              </a:rPr>
              <a:t>2022.</a:t>
            </a:r>
          </a:p>
          <a:p>
            <a:pPr algn="just"/>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[7] </a:t>
            </a:r>
            <a:r>
              <a:rPr lang="en-IN" sz="1300" dirty="0" err="1">
                <a:latin typeface="Times New Roman" panose="02020603050405020304" pitchFamily="18" charset="0"/>
                <a:cs typeface="Times New Roman" panose="02020603050405020304" pitchFamily="18" charset="0"/>
              </a:rPr>
              <a:t>Rino</a:t>
            </a:r>
            <a:r>
              <a:rPr lang="en-IN" sz="1300" dirty="0">
                <a:latin typeface="Times New Roman" panose="02020603050405020304" pitchFamily="18" charset="0"/>
                <a:cs typeface="Times New Roman" panose="02020603050405020304" pitchFamily="18" charset="0"/>
              </a:rPr>
              <a:t> Yoshida , Kazuya Kodama, </a:t>
            </a:r>
            <a:r>
              <a:rPr lang="en-IN" sz="1300" dirty="0" err="1">
                <a:latin typeface="Times New Roman" panose="02020603050405020304" pitchFamily="18" charset="0"/>
                <a:cs typeface="Times New Roman" panose="02020603050405020304" pitchFamily="18" charset="0"/>
              </a:rPr>
              <a:t>Huy</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Vu,Gene</a:t>
            </a:r>
            <a:r>
              <a:rPr lang="en-IN" sz="1300" dirty="0">
                <a:latin typeface="Times New Roman" panose="02020603050405020304" pitchFamily="18" charset="0"/>
                <a:cs typeface="Times New Roman" panose="02020603050405020304" pitchFamily="18" charset="0"/>
              </a:rPr>
              <a:t> Cheung, Takayuki </a:t>
            </a:r>
            <a:r>
              <a:rPr lang="en-IN" sz="1300" dirty="0" err="1">
                <a:latin typeface="Times New Roman" panose="02020603050405020304" pitchFamily="18" charset="0"/>
                <a:cs typeface="Times New Roman" panose="02020603050405020304" pitchFamily="18" charset="0"/>
              </a:rPr>
              <a:t>Hamamoto</a:t>
            </a:r>
            <a:r>
              <a:rPr lang="en-IN" sz="1300" dirty="0">
                <a:latin typeface="Times New Roman" panose="02020603050405020304" pitchFamily="18" charset="0"/>
                <a:cs typeface="Times New Roman" panose="02020603050405020304" pitchFamily="18" charset="0"/>
              </a:rPr>
              <a:t> “UNROLLING GRAPH TOTAL VARIATION FOR LIGHT FIELD IMAGE DENOISING”</a:t>
            </a:r>
            <a:r>
              <a:rPr lang="en-US" sz="1300" dirty="0">
                <a:latin typeface="Times New Roman" panose="02020603050405020304" pitchFamily="18" charset="0"/>
                <a:cs typeface="Times New Roman" panose="02020603050405020304" pitchFamily="18" charset="0"/>
              </a:rPr>
              <a:t>,2022.</a:t>
            </a: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[8] MD RASHED RAHMAN 1 , (Graduate Student Member, IEEE), T. V. SETHURAMAN2 , MARCO GRUTESER3 , KRISTIN J. DANA4 , (Member, IEEE), SHUBHAM JAIN5 , NARAYAN B. MANDAYAM 4 , (Fellow, IEEE), AND ASHWIN ASHOK 1 , (Senior Member, IEEE) “Camera-Based Light Emitter Localization Using Correlation of Optical Pilot Sequences “,</a:t>
            </a:r>
            <a:r>
              <a:rPr lang="en-US" sz="1300" dirty="0">
                <a:latin typeface="Times New Roman" panose="02020603050405020304" pitchFamily="18" charset="0"/>
                <a:cs typeface="Times New Roman" panose="02020603050405020304" pitchFamily="18" charset="0"/>
              </a:rPr>
              <a:t>date of current version March 9, 2022.</a:t>
            </a:r>
            <a:endParaRPr lang="en-IN" sz="1300" dirty="0"/>
          </a:p>
        </p:txBody>
      </p:sp>
      <p:sp>
        <p:nvSpPr>
          <p:cNvPr id="4" name="Footer Placeholder 3">
            <a:extLst>
              <a:ext uri="{FF2B5EF4-FFF2-40B4-BE49-F238E27FC236}">
                <a16:creationId xmlns:a16="http://schemas.microsoft.com/office/drawing/2014/main" id="{5DF11430-A49B-4481-8352-0D07D5CE181F}"/>
              </a:ext>
            </a:extLst>
          </p:cNvPr>
          <p:cNvSpPr>
            <a:spLocks noGrp="1"/>
          </p:cNvSpPr>
          <p:nvPr>
            <p:ph type="ftr" sz="quarter" idx="5"/>
          </p:nvPr>
        </p:nvSpPr>
        <p:spPr>
          <a:xfrm>
            <a:off x="3886200" y="6377941"/>
            <a:ext cx="4800600" cy="276999"/>
          </a:xfrm>
        </p:spPr>
        <p:txBody>
          <a:bodyPr/>
          <a:lstStyle/>
          <a:p>
            <a:r>
              <a:rPr lang="en-US" spc="-10" dirty="0"/>
              <a:t>Department </a:t>
            </a:r>
            <a:r>
              <a:rPr lang="en-US" spc="-5" dirty="0"/>
              <a:t>of</a:t>
            </a:r>
            <a:r>
              <a:rPr lang="en-US" spc="-10" dirty="0"/>
              <a:t> Computer Science &amp; Engineering</a:t>
            </a:r>
            <a:endParaRPr lang="en-IN" dirty="0"/>
          </a:p>
        </p:txBody>
      </p:sp>
      <p:sp>
        <p:nvSpPr>
          <p:cNvPr id="5" name="Date Placeholder 4">
            <a:extLst>
              <a:ext uri="{FF2B5EF4-FFF2-40B4-BE49-F238E27FC236}">
                <a16:creationId xmlns:a16="http://schemas.microsoft.com/office/drawing/2014/main" id="{A6672EBA-DE90-4942-9ADF-D8CFE2A555BE}"/>
              </a:ext>
            </a:extLst>
          </p:cNvPr>
          <p:cNvSpPr>
            <a:spLocks noGrp="1"/>
          </p:cNvSpPr>
          <p:nvPr>
            <p:ph type="dt" sz="half" idx="6"/>
          </p:nvPr>
        </p:nvSpPr>
        <p:spPr/>
        <p:txBody>
          <a:bodyPr/>
          <a:lstStyle/>
          <a:p>
            <a:pPr marL="12700">
              <a:lnSpc>
                <a:spcPts val="1240"/>
              </a:lnSpc>
            </a:pPr>
            <a:r>
              <a:rPr lang="en-US" spc="-5"/>
              <a:t>17/03/2023</a:t>
            </a:r>
            <a:endParaRPr lang="en-US" spc="-5" dirty="0"/>
          </a:p>
        </p:txBody>
      </p:sp>
      <p:sp>
        <p:nvSpPr>
          <p:cNvPr id="6" name="Slide Number Placeholder 5">
            <a:extLst>
              <a:ext uri="{FF2B5EF4-FFF2-40B4-BE49-F238E27FC236}">
                <a16:creationId xmlns:a16="http://schemas.microsoft.com/office/drawing/2014/main" id="{721071AF-7642-4D02-B58B-E196DB6F6CF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19</a:t>
            </a:fld>
            <a:endParaRPr lang="en-IN" dirty="0"/>
          </a:p>
        </p:txBody>
      </p:sp>
      <p:pic>
        <p:nvPicPr>
          <p:cNvPr id="7" name="object 2">
            <a:extLst>
              <a:ext uri="{FF2B5EF4-FFF2-40B4-BE49-F238E27FC236}">
                <a16:creationId xmlns:a16="http://schemas.microsoft.com/office/drawing/2014/main" id="{2AE0FECD-0B37-6C7E-2714-79F26381C938}"/>
              </a:ext>
            </a:extLst>
          </p:cNvPr>
          <p:cNvPicPr/>
          <p:nvPr/>
        </p:nvPicPr>
        <p:blipFill>
          <a:blip r:embed="rId2" cstate="print"/>
          <a:stretch>
            <a:fillRect/>
          </a:stretch>
        </p:blipFill>
        <p:spPr>
          <a:xfrm>
            <a:off x="11197390" y="44477"/>
            <a:ext cx="990599" cy="1224480"/>
          </a:xfrm>
          <a:prstGeom prst="rect">
            <a:avLst/>
          </a:prstGeom>
        </p:spPr>
      </p:pic>
    </p:spTree>
    <p:extLst>
      <p:ext uri="{BB962C8B-B14F-4D97-AF65-F5344CB8AC3E}">
        <p14:creationId xmlns:p14="http://schemas.microsoft.com/office/powerpoint/2010/main" val="8219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212802"/>
            <a:ext cx="3903456" cy="628377"/>
          </a:xfrm>
          <a:prstGeom prst="rect">
            <a:avLst/>
          </a:prstGeom>
        </p:spPr>
        <p:txBody>
          <a:bodyPr vert="horz" wrap="square" lIns="0" tIns="12700" rIns="0" bIns="0" rtlCol="0">
            <a:spAutoFit/>
          </a:bodyPr>
          <a:lstStyle/>
          <a:p>
            <a:pPr marL="12700">
              <a:spcBef>
                <a:spcPts val="100"/>
              </a:spcBef>
            </a:pPr>
            <a:r>
              <a:rPr lang="en-US" spc="-60" dirty="0">
                <a:latin typeface="Times New Roman" panose="02020603050405020304" pitchFamily="18" charset="0"/>
                <a:cs typeface="Times New Roman" panose="02020603050405020304" pitchFamily="18" charset="0"/>
              </a:rPr>
              <a:t>List of Contents</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70593" y="0"/>
            <a:ext cx="990599" cy="1224480"/>
          </a:xfrm>
          <a:prstGeom prst="rect">
            <a:avLst/>
          </a:prstGeom>
        </p:spPr>
      </p:pic>
      <p:sp>
        <p:nvSpPr>
          <p:cNvPr id="4" name="object 4"/>
          <p:cNvSpPr txBox="1"/>
          <p:nvPr/>
        </p:nvSpPr>
        <p:spPr>
          <a:xfrm>
            <a:off x="2667000" y="1197700"/>
            <a:ext cx="8686800" cy="4414029"/>
          </a:xfrm>
          <a:prstGeom prst="rect">
            <a:avLst/>
          </a:prstGeom>
        </p:spPr>
        <p:txBody>
          <a:bodyPr vert="horz" wrap="square" lIns="0" tIns="12700" rIns="0" bIns="0" rtlCol="0">
            <a:spAutoFit/>
          </a:bodyPr>
          <a:lstStyle/>
          <a:p>
            <a:pPr marL="521970" indent="-509270">
              <a:buFont typeface="Arial MT"/>
              <a:buChar char="•"/>
              <a:tabLst>
                <a:tab pos="521334" algn="l"/>
                <a:tab pos="521970" algn="l"/>
              </a:tabLst>
            </a:pPr>
            <a:r>
              <a:rPr lang="en-US" sz="2200" spc="-15" dirty="0">
                <a:latin typeface="Times New Roman" panose="02020603050405020304" pitchFamily="18" charset="0"/>
                <a:cs typeface="Times New Roman" panose="02020603050405020304" pitchFamily="18" charset="0"/>
              </a:rPr>
              <a:t>Abstract</a:t>
            </a:r>
          </a:p>
          <a:p>
            <a:pPr marL="521970" indent="-509270">
              <a:buFont typeface="Arial MT"/>
              <a:buChar char="•"/>
              <a:tabLst>
                <a:tab pos="521334" algn="l"/>
                <a:tab pos="521970" algn="l"/>
              </a:tabLst>
            </a:pPr>
            <a:r>
              <a:rPr sz="2200" spc="-15" dirty="0">
                <a:latin typeface="Times New Roman" panose="02020603050405020304" pitchFamily="18" charset="0"/>
                <a:cs typeface="Times New Roman" panose="02020603050405020304" pitchFamily="18" charset="0"/>
              </a:rPr>
              <a:t>Introduction</a:t>
            </a:r>
            <a:endParaRPr lang="en-US" sz="2200" spc="-15"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15" dirty="0">
                <a:latin typeface="Times New Roman" panose="02020603050405020304" pitchFamily="18" charset="0"/>
                <a:cs typeface="Times New Roman" panose="02020603050405020304" pitchFamily="18" charset="0"/>
              </a:rPr>
              <a:t>Objective</a:t>
            </a:r>
          </a:p>
          <a:p>
            <a:pPr marL="521970" indent="-509270">
              <a:buFont typeface="Arial MT"/>
              <a:buChar char="•"/>
              <a:tabLst>
                <a:tab pos="521334" algn="l"/>
                <a:tab pos="521970" algn="l"/>
              </a:tabLst>
            </a:pPr>
            <a:r>
              <a:rPr lang="en-IN" sz="2200" spc="-15" dirty="0">
                <a:latin typeface="Times New Roman" panose="02020603050405020304" pitchFamily="18" charset="0"/>
                <a:cs typeface="Times New Roman" panose="02020603050405020304" pitchFamily="18" charset="0"/>
              </a:rPr>
              <a:t>Literature Survey</a:t>
            </a:r>
            <a:endParaRPr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sz="2200" spc="-10" dirty="0">
                <a:latin typeface="Times New Roman" panose="02020603050405020304" pitchFamily="18" charset="0"/>
                <a:cs typeface="Times New Roman" panose="02020603050405020304" pitchFamily="18" charset="0"/>
              </a:rPr>
              <a:t>Existing</a:t>
            </a:r>
            <a:r>
              <a:rPr sz="2200" spc="-45"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system</a:t>
            </a:r>
            <a:endParaRPr lang="en-US" sz="2200" spc="-25"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25" dirty="0">
                <a:latin typeface="Times New Roman" panose="02020603050405020304" pitchFamily="18" charset="0"/>
                <a:cs typeface="Times New Roman" panose="02020603050405020304" pitchFamily="18" charset="0"/>
              </a:rPr>
              <a:t>Proposed System</a:t>
            </a:r>
            <a:endParaRPr lang="en-IN" sz="2200" spc="-2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20" dirty="0">
                <a:latin typeface="Times New Roman" panose="02020603050405020304" pitchFamily="18" charset="0"/>
                <a:cs typeface="Times New Roman" panose="02020603050405020304" pitchFamily="18" charset="0"/>
              </a:rPr>
              <a:t>Architecture</a:t>
            </a:r>
            <a:endParaRPr lang="en-IN"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10" dirty="0">
                <a:latin typeface="Times New Roman" panose="02020603050405020304" pitchFamily="18" charset="0"/>
                <a:cs typeface="Times New Roman" panose="02020603050405020304" pitchFamily="18" charset="0"/>
              </a:rPr>
              <a:t>Methodology</a:t>
            </a:r>
            <a:endParaRPr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50" dirty="0">
                <a:latin typeface="Times New Roman" panose="02020603050405020304" pitchFamily="18" charset="0"/>
                <a:cs typeface="Times New Roman" panose="02020603050405020304" pitchFamily="18" charset="0"/>
              </a:rPr>
              <a:t>Dataset</a:t>
            </a:r>
          </a:p>
          <a:p>
            <a:pPr marL="521970" indent="-509270">
              <a:buFont typeface="Arial MT"/>
              <a:buChar char="•"/>
              <a:tabLst>
                <a:tab pos="521334" algn="l"/>
                <a:tab pos="521970" algn="l"/>
              </a:tabLst>
            </a:pPr>
            <a:r>
              <a:rPr lang="en-IN" sz="2200" spc="-50" dirty="0">
                <a:latin typeface="Times New Roman" panose="02020603050405020304" pitchFamily="18" charset="0"/>
                <a:cs typeface="Times New Roman" panose="02020603050405020304" pitchFamily="18" charset="0"/>
              </a:rPr>
              <a:t>Evaluation Metrics</a:t>
            </a:r>
            <a:endParaRPr lang="en-IN" sz="2200" spc="-3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5" dirty="0">
                <a:latin typeface="Times New Roman" panose="02020603050405020304" pitchFamily="18" charset="0"/>
                <a:cs typeface="Times New Roman" panose="02020603050405020304" pitchFamily="18" charset="0"/>
              </a:rPr>
              <a:t>Societal</a:t>
            </a:r>
            <a:r>
              <a:rPr lang="en-IN" sz="2200" spc="-4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impact</a:t>
            </a:r>
            <a:endParaRPr lang="en-IN"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US" sz="2200" spc="-10" dirty="0">
                <a:latin typeface="Times New Roman" panose="02020603050405020304" pitchFamily="18" charset="0"/>
                <a:cs typeface="Times New Roman" panose="02020603050405020304" pitchFamily="18" charset="0"/>
              </a:rPr>
              <a:t>Conclusion</a:t>
            </a:r>
            <a:endParaRPr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sz="2200" spc="-25" dirty="0">
                <a:latin typeface="Times New Roman" panose="02020603050405020304" pitchFamily="18" charset="0"/>
                <a:cs typeface="Times New Roman" panose="02020603050405020304" pitchFamily="18" charset="0"/>
              </a:rPr>
              <a:t>References</a:t>
            </a:r>
            <a:endParaRPr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dirty="0"/>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
        <p:nvSpPr>
          <p:cNvPr id="7" name="Footer Placeholder 6"/>
          <p:cNvSpPr>
            <a:spLocks noGrp="1"/>
          </p:cNvSpPr>
          <p:nvPr>
            <p:ph type="ftr" sz="quarter" idx="5"/>
          </p:nvPr>
        </p:nvSpPr>
        <p:spPr>
          <a:xfrm>
            <a:off x="3840480" y="6368199"/>
            <a:ext cx="4511040" cy="276999"/>
          </a:xfrm>
        </p:spPr>
        <p:txBody>
          <a:bodyPr/>
          <a:lstStyle/>
          <a:p>
            <a:r>
              <a:rPr lang="en-US" spc="-10" dirty="0"/>
              <a:t>Department </a:t>
            </a:r>
            <a:r>
              <a:rPr lang="en-US" spc="-5" dirty="0"/>
              <a:t>of</a:t>
            </a:r>
            <a:r>
              <a:rPr lang="en-US" spc="-10" dirty="0"/>
              <a:t> Computer Science &amp; Engineering</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74291" y="329971"/>
            <a:ext cx="3443419" cy="628377"/>
          </a:xfrm>
          <a:prstGeom prst="rect">
            <a:avLst/>
          </a:prstGeom>
        </p:spPr>
        <p:txBody>
          <a:bodyPr vert="horz" wrap="square" lIns="0" tIns="12700" rIns="0" bIns="0" rtlCol="0">
            <a:spAutoFit/>
          </a:bodyPr>
          <a:lstStyle/>
          <a:p>
            <a:pPr marL="12700">
              <a:spcBef>
                <a:spcPts val="100"/>
              </a:spcBef>
            </a:pPr>
            <a:r>
              <a:rPr spc="-5" dirty="0">
                <a:latin typeface="Times New Roman" panose="02020603050405020304" pitchFamily="18" charset="0"/>
                <a:cs typeface="Times New Roman" panose="02020603050405020304" pitchFamily="18" charset="0"/>
              </a:rPr>
              <a:t>REFERENC</a:t>
            </a:r>
            <a:r>
              <a:rPr spc="-4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20</a:t>
            </a:fld>
            <a:endParaRPr dirty="0"/>
          </a:p>
        </p:txBody>
      </p:sp>
      <p:sp>
        <p:nvSpPr>
          <p:cNvPr id="7" name="Footer Placeholder 6"/>
          <p:cNvSpPr>
            <a:spLocks noGrp="1"/>
          </p:cNvSpPr>
          <p:nvPr>
            <p:ph type="ftr" sz="quarter" idx="5"/>
          </p:nvPr>
        </p:nvSpPr>
        <p:spPr>
          <a:xfrm>
            <a:off x="3962400" y="6324601"/>
            <a:ext cx="4434840" cy="276999"/>
          </a:xfrm>
        </p:spPr>
        <p:txBody>
          <a:bodyPr/>
          <a:lstStyle/>
          <a:p>
            <a:r>
              <a:rPr lang="en-US" spc="-10" dirty="0"/>
              <a:t>Department </a:t>
            </a:r>
            <a:r>
              <a:rPr lang="en-US" spc="-5" dirty="0"/>
              <a:t>of</a:t>
            </a:r>
            <a:r>
              <a:rPr lang="en-US" spc="-10" dirty="0"/>
              <a:t> Computer Science &amp; Engineering</a:t>
            </a:r>
            <a:endParaRPr lang="en-IN" dirty="0"/>
          </a:p>
        </p:txBody>
      </p:sp>
      <p:sp>
        <p:nvSpPr>
          <p:cNvPr id="8" name="TextBox 7">
            <a:extLst>
              <a:ext uri="{FF2B5EF4-FFF2-40B4-BE49-F238E27FC236}">
                <a16:creationId xmlns:a16="http://schemas.microsoft.com/office/drawing/2014/main" id="{BDFB5C8F-064B-F7C6-0C09-CEC2CA20E14F}"/>
              </a:ext>
            </a:extLst>
          </p:cNvPr>
          <p:cNvSpPr txBox="1"/>
          <p:nvPr/>
        </p:nvSpPr>
        <p:spPr>
          <a:xfrm>
            <a:off x="712254" y="1278875"/>
            <a:ext cx="11251146" cy="4693593"/>
          </a:xfrm>
          <a:prstGeom prst="rect">
            <a:avLst/>
          </a:prstGeom>
          <a:noFill/>
        </p:spPr>
        <p:txBody>
          <a:bodyPr wrap="square">
            <a:spAutoFit/>
          </a:bodyPr>
          <a:lstStyle/>
          <a:p>
            <a:pPr algn="just"/>
            <a:r>
              <a:rPr lang="en-IN" sz="1300" dirty="0">
                <a:latin typeface="Times New Roman" panose="02020603050405020304" pitchFamily="18" charset="0"/>
                <a:cs typeface="Times New Roman" panose="02020603050405020304" pitchFamily="18" charset="0"/>
              </a:rPr>
              <a:t>[9] Juan </a:t>
            </a:r>
            <a:r>
              <a:rPr lang="en-IN" sz="1300" dirty="0" err="1">
                <a:latin typeface="Times New Roman" panose="02020603050405020304" pitchFamily="18" charset="0"/>
                <a:cs typeface="Times New Roman" panose="02020603050405020304" pitchFamily="18" charset="0"/>
              </a:rPr>
              <a:t>Casavílca</a:t>
            </a:r>
            <a:r>
              <a:rPr lang="en-IN" sz="1300" dirty="0">
                <a:latin typeface="Times New Roman" panose="02020603050405020304" pitchFamily="18" charset="0"/>
                <a:cs typeface="Times New Roman" panose="02020603050405020304" pitchFamily="18" charset="0"/>
              </a:rPr>
              <a:t> Silva , Muhammad </a:t>
            </a:r>
            <a:r>
              <a:rPr lang="en-IN" sz="1300" dirty="0" err="1">
                <a:latin typeface="Times New Roman" panose="02020603050405020304" pitchFamily="18" charset="0"/>
                <a:cs typeface="Times New Roman" panose="02020603050405020304" pitchFamily="18" charset="0"/>
              </a:rPr>
              <a:t>Saadi</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Lunchakorn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Wuttisittikulkij</a:t>
            </a:r>
            <a:r>
              <a:rPr lang="en-IN" sz="1300" dirty="0">
                <a:latin typeface="Times New Roman" panose="02020603050405020304" pitchFamily="18" charset="0"/>
                <a:cs typeface="Times New Roman" panose="02020603050405020304" pitchFamily="18" charset="0"/>
              </a:rPr>
              <a:t> , Member, IEEE, </a:t>
            </a:r>
            <a:r>
              <a:rPr lang="en-IN" sz="1300" dirty="0" err="1">
                <a:latin typeface="Times New Roman" panose="02020603050405020304" pitchFamily="18" charset="0"/>
                <a:cs typeface="Times New Roman" panose="02020603050405020304" pitchFamily="18" charset="0"/>
              </a:rPr>
              <a:t>Davi</a:t>
            </a:r>
            <a:r>
              <a:rPr lang="en-IN" sz="1300" dirty="0">
                <a:latin typeface="Times New Roman" panose="02020603050405020304" pitchFamily="18" charset="0"/>
                <a:cs typeface="Times New Roman" panose="02020603050405020304" pitchFamily="18" charset="0"/>
              </a:rPr>
              <a:t> Ribeiro </a:t>
            </a:r>
            <a:r>
              <a:rPr lang="en-IN" sz="1300" dirty="0" err="1">
                <a:latin typeface="Times New Roman" panose="02020603050405020304" pitchFamily="18" charset="0"/>
                <a:cs typeface="Times New Roman" panose="02020603050405020304" pitchFamily="18" charset="0"/>
              </a:rPr>
              <a:t>Militani</a:t>
            </a:r>
            <a:r>
              <a:rPr lang="en-IN" sz="1300" dirty="0">
                <a:latin typeface="Times New Roman" panose="02020603050405020304" pitchFamily="18" charset="0"/>
                <a:cs typeface="Times New Roman" panose="02020603050405020304" pitchFamily="18" charset="0"/>
              </a:rPr>
              <a:t>, Renata Lopes Rosa, </a:t>
            </a:r>
            <a:r>
              <a:rPr lang="en-IN" sz="1300" dirty="0" err="1">
                <a:latin typeface="Times New Roman" panose="02020603050405020304" pitchFamily="18" charset="0"/>
                <a:cs typeface="Times New Roman" panose="02020603050405020304" pitchFamily="18" charset="0"/>
              </a:rPr>
              <a:t>Demóstenes</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Zegarra</a:t>
            </a:r>
            <a:r>
              <a:rPr lang="en-IN" sz="1300" dirty="0">
                <a:latin typeface="Times New Roman" panose="02020603050405020304" pitchFamily="18" charset="0"/>
                <a:cs typeface="Times New Roman" panose="02020603050405020304" pitchFamily="18" charset="0"/>
              </a:rPr>
              <a:t> Rodríguez , Senior Member, IEEE, and </a:t>
            </a:r>
            <a:r>
              <a:rPr lang="en-IN" sz="1300" dirty="0" err="1">
                <a:latin typeface="Times New Roman" panose="02020603050405020304" pitchFamily="18" charset="0"/>
                <a:cs typeface="Times New Roman" panose="02020603050405020304" pitchFamily="18" charset="0"/>
              </a:rPr>
              <a:t>Sattam</a:t>
            </a:r>
            <a:r>
              <a:rPr lang="en-IN" sz="1300" dirty="0">
                <a:latin typeface="Times New Roman" panose="02020603050405020304" pitchFamily="18" charset="0"/>
                <a:cs typeface="Times New Roman" panose="02020603050405020304" pitchFamily="18" charset="0"/>
              </a:rPr>
              <a:t> Al </a:t>
            </a:r>
            <a:r>
              <a:rPr lang="en-IN" sz="1300" dirty="0" err="1">
                <a:latin typeface="Times New Roman" panose="02020603050405020304" pitchFamily="18" charset="0"/>
                <a:cs typeface="Times New Roman" panose="02020603050405020304" pitchFamily="18" charset="0"/>
              </a:rPr>
              <a:t>Otaibi</a:t>
            </a:r>
            <a:r>
              <a:rPr lang="en-I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Light-Field Imaging Reconstruction Using Deep Learning Enabling Intelligent Autonomous Transportation System”, IEEE TRANSACTIONS ON INTELLIGENT TRANSPORTATION SYSTEMS, VOL. 23, NO. 2, FEBRUARY 2022</a:t>
            </a:r>
          </a:p>
          <a:p>
            <a:pPr algn="just"/>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[10] Mohit Lamba , Graduate Student Member, IEEE, </a:t>
            </a:r>
            <a:r>
              <a:rPr lang="en-IN" sz="1300" dirty="0" err="1">
                <a:latin typeface="Times New Roman" panose="02020603050405020304" pitchFamily="18" charset="0"/>
                <a:cs typeface="Times New Roman" panose="02020603050405020304" pitchFamily="18" charset="0"/>
              </a:rPr>
              <a:t>Kranthi</a:t>
            </a:r>
            <a:r>
              <a:rPr lang="en-IN" sz="1300" dirty="0">
                <a:latin typeface="Times New Roman" panose="02020603050405020304" pitchFamily="18" charset="0"/>
                <a:cs typeface="Times New Roman" panose="02020603050405020304" pitchFamily="18" charset="0"/>
              </a:rPr>
              <a:t> Kumar </a:t>
            </a:r>
            <a:r>
              <a:rPr lang="en-IN" sz="1300" dirty="0" err="1">
                <a:latin typeface="Times New Roman" panose="02020603050405020304" pitchFamily="18" charset="0"/>
                <a:cs typeface="Times New Roman" panose="02020603050405020304" pitchFamily="18" charset="0"/>
              </a:rPr>
              <a:t>Rachavarapu</a:t>
            </a:r>
            <a:r>
              <a:rPr lang="en-IN" sz="1300" dirty="0">
                <a:latin typeface="Times New Roman" panose="02020603050405020304" pitchFamily="18" charset="0"/>
                <a:cs typeface="Times New Roman" panose="02020603050405020304" pitchFamily="18" charset="0"/>
              </a:rPr>
              <a:t> , and Kaushik Mitra , Member, IEEE, “Harnessing Multi-View Perspective of Light Fields for Low-Light Imaging”, </a:t>
            </a:r>
            <a:r>
              <a:rPr lang="en-US" sz="1300" dirty="0">
                <a:latin typeface="Times New Roman" panose="02020603050405020304" pitchFamily="18" charset="0"/>
                <a:cs typeface="Times New Roman" panose="02020603050405020304" pitchFamily="18" charset="0"/>
              </a:rPr>
              <a:t>IEEE TRANSACTIONS ON IMAGE PROCESSING, VOL. 30, 2021</a:t>
            </a:r>
          </a:p>
          <a:p>
            <a:pPr algn="just"/>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[11] TAO YANG1 , XIAOFEI CHANG 2 , HANG SU3,4, NATHAN CROMBEZ 1 , YASSINE RUICHEK 1 , (Senior Member, IEEE), TOMAS KRAJNIK5 , AND ZHI YAN , “Raindrop Removal With Light Field Image Using Image Inpainting”, </a:t>
            </a:r>
            <a:r>
              <a:rPr lang="en-US" sz="1300" dirty="0">
                <a:latin typeface="Times New Roman" panose="02020603050405020304" pitchFamily="18" charset="0"/>
                <a:cs typeface="Times New Roman" panose="02020603050405020304" pitchFamily="18" charset="0"/>
              </a:rPr>
              <a:t>date of current version April 6, 2020</a:t>
            </a:r>
          </a:p>
          <a:p>
            <a:pPr algn="just"/>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[12] Alireza </a:t>
            </a:r>
            <a:r>
              <a:rPr lang="en-IN" sz="1300" dirty="0" err="1">
                <a:latin typeface="Times New Roman" panose="02020603050405020304" pitchFamily="18" charset="0"/>
                <a:cs typeface="Times New Roman" panose="02020603050405020304" pitchFamily="18" charset="0"/>
              </a:rPr>
              <a:t>Sepas</a:t>
            </a:r>
            <a:r>
              <a:rPr lang="en-IN" sz="1300" dirty="0">
                <a:latin typeface="Times New Roman" panose="02020603050405020304" pitchFamily="18" charset="0"/>
                <a:cs typeface="Times New Roman" panose="02020603050405020304" pitchFamily="18" charset="0"/>
              </a:rPr>
              <a:t>-Moghaddam , Student Member, IEEE, Mohammad A. Haque, Member, IEEE, Paulo Lobato Correia , Senior Member, IEEE, Kamal </a:t>
            </a:r>
            <a:r>
              <a:rPr lang="en-IN" sz="1300" dirty="0" err="1">
                <a:latin typeface="Times New Roman" panose="02020603050405020304" pitchFamily="18" charset="0"/>
                <a:cs typeface="Times New Roman" panose="02020603050405020304" pitchFamily="18" charset="0"/>
              </a:rPr>
              <a:t>Nasrollahi</a:t>
            </a:r>
            <a:r>
              <a:rPr lang="en-IN" sz="1300" dirty="0">
                <a:latin typeface="Times New Roman" panose="02020603050405020304" pitchFamily="18" charset="0"/>
                <a:cs typeface="Times New Roman" panose="02020603050405020304" pitchFamily="18" charset="0"/>
              </a:rPr>
              <a:t>, Member, IEEE, Thomas B. </a:t>
            </a:r>
            <a:r>
              <a:rPr lang="en-IN" sz="1300" dirty="0" err="1">
                <a:latin typeface="Times New Roman" panose="02020603050405020304" pitchFamily="18" charset="0"/>
                <a:cs typeface="Times New Roman" panose="02020603050405020304" pitchFamily="18" charset="0"/>
              </a:rPr>
              <a:t>Moeslund</a:t>
            </a:r>
            <a:r>
              <a:rPr lang="en-IN" sz="1300" dirty="0">
                <a:latin typeface="Times New Roman" panose="02020603050405020304" pitchFamily="18" charset="0"/>
                <a:cs typeface="Times New Roman" panose="02020603050405020304" pitchFamily="18" charset="0"/>
              </a:rPr>
              <a:t>, and Fernando Pereira ,“A Double-Deep </a:t>
            </a:r>
            <a:r>
              <a:rPr lang="en-IN" sz="1300" dirty="0" err="1">
                <a:latin typeface="Times New Roman" panose="02020603050405020304" pitchFamily="18" charset="0"/>
                <a:cs typeface="Times New Roman" panose="02020603050405020304" pitchFamily="18" charset="0"/>
              </a:rPr>
              <a:t>Spatio</a:t>
            </a:r>
            <a:r>
              <a:rPr lang="en-IN" sz="1300" dirty="0">
                <a:latin typeface="Times New Roman" panose="02020603050405020304" pitchFamily="18" charset="0"/>
                <a:cs typeface="Times New Roman" panose="02020603050405020304" pitchFamily="18" charset="0"/>
              </a:rPr>
              <a:t>-Angular Learning Framework for Light Field-Based Face Recognition”, </a:t>
            </a:r>
            <a:r>
              <a:rPr lang="en-US" sz="1300" dirty="0">
                <a:latin typeface="Times New Roman" panose="02020603050405020304" pitchFamily="18" charset="0"/>
                <a:cs typeface="Times New Roman" panose="02020603050405020304" pitchFamily="18" charset="0"/>
              </a:rPr>
              <a:t>IEEE TRANSACTIONS ON CIRCUITS AND SYSTEMS FOR VIDEO TECHNOLOGY, VOL. 30, NO. 12, DECEMBER 2020</a:t>
            </a:r>
          </a:p>
          <a:p>
            <a:pPr algn="just"/>
            <a:endParaRPr lang="en-US"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[13] </a:t>
            </a:r>
            <a:r>
              <a:rPr lang="en-IN" sz="1300" dirty="0" err="1">
                <a:latin typeface="Times New Roman" panose="02020603050405020304" pitchFamily="18" charset="0"/>
                <a:cs typeface="Times New Roman" panose="02020603050405020304" pitchFamily="18" charset="0"/>
              </a:rPr>
              <a:t>Yeyao</a:t>
            </a:r>
            <a:r>
              <a:rPr lang="en-IN" sz="1300" dirty="0">
                <a:latin typeface="Times New Roman" panose="02020603050405020304" pitchFamily="18" charset="0"/>
                <a:cs typeface="Times New Roman" panose="02020603050405020304" pitchFamily="18" charset="0"/>
              </a:rPr>
              <a:t> Chen , Graduate Student Member, IEEE, </a:t>
            </a:r>
            <a:r>
              <a:rPr lang="en-IN" sz="1300" dirty="0" err="1">
                <a:latin typeface="Times New Roman" panose="02020603050405020304" pitchFamily="18" charset="0"/>
                <a:cs typeface="Times New Roman" panose="02020603050405020304" pitchFamily="18" charset="0"/>
              </a:rPr>
              <a:t>Gangyi</a:t>
            </a:r>
            <a:r>
              <a:rPr lang="en-IN" sz="1300" dirty="0">
                <a:latin typeface="Times New Roman" panose="02020603050405020304" pitchFamily="18" charset="0"/>
                <a:cs typeface="Times New Roman" panose="02020603050405020304" pitchFamily="18" charset="0"/>
              </a:rPr>
              <a:t> Jiang , Senior Member, IEEE, </a:t>
            </a:r>
            <a:r>
              <a:rPr lang="en-IN" sz="1300" dirty="0" err="1">
                <a:latin typeface="Times New Roman" panose="02020603050405020304" pitchFamily="18" charset="0"/>
                <a:cs typeface="Times New Roman" panose="02020603050405020304" pitchFamily="18" charset="0"/>
              </a:rPr>
              <a:t>Zhidi</a:t>
            </a:r>
            <a:r>
              <a:rPr lang="en-IN" sz="1300" dirty="0">
                <a:latin typeface="Times New Roman" panose="02020603050405020304" pitchFamily="18" charset="0"/>
                <a:cs typeface="Times New Roman" panose="02020603050405020304" pitchFamily="18" charset="0"/>
              </a:rPr>
              <a:t> Jiang , Mei Yu , and </a:t>
            </a:r>
            <a:r>
              <a:rPr lang="en-IN" sz="1300" dirty="0" err="1">
                <a:latin typeface="Times New Roman" panose="02020603050405020304" pitchFamily="18" charset="0"/>
                <a:cs typeface="Times New Roman" panose="02020603050405020304" pitchFamily="18" charset="0"/>
              </a:rPr>
              <a:t>Yo</a:t>
            </a:r>
            <a:r>
              <a:rPr lang="en-IN" sz="1300" dirty="0">
                <a:latin typeface="Times New Roman" panose="02020603050405020304" pitchFamily="18" charset="0"/>
                <a:cs typeface="Times New Roman" panose="02020603050405020304" pitchFamily="18" charset="0"/>
              </a:rPr>
              <a:t>-Sung Ho , Fellow, IEEE, “Deep Light Field Super-Resolution Using Frequency Domain Analysis and Semantic Prior”, IEEE TRANSACTIONS ON MULTIMEDIA, VOL. 24, 2022</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[14] Alireza </a:t>
            </a:r>
            <a:r>
              <a:rPr lang="en-IN" sz="1300" dirty="0" err="1">
                <a:latin typeface="Times New Roman" panose="02020603050405020304" pitchFamily="18" charset="0"/>
                <a:cs typeface="Times New Roman" panose="02020603050405020304" pitchFamily="18" charset="0"/>
              </a:rPr>
              <a:t>Sepas</a:t>
            </a:r>
            <a:r>
              <a:rPr lang="en-IN" sz="1300" dirty="0">
                <a:latin typeface="Times New Roman" panose="02020603050405020304" pitchFamily="18" charset="0"/>
                <a:cs typeface="Times New Roman" panose="02020603050405020304" pitchFamily="18" charset="0"/>
              </a:rPr>
              <a:t>-Moghaddam , Member, IEEE, Ali </a:t>
            </a:r>
            <a:r>
              <a:rPr lang="en-IN" sz="1300" dirty="0" err="1">
                <a:latin typeface="Times New Roman" panose="02020603050405020304" pitchFamily="18" charset="0"/>
                <a:cs typeface="Times New Roman" panose="02020603050405020304" pitchFamily="18" charset="0"/>
              </a:rPr>
              <a:t>Etemad</a:t>
            </a:r>
            <a:r>
              <a:rPr lang="en-IN" sz="1300" dirty="0">
                <a:latin typeface="Times New Roman" panose="02020603050405020304" pitchFamily="18" charset="0"/>
                <a:cs typeface="Times New Roman" panose="02020603050405020304" pitchFamily="18" charset="0"/>
              </a:rPr>
              <a:t> , Senior Member, IEEE, Fernando Pereira , Fellow, IEEE, and Paulo Lobato Correia , Senior Member, IEEE, “</a:t>
            </a:r>
            <a:r>
              <a:rPr lang="en-IN" sz="1300" dirty="0" err="1">
                <a:latin typeface="Times New Roman" panose="02020603050405020304" pitchFamily="18" charset="0"/>
                <a:cs typeface="Times New Roman" panose="02020603050405020304" pitchFamily="18" charset="0"/>
              </a:rPr>
              <a:t>CapsField</a:t>
            </a:r>
            <a:r>
              <a:rPr lang="en-IN" sz="1300" dirty="0">
                <a:latin typeface="Times New Roman" panose="02020603050405020304" pitchFamily="18" charset="0"/>
                <a:cs typeface="Times New Roman" panose="02020603050405020304" pitchFamily="18" charset="0"/>
              </a:rPr>
              <a:t>: Light Field-Based Face and Expression Recognition in the Wild Using Capsule Routing”, </a:t>
            </a:r>
            <a:r>
              <a:rPr lang="en-US" sz="1300" dirty="0"/>
              <a:t>IEEE TRANSACTIONS ON IMAGE PROCESSING, VOL. 30, 2021</a:t>
            </a:r>
          </a:p>
          <a:p>
            <a:pPr algn="just"/>
            <a:endParaRPr lang="en-US" sz="1300" dirty="0"/>
          </a:p>
          <a:p>
            <a:pPr algn="just"/>
            <a:r>
              <a:rPr lang="en-US" sz="1300" dirty="0">
                <a:latin typeface="Times New Roman" panose="02020603050405020304" pitchFamily="18" charset="0"/>
                <a:cs typeface="Times New Roman" panose="02020603050405020304" pitchFamily="18" charset="0"/>
              </a:rPr>
              <a:t>[15] ZIJIAN WANG AND YAO LU, (Member, IEEE) “Light Field Image Super-Resolution via Mutual Attention Guidance”, date of publication September 14, 2021</a:t>
            </a:r>
          </a:p>
          <a:p>
            <a:pPr algn="just"/>
            <a:endParaRPr lang="en-US" sz="1300"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B8B9D17F-E629-1B1C-4CBA-6C4E1DD58034}"/>
              </a:ext>
            </a:extLst>
          </p:cNvPr>
          <p:cNvPicPr/>
          <p:nvPr/>
        </p:nvPicPr>
        <p:blipFill>
          <a:blip r:embed="rId2" cstate="print"/>
          <a:stretch>
            <a:fillRect/>
          </a:stretch>
        </p:blipFill>
        <p:spPr>
          <a:xfrm>
            <a:off x="11197390" y="44477"/>
            <a:ext cx="990599" cy="1224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1" y="2743200"/>
            <a:ext cx="6087745" cy="1013098"/>
          </a:xfrm>
          <a:prstGeom prst="rect">
            <a:avLst/>
          </a:prstGeom>
        </p:spPr>
        <p:txBody>
          <a:bodyPr vert="horz" wrap="square" lIns="0" tIns="12700" rIns="0" bIns="0" rtlCol="0">
            <a:spAutoFit/>
          </a:bodyPr>
          <a:lstStyle/>
          <a:p>
            <a:pPr marL="12700">
              <a:spcBef>
                <a:spcPts val="100"/>
              </a:spcBef>
            </a:pPr>
            <a:r>
              <a:rPr lang="en-IN" sz="6500" spc="-5" dirty="0">
                <a:latin typeface="Times New Roman" panose="02020603050405020304" pitchFamily="18" charset="0"/>
                <a:cs typeface="Times New Roman" panose="02020603050405020304" pitchFamily="18" charset="0"/>
              </a:rPr>
              <a:t>  </a:t>
            </a:r>
            <a:r>
              <a:rPr sz="6500" spc="-5" dirty="0">
                <a:latin typeface="Times New Roman" panose="02020603050405020304" pitchFamily="18" charset="0"/>
                <a:cs typeface="Times New Roman" panose="02020603050405020304" pitchFamily="18" charset="0"/>
              </a:rPr>
              <a:t>THANK</a:t>
            </a:r>
            <a:r>
              <a:rPr sz="6500" spc="-90" dirty="0">
                <a:latin typeface="Times New Roman" panose="02020603050405020304" pitchFamily="18" charset="0"/>
                <a:cs typeface="Times New Roman" panose="02020603050405020304" pitchFamily="18" charset="0"/>
              </a:rPr>
              <a:t> </a:t>
            </a:r>
            <a:r>
              <a:rPr sz="6500" spc="-130" dirty="0">
                <a:latin typeface="Times New Roman" panose="02020603050405020304" pitchFamily="18" charset="0"/>
                <a:cs typeface="Times New Roman" panose="02020603050405020304" pitchFamily="18" charset="0"/>
              </a:rPr>
              <a:t>YOU</a:t>
            </a:r>
            <a:endParaRPr sz="65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21</a:t>
            </a:fld>
            <a:endParaRPr dirty="0"/>
          </a:p>
        </p:txBody>
      </p:sp>
      <p:sp>
        <p:nvSpPr>
          <p:cNvPr id="5" name="Footer Placeholder 4"/>
          <p:cNvSpPr>
            <a:spLocks noGrp="1"/>
          </p:cNvSpPr>
          <p:nvPr>
            <p:ph type="ftr" sz="quarter" idx="5"/>
          </p:nvPr>
        </p:nvSpPr>
        <p:spPr>
          <a:xfrm>
            <a:off x="4267200" y="6367578"/>
            <a:ext cx="4572000" cy="276999"/>
          </a:xfrm>
        </p:spPr>
        <p:txBody>
          <a:bodyPr/>
          <a:lstStyle/>
          <a:p>
            <a:r>
              <a:rPr lang="en-US" spc="-10"/>
              <a:t>Department of Computer Science &amp; Engineering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4506" y="212802"/>
            <a:ext cx="3342987" cy="628377"/>
          </a:xfrm>
          <a:prstGeom prst="rect">
            <a:avLst/>
          </a:prstGeom>
        </p:spPr>
        <p:txBody>
          <a:bodyPr vert="horz" wrap="square" lIns="0" tIns="12700" rIns="0" bIns="0" rtlCol="0">
            <a:spAutoFit/>
          </a:bodyPr>
          <a:lstStyle/>
          <a:p>
            <a:pPr marL="12700">
              <a:spcBef>
                <a:spcPts val="100"/>
              </a:spcBef>
            </a:pPr>
            <a:r>
              <a:rPr spc="-60" dirty="0">
                <a:latin typeface="Times New Roman" panose="02020603050405020304" pitchFamily="18" charset="0"/>
                <a:cs typeface="Times New Roman" panose="02020603050405020304" pitchFamily="18" charset="0"/>
              </a:rPr>
              <a:t>A</a:t>
            </a:r>
            <a:r>
              <a:rPr lang="en-US" spc="-60" dirty="0">
                <a:latin typeface="Times New Roman" panose="02020603050405020304" pitchFamily="18" charset="0"/>
                <a:cs typeface="Times New Roman" panose="02020603050405020304" pitchFamily="18" charset="0"/>
              </a:rPr>
              <a:t>BSTRACT</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70593" y="0"/>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
        <p:nvSpPr>
          <p:cNvPr id="7" name="Footer Placeholder 6"/>
          <p:cNvSpPr>
            <a:spLocks noGrp="1"/>
          </p:cNvSpPr>
          <p:nvPr>
            <p:ph type="ftr" sz="quarter" idx="5"/>
          </p:nvPr>
        </p:nvSpPr>
        <p:spPr>
          <a:xfrm>
            <a:off x="3840480" y="6368199"/>
            <a:ext cx="4511040" cy="276999"/>
          </a:xfrm>
        </p:spPr>
        <p:txBody>
          <a:bodyPr/>
          <a:lstStyle/>
          <a:p>
            <a:r>
              <a:rPr lang="en-US" spc="-10" dirty="0"/>
              <a:t>Department </a:t>
            </a:r>
            <a:r>
              <a:rPr lang="en-US" spc="-5" dirty="0"/>
              <a:t>of</a:t>
            </a:r>
            <a:r>
              <a:rPr lang="en-US" spc="-10" dirty="0"/>
              <a:t> Computer Science &amp; Engineering</a:t>
            </a:r>
            <a:endParaRPr lang="en-IN" dirty="0"/>
          </a:p>
        </p:txBody>
      </p:sp>
      <p:sp>
        <p:nvSpPr>
          <p:cNvPr id="8" name="TextBox 7">
            <a:extLst>
              <a:ext uri="{FF2B5EF4-FFF2-40B4-BE49-F238E27FC236}">
                <a16:creationId xmlns:a16="http://schemas.microsoft.com/office/drawing/2014/main" id="{EB44B0C3-9120-A427-6BDE-9A4DEA73B53B}"/>
              </a:ext>
            </a:extLst>
          </p:cNvPr>
          <p:cNvSpPr txBox="1"/>
          <p:nvPr/>
        </p:nvSpPr>
        <p:spPr>
          <a:xfrm>
            <a:off x="872359" y="1501569"/>
            <a:ext cx="11288833" cy="4493538"/>
          </a:xfrm>
          <a:prstGeom prst="rect">
            <a:avLst/>
          </a:prstGeom>
          <a:noFill/>
        </p:spPr>
        <p:txBody>
          <a:bodyPr wrap="square" rtlCol="0">
            <a:spAutoFit/>
          </a:bodyPr>
          <a:lstStyle/>
          <a:p>
            <a:r>
              <a:rPr lang="en-IN" sz="2600" b="0" i="0" dirty="0">
                <a:solidFill>
                  <a:srgbClr val="222222"/>
                </a:solidFill>
                <a:effectLst/>
                <a:latin typeface="Times New Roman" panose="02020603050405020304" pitchFamily="18" charset="0"/>
                <a:cs typeface="Times New Roman" panose="02020603050405020304" pitchFamily="18" charset="0"/>
              </a:rPr>
              <a:t>Millions of people in the world are affected by ocular fundus diseases such as diabetic retinopathy, age-related macular degeneration, glaucoma, retinal detachment, and fundus </a:t>
            </a:r>
            <a:r>
              <a:rPr lang="en-IN" sz="2600" b="0" i="0" dirty="0" err="1">
                <a:solidFill>
                  <a:srgbClr val="222222"/>
                </a:solidFill>
                <a:effectLst/>
                <a:latin typeface="Times New Roman" panose="02020603050405020304" pitchFamily="18" charset="0"/>
                <a:cs typeface="Times New Roman" panose="02020603050405020304" pitchFamily="18" charset="0"/>
              </a:rPr>
              <a:t>tumors</a:t>
            </a:r>
            <a:r>
              <a:rPr lang="en-US" sz="2600" dirty="0">
                <a:solidFill>
                  <a:srgbClr val="222222"/>
                </a:solidFill>
                <a:latin typeface="Times New Roman" panose="02020603050405020304" pitchFamily="18" charset="0"/>
                <a:cs typeface="Times New Roman" panose="02020603050405020304" pitchFamily="18" charset="0"/>
              </a:rPr>
              <a:t>, w</a:t>
            </a:r>
            <a:r>
              <a:rPr lang="en-US" sz="2600" b="0" i="0" dirty="0">
                <a:solidFill>
                  <a:srgbClr val="222222"/>
                </a:solidFill>
                <a:effectLst/>
                <a:latin typeface="Times New Roman" panose="02020603050405020304" pitchFamily="18" charset="0"/>
                <a:cs typeface="Times New Roman" panose="02020603050405020304" pitchFamily="18" charset="0"/>
              </a:rPr>
              <a:t>ithout accurate diagnoses and timely appropriate treatment, these fundus diseases can lead to irreversible blurred vision, or even blindness.</a:t>
            </a:r>
            <a:endParaRPr lang="en-US" sz="2200" b="0" i="0" dirty="0">
              <a:solidFill>
                <a:srgbClr val="222222"/>
              </a:solidFill>
              <a:effectLst/>
              <a:latin typeface="Harding"/>
            </a:endParaRPr>
          </a:p>
          <a:p>
            <a:r>
              <a:rPr lang="en-US" sz="2600" dirty="0">
                <a:latin typeface="Times New Roman" panose="02020603050405020304" pitchFamily="18" charset="0"/>
                <a:cs typeface="Times New Roman" panose="02020603050405020304" pitchFamily="18" charset="0"/>
              </a:rPr>
              <a:t>Segmentation of retinal blood vessels is considered as an effective technique for diagnosing these diseases. We are aiming to solve the problems of serious segmentation errors of eyes by using  network architectures, like semantic pixel-wise segmentation (</a:t>
            </a:r>
            <a:r>
              <a:rPr lang="en-US" sz="2600" dirty="0" err="1">
                <a:latin typeface="Times New Roman" panose="02020603050405020304" pitchFamily="18" charset="0"/>
                <a:cs typeface="Times New Roman" panose="02020603050405020304" pitchFamily="18" charset="0"/>
              </a:rPr>
              <a:t>SegNet</a:t>
            </a:r>
            <a:r>
              <a:rPr lang="en-US" sz="2600" dirty="0">
                <a:latin typeface="Times New Roman" panose="02020603050405020304" pitchFamily="18" charset="0"/>
                <a:cs typeface="Times New Roman" panose="02020603050405020304" pitchFamily="18" charset="0"/>
              </a:rPr>
              <a:t>) and U-net. The accurate segmentation of retinal blood vessels in fundus is of great practical significance to help doctors diagnose fundus diseases.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519932"/>
            <a:ext cx="477912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25200" y="0"/>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sp>
        <p:nvSpPr>
          <p:cNvPr id="7" name="Footer Placeholder 6"/>
          <p:cNvSpPr>
            <a:spLocks noGrp="1"/>
          </p:cNvSpPr>
          <p:nvPr>
            <p:ph type="ftr" sz="quarter" idx="5"/>
          </p:nvPr>
        </p:nvSpPr>
        <p:spPr>
          <a:xfrm>
            <a:off x="3741420" y="6338068"/>
            <a:ext cx="4724400" cy="276999"/>
          </a:xfrm>
        </p:spPr>
        <p:txBody>
          <a:bodyPr/>
          <a:lstStyle/>
          <a:p>
            <a:r>
              <a:rPr lang="en-US" spc="-10" dirty="0"/>
              <a:t>Department </a:t>
            </a:r>
            <a:r>
              <a:rPr lang="en-US" spc="-5" dirty="0"/>
              <a:t>of</a:t>
            </a:r>
            <a:r>
              <a:rPr lang="en-US" spc="-10" dirty="0"/>
              <a:t> Computer Science &amp; Engineering</a:t>
            </a:r>
            <a:endParaRPr lang="en-IN" dirty="0"/>
          </a:p>
        </p:txBody>
      </p:sp>
      <p:sp>
        <p:nvSpPr>
          <p:cNvPr id="8" name="TextBox 7">
            <a:extLst>
              <a:ext uri="{FF2B5EF4-FFF2-40B4-BE49-F238E27FC236}">
                <a16:creationId xmlns:a16="http://schemas.microsoft.com/office/drawing/2014/main" id="{C1D10B20-27EF-A2E7-0B34-20F61C1FA08A}"/>
              </a:ext>
            </a:extLst>
          </p:cNvPr>
          <p:cNvSpPr txBox="1"/>
          <p:nvPr/>
        </p:nvSpPr>
        <p:spPr>
          <a:xfrm>
            <a:off x="1078832" y="1700295"/>
            <a:ext cx="10452708" cy="4200637"/>
          </a:xfrm>
          <a:prstGeom prst="rect">
            <a:avLst/>
          </a:prstGeom>
          <a:noFill/>
        </p:spPr>
        <p:txBody>
          <a:bodyPr wrap="square">
            <a:spAutoFit/>
          </a:bodyPr>
          <a:lstStyle/>
          <a:p>
            <a:pPr marL="285750" indent="-285750" algn="just">
              <a:lnSpc>
                <a:spcPct val="110000"/>
              </a:lnSpc>
              <a:buFont typeface="Arial" panose="020B0604020202020204" pitchFamily="34" charset="0"/>
              <a:buChar char="•"/>
            </a:pPr>
            <a:r>
              <a:rPr lang="en-US" sz="2600" dirty="0">
                <a:latin typeface="Times New Roman" pitchFamily="18" charset="0"/>
                <a:cs typeface="Times New Roman" pitchFamily="18" charset="0"/>
              </a:rPr>
              <a:t>As a vital part of the eye, the retina plays a significant role in the human body. Humans rely on their eyes for 80% of the ways they receive information from the outside world. The quality of human eyesight is significantly influenced by the retina.</a:t>
            </a:r>
          </a:p>
          <a:p>
            <a:pPr marL="285750" indent="-285750" algn="just">
              <a:lnSpc>
                <a:spcPct val="110000"/>
              </a:lnSpc>
              <a:buFont typeface="Arial" panose="020B0604020202020204" pitchFamily="34" charset="0"/>
              <a:buChar char="•"/>
            </a:pPr>
            <a:endParaRPr lang="en-US" sz="2600" dirty="0">
              <a:solidFill>
                <a:srgbClr val="333333"/>
              </a:solidFill>
              <a:latin typeface="Times New Roman" panose="02020603050405020304" pitchFamily="18"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2600" dirty="0">
                <a:latin typeface="Times New Roman" pitchFamily="18" charset="0"/>
                <a:cs typeface="Times New Roman" pitchFamily="18" charset="0"/>
              </a:rPr>
              <a:t>Clinical medicine currently relies on ophthalmological tools and medical imaging technology for the diagnosis and treatment of individuals with retinal injury or detached blindness.</a:t>
            </a:r>
          </a:p>
          <a:p>
            <a:pPr algn="just">
              <a:lnSpc>
                <a:spcPct val="110000"/>
              </a:lnSpc>
            </a:pPr>
            <a:endParaRPr lang="en-US" dirty="0">
              <a:latin typeface="Times New Roman" pitchFamily="18" charset="0"/>
              <a:cs typeface="Times New Roman" pitchFamily="18" charset="0"/>
            </a:endParaRPr>
          </a:p>
          <a:p>
            <a:pPr algn="just">
              <a:lnSpc>
                <a:spcPct val="110000"/>
              </a:lnSpc>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09600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r>
              <a:rPr lang="en-US" spc="-10" dirty="0">
                <a:latin typeface="Times New Roman" panose="02020603050405020304" pitchFamily="18" charset="0"/>
                <a:cs typeface="Times New Roman" panose="02020603050405020304" pitchFamily="18" charset="0"/>
              </a:rPr>
              <a:t>(cont..)</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25200" y="0"/>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5</a:t>
            </a:fld>
            <a:endParaRPr dirty="0"/>
          </a:p>
        </p:txBody>
      </p:sp>
      <p:sp>
        <p:nvSpPr>
          <p:cNvPr id="7" name="Footer Placeholder 6"/>
          <p:cNvSpPr>
            <a:spLocks noGrp="1"/>
          </p:cNvSpPr>
          <p:nvPr>
            <p:ph type="ftr" sz="quarter" idx="5"/>
          </p:nvPr>
        </p:nvSpPr>
        <p:spPr>
          <a:xfrm>
            <a:off x="3741420" y="6338068"/>
            <a:ext cx="4724400" cy="276999"/>
          </a:xfrm>
        </p:spPr>
        <p:txBody>
          <a:bodyPr/>
          <a:lstStyle/>
          <a:p>
            <a:r>
              <a:rPr lang="en-US" spc="-10" dirty="0"/>
              <a:t>Department </a:t>
            </a:r>
            <a:r>
              <a:rPr lang="en-US" spc="-5" dirty="0"/>
              <a:t>of</a:t>
            </a:r>
            <a:r>
              <a:rPr lang="en-US" spc="-10" dirty="0"/>
              <a:t> Computer Science &amp; Engineering</a:t>
            </a:r>
            <a:endParaRPr lang="en-IN" dirty="0"/>
          </a:p>
        </p:txBody>
      </p:sp>
      <p:sp>
        <p:nvSpPr>
          <p:cNvPr id="8" name="TextBox 7">
            <a:extLst>
              <a:ext uri="{FF2B5EF4-FFF2-40B4-BE49-F238E27FC236}">
                <a16:creationId xmlns:a16="http://schemas.microsoft.com/office/drawing/2014/main" id="{C1D10B20-27EF-A2E7-0B34-20F61C1FA08A}"/>
              </a:ext>
            </a:extLst>
          </p:cNvPr>
          <p:cNvSpPr txBox="1"/>
          <p:nvPr/>
        </p:nvSpPr>
        <p:spPr>
          <a:xfrm>
            <a:off x="1135117" y="1564243"/>
            <a:ext cx="10384391" cy="5293757"/>
          </a:xfrm>
          <a:prstGeom prst="rect">
            <a:avLst/>
          </a:prstGeom>
          <a:noFill/>
        </p:spPr>
        <p:txBody>
          <a:bodyPr wrap="square">
            <a:spAutoFit/>
          </a:bodyPr>
          <a:lstStyle/>
          <a:p>
            <a:pPr marL="342900" indent="-342900" algn="just">
              <a:buFont typeface="Arial" panose="020B0604020202020204" pitchFamily="34" charset="0"/>
              <a:buChar char="•"/>
            </a:pPr>
            <a:r>
              <a:rPr lang="en-US" sz="2600" dirty="0">
                <a:latin typeface="Times New Roman" pitchFamily="18" charset="0"/>
                <a:cs typeface="Times New Roman" pitchFamily="18" charset="0"/>
              </a:rPr>
              <a:t>The retina produced by the current imaging technology has significant flaws, which makes it difficult for the medical treatment and perform attentive observation and correct judgment. Therefore we are going to use some CNN Algorithms.</a:t>
            </a:r>
          </a:p>
          <a:p>
            <a:pPr algn="just"/>
            <a:endParaRPr lang="en-US" sz="26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These algorithms will help the doctors by providing the gray scale image of the retina image in which it has a clear vision of optic nerves, blood vessels of the eye which helps in better understanding of the eye for the </a:t>
            </a:r>
            <a:r>
              <a:rPr lang="en-US" sz="2600" dirty="0" err="1">
                <a:latin typeface="Times New Roman" panose="02020603050405020304" pitchFamily="18" charset="0"/>
                <a:cs typeface="Times New Roman" panose="02020603050405020304" pitchFamily="18" charset="0"/>
              </a:rPr>
              <a:t>doctors.Then</a:t>
            </a:r>
            <a:r>
              <a:rPr lang="en-US" sz="2600" dirty="0">
                <a:latin typeface="Times New Roman" panose="02020603050405020304" pitchFamily="18" charset="0"/>
                <a:cs typeface="Times New Roman" panose="02020603050405020304" pitchFamily="18" charset="0"/>
              </a:rPr>
              <a:t> from the image doctors can treat the patients with better </a:t>
            </a:r>
            <a:r>
              <a:rPr lang="en-US" sz="2600" dirty="0" err="1">
                <a:latin typeface="Times New Roman" panose="02020603050405020304" pitchFamily="18" charset="0"/>
                <a:cs typeface="Times New Roman" panose="02020603050405020304" pitchFamily="18" charset="0"/>
              </a:rPr>
              <a:t>analaysis</a:t>
            </a:r>
            <a:r>
              <a:rPr lang="en-US" sz="26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32964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4506" y="812675"/>
            <a:ext cx="3342987" cy="628377"/>
          </a:xfrm>
          <a:prstGeom prst="rect">
            <a:avLst/>
          </a:prstGeom>
        </p:spPr>
        <p:txBody>
          <a:bodyPr vert="horz" wrap="square" lIns="0" tIns="12700" rIns="0" bIns="0" rtlCol="0">
            <a:spAutoFit/>
          </a:bodyPr>
          <a:lstStyle/>
          <a:p>
            <a:pPr marL="12700">
              <a:spcBef>
                <a:spcPts val="100"/>
              </a:spcBef>
            </a:pPr>
            <a:r>
              <a:rPr lang="en-US" spc="-60"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70593" y="0"/>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sp>
        <p:nvSpPr>
          <p:cNvPr id="7" name="Footer Placeholder 6"/>
          <p:cNvSpPr>
            <a:spLocks noGrp="1"/>
          </p:cNvSpPr>
          <p:nvPr>
            <p:ph type="ftr" sz="quarter" idx="5"/>
          </p:nvPr>
        </p:nvSpPr>
        <p:spPr>
          <a:xfrm>
            <a:off x="3840480" y="6368199"/>
            <a:ext cx="4511040" cy="276999"/>
          </a:xfrm>
        </p:spPr>
        <p:txBody>
          <a:bodyPr/>
          <a:lstStyle/>
          <a:p>
            <a:r>
              <a:rPr lang="en-US" spc="-10" dirty="0"/>
              <a:t>Department </a:t>
            </a:r>
            <a:r>
              <a:rPr lang="en-US" spc="-5" dirty="0"/>
              <a:t>of</a:t>
            </a:r>
            <a:r>
              <a:rPr lang="en-US" spc="-10" dirty="0"/>
              <a:t> Computer Science &amp; Engineering</a:t>
            </a:r>
            <a:endParaRPr lang="en-IN" dirty="0"/>
          </a:p>
        </p:txBody>
      </p:sp>
      <p:sp>
        <p:nvSpPr>
          <p:cNvPr id="8" name="TextBox 7">
            <a:extLst>
              <a:ext uri="{FF2B5EF4-FFF2-40B4-BE49-F238E27FC236}">
                <a16:creationId xmlns:a16="http://schemas.microsoft.com/office/drawing/2014/main" id="{EB44B0C3-9120-A427-6BDE-9A4DEA73B53B}"/>
              </a:ext>
            </a:extLst>
          </p:cNvPr>
          <p:cNvSpPr txBox="1"/>
          <p:nvPr/>
        </p:nvSpPr>
        <p:spPr>
          <a:xfrm>
            <a:off x="1531293" y="2209800"/>
            <a:ext cx="9822507" cy="2092881"/>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Our main objective of the project is to help the doctors to analyze retinal images and get a clear knowledge about the patients conditions. This facilitates the work of medical professionals by offering a more accurate understanding of the blood vessels, optic nerves of an eye.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62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5425" y="299630"/>
            <a:ext cx="5861150"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
        <p:nvSpPr>
          <p:cNvPr id="6" name="Footer Placeholder 5"/>
          <p:cNvSpPr>
            <a:spLocks noGrp="1"/>
          </p:cNvSpPr>
          <p:nvPr>
            <p:ph type="ftr" sz="quarter" idx="5"/>
          </p:nvPr>
        </p:nvSpPr>
        <p:spPr>
          <a:xfrm>
            <a:off x="4049305" y="6367578"/>
            <a:ext cx="4648200" cy="276999"/>
          </a:xfrm>
        </p:spPr>
        <p:txBody>
          <a:bodyPr/>
          <a:lstStyle/>
          <a:p>
            <a:r>
              <a:rPr lang="en-US" spc="-10" dirty="0"/>
              <a:t>Department </a:t>
            </a:r>
            <a:r>
              <a:rPr lang="en-US" spc="-5" dirty="0"/>
              <a:t>of</a:t>
            </a:r>
            <a:r>
              <a:rPr lang="en-US" spc="-10" dirty="0"/>
              <a:t> Computer Science &amp; Engineering</a:t>
            </a:r>
            <a:endParaRPr lang="en-IN" dirty="0"/>
          </a:p>
        </p:txBody>
      </p:sp>
      <p:graphicFrame>
        <p:nvGraphicFramePr>
          <p:cNvPr id="9" name="Table 9">
            <a:extLst>
              <a:ext uri="{FF2B5EF4-FFF2-40B4-BE49-F238E27FC236}">
                <a16:creationId xmlns:a16="http://schemas.microsoft.com/office/drawing/2014/main" id="{C4BC69C1-53E4-0379-FD71-0576CC7EB49E}"/>
              </a:ext>
            </a:extLst>
          </p:cNvPr>
          <p:cNvGraphicFramePr>
            <a:graphicFrameLocks noGrp="1"/>
          </p:cNvGraphicFramePr>
          <p:nvPr>
            <p:extLst>
              <p:ext uri="{D42A27DB-BD31-4B8C-83A1-F6EECF244321}">
                <p14:modId xmlns:p14="http://schemas.microsoft.com/office/powerpoint/2010/main" val="2430525455"/>
              </p:ext>
            </p:extLst>
          </p:nvPr>
        </p:nvGraphicFramePr>
        <p:xfrm>
          <a:off x="213745" y="1188720"/>
          <a:ext cx="11825856" cy="5652074"/>
        </p:xfrm>
        <a:graphic>
          <a:graphicData uri="http://schemas.openxmlformats.org/drawingml/2006/table">
            <a:tbl>
              <a:tblPr firstRow="1" bandRow="1">
                <a:tableStyleId>{5C22544A-7EE6-4342-B048-85BDC9FD1C3A}</a:tableStyleId>
              </a:tblPr>
              <a:tblGrid>
                <a:gridCol w="621077">
                  <a:extLst>
                    <a:ext uri="{9D8B030D-6E8A-4147-A177-3AD203B41FA5}">
                      <a16:colId xmlns:a16="http://schemas.microsoft.com/office/drawing/2014/main" val="2151056074"/>
                    </a:ext>
                  </a:extLst>
                </a:gridCol>
                <a:gridCol w="2769859">
                  <a:extLst>
                    <a:ext uri="{9D8B030D-6E8A-4147-A177-3AD203B41FA5}">
                      <a16:colId xmlns:a16="http://schemas.microsoft.com/office/drawing/2014/main" val="2996731274"/>
                    </a:ext>
                  </a:extLst>
                </a:gridCol>
                <a:gridCol w="2736852">
                  <a:extLst>
                    <a:ext uri="{9D8B030D-6E8A-4147-A177-3AD203B41FA5}">
                      <a16:colId xmlns:a16="http://schemas.microsoft.com/office/drawing/2014/main" val="3992910959"/>
                    </a:ext>
                  </a:extLst>
                </a:gridCol>
                <a:gridCol w="5698068">
                  <a:extLst>
                    <a:ext uri="{9D8B030D-6E8A-4147-A177-3AD203B41FA5}">
                      <a16:colId xmlns:a16="http://schemas.microsoft.com/office/drawing/2014/main" val="2208878245"/>
                    </a:ext>
                  </a:extLst>
                </a:gridCol>
              </a:tblGrid>
              <a:tr h="541266">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err="1">
                          <a:solidFill>
                            <a:schemeClr val="tx1"/>
                          </a:solidFill>
                          <a:latin typeface="Times New Roman" panose="02020603050405020304" pitchFamily="18" charset="0"/>
                          <a:cs typeface="Times New Roman" panose="02020603050405020304" pitchFamily="18" charset="0"/>
                        </a:rPr>
                        <a:t>S.No</a:t>
                      </a:r>
                      <a:endParaRPr lang="en-IN" sz="1500" b="1" dirty="0">
                        <a:solidFill>
                          <a:schemeClr val="tx1"/>
                        </a:solidFill>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baseline="0" dirty="0">
                          <a:solidFill>
                            <a:schemeClr val="tx1"/>
                          </a:solidFill>
                          <a:latin typeface="Times New Roman" panose="02020603050405020304" pitchFamily="18" charset="0"/>
                          <a:cs typeface="Times New Roman" panose="02020603050405020304" pitchFamily="18" charset="0"/>
                        </a:rPr>
                        <a:t>Title of the paper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Author(s) &amp;</a:t>
                      </a:r>
                      <a:r>
                        <a:rPr lang="en-IN" sz="1500" b="1" baseline="0" dirty="0">
                          <a:solidFill>
                            <a:schemeClr val="tx1"/>
                          </a:solidFill>
                          <a:latin typeface="Times New Roman" panose="02020603050405020304" pitchFamily="18" charset="0"/>
                          <a:cs typeface="Times New Roman" panose="02020603050405020304" pitchFamily="18" charset="0"/>
                        </a:rPr>
                        <a:t> Journal Details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1" dirty="0">
                          <a:solidFill>
                            <a:schemeClr val="tx1"/>
                          </a:solidFill>
                          <a:latin typeface="Times New Roman" panose="02020603050405020304" pitchFamily="18" charset="0"/>
                          <a:cs typeface="Times New Roman" panose="02020603050405020304" pitchFamily="18" charset="0"/>
                        </a:rPr>
                        <a:t>Description/Interpretation</a:t>
                      </a: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4141039"/>
                  </a:ext>
                </a:extLst>
              </a:tr>
              <a:tr h="1262954">
                <a:tc>
                  <a:txBody>
                    <a:bodyPr/>
                    <a:lstStyle/>
                    <a:p>
                      <a:r>
                        <a:rPr lang="en-IN" sz="13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latin typeface="Times New Roman" panose="02020603050405020304" pitchFamily="18" charset="0"/>
                          <a:cs typeface="Times New Roman" panose="02020603050405020304" pitchFamily="18" charset="0"/>
                        </a:rPr>
                        <a:t>Harnessing Multi-View Perspective of Light Fields for Low-Light Imaging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Mohit Lamba , </a:t>
                      </a:r>
                      <a:r>
                        <a:rPr lang="en-IN" sz="1300" dirty="0" err="1">
                          <a:latin typeface="Times New Roman" panose="02020603050405020304" pitchFamily="18" charset="0"/>
                          <a:cs typeface="Times New Roman" panose="02020603050405020304" pitchFamily="18" charset="0"/>
                        </a:rPr>
                        <a:t>Kranthi</a:t>
                      </a:r>
                      <a:r>
                        <a:rPr lang="en-IN" sz="1300" dirty="0">
                          <a:latin typeface="Times New Roman" panose="02020603050405020304" pitchFamily="18" charset="0"/>
                          <a:cs typeface="Times New Roman" panose="02020603050405020304" pitchFamily="18" charset="0"/>
                        </a:rPr>
                        <a:t> Kumar </a:t>
                      </a:r>
                      <a:r>
                        <a:rPr lang="en-IN" sz="1300" dirty="0" err="1">
                          <a:latin typeface="Times New Roman" panose="02020603050405020304" pitchFamily="18" charset="0"/>
                          <a:cs typeface="Times New Roman" panose="02020603050405020304" pitchFamily="18" charset="0"/>
                        </a:rPr>
                        <a:t>Rachavarapu</a:t>
                      </a:r>
                      <a:r>
                        <a:rPr lang="en-IN" sz="1300" dirty="0">
                          <a:latin typeface="Times New Roman" panose="02020603050405020304" pitchFamily="18" charset="0"/>
                          <a:cs typeface="Times New Roman" panose="02020603050405020304" pitchFamily="18" charset="0"/>
                        </a:rPr>
                        <a:t> , and Kaushik Mitra,</a:t>
                      </a:r>
                      <a:r>
                        <a:rPr lang="en-US" sz="1300" dirty="0">
                          <a:latin typeface="Times New Roman" panose="02020603050405020304" pitchFamily="18" charset="0"/>
                          <a:cs typeface="Times New Roman" panose="02020603050405020304" pitchFamily="18" charset="0"/>
                        </a:rPr>
                        <a:t> IEEE TRANSACTIONS ON IMAGE PROCESSING, VOL. 30, 2021</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a:t>
                      </a:r>
                      <a:r>
                        <a:rPr lang="en-I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 deep neural network L3Fnet for Low-Light Light Field (L3F) restoration, which not only performs visual enhancement of each LF view but also preserves the </a:t>
                      </a:r>
                      <a:r>
                        <a:rPr lang="en-US" sz="1300" dirty="0" err="1">
                          <a:latin typeface="Times New Roman" panose="02020603050405020304" pitchFamily="18" charset="0"/>
                          <a:cs typeface="Times New Roman" panose="02020603050405020304" pitchFamily="18" charset="0"/>
                        </a:rPr>
                        <a:t>epipolar</a:t>
                      </a:r>
                      <a:r>
                        <a:rPr lang="en-US" sz="1300" dirty="0">
                          <a:latin typeface="Times New Roman" panose="02020603050405020304" pitchFamily="18" charset="0"/>
                          <a:cs typeface="Times New Roman" panose="02020603050405020304" pitchFamily="18" charset="0"/>
                        </a:rPr>
                        <a:t> geometry across views</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An interesting direction would be to explore which camera is more suited for low-light reconstruction: a single-frame DSLR camera or a </a:t>
                      </a:r>
                      <a:r>
                        <a:rPr lang="en-US" sz="1300" dirty="0" err="1">
                          <a:latin typeface="Times New Roman" panose="02020603050405020304" pitchFamily="18" charset="0"/>
                          <a:cs typeface="Times New Roman" panose="02020603050405020304" pitchFamily="18" charset="0"/>
                        </a:rPr>
                        <a:t>Lig</a:t>
                      </a:r>
                      <a:r>
                        <a:rPr lang="en-IN" sz="1300" dirty="0" err="1">
                          <a:latin typeface="Times New Roman" panose="02020603050405020304" pitchFamily="18" charset="0"/>
                          <a:cs typeface="Times New Roman" panose="02020603050405020304" pitchFamily="18" charset="0"/>
                        </a:rPr>
                        <a:t>ht</a:t>
                      </a:r>
                      <a:r>
                        <a:rPr lang="en-IN" sz="1300" dirty="0">
                          <a:latin typeface="Times New Roman" panose="02020603050405020304" pitchFamily="18" charset="0"/>
                          <a:cs typeface="Times New Roman" panose="02020603050405020304" pitchFamily="18" charset="0"/>
                        </a:rPr>
                        <a:t> Field 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429511"/>
                  </a:ext>
                </a:extLst>
              </a:tr>
              <a:tr h="1067496">
                <a:tc>
                  <a:txBody>
                    <a:bodyPr/>
                    <a:lstStyle/>
                    <a:p>
                      <a:r>
                        <a:rPr lang="en-IN" sz="13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latin typeface="Times New Roman" panose="02020603050405020304" pitchFamily="18" charset="0"/>
                          <a:cs typeface="Times New Roman" panose="02020603050405020304" pitchFamily="18" charset="0"/>
                        </a:rPr>
                        <a:t>Raindrop Removal With Light Field Image Using Image Inpainting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TAO YANG, XIAOFEI CHANG  , HANG SU3,NATHAN CROMBEZ, YASSINE RUICHEK TOMAS KRAJNIK5 , AND ZHI YAN, April 6,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a:t>
                      </a:r>
                      <a:r>
                        <a:rPr lang="en-US" sz="1300" dirty="0">
                          <a:latin typeface="Times New Roman" panose="02020603050405020304" pitchFamily="18" charset="0"/>
                          <a:cs typeface="Times New Roman" panose="02020603050405020304" pitchFamily="18" charset="0"/>
                        </a:rPr>
                        <a:t>A method that removes raindrops with light field image using image inpainting. The depth map generated from the light field image was used to detect raindrop regions, which were then expressed as a binary mask.</a:t>
                      </a:r>
                    </a:p>
                    <a:p>
                      <a:r>
                        <a:rPr lang="en-US" sz="1300" b="1" dirty="0">
                          <a:latin typeface="Times New Roman" panose="02020603050405020304" pitchFamily="18" charset="0"/>
                          <a:cs typeface="Times New Roman" panose="02020603050405020304" pitchFamily="18" charset="0"/>
                        </a:rPr>
                        <a:t>Future Work : </a:t>
                      </a:r>
                      <a:r>
                        <a:rPr lang="en-US" sz="1300" b="0" dirty="0">
                          <a:latin typeface="Times New Roman" panose="02020603050405020304" pitchFamily="18" charset="0"/>
                          <a:cs typeface="Times New Roman" panose="02020603050405020304" pitchFamily="18" charset="0"/>
                        </a:rPr>
                        <a:t>C</a:t>
                      </a:r>
                      <a:r>
                        <a:rPr lang="en-US" sz="1300" dirty="0">
                          <a:latin typeface="Times New Roman" panose="02020603050405020304" pitchFamily="18" charset="0"/>
                          <a:cs typeface="Times New Roman" panose="02020603050405020304" pitchFamily="18" charset="0"/>
                        </a:rPr>
                        <a:t>ombining use of our light field dataset with the EU long-term dataset for long-term autonomy of vehicles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2963422"/>
                  </a:ext>
                </a:extLst>
              </a:tr>
              <a:tr h="1458411">
                <a:tc>
                  <a:txBody>
                    <a:bodyPr/>
                    <a:lstStyle/>
                    <a:p>
                      <a:r>
                        <a:rPr lang="en-IN" sz="13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A Double-Deep </a:t>
                      </a:r>
                      <a:r>
                        <a:rPr lang="en-IN" sz="1300" dirty="0" err="1">
                          <a:latin typeface="Times New Roman" panose="02020603050405020304" pitchFamily="18" charset="0"/>
                          <a:cs typeface="Times New Roman" panose="02020603050405020304" pitchFamily="18" charset="0"/>
                        </a:rPr>
                        <a:t>Spatio</a:t>
                      </a:r>
                      <a:r>
                        <a:rPr lang="en-IN" sz="1300" dirty="0">
                          <a:latin typeface="Times New Roman" panose="02020603050405020304" pitchFamily="18" charset="0"/>
                          <a:cs typeface="Times New Roman" panose="02020603050405020304" pitchFamily="18" charset="0"/>
                        </a:rPr>
                        <a:t>-Angular Learning Framework for Light Field-Based Face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Alireza </a:t>
                      </a:r>
                      <a:r>
                        <a:rPr lang="en-IN" sz="1300" dirty="0" err="1">
                          <a:latin typeface="Times New Roman" panose="02020603050405020304" pitchFamily="18" charset="0"/>
                          <a:cs typeface="Times New Roman" panose="02020603050405020304" pitchFamily="18" charset="0"/>
                        </a:rPr>
                        <a:t>Sepas</a:t>
                      </a:r>
                      <a:r>
                        <a:rPr lang="en-IN" sz="1300" dirty="0">
                          <a:latin typeface="Times New Roman" panose="02020603050405020304" pitchFamily="18" charset="0"/>
                          <a:cs typeface="Times New Roman" panose="02020603050405020304" pitchFamily="18" charset="0"/>
                        </a:rPr>
                        <a:t>-Moghaddam , Mohammad A. Haque, Paulo Lobato Correia ,Kamal </a:t>
                      </a:r>
                      <a:r>
                        <a:rPr lang="en-IN" sz="1300" dirty="0" err="1">
                          <a:latin typeface="Times New Roman" panose="02020603050405020304" pitchFamily="18" charset="0"/>
                          <a:cs typeface="Times New Roman" panose="02020603050405020304" pitchFamily="18" charset="0"/>
                        </a:rPr>
                        <a:t>Nasrollahi</a:t>
                      </a:r>
                      <a:r>
                        <a:rPr lang="en-IN" sz="1300" dirty="0">
                          <a:latin typeface="Times New Roman" panose="02020603050405020304" pitchFamily="18" charset="0"/>
                          <a:cs typeface="Times New Roman" panose="02020603050405020304" pitchFamily="18" charset="0"/>
                        </a:rPr>
                        <a:t>, Thomas B. </a:t>
                      </a:r>
                      <a:r>
                        <a:rPr lang="en-IN" sz="1300" dirty="0" err="1">
                          <a:latin typeface="Times New Roman" panose="02020603050405020304" pitchFamily="18" charset="0"/>
                          <a:cs typeface="Times New Roman" panose="02020603050405020304" pitchFamily="18" charset="0"/>
                        </a:rPr>
                        <a:t>Moeslund</a:t>
                      </a:r>
                      <a:r>
                        <a:rPr lang="en-IN" sz="1300" dirty="0">
                          <a:latin typeface="Times New Roman" panose="02020603050405020304" pitchFamily="18" charset="0"/>
                          <a:cs typeface="Times New Roman" panose="02020603050405020304" pitchFamily="18" charset="0"/>
                        </a:rPr>
                        <a:t>, and Fernando Pereira , VOL. 30, NO. 12, DECEMBER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a:t>
                      </a:r>
                      <a:r>
                        <a:rPr lang="en-US" sz="1300" dirty="0">
                          <a:latin typeface="Times New Roman" panose="02020603050405020304" pitchFamily="18" charset="0"/>
                          <a:cs typeface="Times New Roman" panose="02020603050405020304" pitchFamily="18" charset="0"/>
                        </a:rPr>
                        <a:t>This paper proposes a double-deep </a:t>
                      </a:r>
                      <a:r>
                        <a:rPr lang="en-US" sz="1300" dirty="0" err="1">
                          <a:latin typeface="Times New Roman" panose="02020603050405020304" pitchFamily="18" charset="0"/>
                          <a:cs typeface="Times New Roman" panose="02020603050405020304" pitchFamily="18" charset="0"/>
                        </a:rPr>
                        <a:t>spatio</a:t>
                      </a:r>
                      <a:r>
                        <a:rPr lang="en-US" sz="1300" dirty="0">
                          <a:latin typeface="Times New Roman" panose="02020603050405020304" pitchFamily="18" charset="0"/>
                          <a:cs typeface="Times New Roman" panose="02020603050405020304" pitchFamily="18" charset="0"/>
                        </a:rPr>
                        <a:t>-angular learning framework for light field-based face recognition, which is able to model both the</a:t>
                      </a:r>
                    </a:p>
                    <a:p>
                      <a:r>
                        <a:rPr lang="en-US" sz="1300" dirty="0">
                          <a:latin typeface="Times New Roman" panose="02020603050405020304" pitchFamily="18" charset="0"/>
                          <a:cs typeface="Times New Roman" panose="02020603050405020304" pitchFamily="18" charset="0"/>
                        </a:rPr>
                        <a:t>intra-view/spatial and inter-view/angular information using two</a:t>
                      </a:r>
                    </a:p>
                    <a:p>
                      <a:r>
                        <a:rPr lang="en-US" sz="1300" dirty="0">
                          <a:latin typeface="Times New Roman" panose="02020603050405020304" pitchFamily="18" charset="0"/>
                          <a:cs typeface="Times New Roman" panose="02020603050405020304" pitchFamily="18" charset="0"/>
                        </a:rPr>
                        <a:t>deep networks in sequence..</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An extension of the LSTM for </a:t>
                      </a:r>
                      <a:r>
                        <a:rPr lang="en-US" sz="1300" dirty="0" err="1">
                          <a:latin typeface="Times New Roman" panose="02020603050405020304" pitchFamily="18" charset="0"/>
                          <a:cs typeface="Times New Roman" panose="02020603050405020304" pitchFamily="18" charset="0"/>
                        </a:rPr>
                        <a:t>spatio</a:t>
                      </a:r>
                      <a:r>
                        <a:rPr lang="en-US" sz="1300" dirty="0">
                          <a:latin typeface="Times New Roman" panose="02020603050405020304" pitchFamily="18" charset="0"/>
                          <a:cs typeface="Times New Roman" panose="02020603050405020304" pitchFamily="18" charset="0"/>
                        </a:rPr>
                        <a:t>-angular visual recognition tasks, further exploiting the additional angular information, will be </a:t>
                      </a:r>
                      <a:r>
                        <a:rPr lang="en-US" sz="1300" dirty="0" err="1">
                          <a:latin typeface="Times New Roman" panose="02020603050405020304" pitchFamily="18" charset="0"/>
                          <a:cs typeface="Times New Roman" panose="02020603050405020304" pitchFamily="18" charset="0"/>
                        </a:rPr>
                        <a:t>considered</a:t>
                      </a:r>
                      <a:r>
                        <a:rPr lang="en-US" sz="1300" dirty="0">
                          <a:latin typeface="Times New Roman" panose="02020603050405020304" pitchFamily="18" charset="0"/>
                          <a:cs typeface="Times New Roman" panose="02020603050405020304" pitchFamily="18" charset="0"/>
                        </a:rPr>
                        <a:t> as future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69080"/>
                  </a:ext>
                </a:extLst>
              </a:tr>
              <a:tr h="1262954">
                <a:tc>
                  <a:txBody>
                    <a:bodyPr/>
                    <a:lstStyle/>
                    <a:p>
                      <a:r>
                        <a:rPr lang="en-IN" sz="13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latin typeface="Times New Roman" panose="02020603050405020304" pitchFamily="18" charset="0"/>
                          <a:cs typeface="Times New Roman" panose="02020603050405020304" pitchFamily="18" charset="0"/>
                        </a:rPr>
                        <a:t>Deep Light Field Super-Resolution Using Frequency Domain Analysis and Semantic Prior</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300" dirty="0" err="1">
                          <a:latin typeface="Times New Roman" panose="02020603050405020304" pitchFamily="18" charset="0"/>
                          <a:cs typeface="Times New Roman" panose="02020603050405020304" pitchFamily="18" charset="0"/>
                        </a:rPr>
                        <a:t>Yeyao</a:t>
                      </a:r>
                      <a:r>
                        <a:rPr lang="en-IN" sz="1300" dirty="0">
                          <a:latin typeface="Times New Roman" panose="02020603050405020304" pitchFamily="18" charset="0"/>
                          <a:cs typeface="Times New Roman" panose="02020603050405020304" pitchFamily="18" charset="0"/>
                        </a:rPr>
                        <a:t> Chen ,</a:t>
                      </a:r>
                      <a:r>
                        <a:rPr lang="en-IN" sz="1300" dirty="0" err="1">
                          <a:latin typeface="Times New Roman" panose="02020603050405020304" pitchFamily="18" charset="0"/>
                          <a:cs typeface="Times New Roman" panose="02020603050405020304" pitchFamily="18" charset="0"/>
                        </a:rPr>
                        <a:t>Gangyi</a:t>
                      </a:r>
                      <a:r>
                        <a:rPr lang="en-IN" sz="1300" dirty="0">
                          <a:latin typeface="Times New Roman" panose="02020603050405020304" pitchFamily="18" charset="0"/>
                          <a:cs typeface="Times New Roman" panose="02020603050405020304" pitchFamily="18" charset="0"/>
                        </a:rPr>
                        <a:t> Jiang , </a:t>
                      </a:r>
                    </a:p>
                    <a:p>
                      <a:pPr algn="ctr"/>
                      <a:r>
                        <a:rPr lang="en-IN" sz="1300" dirty="0" err="1">
                          <a:latin typeface="Times New Roman" panose="02020603050405020304" pitchFamily="18" charset="0"/>
                          <a:cs typeface="Times New Roman" panose="02020603050405020304" pitchFamily="18" charset="0"/>
                        </a:rPr>
                        <a:t>Zhidi</a:t>
                      </a:r>
                      <a:r>
                        <a:rPr lang="en-IN" sz="1300" dirty="0">
                          <a:latin typeface="Times New Roman" panose="02020603050405020304" pitchFamily="18" charset="0"/>
                          <a:cs typeface="Times New Roman" panose="02020603050405020304" pitchFamily="18" charset="0"/>
                        </a:rPr>
                        <a:t> Jiang , Mei Yu , </a:t>
                      </a:r>
                      <a:r>
                        <a:rPr lang="en-IN" sz="1300" dirty="0" err="1">
                          <a:latin typeface="Times New Roman" panose="02020603050405020304" pitchFamily="18" charset="0"/>
                          <a:cs typeface="Times New Roman" panose="02020603050405020304" pitchFamily="18" charset="0"/>
                        </a:rPr>
                        <a:t>Yo</a:t>
                      </a:r>
                      <a:r>
                        <a:rPr lang="en-IN" sz="1300" dirty="0">
                          <a:latin typeface="Times New Roman" panose="02020603050405020304" pitchFamily="18" charset="0"/>
                          <a:cs typeface="Times New Roman" panose="02020603050405020304" pitchFamily="18" charset="0"/>
                        </a:rPr>
                        <a:t>-Sung Ho, IEEE TRANSACTIONS ON MULTIMEDIA, VOL. 24,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b="1" dirty="0" err="1">
                          <a:latin typeface="Times New Roman" panose="02020603050405020304" pitchFamily="18" charset="0"/>
                          <a:cs typeface="Times New Roman" panose="02020603050405020304" pitchFamily="18" charset="0"/>
                        </a:rPr>
                        <a:t>Propopsed</a:t>
                      </a:r>
                      <a:r>
                        <a:rPr lang="en-US" sz="1300" b="1" dirty="0">
                          <a:latin typeface="Times New Roman" panose="02020603050405020304" pitchFamily="18" charset="0"/>
                          <a:cs typeface="Times New Roman" panose="02020603050405020304" pitchFamily="18" charset="0"/>
                        </a:rPr>
                        <a:t> System : </a:t>
                      </a:r>
                      <a:r>
                        <a:rPr lang="en-US" sz="1300" dirty="0">
                          <a:latin typeface="Times New Roman" panose="02020603050405020304" pitchFamily="18" charset="0"/>
                          <a:cs typeface="Times New Roman" panose="02020603050405020304" pitchFamily="18" charset="0"/>
                        </a:rPr>
                        <a:t>This proposes a new LF super-resolution method using frequency domain analysis and semantic prior, which designs a two-stage learning framework to enhance the spatial and angular resolutions of LFI.</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In the future, we will study the influence of different transforms on LF super-resolution, and extend the proposed method to more LF restoration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818659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3060" y="282550"/>
            <a:ext cx="5632550"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8</a:t>
            </a:fld>
            <a:endParaRPr dirty="0"/>
          </a:p>
        </p:txBody>
      </p:sp>
      <p:sp>
        <p:nvSpPr>
          <p:cNvPr id="6" name="Footer Placeholder 5"/>
          <p:cNvSpPr>
            <a:spLocks noGrp="1"/>
          </p:cNvSpPr>
          <p:nvPr>
            <p:ph type="ftr" sz="quarter" idx="5"/>
          </p:nvPr>
        </p:nvSpPr>
        <p:spPr>
          <a:xfrm>
            <a:off x="4049305" y="6367578"/>
            <a:ext cx="4648200" cy="276999"/>
          </a:xfrm>
        </p:spPr>
        <p:txBody>
          <a:bodyPr/>
          <a:lstStyle/>
          <a:p>
            <a:r>
              <a:rPr lang="en-US" spc="-10" dirty="0"/>
              <a:t>Department </a:t>
            </a:r>
            <a:r>
              <a:rPr lang="en-US" spc="-5" dirty="0"/>
              <a:t>of</a:t>
            </a:r>
            <a:r>
              <a:rPr lang="en-US" spc="-10" dirty="0"/>
              <a:t> Computer Science &amp; Engineering</a:t>
            </a:r>
            <a:endParaRPr lang="en-IN" dirty="0"/>
          </a:p>
        </p:txBody>
      </p:sp>
      <p:graphicFrame>
        <p:nvGraphicFramePr>
          <p:cNvPr id="3" name="Table 2">
            <a:extLst>
              <a:ext uri="{FF2B5EF4-FFF2-40B4-BE49-F238E27FC236}">
                <a16:creationId xmlns:a16="http://schemas.microsoft.com/office/drawing/2014/main" id="{A857CD2A-FA41-67B5-4A7D-90FF86543609}"/>
              </a:ext>
            </a:extLst>
          </p:cNvPr>
          <p:cNvGraphicFramePr>
            <a:graphicFrameLocks noGrp="1"/>
          </p:cNvGraphicFramePr>
          <p:nvPr>
            <p:extLst>
              <p:ext uri="{D42A27DB-BD31-4B8C-83A1-F6EECF244321}">
                <p14:modId xmlns:p14="http://schemas.microsoft.com/office/powerpoint/2010/main" val="2596089327"/>
              </p:ext>
            </p:extLst>
          </p:nvPr>
        </p:nvGraphicFramePr>
        <p:xfrm>
          <a:off x="304800" y="1154633"/>
          <a:ext cx="11734800" cy="547159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47406394"/>
                    </a:ext>
                  </a:extLst>
                </a:gridCol>
                <a:gridCol w="2819400">
                  <a:extLst>
                    <a:ext uri="{9D8B030D-6E8A-4147-A177-3AD203B41FA5}">
                      <a16:colId xmlns:a16="http://schemas.microsoft.com/office/drawing/2014/main" val="2635122405"/>
                    </a:ext>
                  </a:extLst>
                </a:gridCol>
                <a:gridCol w="2438400">
                  <a:extLst>
                    <a:ext uri="{9D8B030D-6E8A-4147-A177-3AD203B41FA5}">
                      <a16:colId xmlns:a16="http://schemas.microsoft.com/office/drawing/2014/main" val="3380071022"/>
                    </a:ext>
                  </a:extLst>
                </a:gridCol>
                <a:gridCol w="5867400">
                  <a:extLst>
                    <a:ext uri="{9D8B030D-6E8A-4147-A177-3AD203B41FA5}">
                      <a16:colId xmlns:a16="http://schemas.microsoft.com/office/drawing/2014/main" val="900917821"/>
                    </a:ext>
                  </a:extLst>
                </a:gridCol>
              </a:tblGrid>
              <a:tr h="52176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err="1">
                          <a:solidFill>
                            <a:schemeClr val="tx1"/>
                          </a:solidFill>
                          <a:latin typeface="Times New Roman" panose="02020603050405020304" pitchFamily="18" charset="0"/>
                          <a:cs typeface="Times New Roman" panose="02020603050405020304" pitchFamily="18" charset="0"/>
                        </a:rPr>
                        <a:t>S.No</a:t>
                      </a:r>
                      <a:endParaRPr lang="en-IN" sz="1500" b="1" dirty="0">
                        <a:solidFill>
                          <a:schemeClr val="tx1"/>
                        </a:solidFill>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baseline="0" dirty="0">
                          <a:solidFill>
                            <a:schemeClr val="tx1"/>
                          </a:solidFill>
                          <a:latin typeface="Times New Roman" panose="02020603050405020304" pitchFamily="18" charset="0"/>
                          <a:cs typeface="Times New Roman" panose="02020603050405020304" pitchFamily="18" charset="0"/>
                        </a:rPr>
                        <a:t>Title of the paper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Author(s) &amp;</a:t>
                      </a:r>
                      <a:r>
                        <a:rPr lang="en-IN" sz="1500" b="1" baseline="0" dirty="0">
                          <a:solidFill>
                            <a:schemeClr val="tx1"/>
                          </a:solidFill>
                          <a:latin typeface="Times New Roman" panose="02020603050405020304" pitchFamily="18" charset="0"/>
                          <a:cs typeface="Times New Roman" panose="02020603050405020304" pitchFamily="18" charset="0"/>
                        </a:rPr>
                        <a:t> Journal Details</a:t>
                      </a:r>
                      <a:endParaRPr lang="en-IN" sz="1500" b="1" dirty="0">
                        <a:solidFill>
                          <a:schemeClr val="tx1"/>
                        </a:solidFill>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1" dirty="0">
                          <a:solidFill>
                            <a:schemeClr val="tx1"/>
                          </a:solidFill>
                          <a:latin typeface="Times New Roman" panose="02020603050405020304" pitchFamily="18" charset="0"/>
                          <a:cs typeface="Times New Roman" panose="02020603050405020304" pitchFamily="18" charset="0"/>
                        </a:rPr>
                        <a:t>Description/Interpretation</a:t>
                      </a: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2832322"/>
                  </a:ext>
                </a:extLst>
              </a:tr>
              <a:tr h="1243411">
                <a:tc>
                  <a:txBody>
                    <a:bodyPr/>
                    <a:lstStyle/>
                    <a:p>
                      <a:r>
                        <a:rPr lang="en-IN" sz="13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err="1">
                          <a:latin typeface="Times New Roman" panose="02020603050405020304" pitchFamily="18" charset="0"/>
                          <a:cs typeface="Times New Roman" panose="02020603050405020304" pitchFamily="18" charset="0"/>
                        </a:rPr>
                        <a:t>CapsField</a:t>
                      </a:r>
                      <a:r>
                        <a:rPr lang="en-US" sz="1300" dirty="0">
                          <a:latin typeface="Times New Roman" panose="02020603050405020304" pitchFamily="18" charset="0"/>
                          <a:cs typeface="Times New Roman" panose="02020603050405020304" pitchFamily="18" charset="0"/>
                        </a:rPr>
                        <a:t>: Light Field-Based Face and Expression Recognition in the Wild Using Capsule Routing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300" dirty="0">
                          <a:latin typeface="Times New Roman" panose="02020603050405020304" pitchFamily="18" charset="0"/>
                          <a:cs typeface="Times New Roman" panose="02020603050405020304" pitchFamily="18" charset="0"/>
                        </a:rPr>
                        <a:t>Alireza </a:t>
                      </a:r>
                      <a:r>
                        <a:rPr lang="en-IN" sz="1300" dirty="0" err="1">
                          <a:latin typeface="Times New Roman" panose="02020603050405020304" pitchFamily="18" charset="0"/>
                          <a:cs typeface="Times New Roman" panose="02020603050405020304" pitchFamily="18" charset="0"/>
                        </a:rPr>
                        <a:t>Sepas</a:t>
                      </a:r>
                      <a:r>
                        <a:rPr lang="en-IN" sz="1300" dirty="0">
                          <a:latin typeface="Times New Roman" panose="02020603050405020304" pitchFamily="18" charset="0"/>
                          <a:cs typeface="Times New Roman" panose="02020603050405020304" pitchFamily="18" charset="0"/>
                        </a:rPr>
                        <a:t>-Moghaddam , Ali </a:t>
                      </a:r>
                      <a:r>
                        <a:rPr lang="en-IN" sz="1300" dirty="0" err="1">
                          <a:latin typeface="Times New Roman" panose="02020603050405020304" pitchFamily="18" charset="0"/>
                          <a:cs typeface="Times New Roman" panose="02020603050405020304" pitchFamily="18" charset="0"/>
                        </a:rPr>
                        <a:t>Etemad</a:t>
                      </a:r>
                      <a:r>
                        <a:rPr lang="en-IN" sz="1300" dirty="0">
                          <a:latin typeface="Times New Roman" panose="02020603050405020304" pitchFamily="18" charset="0"/>
                          <a:cs typeface="Times New Roman" panose="02020603050405020304" pitchFamily="18" charset="0"/>
                        </a:rPr>
                        <a:t> , Fernando Pereira ,Paulo Lobato Correia,</a:t>
                      </a:r>
                      <a:r>
                        <a:rPr lang="en-US" sz="1300" dirty="0">
                          <a:latin typeface="Times New Roman" panose="02020603050405020304" pitchFamily="18" charset="0"/>
                          <a:cs typeface="Times New Roman" panose="02020603050405020304" pitchFamily="18" charset="0"/>
                        </a:rPr>
                        <a:t> IEEE TRANSACTIONS ON IMAGE PROCESSING, VOL. 30, 2021</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b="1" dirty="0">
                          <a:latin typeface="Times New Roman" panose="02020603050405020304" pitchFamily="18" charset="0"/>
                          <a:cs typeface="Times New Roman" panose="02020603050405020304" pitchFamily="18" charset="0"/>
                        </a:rPr>
                        <a:t>Proposed System : </a:t>
                      </a:r>
                      <a:r>
                        <a:rPr lang="en-US" sz="1300" dirty="0">
                          <a:latin typeface="Times New Roman" panose="02020603050405020304" pitchFamily="18" charset="0"/>
                          <a:cs typeface="Times New Roman" panose="02020603050405020304" pitchFamily="18" charset="0"/>
                        </a:rPr>
                        <a:t>A new deep face and expression recognition solution, called </a:t>
                      </a:r>
                      <a:r>
                        <a:rPr lang="en-US" sz="1300" dirty="0" err="1">
                          <a:latin typeface="Times New Roman" panose="02020603050405020304" pitchFamily="18" charset="0"/>
                          <a:cs typeface="Times New Roman" panose="02020603050405020304" pitchFamily="18" charset="0"/>
                        </a:rPr>
                        <a:t>CapsField</a:t>
                      </a:r>
                      <a:r>
                        <a:rPr lang="en-US" sz="1300" dirty="0">
                          <a:latin typeface="Times New Roman" panose="02020603050405020304" pitchFamily="18" charset="0"/>
                          <a:cs typeface="Times New Roman" panose="02020603050405020304" pitchFamily="18" charset="0"/>
                        </a:rPr>
                        <a:t>, based on a CNN and an additional capsule network that utilizes dynamic routing to learn hierarchical relations between capsules.</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Have to study the influence of different transforms on LF super-resolution, and extend the proposed method to more LF restoration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8139406"/>
                  </a:ext>
                </a:extLst>
              </a:tr>
              <a:tr h="413877">
                <a:tc>
                  <a:txBody>
                    <a:bodyPr/>
                    <a:lstStyle/>
                    <a:p>
                      <a:r>
                        <a:rPr lang="en-IN" sz="13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latin typeface="Times New Roman" panose="02020603050405020304" pitchFamily="18" charset="0"/>
                          <a:cs typeface="Times New Roman" panose="02020603050405020304" pitchFamily="18" charset="0"/>
                        </a:rPr>
                        <a:t>Light Field Image Super-Resolution via Mutual Attention Guidance</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300" dirty="0">
                          <a:latin typeface="Times New Roman" panose="02020603050405020304" pitchFamily="18" charset="0"/>
                          <a:cs typeface="Times New Roman" panose="02020603050405020304" pitchFamily="18" charset="0"/>
                        </a:rPr>
                        <a:t>ZIJIAN WANG AND YAO LU,</a:t>
                      </a:r>
                      <a:r>
                        <a:rPr lang="en-IN" sz="1300" dirty="0">
                          <a:latin typeface="Times New Roman" panose="02020603050405020304" pitchFamily="18" charset="0"/>
                          <a:cs typeface="Times New Roman" panose="02020603050405020304" pitchFamily="18" charset="0"/>
                        </a:rPr>
                        <a:t> September 24,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 </a:t>
                      </a:r>
                      <a:r>
                        <a:rPr lang="en-IN" sz="1300" dirty="0">
                          <a:latin typeface="Times New Roman" panose="02020603050405020304" pitchFamily="18" charset="0"/>
                          <a:cs typeface="Times New Roman" panose="02020603050405020304" pitchFamily="18" charset="0"/>
                        </a:rPr>
                        <a:t>W</a:t>
                      </a:r>
                      <a:r>
                        <a:rPr lang="en-US" sz="1300" dirty="0">
                          <a:latin typeface="Times New Roman" panose="02020603050405020304" pitchFamily="18" charset="0"/>
                          <a:cs typeface="Times New Roman" panose="02020603050405020304" pitchFamily="18" charset="0"/>
                        </a:rPr>
                        <a:t>e propose a Mutual Attention Guidance Network (namely LF-</a:t>
                      </a:r>
                      <a:r>
                        <a:rPr lang="en-US" sz="1300" dirty="0" err="1">
                          <a:latin typeface="Times New Roman" panose="02020603050405020304" pitchFamily="18" charset="0"/>
                          <a:cs typeface="Times New Roman" panose="02020603050405020304" pitchFamily="18" charset="0"/>
                        </a:rPr>
                        <a:t>MAGNet</a:t>
                      </a:r>
                      <a:r>
                        <a:rPr lang="en-US" sz="1300" dirty="0">
                          <a:latin typeface="Times New Roman" panose="02020603050405020304" pitchFamily="18" charset="0"/>
                          <a:cs typeface="Times New Roman" panose="02020603050405020304" pitchFamily="18" charset="0"/>
                        </a:rPr>
                        <a:t>) for LFSR. LF-</a:t>
                      </a:r>
                      <a:r>
                        <a:rPr lang="en-US" sz="1300" dirty="0" err="1">
                          <a:latin typeface="Times New Roman" panose="02020603050405020304" pitchFamily="18" charset="0"/>
                          <a:cs typeface="Times New Roman" panose="02020603050405020304" pitchFamily="18" charset="0"/>
                        </a:rPr>
                        <a:t>MAGNet</a:t>
                      </a:r>
                      <a:r>
                        <a:rPr lang="en-US" sz="1300" dirty="0">
                          <a:latin typeface="Times New Roman" panose="02020603050405020304" pitchFamily="18" charset="0"/>
                          <a:cs typeface="Times New Roman" panose="02020603050405020304" pitchFamily="18" charset="0"/>
                        </a:rPr>
                        <a:t> is mainly constructed by our proposed MAGs in a cascade manner. Each MAG is built on CAG and SAG to conduct feature alignment between the center-view and surrounding-view features.</a:t>
                      </a:r>
                      <a:endParaRPr lang="en-IN" sz="1300" dirty="0">
                        <a:latin typeface="Times New Roman" panose="02020603050405020304" pitchFamily="18" charset="0"/>
                        <a:cs typeface="Times New Roman" panose="02020603050405020304" pitchFamily="18" charset="0"/>
                      </a:endParaRPr>
                    </a:p>
                    <a:p>
                      <a:r>
                        <a:rPr lang="en-IN" sz="1300" b="1" dirty="0">
                          <a:latin typeface="Times New Roman" panose="02020603050405020304" pitchFamily="18" charset="0"/>
                          <a:cs typeface="Times New Roman" panose="02020603050405020304" pitchFamily="18" charset="0"/>
                        </a:rPr>
                        <a:t>Future Work : </a:t>
                      </a:r>
                      <a:r>
                        <a:rPr lang="en-IN" sz="1300" dirty="0">
                          <a:latin typeface="Times New Roman" panose="02020603050405020304" pitchFamily="18" charset="0"/>
                          <a:cs typeface="Times New Roman" panose="02020603050405020304" pitchFamily="18" charset="0"/>
                        </a:rPr>
                        <a:t>W</a:t>
                      </a:r>
                      <a:r>
                        <a:rPr lang="en-US" sz="1300" dirty="0">
                          <a:latin typeface="Times New Roman" panose="02020603050405020304" pitchFamily="18" charset="0"/>
                          <a:cs typeface="Times New Roman" panose="02020603050405020304" pitchFamily="18" charset="0"/>
                        </a:rPr>
                        <a:t>e want to propose a transformer-based feature alignment approach to fully utilize different views of features from the light field image in future work</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41226"/>
                  </a:ext>
                </a:extLst>
              </a:tr>
              <a:tr h="858546">
                <a:tc>
                  <a:txBody>
                    <a:bodyPr/>
                    <a:lstStyle/>
                    <a:p>
                      <a:r>
                        <a:rPr lang="en-IN" sz="13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err="1">
                          <a:latin typeface="Times New Roman" panose="02020603050405020304" pitchFamily="18" charset="0"/>
                          <a:cs typeface="Times New Roman" panose="02020603050405020304" pitchFamily="18" charset="0"/>
                        </a:rPr>
                        <a:t>AIFNet</a:t>
                      </a:r>
                      <a:r>
                        <a:rPr lang="en-US" sz="1300" dirty="0">
                          <a:latin typeface="Times New Roman" panose="02020603050405020304" pitchFamily="18" charset="0"/>
                          <a:cs typeface="Times New Roman" panose="02020603050405020304" pitchFamily="18" charset="0"/>
                        </a:rPr>
                        <a:t>: All-in-Focus Image Restoration Network Using a Light Field-Based Dataset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300" dirty="0" err="1">
                          <a:latin typeface="Times New Roman" panose="02020603050405020304" pitchFamily="18" charset="0"/>
                          <a:cs typeface="Times New Roman" panose="02020603050405020304" pitchFamily="18" charset="0"/>
                        </a:rPr>
                        <a:t>Lingyan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Ruan</a:t>
                      </a:r>
                      <a:r>
                        <a:rPr lang="en-IN" sz="1300" dirty="0">
                          <a:latin typeface="Times New Roman" panose="02020603050405020304" pitchFamily="18" charset="0"/>
                          <a:cs typeface="Times New Roman" panose="02020603050405020304" pitchFamily="18" charset="0"/>
                        </a:rPr>
                        <a:t> , Bin Chen , </a:t>
                      </a:r>
                      <a:r>
                        <a:rPr lang="en-IN" sz="1300" dirty="0" err="1">
                          <a:latin typeface="Times New Roman" panose="02020603050405020304" pitchFamily="18" charset="0"/>
                          <a:cs typeface="Times New Roman" panose="02020603050405020304" pitchFamily="18" charset="0"/>
                        </a:rPr>
                        <a:t>Jizhou</a:t>
                      </a:r>
                      <a:r>
                        <a:rPr lang="en-IN" sz="1300" dirty="0">
                          <a:latin typeface="Times New Roman" panose="02020603050405020304" pitchFamily="18" charset="0"/>
                          <a:cs typeface="Times New Roman" panose="02020603050405020304" pitchFamily="18" charset="0"/>
                        </a:rPr>
                        <a:t> Li , and </a:t>
                      </a:r>
                      <a:r>
                        <a:rPr lang="en-IN" sz="1300" dirty="0" err="1">
                          <a:latin typeface="Times New Roman" panose="02020603050405020304" pitchFamily="18" charset="0"/>
                          <a:cs typeface="Times New Roman" panose="02020603050405020304" pitchFamily="18" charset="0"/>
                        </a:rPr>
                        <a:t>Miu</a:t>
                      </a:r>
                      <a:r>
                        <a:rPr lang="en-IN" sz="1300" dirty="0">
                          <a:latin typeface="Times New Roman" panose="02020603050405020304" pitchFamily="18" charset="0"/>
                          <a:cs typeface="Times New Roman" panose="02020603050405020304" pitchFamily="18" charset="0"/>
                        </a:rPr>
                        <a:t>-Ling Lam, IEEE TRANSACTIONS ON COMPUTATIONAL IMAGING, VOL. 7,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b="1" dirty="0">
                          <a:latin typeface="Times New Roman" panose="02020603050405020304" pitchFamily="18" charset="0"/>
                          <a:cs typeface="Times New Roman" panose="02020603050405020304" pitchFamily="18" charset="0"/>
                        </a:rPr>
                        <a:t>Proposed System :</a:t>
                      </a:r>
                      <a:r>
                        <a:rPr lang="en-US" sz="1300" dirty="0">
                          <a:latin typeface="Times New Roman" panose="02020603050405020304" pitchFamily="18" charset="0"/>
                          <a:cs typeface="Times New Roman" panose="02020603050405020304" pitchFamily="18" charset="0"/>
                        </a:rPr>
                        <a:t> This proposes a novel convolutional neural network architecture </a:t>
                      </a:r>
                      <a:r>
                        <a:rPr lang="en-US" sz="1300" dirty="0" err="1">
                          <a:latin typeface="Times New Roman" panose="02020603050405020304" pitchFamily="18" charset="0"/>
                          <a:cs typeface="Times New Roman" panose="02020603050405020304" pitchFamily="18" charset="0"/>
                        </a:rPr>
                        <a:t>AIFNet</a:t>
                      </a:r>
                      <a:r>
                        <a:rPr lang="en-US" sz="1300" dirty="0">
                          <a:latin typeface="Times New Roman" panose="02020603050405020304" pitchFamily="18" charset="0"/>
                          <a:cs typeface="Times New Roman" panose="02020603050405020304" pitchFamily="18" charset="0"/>
                        </a:rPr>
                        <a:t> for removing spatially-varying defocus blur from a single defocused image.</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We hope this work will also inspire new research and applications of light fields in addressing real world challenges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3645310"/>
                  </a:ext>
                </a:extLst>
              </a:tr>
              <a:tr h="1088746">
                <a:tc>
                  <a:txBody>
                    <a:bodyPr/>
                    <a:lstStyle/>
                    <a:p>
                      <a:r>
                        <a:rPr lang="en-IN" sz="13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latin typeface="Times New Roman" panose="02020603050405020304" pitchFamily="18" charset="0"/>
                          <a:cs typeface="Times New Roman" panose="02020603050405020304" pitchFamily="18" charset="0"/>
                        </a:rPr>
                        <a:t>An Off-Axis Flight Vision Display System Design Using Machine Learning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300" dirty="0">
                          <a:latin typeface="Times New Roman" panose="02020603050405020304" pitchFamily="18" charset="0"/>
                          <a:cs typeface="Times New Roman" panose="02020603050405020304" pitchFamily="18" charset="0"/>
                        </a:rPr>
                        <a:t>Shan Mao , </a:t>
                      </a:r>
                      <a:r>
                        <a:rPr lang="en-IN" sz="1300" dirty="0" err="1">
                          <a:latin typeface="Times New Roman" panose="02020603050405020304" pitchFamily="18" charset="0"/>
                          <a:cs typeface="Times New Roman" panose="02020603050405020304" pitchFamily="18" charset="0"/>
                        </a:rPr>
                        <a:t>Zhenbo</a:t>
                      </a:r>
                      <a:r>
                        <a:rPr lang="en-IN" sz="1300" dirty="0">
                          <a:latin typeface="Times New Roman" panose="02020603050405020304" pitchFamily="18" charset="0"/>
                          <a:cs typeface="Times New Roman" panose="02020603050405020304" pitchFamily="18" charset="0"/>
                        </a:rPr>
                        <a:t> Ren, and </a:t>
                      </a:r>
                      <a:r>
                        <a:rPr lang="en-IN" sz="1300" dirty="0" err="1">
                          <a:latin typeface="Times New Roman" panose="02020603050405020304" pitchFamily="18" charset="0"/>
                          <a:cs typeface="Times New Roman" panose="02020603050405020304" pitchFamily="18" charset="0"/>
                        </a:rPr>
                        <a:t>Jianlin</a:t>
                      </a:r>
                      <a:r>
                        <a:rPr lang="en-IN" sz="1300" dirty="0">
                          <a:latin typeface="Times New Roman" panose="02020603050405020304" pitchFamily="18" charset="0"/>
                          <a:cs typeface="Times New Roman" panose="02020603050405020304" pitchFamily="18" charset="0"/>
                        </a:rPr>
                        <a:t> Zhao,</a:t>
                      </a:r>
                      <a:r>
                        <a:rPr lang="en-US" sz="1300" dirty="0">
                          <a:latin typeface="Times New Roman" panose="02020603050405020304" pitchFamily="18" charset="0"/>
                          <a:cs typeface="Times New Roman" panose="02020603050405020304" pitchFamily="18" charset="0"/>
                        </a:rPr>
                        <a:t> IEEE PHOTONICS JOURNAL, VOL. 14, NO. 2, APRIL 2022</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b="1" dirty="0">
                          <a:latin typeface="Times New Roman" panose="02020603050405020304" pitchFamily="18" charset="0"/>
                          <a:cs typeface="Times New Roman" panose="02020603050405020304" pitchFamily="18" charset="0"/>
                        </a:rPr>
                        <a:t>Proposed System :</a:t>
                      </a:r>
                      <a:r>
                        <a:rPr lang="en-US" sz="1300" dirty="0">
                          <a:latin typeface="Times New Roman" panose="02020603050405020304" pitchFamily="18" charset="0"/>
                          <a:cs typeface="Times New Roman" panose="02020603050405020304" pitchFamily="18" charset="0"/>
                        </a:rPr>
                        <a:t> This proposes an off-axis flight vision display system design with a free-form surface using machine learning to simulate the visual distance variation during take-off and landing training for pilots.</a:t>
                      </a:r>
                    </a:p>
                    <a:p>
                      <a:r>
                        <a:rPr lang="en-US" sz="1300" b="1" dirty="0">
                          <a:latin typeface="Times New Roman" panose="02020603050405020304" pitchFamily="18" charset="0"/>
                          <a:cs typeface="Times New Roman" panose="02020603050405020304" pitchFamily="18" charset="0"/>
                        </a:rPr>
                        <a:t>Future Work :</a:t>
                      </a:r>
                      <a:r>
                        <a:rPr lang="en-US" sz="1300" dirty="0">
                          <a:latin typeface="Times New Roman" panose="02020603050405020304" pitchFamily="18" charset="0"/>
                          <a:cs typeface="Times New Roman" panose="02020603050405020304" pitchFamily="18" charset="0"/>
                        </a:rPr>
                        <a:t> We will focus on more diversified theories and methods for intelligent design.</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269736"/>
                  </a:ext>
                </a:extLst>
              </a:tr>
            </a:tbl>
          </a:graphicData>
        </a:graphic>
      </p:graphicFrame>
    </p:spTree>
    <p:extLst>
      <p:ext uri="{BB962C8B-B14F-4D97-AF65-F5344CB8AC3E}">
        <p14:creationId xmlns:p14="http://schemas.microsoft.com/office/powerpoint/2010/main" val="297356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4877" y="381001"/>
            <a:ext cx="5742246"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a:t>17/03/2023</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9</a:t>
            </a:fld>
            <a:endParaRPr dirty="0"/>
          </a:p>
        </p:txBody>
      </p:sp>
      <p:sp>
        <p:nvSpPr>
          <p:cNvPr id="6" name="Footer Placeholder 5"/>
          <p:cNvSpPr>
            <a:spLocks noGrp="1"/>
          </p:cNvSpPr>
          <p:nvPr>
            <p:ph type="ftr" sz="quarter" idx="5"/>
          </p:nvPr>
        </p:nvSpPr>
        <p:spPr>
          <a:xfrm>
            <a:off x="4049305" y="6367578"/>
            <a:ext cx="4648200" cy="276999"/>
          </a:xfrm>
        </p:spPr>
        <p:txBody>
          <a:bodyPr/>
          <a:lstStyle/>
          <a:p>
            <a:r>
              <a:rPr lang="en-US" spc="-10" dirty="0"/>
              <a:t>Department </a:t>
            </a:r>
            <a:r>
              <a:rPr lang="en-US" spc="-5" dirty="0"/>
              <a:t>of</a:t>
            </a:r>
            <a:r>
              <a:rPr lang="en-US" spc="-10" dirty="0"/>
              <a:t> Computer Science &amp; Engineering</a:t>
            </a:r>
            <a:endParaRPr lang="en-IN" dirty="0"/>
          </a:p>
        </p:txBody>
      </p:sp>
      <p:graphicFrame>
        <p:nvGraphicFramePr>
          <p:cNvPr id="3" name="Table 2">
            <a:extLst>
              <a:ext uri="{FF2B5EF4-FFF2-40B4-BE49-F238E27FC236}">
                <a16:creationId xmlns:a16="http://schemas.microsoft.com/office/drawing/2014/main" id="{CD1449B5-DA42-A8ED-4202-C6344D28691A}"/>
              </a:ext>
            </a:extLst>
          </p:cNvPr>
          <p:cNvGraphicFramePr>
            <a:graphicFrameLocks noGrp="1"/>
          </p:cNvGraphicFramePr>
          <p:nvPr>
            <p:extLst>
              <p:ext uri="{D42A27DB-BD31-4B8C-83A1-F6EECF244321}">
                <p14:modId xmlns:p14="http://schemas.microsoft.com/office/powerpoint/2010/main" val="128377798"/>
              </p:ext>
            </p:extLst>
          </p:nvPr>
        </p:nvGraphicFramePr>
        <p:xfrm>
          <a:off x="76200" y="1134114"/>
          <a:ext cx="12039600" cy="5532120"/>
        </p:xfrm>
        <a:graphic>
          <a:graphicData uri="http://schemas.openxmlformats.org/drawingml/2006/table">
            <a:tbl>
              <a:tblPr firstRow="1" bandRow="1">
                <a:tableStyleId>{5C22544A-7EE6-4342-B048-85BDC9FD1C3A}</a:tableStyleId>
              </a:tblPr>
              <a:tblGrid>
                <a:gridCol w="475248">
                  <a:extLst>
                    <a:ext uri="{9D8B030D-6E8A-4147-A177-3AD203B41FA5}">
                      <a16:colId xmlns:a16="http://schemas.microsoft.com/office/drawing/2014/main" val="1947406394"/>
                    </a:ext>
                  </a:extLst>
                </a:gridCol>
                <a:gridCol w="3247524">
                  <a:extLst>
                    <a:ext uri="{9D8B030D-6E8A-4147-A177-3AD203B41FA5}">
                      <a16:colId xmlns:a16="http://schemas.microsoft.com/office/drawing/2014/main" val="2635122405"/>
                    </a:ext>
                  </a:extLst>
                </a:gridCol>
                <a:gridCol w="2297028">
                  <a:extLst>
                    <a:ext uri="{9D8B030D-6E8A-4147-A177-3AD203B41FA5}">
                      <a16:colId xmlns:a16="http://schemas.microsoft.com/office/drawing/2014/main" val="3380071022"/>
                    </a:ext>
                  </a:extLst>
                </a:gridCol>
                <a:gridCol w="6019800">
                  <a:extLst>
                    <a:ext uri="{9D8B030D-6E8A-4147-A177-3AD203B41FA5}">
                      <a16:colId xmlns:a16="http://schemas.microsoft.com/office/drawing/2014/main" val="900917821"/>
                    </a:ext>
                  </a:extLst>
                </a:gridCol>
              </a:tblGrid>
              <a:tr h="25173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err="1">
                          <a:solidFill>
                            <a:schemeClr val="tx1"/>
                          </a:solidFill>
                          <a:latin typeface="Times New Roman" panose="02020603050405020304" pitchFamily="18" charset="0"/>
                          <a:cs typeface="Times New Roman" panose="02020603050405020304" pitchFamily="18" charset="0"/>
                        </a:rPr>
                        <a:t>S.No</a:t>
                      </a:r>
                      <a:endParaRPr lang="en-IN" sz="1500" b="1" dirty="0">
                        <a:solidFill>
                          <a:schemeClr val="tx1"/>
                        </a:solidFill>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baseline="0" dirty="0">
                          <a:solidFill>
                            <a:schemeClr val="tx1"/>
                          </a:solidFill>
                          <a:latin typeface="Times New Roman" panose="02020603050405020304" pitchFamily="18" charset="0"/>
                          <a:cs typeface="Times New Roman" panose="02020603050405020304" pitchFamily="18" charset="0"/>
                        </a:rPr>
                        <a:t>Title of the paper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Author(s) &amp;</a:t>
                      </a:r>
                      <a:r>
                        <a:rPr lang="en-IN" sz="1500" b="1" baseline="0" dirty="0">
                          <a:solidFill>
                            <a:schemeClr val="tx1"/>
                          </a:solidFill>
                          <a:latin typeface="Times New Roman" panose="02020603050405020304" pitchFamily="18" charset="0"/>
                          <a:cs typeface="Times New Roman" panose="02020603050405020304" pitchFamily="18" charset="0"/>
                        </a:rPr>
                        <a:t> Journal Details</a:t>
                      </a:r>
                      <a:endParaRPr lang="en-IN" sz="1500" b="1" dirty="0">
                        <a:solidFill>
                          <a:schemeClr val="tx1"/>
                        </a:solidFill>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1" dirty="0">
                          <a:solidFill>
                            <a:schemeClr val="tx1"/>
                          </a:solidFill>
                          <a:latin typeface="Times New Roman" panose="02020603050405020304" pitchFamily="18" charset="0"/>
                          <a:cs typeface="Times New Roman" panose="02020603050405020304" pitchFamily="18" charset="0"/>
                        </a:rPr>
                        <a:t>Description/Interpretation</a:t>
                      </a:r>
                    </a:p>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2832322"/>
                  </a:ext>
                </a:extLst>
              </a:tr>
              <a:tr h="914400">
                <a:tc>
                  <a:txBody>
                    <a:bodyPr/>
                    <a:lstStyle/>
                    <a:p>
                      <a:r>
                        <a:rPr lang="en-IN" sz="13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Deep Learning for Unsupervised Anomaly Localization in Industrial Images: A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Xian Tao, Xinyi Gong , Xin Zhang , </a:t>
                      </a:r>
                      <a:r>
                        <a:rPr lang="en-IN" sz="1300" dirty="0" err="1">
                          <a:latin typeface="Times New Roman" panose="02020603050405020304" pitchFamily="18" charset="0"/>
                          <a:cs typeface="Times New Roman" panose="02020603050405020304" pitchFamily="18" charset="0"/>
                        </a:rPr>
                        <a:t>Shaohua</a:t>
                      </a:r>
                      <a:r>
                        <a:rPr lang="en-IN" sz="1300" dirty="0">
                          <a:latin typeface="Times New Roman" panose="02020603050405020304" pitchFamily="18" charset="0"/>
                          <a:cs typeface="Times New Roman" panose="02020603050405020304" pitchFamily="18" charset="0"/>
                        </a:rPr>
                        <a:t> Yan, VOL. 71, 2022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a:t>
                      </a:r>
                      <a:r>
                        <a:rPr lang="en-IN" sz="1300" dirty="0">
                          <a:latin typeface="Times New Roman" panose="02020603050405020304" pitchFamily="18" charset="0"/>
                          <a:cs typeface="Times New Roman" panose="02020603050405020304" pitchFamily="18" charset="0"/>
                        </a:rPr>
                        <a:t>Used </a:t>
                      </a:r>
                      <a:r>
                        <a:rPr lang="en-US" sz="1300" dirty="0">
                          <a:latin typeface="Times New Roman" panose="02020603050405020304" pitchFamily="18" charset="0"/>
                          <a:cs typeface="Times New Roman" panose="02020603050405020304" pitchFamily="18" charset="0"/>
                        </a:rPr>
                        <a:t>to help researchers by comprehensively surveying recent achievements in unsupervised AL in industrial images using deep learning.</a:t>
                      </a:r>
                    </a:p>
                    <a:p>
                      <a:r>
                        <a:rPr lang="en-IN"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We anticipate that this study not only improves an academic understanding of industrial AL but also encourages future research efforts.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8139406"/>
                  </a:ext>
                </a:extLst>
              </a:tr>
              <a:tr h="471006">
                <a:tc>
                  <a:txBody>
                    <a:bodyPr/>
                    <a:lstStyle/>
                    <a:p>
                      <a:r>
                        <a:rPr lang="en-IN" sz="13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The Recognition Framework of Deep Kernel Learning for Enclosed Remote Sensing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LONG SUN, JIE CHEN,DAZHENG FENG,MENGDAO XING ,July 13,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 </a:t>
                      </a:r>
                      <a:r>
                        <a:rPr lang="en-US" sz="1300" dirty="0">
                          <a:latin typeface="Times New Roman" panose="02020603050405020304" pitchFamily="18" charset="0"/>
                          <a:cs typeface="Times New Roman" panose="02020603050405020304" pitchFamily="18" charset="0"/>
                        </a:rPr>
                        <a:t>It proposes a remote sensing image target recognition method based on deep saliency kernel learning analysis that uses target region extraction based on the visual saliency mechanism and implements a nonlinear deep kernel learning saliency feature analysis method to realize target extraction and recognition.</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To improve the target classification accuracy.</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41226"/>
                  </a:ext>
                </a:extLst>
              </a:tr>
              <a:tr h="0">
                <a:tc>
                  <a:txBody>
                    <a:bodyPr/>
                    <a:lstStyle/>
                    <a:p>
                      <a:r>
                        <a:rPr lang="en-IN" sz="13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Deep Light Field Spatial Super-Resolution Using Heterogeneous Imaging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err="1">
                          <a:latin typeface="Times New Roman" panose="02020603050405020304" pitchFamily="18" charset="0"/>
                          <a:cs typeface="Times New Roman" panose="02020603050405020304" pitchFamily="18" charset="0"/>
                        </a:rPr>
                        <a:t>Yeyao</a:t>
                      </a:r>
                      <a:r>
                        <a:rPr lang="en-IN" sz="1300" dirty="0">
                          <a:latin typeface="Times New Roman" panose="02020603050405020304" pitchFamily="18" charset="0"/>
                          <a:cs typeface="Times New Roman" panose="02020603050405020304" pitchFamily="18" charset="0"/>
                        </a:rPr>
                        <a:t> Chen, </a:t>
                      </a:r>
                      <a:r>
                        <a:rPr lang="en-IN" sz="1300" dirty="0" err="1">
                          <a:latin typeface="Times New Roman" panose="02020603050405020304" pitchFamily="18" charset="0"/>
                          <a:cs typeface="Times New Roman" panose="02020603050405020304" pitchFamily="18" charset="0"/>
                        </a:rPr>
                        <a:t>Gangyi</a:t>
                      </a:r>
                      <a:r>
                        <a:rPr lang="en-IN" sz="1300" dirty="0">
                          <a:latin typeface="Times New Roman" panose="02020603050405020304" pitchFamily="18" charset="0"/>
                          <a:cs typeface="Times New Roman" panose="02020603050405020304" pitchFamily="18" charset="0"/>
                        </a:rPr>
                        <a:t> Jiang, Mei Yu, </a:t>
                      </a:r>
                      <a:r>
                        <a:rPr lang="en-IN" sz="1300" dirty="0" err="1">
                          <a:latin typeface="Times New Roman" panose="02020603050405020304" pitchFamily="18" charset="0"/>
                          <a:cs typeface="Times New Roman" panose="02020603050405020304" pitchFamily="18" charset="0"/>
                        </a:rPr>
                        <a:t>Haiyong</a:t>
                      </a:r>
                      <a:r>
                        <a:rPr lang="en-IN" sz="1300" dirty="0">
                          <a:latin typeface="Times New Roman" panose="02020603050405020304" pitchFamily="18" charset="0"/>
                          <a:cs typeface="Times New Roman" panose="02020603050405020304" pitchFamily="18" charset="0"/>
                        </a:rPr>
                        <a:t> Xu, </a:t>
                      </a:r>
                      <a:r>
                        <a:rPr lang="en-IN" sz="1300" dirty="0" err="1">
                          <a:latin typeface="Times New Roman" panose="02020603050405020304" pitchFamily="18" charset="0"/>
                          <a:cs typeface="Times New Roman" panose="02020603050405020304" pitchFamily="18" charset="0"/>
                        </a:rPr>
                        <a:t>Yo</a:t>
                      </a:r>
                      <a:r>
                        <a:rPr lang="en-IN" sz="1300" dirty="0">
                          <a:latin typeface="Times New Roman" panose="02020603050405020304" pitchFamily="18" charset="0"/>
                          <a:cs typeface="Times New Roman" panose="02020603050405020304" pitchFamily="18" charset="0"/>
                        </a:rPr>
                        <a:t>-Sung Ho,2022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 </a:t>
                      </a:r>
                      <a:r>
                        <a:rPr lang="en-IN" sz="1300" dirty="0">
                          <a:latin typeface="Times New Roman" panose="02020603050405020304" pitchFamily="18" charset="0"/>
                          <a:cs typeface="Times New Roman" panose="02020603050405020304" pitchFamily="18" charset="0"/>
                        </a:rPr>
                        <a:t>W</a:t>
                      </a:r>
                      <a:r>
                        <a:rPr lang="en-US" sz="1300" dirty="0">
                          <a:latin typeface="Times New Roman" panose="02020603050405020304" pitchFamily="18" charset="0"/>
                          <a:cs typeface="Times New Roman" panose="02020603050405020304" pitchFamily="18" charset="0"/>
                        </a:rPr>
                        <a:t>e propose a new deep learning-based light field (LF) spatial super-resolution method using heterogeneous imaging. By incorporating a high-resolution (HR) traditional camera into the LF camera imaging, this method can enhance the spatial resolution of the LF image with 2D HR information and restore sufficient texture and detail.</a:t>
                      </a:r>
                    </a:p>
                    <a:p>
                      <a:r>
                        <a:rPr lang="en-US" sz="1300" b="1" dirty="0">
                          <a:latin typeface="Times New Roman" panose="02020603050405020304" pitchFamily="18" charset="0"/>
                          <a:cs typeface="Times New Roman" panose="02020603050405020304" pitchFamily="18" charset="0"/>
                        </a:rPr>
                        <a:t>Future Work : </a:t>
                      </a:r>
                      <a:r>
                        <a:rPr lang="en-US" sz="1300" dirty="0">
                          <a:latin typeface="Times New Roman" panose="02020603050405020304" pitchFamily="18" charset="0"/>
                          <a:cs typeface="Times New Roman" panose="02020603050405020304" pitchFamily="18" charset="0"/>
                        </a:rPr>
                        <a:t>In the future, we will consider more complicated degradation models to further improve the generalization ability of the proposed method and boost the performance on wide-baseline LF images.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3645310"/>
                  </a:ext>
                </a:extLst>
              </a:tr>
              <a:tr h="471006">
                <a:tc>
                  <a:txBody>
                    <a:bodyPr/>
                    <a:lstStyle/>
                    <a:p>
                      <a:r>
                        <a:rPr lang="en-IN" sz="13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a:latin typeface="Times New Roman" panose="02020603050405020304" pitchFamily="18" charset="0"/>
                          <a:cs typeface="Times New Roman" panose="02020603050405020304" pitchFamily="18" charset="0"/>
                        </a:rPr>
                        <a:t>Unrolling Graph Total Variation For Light Field Image Denoising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dirty="0" err="1">
                          <a:latin typeface="Times New Roman" panose="02020603050405020304" pitchFamily="18" charset="0"/>
                          <a:cs typeface="Times New Roman" panose="02020603050405020304" pitchFamily="18" charset="0"/>
                        </a:rPr>
                        <a:t>Rino</a:t>
                      </a:r>
                      <a:r>
                        <a:rPr lang="en-IN" sz="1300" dirty="0">
                          <a:latin typeface="Times New Roman" panose="02020603050405020304" pitchFamily="18" charset="0"/>
                          <a:cs typeface="Times New Roman" panose="02020603050405020304" pitchFamily="18" charset="0"/>
                        </a:rPr>
                        <a:t> Yoshida, Kazuya Kodama, </a:t>
                      </a:r>
                      <a:r>
                        <a:rPr lang="en-IN" sz="1300" dirty="0" err="1">
                          <a:latin typeface="Times New Roman" panose="02020603050405020304" pitchFamily="18" charset="0"/>
                          <a:cs typeface="Times New Roman" panose="02020603050405020304" pitchFamily="18" charset="0"/>
                        </a:rPr>
                        <a:t>Huy</a:t>
                      </a:r>
                      <a:r>
                        <a:rPr lang="en-IN" sz="1300" dirty="0">
                          <a:latin typeface="Times New Roman" panose="02020603050405020304" pitchFamily="18" charset="0"/>
                          <a:cs typeface="Times New Roman" panose="02020603050405020304" pitchFamily="18" charset="0"/>
                        </a:rPr>
                        <a:t> Vu, Gene Cheung, Takayuki Hamamoto,2022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300" b="1" dirty="0">
                          <a:latin typeface="Times New Roman" panose="02020603050405020304" pitchFamily="18" charset="0"/>
                          <a:cs typeface="Times New Roman" panose="02020603050405020304" pitchFamily="18" charset="0"/>
                        </a:rPr>
                        <a:t>Proposed System : </a:t>
                      </a:r>
                      <a:r>
                        <a:rPr lang="en-US" sz="1300" dirty="0">
                          <a:latin typeface="Times New Roman" panose="02020603050405020304" pitchFamily="18" charset="0"/>
                          <a:cs typeface="Times New Roman" panose="02020603050405020304" pitchFamily="18" charset="0"/>
                        </a:rPr>
                        <a:t>To denoise a 4D LF image composed of many SAIs from different viewpoints, we propose a hybrid scheme that combines the interpretable merit of graph-model-based methods with learning power of DL-based methods.</a:t>
                      </a:r>
                    </a:p>
                    <a:p>
                      <a:r>
                        <a:rPr lang="en-IN" sz="1300" b="1" dirty="0">
                          <a:latin typeface="Times New Roman" panose="02020603050405020304" pitchFamily="18" charset="0"/>
                          <a:cs typeface="Times New Roman" panose="02020603050405020304" pitchFamily="18" charset="0"/>
                        </a:rPr>
                        <a:t>Future Work : </a:t>
                      </a:r>
                      <a:r>
                        <a:rPr lang="en-IN" sz="1300" b="0" dirty="0">
                          <a:latin typeface="Times New Roman" panose="02020603050405020304" pitchFamily="18" charset="0"/>
                          <a:cs typeface="Times New Roman" panose="02020603050405020304" pitchFamily="18" charset="0"/>
                        </a:rPr>
                        <a:t>We</a:t>
                      </a:r>
                      <a:r>
                        <a:rPr lang="en-US" sz="1300" dirty="0">
                          <a:latin typeface="Times New Roman" panose="02020603050405020304" pitchFamily="18" charset="0"/>
                          <a:cs typeface="Times New Roman" panose="02020603050405020304" pitchFamily="18" charset="0"/>
                        </a:rPr>
                        <a:t> plan to accelerate our proposed method based on graph filter approximation , while retaining the framework’s effectiveness and robustness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5762692"/>
                  </a:ext>
                </a:extLst>
              </a:tr>
            </a:tbl>
          </a:graphicData>
        </a:graphic>
      </p:graphicFrame>
    </p:spTree>
    <p:extLst>
      <p:ext uri="{BB962C8B-B14F-4D97-AF65-F5344CB8AC3E}">
        <p14:creationId xmlns:p14="http://schemas.microsoft.com/office/powerpoint/2010/main" val="372738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TotalTime>
  <Words>2751</Words>
  <Application>Microsoft Office PowerPoint</Application>
  <PresentationFormat>Widescreen</PresentationFormat>
  <Paragraphs>250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MT</vt:lpstr>
      <vt:lpstr>Calibri</vt:lpstr>
      <vt:lpstr>Harding</vt:lpstr>
      <vt:lpstr>Inter</vt:lpstr>
      <vt:lpstr>Times New Roman</vt:lpstr>
      <vt:lpstr>Office Theme</vt:lpstr>
      <vt:lpstr>BVRIT HYDERABAD  College of Engineering for Women    Department of Computer Science &amp; Engineering</vt:lpstr>
      <vt:lpstr>List of Contents</vt:lpstr>
      <vt:lpstr>ABSTRACT</vt:lpstr>
      <vt:lpstr>INTRODUCTION</vt:lpstr>
      <vt:lpstr>INTRODUCTION(cont..)</vt:lpstr>
      <vt:lpstr>OBJECTIVE</vt:lpstr>
      <vt:lpstr>LITERATURE SURVEY</vt:lpstr>
      <vt:lpstr>LITERATURE SURVEY</vt:lpstr>
      <vt:lpstr>LITERATURE SURVEY</vt:lpstr>
      <vt:lpstr>EXISTING SYSTEM</vt:lpstr>
      <vt:lpstr>PROPOSED SYSTEM </vt:lpstr>
      <vt:lpstr>ARCHITECTURE</vt:lpstr>
      <vt:lpstr>METHODOLOGY</vt:lpstr>
      <vt:lpstr>METHODOLOGY(Cont..)</vt:lpstr>
      <vt:lpstr>DATASET</vt:lpstr>
      <vt:lpstr>EVALUATION METRICS</vt:lpstr>
      <vt:lpstr>SOCIETAL IMPACT</vt:lpstr>
      <vt:lpstr>CONCLUSION</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kethireddy sahithi reddy</cp:lastModifiedBy>
  <cp:revision>35</cp:revision>
  <dcterms:created xsi:type="dcterms:W3CDTF">2022-11-12T05:57:52Z</dcterms:created>
  <dcterms:modified xsi:type="dcterms:W3CDTF">2023-04-25T08:38:50Z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