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256" r:id="rId2"/>
    <p:sldId id="257" r:id="rId3"/>
    <p:sldId id="259" r:id="rId4"/>
    <p:sldId id="276" r:id="rId5"/>
    <p:sldId id="288" r:id="rId6"/>
    <p:sldId id="289" r:id="rId7"/>
    <p:sldId id="299" r:id="rId8"/>
    <p:sldId id="297" r:id="rId9"/>
    <p:sldId id="272" r:id="rId10"/>
    <p:sldId id="273" r:id="rId11"/>
    <p:sldId id="283" r:id="rId12"/>
    <p:sldId id="290" r:id="rId13"/>
    <p:sldId id="285" r:id="rId14"/>
    <p:sldId id="292" r:id="rId15"/>
    <p:sldId id="264" r:id="rId16"/>
    <p:sldId id="296" r:id="rId17"/>
    <p:sldId id="294" r:id="rId18"/>
    <p:sldId id="293" r:id="rId19"/>
    <p:sldId id="301" r:id="rId20"/>
    <p:sldId id="303" r:id="rId21"/>
    <p:sldId id="287" r:id="rId22"/>
    <p:sldId id="282" r:id="rId23"/>
    <p:sldId id="268" r:id="rId24"/>
    <p:sldId id="275" r:id="rId25"/>
    <p:sldId id="269" r:id="rId2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90" autoAdjust="0"/>
  </p:normalViewPr>
  <p:slideViewPr>
    <p:cSldViewPr>
      <p:cViewPr varScale="1">
        <p:scale>
          <a:sx n="85" d="100"/>
          <a:sy n="85" d="100"/>
        </p:scale>
        <p:origin x="581" y="62"/>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pPr/>
              <a:t>6/7/2023</a:t>
            </a:fld>
            <a:endParaRPr lang="en-IN"/>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79" y="0"/>
            <a:ext cx="1293088"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lang="en-US"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lang="en-US"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10/31/2022</a:t>
            </a:r>
            <a:endParaRPr lang="en-US"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379" y="0"/>
            <a:ext cx="1293088" cy="1108360"/>
          </a:xfrm>
          <a:prstGeom prst="rect">
            <a:avLst/>
          </a:prstGeom>
        </p:spPr>
      </p:pic>
      <p:pic>
        <p:nvPicPr>
          <p:cNvPr id="17" name="bg object 17"/>
          <p:cNvPicPr/>
          <p:nvPr/>
        </p:nvPicPr>
        <p:blipFill>
          <a:blip r:embed="rId8" cstate="print"/>
          <a:stretch>
            <a:fillRect/>
          </a:stretch>
        </p:blipFill>
        <p:spPr>
          <a:xfrm>
            <a:off x="10871201" y="0"/>
            <a:ext cx="1320799" cy="1224480"/>
          </a:xfrm>
          <a:prstGeom prst="rect">
            <a:avLst/>
          </a:prstGeom>
        </p:spPr>
      </p:pic>
      <p:sp>
        <p:nvSpPr>
          <p:cNvPr id="2" name="Holder 2"/>
          <p:cNvSpPr>
            <a:spLocks noGrp="1"/>
          </p:cNvSpPr>
          <p:nvPr>
            <p:ph type="title"/>
          </p:nvPr>
        </p:nvSpPr>
        <p:spPr>
          <a:xfrm>
            <a:off x="3447548" y="264933"/>
            <a:ext cx="529690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649136" y="2118233"/>
            <a:ext cx="10893725"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IN"/>
              <a:t>Department of Information Technology</a:t>
            </a:r>
            <a:endParaRPr/>
          </a:p>
        </p:txBody>
      </p:sp>
      <p:sp>
        <p:nvSpPr>
          <p:cNvPr id="5" name="Holder 5"/>
          <p:cNvSpPr>
            <a:spLocks noGrp="1"/>
          </p:cNvSpPr>
          <p:nvPr>
            <p:ph type="dt" sz="half" idx="6"/>
          </p:nvPr>
        </p:nvSpPr>
        <p:spPr>
          <a:xfrm>
            <a:off x="706967" y="6466776"/>
            <a:ext cx="1013459"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a:t>10/31/2022</a:t>
            </a:r>
            <a:endParaRPr lang="en-US" spc="-5" dirty="0"/>
          </a:p>
        </p:txBody>
      </p:sp>
      <p:sp>
        <p:nvSpPr>
          <p:cNvPr id="6" name="Holder 6"/>
          <p:cNvSpPr>
            <a:spLocks noGrp="1"/>
          </p:cNvSpPr>
          <p:nvPr>
            <p:ph type="sldNum" sz="quarter" idx="7"/>
          </p:nvPr>
        </p:nvSpPr>
        <p:spPr>
          <a:xfrm>
            <a:off x="11211321" y="6466763"/>
            <a:ext cx="308187"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andrewmvd/helmet-detection?select=image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51154"/>
            <a:ext cx="7848600" cy="1613262"/>
          </a:xfrm>
          <a:prstGeom prst="rect">
            <a:avLst/>
          </a:prstGeom>
        </p:spPr>
        <p:txBody>
          <a:bodyPr vert="horz" wrap="square" lIns="0" tIns="12700" rIns="0" bIns="0" rtlCol="0">
            <a:spAutoFit/>
          </a:bodyPr>
          <a:lstStyle/>
          <a:p>
            <a:pPr marL="704850" marR="5080" indent="-692785" algn="ctr">
              <a:spcBef>
                <a:spcPts val="100"/>
              </a:spcBef>
            </a:pPr>
            <a:r>
              <a:rPr sz="2800" spc="-10" dirty="0">
                <a:latin typeface="Times New Roman" panose="02020603050405020304" pitchFamily="18" charset="0"/>
                <a:cs typeface="Times New Roman" panose="02020603050405020304" pitchFamily="18" charset="0"/>
              </a:rPr>
              <a:t>BVRIT HYDERABAD</a:t>
            </a:r>
            <a:r>
              <a:rPr sz="2800" spc="-5" dirty="0">
                <a:latin typeface="Times New Roman" panose="02020603050405020304" pitchFamily="18" charset="0"/>
                <a:cs typeface="Times New Roman" panose="02020603050405020304" pitchFamily="18" charset="0"/>
              </a:rPr>
              <a:t> </a:t>
            </a:r>
            <a:br>
              <a:rPr lang="en-IN" sz="2800" spc="-5" dirty="0">
                <a:latin typeface="Times New Roman" panose="02020603050405020304" pitchFamily="18" charset="0"/>
                <a:cs typeface="Times New Roman" panose="02020603050405020304" pitchFamily="18" charset="0"/>
              </a:rPr>
            </a:br>
            <a:r>
              <a:rPr sz="2800" spc="-10" dirty="0">
                <a:latin typeface="Times New Roman" panose="02020603050405020304" pitchFamily="18" charset="0"/>
                <a:cs typeface="Times New Roman" panose="02020603050405020304" pitchFamily="18" charset="0"/>
              </a:rPr>
              <a:t>College </a:t>
            </a:r>
            <a:r>
              <a:rPr sz="2800" spc="-5" dirty="0">
                <a:latin typeface="Times New Roman" panose="02020603050405020304" pitchFamily="18" charset="0"/>
                <a:cs typeface="Times New Roman" panose="02020603050405020304" pitchFamily="18" charset="0"/>
              </a:rPr>
              <a:t>of Engineering</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Women</a:t>
            </a:r>
            <a:br>
              <a:rPr lang="en-IN" sz="2400" spc="-20" dirty="0">
                <a:latin typeface="Times New Roman" panose="02020603050405020304" pitchFamily="18" charset="0"/>
                <a:cs typeface="Times New Roman" panose="02020603050405020304" pitchFamily="18" charset="0"/>
              </a:rPr>
            </a:br>
            <a:r>
              <a:rPr sz="2400" spc="-20" dirty="0">
                <a:latin typeface="Times New Roman" panose="02020603050405020304" pitchFamily="18" charset="0"/>
                <a:cs typeface="Times New Roman" panose="02020603050405020304" pitchFamily="18" charset="0"/>
              </a:rPr>
              <a:t> </a:t>
            </a:r>
            <a:r>
              <a:rPr sz="2400" spc="-395" dirty="0">
                <a:latin typeface="Times New Roman" panose="02020603050405020304" pitchFamily="18" charset="0"/>
                <a:cs typeface="Times New Roman" panose="02020603050405020304" pitchFamily="18" charset="0"/>
              </a:rPr>
              <a:t> </a:t>
            </a:r>
            <a:br>
              <a:rPr lang="en-IN" sz="2400" spc="-395" dirty="0">
                <a:latin typeface="Times New Roman" panose="02020603050405020304" pitchFamily="18" charset="0"/>
                <a:cs typeface="Times New Roman" panose="02020603050405020304" pitchFamily="18" charset="0"/>
              </a:rPr>
            </a:br>
            <a:r>
              <a:rPr sz="2400" spc="-10" dirty="0">
                <a:latin typeface="Times New Roman" panose="02020603050405020304" pitchFamily="18" charset="0"/>
                <a:cs typeface="Times New Roman" panose="02020603050405020304" pitchFamily="18" charset="0"/>
              </a:rPr>
              <a:t>Department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Computer Science and Engineering</a:t>
            </a:r>
            <a:endParaRPr sz="2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778412" y="399757"/>
            <a:ext cx="1050388" cy="1200443"/>
          </a:xfrm>
          <a:prstGeom prst="rect">
            <a:avLst/>
          </a:prstGeom>
        </p:spPr>
      </p:pic>
      <p:sp>
        <p:nvSpPr>
          <p:cNvPr id="4" name="object 4"/>
          <p:cNvSpPr txBox="1"/>
          <p:nvPr/>
        </p:nvSpPr>
        <p:spPr>
          <a:xfrm>
            <a:off x="0" y="2819400"/>
            <a:ext cx="12192000" cy="1133644"/>
          </a:xfrm>
          <a:prstGeom prst="rect">
            <a:avLst/>
          </a:prstGeom>
        </p:spPr>
        <p:txBody>
          <a:bodyPr vert="horz" wrap="square" lIns="0" tIns="12700" rIns="0" bIns="0" rtlCol="0">
            <a:spAutoFit/>
          </a:bodyPr>
          <a:lstStyle/>
          <a:p>
            <a:pPr marL="12700" marR="5080" algn="ctr">
              <a:spcBef>
                <a:spcPts val="100"/>
              </a:spcBef>
            </a:pPr>
            <a:r>
              <a:rPr lang="en-IN" sz="3600" dirty="0">
                <a:latin typeface="Times New Roman" panose="02020603050405020304" pitchFamily="18" charset="0"/>
                <a:cs typeface="Times New Roman" panose="02020603050405020304" pitchFamily="18" charset="0"/>
              </a:rPr>
              <a:t>Automated Generation of Challan by Detecting Helmet</a:t>
            </a:r>
          </a:p>
          <a:p>
            <a:pPr marL="12700" marR="5080" algn="ctr">
              <a:spcBef>
                <a:spcPts val="100"/>
              </a:spcBef>
            </a:pPr>
            <a:r>
              <a:rPr lang="en-IN" sz="3600" dirty="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447800" y="4724400"/>
            <a:ext cx="3276600" cy="869469"/>
          </a:xfrm>
          <a:prstGeom prst="rect">
            <a:avLst/>
          </a:prstGeom>
        </p:spPr>
        <p:txBody>
          <a:bodyPr vert="horz" wrap="square" lIns="0" tIns="12700" rIns="0" bIns="0" rtlCol="0">
            <a:spAutoFit/>
          </a:bodyPr>
          <a:lstStyle/>
          <a:p>
            <a:pPr marL="12700" marR="5080">
              <a:spcBef>
                <a:spcPts val="100"/>
              </a:spcBef>
            </a:pPr>
            <a:r>
              <a:rPr b="1" spc="-5" dirty="0">
                <a:latin typeface="Times New Roman" panose="02020603050405020304" pitchFamily="18" charset="0"/>
                <a:cs typeface="Times New Roman" panose="02020603050405020304" pitchFamily="18" charset="0"/>
              </a:rPr>
              <a:t>Under the guidance of: </a:t>
            </a:r>
            <a:r>
              <a:rPr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Name: Mr. R. </a:t>
            </a:r>
            <a:r>
              <a:rPr lang="en-IN" b="1">
                <a:latin typeface="Times New Roman" panose="02020603050405020304" pitchFamily="18" charset="0"/>
                <a:cs typeface="Times New Roman" panose="02020603050405020304" pitchFamily="18" charset="0"/>
              </a:rPr>
              <a:t>Dileep </a:t>
            </a:r>
            <a:r>
              <a:rPr lang="en-IN" b="1" dirty="0">
                <a:latin typeface="Times New Roman" panose="02020603050405020304" pitchFamily="18" charset="0"/>
                <a:cs typeface="Times New Roman" panose="02020603050405020304" pitchFamily="18" charset="0"/>
              </a:rPr>
              <a:t>Kumar</a:t>
            </a:r>
          </a:p>
          <a:p>
            <a:pPr marL="12700" marR="5080">
              <a:spcBef>
                <a:spcPts val="100"/>
              </a:spcBef>
            </a:pPr>
            <a:r>
              <a:rPr lang="en-IN" b="1" dirty="0">
                <a:latin typeface="Times New Roman" panose="02020603050405020304" pitchFamily="18" charset="0"/>
                <a:cs typeface="Times New Roman" panose="02020603050405020304" pitchFamily="18" charset="0"/>
              </a:rPr>
              <a:t>Designation: Assistant Professor</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7543800" y="4570685"/>
            <a:ext cx="4038600" cy="1449115"/>
          </a:xfrm>
          <a:prstGeom prst="rect">
            <a:avLst/>
          </a:prstGeom>
        </p:spPr>
        <p:txBody>
          <a:bodyPr vert="horz" wrap="square" lIns="0" tIns="12700" rIns="0" bIns="0" rtlCol="0">
            <a:spAutoFit/>
          </a:bodyPr>
          <a:lstStyle/>
          <a:p>
            <a:pPr marL="12700">
              <a:spcBef>
                <a:spcPts val="100"/>
              </a:spcBef>
            </a:pPr>
            <a:r>
              <a:rPr b="1" spc="-45" dirty="0">
                <a:latin typeface="Times New Roman" panose="02020603050405020304" pitchFamily="18" charset="0"/>
                <a:cs typeface="Times New Roman" panose="02020603050405020304" pitchFamily="18" charset="0"/>
              </a:rPr>
              <a:t>Team</a:t>
            </a:r>
            <a:r>
              <a:rPr b="1" spc="-30" dirty="0">
                <a:latin typeface="Times New Roman" panose="02020603050405020304" pitchFamily="18" charset="0"/>
                <a:cs typeface="Times New Roman" panose="02020603050405020304" pitchFamily="18" charset="0"/>
              </a:rPr>
              <a:t> </a:t>
            </a:r>
            <a:r>
              <a:rPr lang="en-IN" b="1" spc="-30" dirty="0">
                <a:latin typeface="Times New Roman" panose="02020603050405020304" pitchFamily="18" charset="0"/>
                <a:cs typeface="Times New Roman" panose="02020603050405020304" pitchFamily="18" charset="0"/>
              </a:rPr>
              <a:t>No</a:t>
            </a:r>
            <a:r>
              <a:rPr b="1" spc="-5" dirty="0">
                <a:latin typeface="Times New Roman" panose="02020603050405020304" pitchFamily="18" charset="0"/>
                <a:cs typeface="Times New Roman" panose="02020603050405020304" pitchFamily="18" charset="0"/>
              </a:rPr>
              <a:t>:</a:t>
            </a:r>
            <a:r>
              <a:rPr lang="en-IN" b="1" spc="-5" dirty="0">
                <a:latin typeface="Times New Roman" panose="02020603050405020304" pitchFamily="18" charset="0"/>
                <a:cs typeface="Times New Roman" panose="02020603050405020304" pitchFamily="18" charset="0"/>
              </a:rPr>
              <a:t> B5</a:t>
            </a:r>
          </a:p>
          <a:p>
            <a:pPr marL="12700">
              <a:spcBef>
                <a:spcPts val="100"/>
              </a:spcBef>
            </a:pPr>
            <a:r>
              <a:rPr lang="en-IN" b="1" spc="-5" dirty="0">
                <a:latin typeface="Times New Roman" panose="02020603050405020304" pitchFamily="18" charset="0"/>
                <a:cs typeface="Times New Roman" panose="02020603050405020304" pitchFamily="18" charset="0"/>
              </a:rPr>
              <a:t>19WH1A05C0 – Ms. S. S. Sphoorthy</a:t>
            </a:r>
          </a:p>
          <a:p>
            <a:pPr marL="12700">
              <a:spcBef>
                <a:spcPts val="100"/>
              </a:spcBef>
            </a:pPr>
            <a:r>
              <a:rPr lang="en-IN" b="1" spc="-5" dirty="0">
                <a:latin typeface="Times New Roman" panose="02020603050405020304" pitchFamily="18" charset="0"/>
                <a:cs typeface="Times New Roman" panose="02020603050405020304" pitchFamily="18" charset="0"/>
              </a:rPr>
              <a:t>19WH1A0597 – Ms. K. Chandralekha</a:t>
            </a:r>
          </a:p>
          <a:p>
            <a:pPr marL="12700">
              <a:spcBef>
                <a:spcPts val="100"/>
              </a:spcBef>
            </a:pPr>
            <a:r>
              <a:rPr lang="en-IN" b="1" spc="-5" dirty="0">
                <a:latin typeface="Times New Roman" panose="02020603050405020304" pitchFamily="18" charset="0"/>
                <a:cs typeface="Times New Roman" panose="02020603050405020304" pitchFamily="18" charset="0"/>
              </a:rPr>
              <a:t>20WH5A0508 – Ms. A. Swathi</a:t>
            </a:r>
          </a:p>
          <a:p>
            <a:pPr marL="12700">
              <a:spcBef>
                <a:spcPts val="100"/>
              </a:spcBef>
            </a:pP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0363201" y="278048"/>
            <a:ext cx="1066799" cy="1322152"/>
          </a:xfrm>
          <a:prstGeom prst="rect">
            <a:avLst/>
          </a:prstGeom>
        </p:spPr>
      </p:pic>
      <p:sp>
        <p:nvSpPr>
          <p:cNvPr id="8" name="TextBox 7">
            <a:extLst>
              <a:ext uri="{FF2B5EF4-FFF2-40B4-BE49-F238E27FC236}">
                <a16:creationId xmlns:a16="http://schemas.microsoft.com/office/drawing/2014/main" id="{7AE29EF8-DC39-4B7C-8979-FCBAC67220CE}"/>
              </a:ext>
            </a:extLst>
          </p:cNvPr>
          <p:cNvSpPr txBox="1"/>
          <p:nvPr/>
        </p:nvSpPr>
        <p:spPr>
          <a:xfrm>
            <a:off x="3962400" y="2266890"/>
            <a:ext cx="4267200" cy="400110"/>
          </a:xfrm>
          <a:prstGeom prst="rect">
            <a:avLst/>
          </a:prstGeom>
          <a:noFill/>
        </p:spPr>
        <p:txBody>
          <a:bodyPr wrap="square" rtlCol="0">
            <a:spAutoFit/>
          </a:bodyPr>
          <a:lstStyle/>
          <a:p>
            <a:pPr algn="ctr"/>
            <a:r>
              <a:rPr lang="en-IN" sz="2000">
                <a:latin typeface="Times New Roman" panose="02020603050405020304" pitchFamily="18" charset="0"/>
                <a:cs typeface="Times New Roman" panose="02020603050405020304" pitchFamily="18" charset="0"/>
              </a:rPr>
              <a:t>REVIEW - 4</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EF140D-DFDB-C6A0-289E-A776980A2055}"/>
              </a:ext>
            </a:extLst>
          </p:cNvPr>
          <p:cNvSpPr txBox="1"/>
          <p:nvPr/>
        </p:nvSpPr>
        <p:spPr>
          <a:xfrm>
            <a:off x="3962400" y="3638490"/>
            <a:ext cx="426720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29-04-2023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10</a:t>
            </a:fld>
            <a:endParaRPr dirty="0"/>
          </a:p>
        </p:txBody>
      </p:sp>
      <p:sp>
        <p:nvSpPr>
          <p:cNvPr id="3" name="Footer Placeholder 6">
            <a:extLst>
              <a:ext uri="{FF2B5EF4-FFF2-40B4-BE49-F238E27FC236}">
                <a16:creationId xmlns:a16="http://schemas.microsoft.com/office/drawing/2014/main" id="{D3BC2B86-755D-C8D2-0D4A-CA612B4EADAF}"/>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8" name="object 2">
            <a:extLst>
              <a:ext uri="{FF2B5EF4-FFF2-40B4-BE49-F238E27FC236}">
                <a16:creationId xmlns:a16="http://schemas.microsoft.com/office/drawing/2014/main" id="{36D0F2FA-5DA3-6A2D-D649-84B16BA27C23}"/>
              </a:ext>
            </a:extLst>
          </p:cNvPr>
          <p:cNvSpPr txBox="1">
            <a:spLocks noGrp="1"/>
          </p:cNvSpPr>
          <p:nvPr>
            <p:ph type="title"/>
          </p:nvPr>
        </p:nvSpPr>
        <p:spPr>
          <a:xfrm>
            <a:off x="3288692" y="533400"/>
            <a:ext cx="5559584"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45E4DBF-56EE-90FF-EF37-A009A7626145}"/>
              </a:ext>
            </a:extLst>
          </p:cNvPr>
          <p:cNvGraphicFramePr>
            <a:graphicFrameLocks noGrp="1"/>
          </p:cNvGraphicFramePr>
          <p:nvPr>
            <p:extLst>
              <p:ext uri="{D42A27DB-BD31-4B8C-83A1-F6EECF244321}">
                <p14:modId xmlns:p14="http://schemas.microsoft.com/office/powerpoint/2010/main" val="1792142134"/>
              </p:ext>
            </p:extLst>
          </p:nvPr>
        </p:nvGraphicFramePr>
        <p:xfrm>
          <a:off x="734483" y="1524000"/>
          <a:ext cx="10723033" cy="4537894"/>
        </p:xfrm>
        <a:graphic>
          <a:graphicData uri="http://schemas.openxmlformats.org/drawingml/2006/table">
            <a:tbl>
              <a:tblPr firstRow="1" bandRow="1">
                <a:tableStyleId>{5940675A-B579-460E-94D1-54222C63F5DA}</a:tableStyleId>
              </a:tblPr>
              <a:tblGrid>
                <a:gridCol w="817033">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651228">
                <a:tc>
                  <a:txBody>
                    <a:bodyPr/>
                    <a:lstStyle/>
                    <a:p>
                      <a:pPr algn="ctr"/>
                      <a:r>
                        <a:rPr lang="en-IN" sz="1800" b="1" dirty="0">
                          <a:latin typeface="Times New Roman" panose="02020603050405020304" pitchFamily="18" charset="0"/>
                          <a:cs typeface="Times New Roman" panose="02020603050405020304" pitchFamily="18" charset="0"/>
                        </a:rPr>
                        <a:t>S. No</a:t>
                      </a: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r>
                        <a:rPr lang="en-IN" sz="1800" b="1" baseline="0" dirty="0">
                          <a:latin typeface="Times New Roman" panose="02020603050405020304" pitchFamily="18" charset="0"/>
                          <a:cs typeface="Times New Roman" panose="02020603050405020304" pitchFamily="18" charset="0"/>
                        </a:rPr>
                        <a:t> of the paper</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 &amp;</a:t>
                      </a:r>
                      <a:r>
                        <a:rPr lang="en-IN" sz="1800" b="1" baseline="0" dirty="0">
                          <a:latin typeface="Times New Roman" panose="02020603050405020304" pitchFamily="18" charset="0"/>
                          <a:cs typeface="Times New Roman" panose="02020603050405020304" pitchFamily="18" charset="0"/>
                        </a:rPr>
                        <a:t> Journal Details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Description/</a:t>
                      </a:r>
                    </a:p>
                    <a:p>
                      <a:pPr algn="ctr"/>
                      <a:r>
                        <a:rPr lang="en-IN" sz="1800"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102079">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10. </a:t>
                      </a: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Automatic challan System using RFID Technology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Manish Kumar, et al.  &amp; JNCET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Deploys the RFID technology that comprises tags storing and transferring over a wireless interface.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88522">
                <a:tc>
                  <a:txBody>
                    <a:bodyPr/>
                    <a:lstStyle/>
                    <a:p>
                      <a:pPr algn="just"/>
                      <a:r>
                        <a:rPr lang="en-IN" sz="1800" dirty="0">
                          <a:latin typeface="Times New Roman" panose="02020603050405020304" pitchFamily="18" charset="0"/>
                          <a:cs typeface="Times New Roman" panose="02020603050405020304" pitchFamily="18" charset="0"/>
                        </a:rPr>
                        <a:t>11.</a:t>
                      </a: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Automated E-Challan System</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Shubham </a:t>
                      </a:r>
                      <a:r>
                        <a:rPr lang="en-IN" sz="1800" i="0" dirty="0" err="1">
                          <a:solidFill>
                            <a:schemeClr val="tx1"/>
                          </a:solidFill>
                          <a:effectLst/>
                          <a:latin typeface="Times New Roman" panose="02020603050405020304" pitchFamily="18" charset="0"/>
                          <a:ea typeface="+mn-ea"/>
                          <a:cs typeface="Times New Roman" panose="02020603050405020304" pitchFamily="18" charset="0"/>
                        </a:rPr>
                        <a:t>Kukde</a:t>
                      </a:r>
                      <a:r>
                        <a:rPr lang="en-IN" sz="1800" i="0" dirty="0">
                          <a:solidFill>
                            <a:schemeClr val="tx1"/>
                          </a:solidFill>
                          <a:effectLst/>
                          <a:latin typeface="Times New Roman" panose="02020603050405020304" pitchFamily="18" charset="0"/>
                          <a:ea typeface="+mn-ea"/>
                          <a:cs typeface="Times New Roman" panose="02020603050405020304" pitchFamily="18" charset="0"/>
                        </a:rPr>
                        <a:t>, et al.  &amp; IJRASET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In this system the offender gets notified about the challan through SMS.</a:t>
                      </a:r>
                    </a:p>
                  </a:txBody>
                  <a:tcPr/>
                </a:tc>
                <a:extLst>
                  <a:ext uri="{0D108BD9-81ED-4DB2-BD59-A6C34878D82A}">
                    <a16:rowId xmlns:a16="http://schemas.microsoft.com/office/drawing/2014/main" val="10002"/>
                  </a:ext>
                </a:extLst>
              </a:tr>
              <a:tr h="1209424">
                <a:tc>
                  <a:txBody>
                    <a:bodyPr/>
                    <a:lstStyle/>
                    <a:p>
                      <a:pPr algn="just"/>
                      <a:r>
                        <a:rPr lang="en-IN" sz="1800" dirty="0">
                          <a:latin typeface="Times New Roman" panose="02020603050405020304" pitchFamily="18" charset="0"/>
                          <a:cs typeface="Times New Roman" panose="02020603050405020304" pitchFamily="18" charset="0"/>
                        </a:rPr>
                        <a:t>12.</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A Review Paper on Vehicle Number Plate Recognition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err="1">
                          <a:solidFill>
                            <a:schemeClr val="tx1"/>
                          </a:solidFill>
                          <a:effectLst/>
                          <a:latin typeface="Times New Roman" panose="02020603050405020304" pitchFamily="18" charset="0"/>
                          <a:ea typeface="+mn-ea"/>
                          <a:cs typeface="Times New Roman" panose="02020603050405020304" pitchFamily="18" charset="0"/>
                        </a:rPr>
                        <a:t>Sharmishtha</a:t>
                      </a:r>
                      <a:r>
                        <a:rPr lang="en-IN" sz="1800" i="0" dirty="0">
                          <a:solidFill>
                            <a:schemeClr val="tx1"/>
                          </a:solidFill>
                          <a:effectLst/>
                          <a:latin typeface="Times New Roman" panose="02020603050405020304" pitchFamily="18" charset="0"/>
                          <a:ea typeface="+mn-ea"/>
                          <a:cs typeface="Times New Roman" panose="02020603050405020304" pitchFamily="18" charset="0"/>
                        </a:rPr>
                        <a:t> Mohite, et al.  &amp; JJERT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system detects the image of the number plate  from video using raspberry pi and OCR technique.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4" name="object 5">
            <a:extLst>
              <a:ext uri="{FF2B5EF4-FFF2-40B4-BE49-F238E27FC236}">
                <a16:creationId xmlns:a16="http://schemas.microsoft.com/office/drawing/2014/main" id="{76DDB239-E9CB-3420-87E2-49A5F393F4FB}"/>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318544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02455" y="580864"/>
            <a:ext cx="4787090"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EXISTING</a:t>
            </a:r>
            <a:r>
              <a:rPr spc="-70"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SYSTEM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11</a:t>
            </a:fld>
            <a:endParaRPr dirty="0"/>
          </a:p>
        </p:txBody>
      </p:sp>
      <p:pic>
        <p:nvPicPr>
          <p:cNvPr id="8" name="object 3">
            <a:extLst>
              <a:ext uri="{FF2B5EF4-FFF2-40B4-BE49-F238E27FC236}">
                <a16:creationId xmlns:a16="http://schemas.microsoft.com/office/drawing/2014/main" id="{999E146A-C31C-CADC-D361-8AB2A03BFDD9}"/>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912D67D8-C662-5098-22DA-93AE631A2836}"/>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4" name="TextBox 3">
            <a:extLst>
              <a:ext uri="{FF2B5EF4-FFF2-40B4-BE49-F238E27FC236}">
                <a16:creationId xmlns:a16="http://schemas.microsoft.com/office/drawing/2014/main" id="{7F1EADE3-F851-54CD-DC93-CB2D520E4598}"/>
              </a:ext>
            </a:extLst>
          </p:cNvPr>
          <p:cNvSpPr txBox="1"/>
          <p:nvPr/>
        </p:nvSpPr>
        <p:spPr>
          <a:xfrm>
            <a:off x="1447800" y="2209800"/>
            <a:ext cx="9296400"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the existing system, traffic police takes a photo of the licence plate of the offenders who violate the traffic rules. </a:t>
            </a:r>
            <a:r>
              <a:rPr lang="en-US" sz="2400" dirty="0">
                <a:latin typeface="Times New Roman" panose="02020603050405020304" pitchFamily="18" charset="0"/>
                <a:cs typeface="Times New Roman" panose="02020603050405020304" pitchFamily="18" charset="0"/>
              </a:rPr>
              <a:t>Then E-challan is generated and sent to the associated challan website using the vehicle information retrieved from the concerned authorities.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authors in the literature used machine learning to recognize the vehicle number in the considered image to achieve the proposed task.</a:t>
            </a:r>
          </a:p>
          <a:p>
            <a:pPr algn="just"/>
            <a:endParaRPr lang="en-IN" sz="2400"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D8DD598-E114-9D96-4A5D-4E5F2D70A5DD}"/>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49812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02455" y="580864"/>
            <a:ext cx="4787090"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EXISTING</a:t>
            </a:r>
            <a:r>
              <a:rPr spc="-70"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SYSTEM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12</a:t>
            </a:fld>
            <a:endParaRPr dirty="0"/>
          </a:p>
        </p:txBody>
      </p:sp>
      <p:pic>
        <p:nvPicPr>
          <p:cNvPr id="8" name="object 3">
            <a:extLst>
              <a:ext uri="{FF2B5EF4-FFF2-40B4-BE49-F238E27FC236}">
                <a16:creationId xmlns:a16="http://schemas.microsoft.com/office/drawing/2014/main" id="{999E146A-C31C-CADC-D361-8AB2A03BFDD9}"/>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912D67D8-C662-5098-22DA-93AE631A2836}"/>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4" name="TextBox 3">
            <a:extLst>
              <a:ext uri="{FF2B5EF4-FFF2-40B4-BE49-F238E27FC236}">
                <a16:creationId xmlns:a16="http://schemas.microsoft.com/office/drawing/2014/main" id="{7F1EADE3-F851-54CD-DC93-CB2D520E4598}"/>
              </a:ext>
            </a:extLst>
          </p:cNvPr>
          <p:cNvSpPr txBox="1"/>
          <p:nvPr/>
        </p:nvSpPr>
        <p:spPr>
          <a:xfrm>
            <a:off x="1447800" y="2199144"/>
            <a:ext cx="9296400" cy="2677656"/>
          </a:xfrm>
          <a:prstGeom prst="rect">
            <a:avLst/>
          </a:prstGeom>
          <a:noFill/>
        </p:spPr>
        <p:txBody>
          <a:bodyPr wrap="square" rtlCol="0">
            <a:spAutoFit/>
          </a:bodyPr>
          <a:lstStyle/>
          <a:p>
            <a:pPr algn="just"/>
            <a:r>
              <a:rPr lang="en-US" sz="2400" u="sng" dirty="0">
                <a:latin typeface="Times New Roman" panose="02020603050405020304" pitchFamily="18" charset="0"/>
                <a:cs typeface="Times New Roman" panose="02020603050405020304" pitchFamily="18" charset="0"/>
              </a:rPr>
              <a:t>Drawbacks:</a:t>
            </a:r>
          </a:p>
          <a:p>
            <a:pPr algn="just"/>
            <a:endParaRPr lang="en-US" sz="2400"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problem with the existing system is that, it generates challan manually where traffic authority captures the images of number plates. </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system is not efficient since it is both time and effort consuming.</a:t>
            </a:r>
          </a:p>
          <a:p>
            <a:pPr algn="just"/>
            <a:endParaRPr lang="en-IN" sz="2400"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57B7DA02-0EF1-DE8B-F804-CBEC13069E7E}"/>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93926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13</a:t>
            </a:fld>
            <a:endParaRPr dirty="0"/>
          </a:p>
        </p:txBody>
      </p:sp>
      <p:pic>
        <p:nvPicPr>
          <p:cNvPr id="8" name="object 3">
            <a:extLst>
              <a:ext uri="{FF2B5EF4-FFF2-40B4-BE49-F238E27FC236}">
                <a16:creationId xmlns:a16="http://schemas.microsoft.com/office/drawing/2014/main" id="{999E146A-C31C-CADC-D361-8AB2A03BFDD9}"/>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912D67D8-C662-5098-22DA-93AE631A2836}"/>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3" name="TextBox 2">
            <a:extLst>
              <a:ext uri="{FF2B5EF4-FFF2-40B4-BE49-F238E27FC236}">
                <a16:creationId xmlns:a16="http://schemas.microsoft.com/office/drawing/2014/main" id="{FA518027-5094-A9E7-D75F-A4AFD683CF69}"/>
              </a:ext>
            </a:extLst>
          </p:cNvPr>
          <p:cNvSpPr txBox="1"/>
          <p:nvPr/>
        </p:nvSpPr>
        <p:spPr>
          <a:xfrm>
            <a:off x="1447800" y="2263676"/>
            <a:ext cx="9296400"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proposed system presents automated generation of challan for ease of use and to improve efficiency in processing.</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system considers image processing in an automated way which serves for object detection.</a:t>
            </a:r>
          </a:p>
        </p:txBody>
      </p:sp>
      <p:sp>
        <p:nvSpPr>
          <p:cNvPr id="9" name="object 3">
            <a:extLst>
              <a:ext uri="{FF2B5EF4-FFF2-40B4-BE49-F238E27FC236}">
                <a16:creationId xmlns:a16="http://schemas.microsoft.com/office/drawing/2014/main" id="{36430EEE-2E6B-1870-3D64-AD62C0F4A234}"/>
              </a:ext>
            </a:extLst>
          </p:cNvPr>
          <p:cNvSpPr txBox="1">
            <a:spLocks/>
          </p:cNvSpPr>
          <p:nvPr/>
        </p:nvSpPr>
        <p:spPr>
          <a:xfrm>
            <a:off x="3603827" y="596103"/>
            <a:ext cx="4984345" cy="628377"/>
          </a:xfrm>
          <a:prstGeom prst="rect">
            <a:avLst/>
          </a:prstGeom>
        </p:spPr>
        <p:txBody>
          <a:bodyPr vert="horz" wrap="square" lIns="0" tIns="12700" rIns="0" bIns="0" rtlCol="0">
            <a:spAutoFit/>
          </a:bodyPr>
          <a:lstStyle>
            <a:lvl1pPr>
              <a:defRPr sz="4000" b="1" i="0">
                <a:solidFill>
                  <a:schemeClr val="tx1"/>
                </a:solidFill>
                <a:latin typeface="Calibri"/>
                <a:ea typeface="+mj-ea"/>
                <a:cs typeface="Calibri"/>
              </a:defRPr>
            </a:lvl1pPr>
          </a:lstStyle>
          <a:p>
            <a:pPr marL="12700">
              <a:spcBef>
                <a:spcPts val="100"/>
              </a:spcBef>
            </a:pPr>
            <a:r>
              <a:rPr lang="en-IN" kern="0" spc="-10" dirty="0">
                <a:latin typeface="Times New Roman" panose="02020603050405020304" pitchFamily="18" charset="0"/>
                <a:cs typeface="Times New Roman" panose="02020603050405020304" pitchFamily="18" charset="0"/>
              </a:rPr>
              <a:t>PROPOSED</a:t>
            </a:r>
            <a:r>
              <a:rPr lang="en-IN" kern="0" spc="-70" dirty="0">
                <a:latin typeface="Times New Roman" panose="02020603050405020304" pitchFamily="18" charset="0"/>
                <a:cs typeface="Times New Roman" panose="02020603050405020304" pitchFamily="18" charset="0"/>
              </a:rPr>
              <a:t> </a:t>
            </a:r>
            <a:r>
              <a:rPr lang="en-IN" kern="0" spc="-35" dirty="0">
                <a:latin typeface="Times New Roman" panose="02020603050405020304" pitchFamily="18" charset="0"/>
                <a:cs typeface="Times New Roman" panose="02020603050405020304" pitchFamily="18" charset="0"/>
              </a:rPr>
              <a:t>SYSTEM</a:t>
            </a:r>
          </a:p>
        </p:txBody>
      </p:sp>
      <p:sp>
        <p:nvSpPr>
          <p:cNvPr id="5" name="object 5">
            <a:extLst>
              <a:ext uri="{FF2B5EF4-FFF2-40B4-BE49-F238E27FC236}">
                <a16:creationId xmlns:a16="http://schemas.microsoft.com/office/drawing/2014/main" id="{7392EFF8-1496-F499-5B8A-53F422EA0AEB}"/>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200675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14</a:t>
            </a:fld>
            <a:endParaRPr dirty="0"/>
          </a:p>
        </p:txBody>
      </p:sp>
      <p:pic>
        <p:nvPicPr>
          <p:cNvPr id="8" name="object 3">
            <a:extLst>
              <a:ext uri="{FF2B5EF4-FFF2-40B4-BE49-F238E27FC236}">
                <a16:creationId xmlns:a16="http://schemas.microsoft.com/office/drawing/2014/main" id="{999E146A-C31C-CADC-D361-8AB2A03BFDD9}"/>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912D67D8-C662-5098-22DA-93AE631A2836}"/>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3" name="TextBox 2">
            <a:extLst>
              <a:ext uri="{FF2B5EF4-FFF2-40B4-BE49-F238E27FC236}">
                <a16:creationId xmlns:a16="http://schemas.microsoft.com/office/drawing/2014/main" id="{FA518027-5094-A9E7-D75F-A4AFD683CF69}"/>
              </a:ext>
            </a:extLst>
          </p:cNvPr>
          <p:cNvSpPr txBox="1"/>
          <p:nvPr/>
        </p:nvSpPr>
        <p:spPr>
          <a:xfrm>
            <a:off x="1447800" y="2263676"/>
            <a:ext cx="92964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itchFamily="18" charset="0"/>
                <a:cs typeface="Times New Roman" pitchFamily="18" charset="0"/>
              </a:rPr>
              <a:t>The objective of this project is to design an efficient deep learning mechanism that utilizes SSD MobileNet to process images and accurately identify objects extracted from the image processing.</a:t>
            </a:r>
          </a:p>
          <a:p>
            <a:pPr marL="285750" indent="-285750"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prototype makes it easy for traffic authorities to reduce human error that exists in the current system.</a:t>
            </a:r>
          </a:p>
        </p:txBody>
      </p:sp>
      <p:sp>
        <p:nvSpPr>
          <p:cNvPr id="9" name="object 3">
            <a:extLst>
              <a:ext uri="{FF2B5EF4-FFF2-40B4-BE49-F238E27FC236}">
                <a16:creationId xmlns:a16="http://schemas.microsoft.com/office/drawing/2014/main" id="{5AAFFC93-5992-27F7-72D7-8C8A934DD36B}"/>
              </a:ext>
            </a:extLst>
          </p:cNvPr>
          <p:cNvSpPr txBox="1">
            <a:spLocks/>
          </p:cNvSpPr>
          <p:nvPr/>
        </p:nvSpPr>
        <p:spPr>
          <a:xfrm>
            <a:off x="3603827" y="596103"/>
            <a:ext cx="4984345" cy="628377"/>
          </a:xfrm>
          <a:prstGeom prst="rect">
            <a:avLst/>
          </a:prstGeom>
        </p:spPr>
        <p:txBody>
          <a:bodyPr vert="horz" wrap="square" lIns="0" tIns="12700" rIns="0" bIns="0" rtlCol="0">
            <a:spAutoFit/>
          </a:bodyPr>
          <a:lstStyle>
            <a:lvl1pPr>
              <a:defRPr sz="4000" b="1" i="0">
                <a:solidFill>
                  <a:schemeClr val="tx1"/>
                </a:solidFill>
                <a:latin typeface="Calibri"/>
                <a:ea typeface="+mj-ea"/>
                <a:cs typeface="Calibri"/>
              </a:defRPr>
            </a:lvl1pPr>
          </a:lstStyle>
          <a:p>
            <a:pPr marL="12700">
              <a:spcBef>
                <a:spcPts val="100"/>
              </a:spcBef>
            </a:pPr>
            <a:r>
              <a:rPr lang="en-IN" kern="0" spc="-10" dirty="0">
                <a:latin typeface="Times New Roman" panose="02020603050405020304" pitchFamily="18" charset="0"/>
                <a:cs typeface="Times New Roman" panose="02020603050405020304" pitchFamily="18" charset="0"/>
              </a:rPr>
              <a:t>PROPOSED</a:t>
            </a:r>
            <a:r>
              <a:rPr lang="en-IN" kern="0" spc="-70" dirty="0">
                <a:latin typeface="Times New Roman" panose="02020603050405020304" pitchFamily="18" charset="0"/>
                <a:cs typeface="Times New Roman" panose="02020603050405020304" pitchFamily="18" charset="0"/>
              </a:rPr>
              <a:t> </a:t>
            </a:r>
            <a:r>
              <a:rPr lang="en-IN" kern="0" spc="-35" dirty="0">
                <a:latin typeface="Times New Roman" panose="02020603050405020304" pitchFamily="18" charset="0"/>
                <a:cs typeface="Times New Roman" panose="02020603050405020304" pitchFamily="18" charset="0"/>
              </a:rPr>
              <a:t>SYSTEM</a:t>
            </a:r>
          </a:p>
        </p:txBody>
      </p:sp>
      <p:sp>
        <p:nvSpPr>
          <p:cNvPr id="5" name="object 5">
            <a:extLst>
              <a:ext uri="{FF2B5EF4-FFF2-40B4-BE49-F238E27FC236}">
                <a16:creationId xmlns:a16="http://schemas.microsoft.com/office/drawing/2014/main" id="{B9EA2240-4468-3752-27A5-D3873FEBDED4}"/>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68803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19500" y="582656"/>
            <a:ext cx="4953000" cy="628377"/>
          </a:xfrm>
          <a:prstGeom prst="rect">
            <a:avLst/>
          </a:prstGeom>
        </p:spPr>
        <p:txBody>
          <a:bodyPr vert="horz" wrap="square" lIns="0" tIns="12700" rIns="0" bIns="0" rtlCol="0">
            <a:spAutoFit/>
          </a:bodyPr>
          <a:lstStyle/>
          <a:p>
            <a:pPr marL="12700">
              <a:spcBef>
                <a:spcPts val="100"/>
              </a:spcBef>
            </a:pPr>
            <a:r>
              <a:rPr lang="en-IN" spc="-25" dirty="0">
                <a:latin typeface="Times New Roman" panose="02020603050405020304" pitchFamily="18" charset="0"/>
                <a:cs typeface="Times New Roman" panose="02020603050405020304" pitchFamily="18" charset="0"/>
              </a:rPr>
              <a:t>ARCHITECTURE</a:t>
            </a:r>
            <a:endParaRPr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15</a:t>
            </a:fld>
            <a:endParaRPr dirty="0"/>
          </a:p>
        </p:txBody>
      </p:sp>
      <p:pic>
        <p:nvPicPr>
          <p:cNvPr id="9" name="object 3">
            <a:extLst>
              <a:ext uri="{FF2B5EF4-FFF2-40B4-BE49-F238E27FC236}">
                <a16:creationId xmlns:a16="http://schemas.microsoft.com/office/drawing/2014/main" id="{EDCEDCE3-F4FA-74CE-E916-F9B649E7E0FF}"/>
              </a:ext>
            </a:extLst>
          </p:cNvPr>
          <p:cNvPicPr/>
          <p:nvPr/>
        </p:nvPicPr>
        <p:blipFill>
          <a:blip r:embed="rId2" cstate="print"/>
          <a:stretch>
            <a:fillRect/>
          </a:stretch>
        </p:blipFill>
        <p:spPr>
          <a:xfrm>
            <a:off x="10363201" y="0"/>
            <a:ext cx="990599" cy="1224480"/>
          </a:xfrm>
          <a:prstGeom prst="rect">
            <a:avLst/>
          </a:prstGeom>
        </p:spPr>
      </p:pic>
      <p:sp>
        <p:nvSpPr>
          <p:cNvPr id="15" name="Arrow: Right 14">
            <a:extLst>
              <a:ext uri="{FF2B5EF4-FFF2-40B4-BE49-F238E27FC236}">
                <a16:creationId xmlns:a16="http://schemas.microsoft.com/office/drawing/2014/main" id="{2A975B97-CE4A-3845-E927-E57C1EF82A0A}"/>
              </a:ext>
            </a:extLst>
          </p:cNvPr>
          <p:cNvSpPr/>
          <p:nvPr/>
        </p:nvSpPr>
        <p:spPr>
          <a:xfrm>
            <a:off x="2286000" y="3200400"/>
            <a:ext cx="762000" cy="150944"/>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16" name="Arrow: Right 15">
            <a:extLst>
              <a:ext uri="{FF2B5EF4-FFF2-40B4-BE49-F238E27FC236}">
                <a16:creationId xmlns:a16="http://schemas.microsoft.com/office/drawing/2014/main" id="{5AC99658-C744-4321-14A3-C018562B2D5A}"/>
              </a:ext>
            </a:extLst>
          </p:cNvPr>
          <p:cNvSpPr/>
          <p:nvPr/>
        </p:nvSpPr>
        <p:spPr>
          <a:xfrm>
            <a:off x="4800600" y="3200400"/>
            <a:ext cx="1163425" cy="150944"/>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19" name="Arrow: Left 18">
            <a:extLst>
              <a:ext uri="{FF2B5EF4-FFF2-40B4-BE49-F238E27FC236}">
                <a16:creationId xmlns:a16="http://schemas.microsoft.com/office/drawing/2014/main" id="{C2266B48-2118-DB29-8695-28074931C4E4}"/>
              </a:ext>
            </a:extLst>
          </p:cNvPr>
          <p:cNvSpPr/>
          <p:nvPr/>
        </p:nvSpPr>
        <p:spPr>
          <a:xfrm>
            <a:off x="6757673" y="5562600"/>
            <a:ext cx="1011768" cy="150944"/>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20" name="Arrow: Left 19">
            <a:extLst>
              <a:ext uri="{FF2B5EF4-FFF2-40B4-BE49-F238E27FC236}">
                <a16:creationId xmlns:a16="http://schemas.microsoft.com/office/drawing/2014/main" id="{EF3E2EDF-0F68-062D-F5DC-C91A63F54D5A}"/>
              </a:ext>
            </a:extLst>
          </p:cNvPr>
          <p:cNvSpPr/>
          <p:nvPr/>
        </p:nvSpPr>
        <p:spPr>
          <a:xfrm>
            <a:off x="3988649" y="5562600"/>
            <a:ext cx="964351" cy="162316"/>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14" name="Rectangle: Rounded Corners 13">
            <a:extLst>
              <a:ext uri="{FF2B5EF4-FFF2-40B4-BE49-F238E27FC236}">
                <a16:creationId xmlns:a16="http://schemas.microsoft.com/office/drawing/2014/main" id="{F6429030-404D-0E0F-1A44-DDAF15F3A36B}"/>
              </a:ext>
            </a:extLst>
          </p:cNvPr>
          <p:cNvSpPr/>
          <p:nvPr/>
        </p:nvSpPr>
        <p:spPr>
          <a:xfrm>
            <a:off x="3048000" y="29718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Image Processing</a:t>
            </a:r>
          </a:p>
        </p:txBody>
      </p:sp>
      <p:sp>
        <p:nvSpPr>
          <p:cNvPr id="17" name="Rectangle: Rounded Corners 16">
            <a:extLst>
              <a:ext uri="{FF2B5EF4-FFF2-40B4-BE49-F238E27FC236}">
                <a16:creationId xmlns:a16="http://schemas.microsoft.com/office/drawing/2014/main" id="{24B89362-80EB-89CC-12F1-7A837D503E21}"/>
              </a:ext>
            </a:extLst>
          </p:cNvPr>
          <p:cNvSpPr/>
          <p:nvPr/>
        </p:nvSpPr>
        <p:spPr>
          <a:xfrm>
            <a:off x="533400" y="29718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Input Image</a:t>
            </a:r>
          </a:p>
        </p:txBody>
      </p:sp>
      <p:sp>
        <p:nvSpPr>
          <p:cNvPr id="21" name="Rectangle: Rounded Corners 20">
            <a:extLst>
              <a:ext uri="{FF2B5EF4-FFF2-40B4-BE49-F238E27FC236}">
                <a16:creationId xmlns:a16="http://schemas.microsoft.com/office/drawing/2014/main" id="{F882B750-7B16-C124-65F2-F037C5F1A2DB}"/>
              </a:ext>
            </a:extLst>
          </p:cNvPr>
          <p:cNvSpPr/>
          <p:nvPr/>
        </p:nvSpPr>
        <p:spPr>
          <a:xfrm>
            <a:off x="10097767" y="40386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Vehicle Number Plate Detection</a:t>
            </a:r>
          </a:p>
        </p:txBody>
      </p:sp>
      <p:sp>
        <p:nvSpPr>
          <p:cNvPr id="22" name="Rectangle: Rounded Corners 21">
            <a:extLst>
              <a:ext uri="{FF2B5EF4-FFF2-40B4-BE49-F238E27FC236}">
                <a16:creationId xmlns:a16="http://schemas.microsoft.com/office/drawing/2014/main" id="{36364182-84B7-D667-9829-B81BC03EA54E}"/>
              </a:ext>
            </a:extLst>
          </p:cNvPr>
          <p:cNvSpPr/>
          <p:nvPr/>
        </p:nvSpPr>
        <p:spPr>
          <a:xfrm>
            <a:off x="7696200" y="5410200"/>
            <a:ext cx="2009142"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Vehicle Number Plate Character Segmentation</a:t>
            </a:r>
          </a:p>
        </p:txBody>
      </p:sp>
      <p:sp>
        <p:nvSpPr>
          <p:cNvPr id="23" name="Rectangle: Rounded Corners 22">
            <a:extLst>
              <a:ext uri="{FF2B5EF4-FFF2-40B4-BE49-F238E27FC236}">
                <a16:creationId xmlns:a16="http://schemas.microsoft.com/office/drawing/2014/main" id="{766058E3-356E-B71E-EF60-8D374B6D4217}"/>
              </a:ext>
            </a:extLst>
          </p:cNvPr>
          <p:cNvSpPr/>
          <p:nvPr/>
        </p:nvSpPr>
        <p:spPr>
          <a:xfrm>
            <a:off x="4953000" y="54102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Feature Extraction</a:t>
            </a:r>
          </a:p>
        </p:txBody>
      </p:sp>
      <p:sp>
        <p:nvSpPr>
          <p:cNvPr id="24" name="Rectangle: Rounded Corners 23">
            <a:extLst>
              <a:ext uri="{FF2B5EF4-FFF2-40B4-BE49-F238E27FC236}">
                <a16:creationId xmlns:a16="http://schemas.microsoft.com/office/drawing/2014/main" id="{9FE5F8B9-D68D-66DB-64B1-32DEAC99D5DF}"/>
              </a:ext>
            </a:extLst>
          </p:cNvPr>
          <p:cNvSpPr/>
          <p:nvPr/>
        </p:nvSpPr>
        <p:spPr>
          <a:xfrm>
            <a:off x="2209800" y="54102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E-Challan Generation</a:t>
            </a:r>
          </a:p>
        </p:txBody>
      </p:sp>
      <p:sp>
        <p:nvSpPr>
          <p:cNvPr id="27" name="Arrow: Bent-Up 26">
            <a:extLst>
              <a:ext uri="{FF2B5EF4-FFF2-40B4-BE49-F238E27FC236}">
                <a16:creationId xmlns:a16="http://schemas.microsoft.com/office/drawing/2014/main" id="{24CBE482-12A2-985F-C7A1-83451229D3DF}"/>
              </a:ext>
            </a:extLst>
          </p:cNvPr>
          <p:cNvSpPr/>
          <p:nvPr/>
        </p:nvSpPr>
        <p:spPr>
          <a:xfrm flipV="1">
            <a:off x="9615811" y="3271320"/>
            <a:ext cx="1334766" cy="764418"/>
          </a:xfrm>
          <a:prstGeom prst="bentUpArrow">
            <a:avLst>
              <a:gd name="adj1" fmla="val 8050"/>
              <a:gd name="adj2" fmla="val 6707"/>
              <a:gd name="adj3" fmla="val 811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Arrow: Bent-Up 4">
            <a:extLst>
              <a:ext uri="{FF2B5EF4-FFF2-40B4-BE49-F238E27FC236}">
                <a16:creationId xmlns:a16="http://schemas.microsoft.com/office/drawing/2014/main" id="{40E88908-5586-02B7-A1D9-00ADBFD97A6A}"/>
              </a:ext>
            </a:extLst>
          </p:cNvPr>
          <p:cNvSpPr/>
          <p:nvPr/>
        </p:nvSpPr>
        <p:spPr>
          <a:xfrm rot="5400000" flipV="1">
            <a:off x="9838819" y="4438533"/>
            <a:ext cx="1152914" cy="1419858"/>
          </a:xfrm>
          <a:prstGeom prst="bentUpArrow">
            <a:avLst>
              <a:gd name="adj1" fmla="val 7404"/>
              <a:gd name="adj2" fmla="val 5879"/>
              <a:gd name="adj3" fmla="val 6818"/>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Footer Placeholder 6">
            <a:extLst>
              <a:ext uri="{FF2B5EF4-FFF2-40B4-BE49-F238E27FC236}">
                <a16:creationId xmlns:a16="http://schemas.microsoft.com/office/drawing/2014/main" id="{46ED506D-1721-0CA2-5E20-A7A9ED3A29E2}"/>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32" name="Rectangle: Rounded Corners 6">
            <a:extLst>
              <a:ext uri="{FF2B5EF4-FFF2-40B4-BE49-F238E27FC236}">
                <a16:creationId xmlns:a16="http://schemas.microsoft.com/office/drawing/2014/main" id="{2EE10DC7-BD17-7DF1-1091-B47868B9CBBB}"/>
              </a:ext>
            </a:extLst>
          </p:cNvPr>
          <p:cNvSpPr/>
          <p:nvPr/>
        </p:nvSpPr>
        <p:spPr>
          <a:xfrm>
            <a:off x="8421367" y="18288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Helmet Not Detected</a:t>
            </a:r>
          </a:p>
        </p:txBody>
      </p:sp>
      <p:sp>
        <p:nvSpPr>
          <p:cNvPr id="2" name="object 5">
            <a:extLst>
              <a:ext uri="{FF2B5EF4-FFF2-40B4-BE49-F238E27FC236}">
                <a16:creationId xmlns:a16="http://schemas.microsoft.com/office/drawing/2014/main" id="{C10575BB-78B5-CC83-394E-E352CC760689}"/>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
        <p:nvSpPr>
          <p:cNvPr id="4" name="Flowchart: Decision 3">
            <a:extLst>
              <a:ext uri="{FF2B5EF4-FFF2-40B4-BE49-F238E27FC236}">
                <a16:creationId xmlns:a16="http://schemas.microsoft.com/office/drawing/2014/main" id="{0C769A61-B677-AC22-31B1-28E7F8102A63}"/>
              </a:ext>
            </a:extLst>
          </p:cNvPr>
          <p:cNvSpPr/>
          <p:nvPr/>
        </p:nvSpPr>
        <p:spPr>
          <a:xfrm>
            <a:off x="5943600" y="2514600"/>
            <a:ext cx="1789433" cy="1498967"/>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Helmet Detection</a:t>
            </a:r>
          </a:p>
        </p:txBody>
      </p:sp>
      <p:sp>
        <p:nvSpPr>
          <p:cNvPr id="35" name="Arrow: Bent-Up 34">
            <a:extLst>
              <a:ext uri="{FF2B5EF4-FFF2-40B4-BE49-F238E27FC236}">
                <a16:creationId xmlns:a16="http://schemas.microsoft.com/office/drawing/2014/main" id="{9C6B52A1-C549-4AB1-5764-8C9FC72289B7}"/>
              </a:ext>
            </a:extLst>
          </p:cNvPr>
          <p:cNvSpPr/>
          <p:nvPr/>
        </p:nvSpPr>
        <p:spPr>
          <a:xfrm rot="16200000" flipV="1">
            <a:off x="7370442" y="1482093"/>
            <a:ext cx="475615" cy="1626231"/>
          </a:xfrm>
          <a:prstGeom prst="bentUpArrow">
            <a:avLst>
              <a:gd name="adj1" fmla="val 15945"/>
              <a:gd name="adj2" fmla="val 12542"/>
              <a:gd name="adj3" fmla="val 1102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6" name="Rectangle: Rounded Corners 6">
            <a:extLst>
              <a:ext uri="{FF2B5EF4-FFF2-40B4-BE49-F238E27FC236}">
                <a16:creationId xmlns:a16="http://schemas.microsoft.com/office/drawing/2014/main" id="{F75D2C04-96E8-59E4-9835-929296F25057}"/>
              </a:ext>
            </a:extLst>
          </p:cNvPr>
          <p:cNvSpPr/>
          <p:nvPr/>
        </p:nvSpPr>
        <p:spPr>
          <a:xfrm>
            <a:off x="8421365" y="3048000"/>
            <a:ext cx="178943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Helmet Detected</a:t>
            </a:r>
          </a:p>
        </p:txBody>
      </p:sp>
      <p:sp>
        <p:nvSpPr>
          <p:cNvPr id="37" name="Arrow: Right 36">
            <a:extLst>
              <a:ext uri="{FF2B5EF4-FFF2-40B4-BE49-F238E27FC236}">
                <a16:creationId xmlns:a16="http://schemas.microsoft.com/office/drawing/2014/main" id="{50062D84-804A-D47C-2D26-0AD679CB7E20}"/>
              </a:ext>
            </a:extLst>
          </p:cNvPr>
          <p:cNvSpPr/>
          <p:nvPr/>
        </p:nvSpPr>
        <p:spPr>
          <a:xfrm>
            <a:off x="7733033" y="3200400"/>
            <a:ext cx="688333" cy="150944"/>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38" name="Arrow: Bent-Up 37">
            <a:extLst>
              <a:ext uri="{FF2B5EF4-FFF2-40B4-BE49-F238E27FC236}">
                <a16:creationId xmlns:a16="http://schemas.microsoft.com/office/drawing/2014/main" id="{8A6333EC-1F9D-DB9A-07CF-6A982CCA0D0E}"/>
              </a:ext>
            </a:extLst>
          </p:cNvPr>
          <p:cNvSpPr/>
          <p:nvPr/>
        </p:nvSpPr>
        <p:spPr>
          <a:xfrm flipV="1">
            <a:off x="10210798" y="2133600"/>
            <a:ext cx="1106167" cy="1902138"/>
          </a:xfrm>
          <a:prstGeom prst="bentUpArrow">
            <a:avLst>
              <a:gd name="adj1" fmla="val 5084"/>
              <a:gd name="adj2" fmla="val 6819"/>
              <a:gd name="adj3" fmla="val 7729"/>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14" grpId="0" animBg="1"/>
      <p:bldP spid="17" grpId="0" animBg="1"/>
      <p:bldP spid="21" grpId="0" animBg="1"/>
      <p:bldP spid="22" grpId="0" animBg="1"/>
      <p:bldP spid="23" grpId="0" animBg="1"/>
      <p:bldP spid="24" grpId="0" animBg="1"/>
      <p:bldP spid="27" grpId="0" animBg="1"/>
      <p:bldP spid="5" grpId="0" animBg="1"/>
      <p:bldP spid="32" grpId="0" animBg="1"/>
      <p:bldP spid="35" grpId="0" animBg="1"/>
      <p:bldP spid="36" grpId="0" animBg="1"/>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57600" y="609600"/>
            <a:ext cx="4305300" cy="628377"/>
          </a:xfrm>
          <a:prstGeom prst="rect">
            <a:avLst/>
          </a:prstGeom>
        </p:spPr>
        <p:txBody>
          <a:bodyPr vert="horz" wrap="square" lIns="0" tIns="12700" rIns="0" bIns="0" rtlCol="0">
            <a:spAutoFit/>
          </a:bodyPr>
          <a:lstStyle/>
          <a:p>
            <a:pPr marL="12700">
              <a:spcBef>
                <a:spcPts val="100"/>
              </a:spcBef>
            </a:pPr>
            <a:r>
              <a:rPr lang="en-IN" spc="-25" dirty="0">
                <a:latin typeface="Times New Roman" panose="02020603050405020304" pitchFamily="18" charset="0"/>
                <a:cs typeface="Times New Roman" panose="02020603050405020304" pitchFamily="18" charset="0"/>
              </a:rPr>
              <a:t>METHODOLOGY</a:t>
            </a:r>
            <a:endParaRPr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16</a:t>
            </a:fld>
            <a:endParaRPr dirty="0"/>
          </a:p>
        </p:txBody>
      </p:sp>
      <p:pic>
        <p:nvPicPr>
          <p:cNvPr id="9" name="object 3">
            <a:extLst>
              <a:ext uri="{FF2B5EF4-FFF2-40B4-BE49-F238E27FC236}">
                <a16:creationId xmlns:a16="http://schemas.microsoft.com/office/drawing/2014/main" id="{EDCEDCE3-F4FA-74CE-E916-F9B649E7E0FF}"/>
              </a:ext>
            </a:extLst>
          </p:cNvPr>
          <p:cNvPicPr/>
          <p:nvPr/>
        </p:nvPicPr>
        <p:blipFill>
          <a:blip r:embed="rId2" cstate="print"/>
          <a:stretch>
            <a:fillRect/>
          </a:stretch>
        </p:blipFill>
        <p:spPr>
          <a:xfrm>
            <a:off x="10363201" y="0"/>
            <a:ext cx="990599" cy="1224480"/>
          </a:xfrm>
          <a:prstGeom prst="rect">
            <a:avLst/>
          </a:prstGeom>
        </p:spPr>
      </p:pic>
      <p:sp>
        <p:nvSpPr>
          <p:cNvPr id="4" name="TextBox 3">
            <a:extLst>
              <a:ext uri="{FF2B5EF4-FFF2-40B4-BE49-F238E27FC236}">
                <a16:creationId xmlns:a16="http://schemas.microsoft.com/office/drawing/2014/main" id="{FAB4DCE2-11D0-B8AA-60C9-F49A5BBE8A16}"/>
              </a:ext>
            </a:extLst>
          </p:cNvPr>
          <p:cNvSpPr txBox="1"/>
          <p:nvPr/>
        </p:nvSpPr>
        <p:spPr>
          <a:xfrm>
            <a:off x="1295400" y="1885890"/>
            <a:ext cx="35052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MobileNet SSD Architecture</a:t>
            </a:r>
          </a:p>
        </p:txBody>
      </p:sp>
      <p:pic>
        <p:nvPicPr>
          <p:cNvPr id="27" name="Picture 26">
            <a:extLst>
              <a:ext uri="{FF2B5EF4-FFF2-40B4-BE49-F238E27FC236}">
                <a16:creationId xmlns:a16="http://schemas.microsoft.com/office/drawing/2014/main" id="{461CEEB7-9A4A-7011-0F85-728C8AF484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3543" y="3157349"/>
            <a:ext cx="473766" cy="215445"/>
          </a:xfrm>
          <a:prstGeom prst="rect">
            <a:avLst/>
          </a:prstGeom>
        </p:spPr>
      </p:pic>
      <p:pic>
        <p:nvPicPr>
          <p:cNvPr id="30" name="Picture 29">
            <a:extLst>
              <a:ext uri="{FF2B5EF4-FFF2-40B4-BE49-F238E27FC236}">
                <a16:creationId xmlns:a16="http://schemas.microsoft.com/office/drawing/2014/main" id="{879CED08-615F-4360-53CB-CBCA12AC5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584" y="3556228"/>
            <a:ext cx="233684" cy="371527"/>
          </a:xfrm>
          <a:prstGeom prst="rect">
            <a:avLst/>
          </a:prstGeom>
        </p:spPr>
      </p:pic>
      <p:pic>
        <p:nvPicPr>
          <p:cNvPr id="32" name="Picture 31">
            <a:extLst>
              <a:ext uri="{FF2B5EF4-FFF2-40B4-BE49-F238E27FC236}">
                <a16:creationId xmlns:a16="http://schemas.microsoft.com/office/drawing/2014/main" id="{A0092462-F315-2616-28B8-7362B4326D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858267"/>
            <a:ext cx="233684" cy="371527"/>
          </a:xfrm>
          <a:prstGeom prst="rect">
            <a:avLst/>
          </a:prstGeom>
        </p:spPr>
      </p:pic>
      <p:pic>
        <p:nvPicPr>
          <p:cNvPr id="34" name="Picture 33">
            <a:extLst>
              <a:ext uri="{FF2B5EF4-FFF2-40B4-BE49-F238E27FC236}">
                <a16:creationId xmlns:a16="http://schemas.microsoft.com/office/drawing/2014/main" id="{13F16F6F-F55D-84D9-3600-C6D145212A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5189" y="4331763"/>
            <a:ext cx="261974" cy="129557"/>
          </a:xfrm>
          <a:prstGeom prst="rect">
            <a:avLst/>
          </a:prstGeom>
        </p:spPr>
      </p:pic>
      <p:pic>
        <p:nvPicPr>
          <p:cNvPr id="25" name="Picture 24">
            <a:extLst>
              <a:ext uri="{FF2B5EF4-FFF2-40B4-BE49-F238E27FC236}">
                <a16:creationId xmlns:a16="http://schemas.microsoft.com/office/drawing/2014/main" id="{57ADBCDC-ECA7-6946-9408-C1C727CACB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4418" y="2606967"/>
            <a:ext cx="7723163" cy="3245653"/>
          </a:xfrm>
          <a:prstGeom prst="rect">
            <a:avLst/>
          </a:prstGeom>
        </p:spPr>
      </p:pic>
      <p:sp>
        <p:nvSpPr>
          <p:cNvPr id="26" name="Rectangle 25">
            <a:extLst>
              <a:ext uri="{FF2B5EF4-FFF2-40B4-BE49-F238E27FC236}">
                <a16:creationId xmlns:a16="http://schemas.microsoft.com/office/drawing/2014/main" id="{94372082-AD75-4871-8043-84E30D16B538}"/>
              </a:ext>
            </a:extLst>
          </p:cNvPr>
          <p:cNvSpPr/>
          <p:nvPr/>
        </p:nvSpPr>
        <p:spPr>
          <a:xfrm>
            <a:off x="4818529" y="2928749"/>
            <a:ext cx="381000" cy="228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5B93FA2C-AC51-69D2-47C5-7FA631B5A58E}"/>
              </a:ext>
            </a:extLst>
          </p:cNvPr>
          <p:cNvSpPr/>
          <p:nvPr/>
        </p:nvSpPr>
        <p:spPr>
          <a:xfrm>
            <a:off x="4818529" y="2928749"/>
            <a:ext cx="515471" cy="228600"/>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Footer Placeholder 6">
            <a:extLst>
              <a:ext uri="{FF2B5EF4-FFF2-40B4-BE49-F238E27FC236}">
                <a16:creationId xmlns:a16="http://schemas.microsoft.com/office/drawing/2014/main" id="{655CF401-CB4E-7699-3B12-34E04C6FB3D8}"/>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2" name="object 5">
            <a:extLst>
              <a:ext uri="{FF2B5EF4-FFF2-40B4-BE49-F238E27FC236}">
                <a16:creationId xmlns:a16="http://schemas.microsoft.com/office/drawing/2014/main" id="{D67F7753-47A5-F23A-6990-C450F988A9EF}"/>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203056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57600" y="609600"/>
            <a:ext cx="4305300" cy="628377"/>
          </a:xfrm>
          <a:prstGeom prst="rect">
            <a:avLst/>
          </a:prstGeom>
        </p:spPr>
        <p:txBody>
          <a:bodyPr vert="horz" wrap="square" lIns="0" tIns="12700" rIns="0" bIns="0" rtlCol="0">
            <a:spAutoFit/>
          </a:bodyPr>
          <a:lstStyle/>
          <a:p>
            <a:pPr marL="12700">
              <a:spcBef>
                <a:spcPts val="100"/>
              </a:spcBef>
            </a:pPr>
            <a:r>
              <a:rPr lang="en-IN" spc="-25" dirty="0">
                <a:latin typeface="Times New Roman" panose="02020603050405020304" pitchFamily="18" charset="0"/>
                <a:cs typeface="Times New Roman" panose="02020603050405020304" pitchFamily="18" charset="0"/>
              </a:rPr>
              <a:t>METHODOLOGY</a:t>
            </a:r>
            <a:endParaRPr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17</a:t>
            </a:fld>
            <a:endParaRPr dirty="0"/>
          </a:p>
        </p:txBody>
      </p:sp>
      <p:pic>
        <p:nvPicPr>
          <p:cNvPr id="9" name="object 3">
            <a:extLst>
              <a:ext uri="{FF2B5EF4-FFF2-40B4-BE49-F238E27FC236}">
                <a16:creationId xmlns:a16="http://schemas.microsoft.com/office/drawing/2014/main" id="{EDCEDCE3-F4FA-74CE-E916-F9B649E7E0FF}"/>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63ACB726-1648-D61E-0592-9A1EE202A977}"/>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7" name="TextBox 6">
            <a:extLst>
              <a:ext uri="{FF2B5EF4-FFF2-40B4-BE49-F238E27FC236}">
                <a16:creationId xmlns:a16="http://schemas.microsoft.com/office/drawing/2014/main" id="{80532899-954E-9C77-AD7C-58AF57C27836}"/>
              </a:ext>
            </a:extLst>
          </p:cNvPr>
          <p:cNvSpPr txBox="1"/>
          <p:nvPr/>
        </p:nvSpPr>
        <p:spPr>
          <a:xfrm>
            <a:off x="1447800" y="2134612"/>
            <a:ext cx="92964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effectLst/>
                <a:latin typeface="Times New Roman" pitchFamily="18" charset="0"/>
                <a:cs typeface="Times New Roman" pitchFamily="18" charset="0"/>
              </a:rPr>
              <a:t>MobileNet SSD is </a:t>
            </a:r>
            <a:r>
              <a:rPr lang="en-US" sz="2400" dirty="0">
                <a:latin typeface="Times New Roman" pitchFamily="18" charset="0"/>
                <a:cs typeface="Times New Roman" pitchFamily="18" charset="0"/>
              </a:rPr>
              <a:t>a specific implementation of a CNN model that </a:t>
            </a:r>
            <a:r>
              <a:rPr lang="en-US" sz="2400" dirty="0">
                <a:effectLst/>
                <a:latin typeface="Times New Roman" pitchFamily="18" charset="0"/>
                <a:cs typeface="Times New Roman" pitchFamily="18" charset="0"/>
              </a:rPr>
              <a:t>detects object and computes the output bounding box and object class from the input image. </a:t>
            </a:r>
          </a:p>
          <a:p>
            <a:pPr marL="285750" indent="-285750" algn="just">
              <a:buFont typeface="Arial" panose="020B0604020202020204" pitchFamily="34" charset="0"/>
              <a:buChar char="•"/>
            </a:pPr>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effectLst/>
                <a:latin typeface="Times New Roman" pitchFamily="18" charset="0"/>
                <a:cs typeface="Times New Roman" pitchFamily="18" charset="0"/>
              </a:rPr>
              <a:t>This Single Shot Detector (SSD) model takes only one shot to detect multiple objects present in an image.</a:t>
            </a:r>
          </a:p>
          <a:p>
            <a:pPr marL="285750" indent="-285750" algn="just">
              <a:buFont typeface="Arial" panose="020B0604020202020204" pitchFamily="34" charset="0"/>
              <a:buChar char="•"/>
            </a:pPr>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effectLst/>
                <a:latin typeface="Times New Roman" pitchFamily="18" charset="0"/>
                <a:cs typeface="Times New Roman" pitchFamily="18" charset="0"/>
              </a:rPr>
              <a:t>This model has 28 convolution layers, including depthwise and pointwise convolutions.</a:t>
            </a:r>
            <a:endParaRPr lang="en-US" sz="2400" dirty="0">
              <a:latin typeface="Times New Roman" pitchFamily="18" charset="0"/>
              <a:cs typeface="Times New Roman" pitchFamily="18" charset="0"/>
            </a:endParaRPr>
          </a:p>
        </p:txBody>
      </p:sp>
      <p:sp>
        <p:nvSpPr>
          <p:cNvPr id="5" name="object 5">
            <a:extLst>
              <a:ext uri="{FF2B5EF4-FFF2-40B4-BE49-F238E27FC236}">
                <a16:creationId xmlns:a16="http://schemas.microsoft.com/office/drawing/2014/main" id="{FCFF1E47-2B14-0FC9-1326-F77019F59548}"/>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395485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3450" y="622997"/>
            <a:ext cx="2705100" cy="628377"/>
          </a:xfrm>
          <a:prstGeom prst="rect">
            <a:avLst/>
          </a:prstGeom>
        </p:spPr>
        <p:txBody>
          <a:bodyPr vert="horz" wrap="square" lIns="0" tIns="12700" rIns="0" bIns="0" rtlCol="0">
            <a:spAutoFit/>
          </a:bodyPr>
          <a:lstStyle/>
          <a:p>
            <a:pPr marL="12700">
              <a:spcBef>
                <a:spcPts val="100"/>
              </a:spcBef>
            </a:pPr>
            <a:r>
              <a:rPr lang="en-IN" spc="-25" dirty="0">
                <a:latin typeface="Times New Roman" panose="02020603050405020304" pitchFamily="18" charset="0"/>
                <a:cs typeface="Times New Roman" panose="02020603050405020304" pitchFamily="18" charset="0"/>
              </a:rPr>
              <a:t>DATASET</a:t>
            </a:r>
            <a:endParaRPr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18</a:t>
            </a:fld>
            <a:endParaRPr dirty="0"/>
          </a:p>
        </p:txBody>
      </p:sp>
      <p:sp>
        <p:nvSpPr>
          <p:cNvPr id="4" name="TextBox 3">
            <a:extLst>
              <a:ext uri="{FF2B5EF4-FFF2-40B4-BE49-F238E27FC236}">
                <a16:creationId xmlns:a16="http://schemas.microsoft.com/office/drawing/2014/main" id="{75BEBE43-1AC0-900A-0BA7-83851792BBAF}"/>
              </a:ext>
            </a:extLst>
          </p:cNvPr>
          <p:cNvSpPr txBox="1"/>
          <p:nvPr/>
        </p:nvSpPr>
        <p:spPr>
          <a:xfrm>
            <a:off x="1447799" y="2263676"/>
            <a:ext cx="9763522"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hlinkClick r:id="rId2"/>
              </a:rPr>
              <a:t>https://www.kaggle.com/datasets/andrewmvd/helmet-detection?select=images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Dataset size:  259 MB</a:t>
            </a:r>
          </a:p>
          <a:p>
            <a:pPr algn="just"/>
            <a:r>
              <a:rPr lang="en-US" sz="2400" dirty="0">
                <a:latin typeface="Times New Roman" panose="02020603050405020304" pitchFamily="18" charset="0"/>
                <a:cs typeface="Times New Roman" panose="02020603050405020304" pitchFamily="18" charset="0"/>
              </a:rPr>
              <a:t>Dataset type: 385 Images</a:t>
            </a:r>
          </a:p>
          <a:p>
            <a:endParaRPr lang="en-IN" sz="2400" dirty="0">
              <a:latin typeface="Times New Roman" panose="02020603050405020304" pitchFamily="18" charset="0"/>
              <a:cs typeface="Times New Roman" panose="02020603050405020304" pitchFamily="18" charset="0"/>
            </a:endParaRPr>
          </a:p>
        </p:txBody>
      </p:sp>
      <p:pic>
        <p:nvPicPr>
          <p:cNvPr id="11" name="object 3">
            <a:extLst>
              <a:ext uri="{FF2B5EF4-FFF2-40B4-BE49-F238E27FC236}">
                <a16:creationId xmlns:a16="http://schemas.microsoft.com/office/drawing/2014/main" id="{DBF00F04-C3AF-F6D8-AE90-0F827672FC18}"/>
              </a:ext>
            </a:extLst>
          </p:cNvPr>
          <p:cNvPicPr/>
          <p:nvPr/>
        </p:nvPicPr>
        <p:blipFill>
          <a:blip r:embed="rId3"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D47C31BF-CF74-5B85-3EF0-A0A0CAC12585}"/>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pic>
        <p:nvPicPr>
          <p:cNvPr id="8" name="Picture 7">
            <a:extLst>
              <a:ext uri="{FF2B5EF4-FFF2-40B4-BE49-F238E27FC236}">
                <a16:creationId xmlns:a16="http://schemas.microsoft.com/office/drawing/2014/main" id="{4FBDD803-FD57-BD1B-7A64-6DAA9FF4A8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2971800"/>
            <a:ext cx="5486400" cy="2612502"/>
          </a:xfrm>
          <a:prstGeom prst="rect">
            <a:avLst/>
          </a:prstGeom>
        </p:spPr>
      </p:pic>
      <p:sp>
        <p:nvSpPr>
          <p:cNvPr id="5" name="object 5">
            <a:extLst>
              <a:ext uri="{FF2B5EF4-FFF2-40B4-BE49-F238E27FC236}">
                <a16:creationId xmlns:a16="http://schemas.microsoft.com/office/drawing/2014/main" id="{172F6DC4-6894-44DA-FEAF-AE937AB24B1B}"/>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220446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3450" y="622997"/>
            <a:ext cx="2705100" cy="628377"/>
          </a:xfrm>
          <a:prstGeom prst="rect">
            <a:avLst/>
          </a:prstGeom>
        </p:spPr>
        <p:txBody>
          <a:bodyPr vert="horz" wrap="square" lIns="0" tIns="12700" rIns="0" bIns="0" rtlCol="0">
            <a:spAutoFit/>
          </a:bodyPr>
          <a:lstStyle/>
          <a:p>
            <a:pPr marL="12700">
              <a:spcBef>
                <a:spcPts val="100"/>
              </a:spcBef>
            </a:pPr>
            <a:r>
              <a:rPr lang="en-IN" spc="-25" dirty="0">
                <a:latin typeface="Times New Roman" panose="02020603050405020304" pitchFamily="18" charset="0"/>
                <a:cs typeface="Times New Roman" panose="02020603050405020304" pitchFamily="18" charset="0"/>
              </a:rPr>
              <a:t>RESULTS</a:t>
            </a:r>
            <a:endParaRPr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19</a:t>
            </a:fld>
            <a:endParaRPr dirty="0"/>
          </a:p>
        </p:txBody>
      </p:sp>
      <p:pic>
        <p:nvPicPr>
          <p:cNvPr id="11" name="object 3">
            <a:extLst>
              <a:ext uri="{FF2B5EF4-FFF2-40B4-BE49-F238E27FC236}">
                <a16:creationId xmlns:a16="http://schemas.microsoft.com/office/drawing/2014/main" id="{DBF00F04-C3AF-F6D8-AE90-0F827672FC18}"/>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D47C31BF-CF74-5B85-3EF0-A0A0CAC12585}"/>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pic>
        <p:nvPicPr>
          <p:cNvPr id="5" name="Picture 4">
            <a:extLst>
              <a:ext uri="{FF2B5EF4-FFF2-40B4-BE49-F238E27FC236}">
                <a16:creationId xmlns:a16="http://schemas.microsoft.com/office/drawing/2014/main" id="{21E1CA82-2BEA-8E03-AB04-9E4EF1B25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49" y="1371600"/>
            <a:ext cx="8724902" cy="5030656"/>
          </a:xfrm>
          <a:prstGeom prst="rect">
            <a:avLst/>
          </a:prstGeom>
        </p:spPr>
      </p:pic>
      <p:sp>
        <p:nvSpPr>
          <p:cNvPr id="7" name="object 5">
            <a:extLst>
              <a:ext uri="{FF2B5EF4-FFF2-40B4-BE49-F238E27FC236}">
                <a16:creationId xmlns:a16="http://schemas.microsoft.com/office/drawing/2014/main" id="{F0160246-8BCF-30CA-75C7-9CE9868A16AC}"/>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267720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8381" y="622997"/>
            <a:ext cx="2369643" cy="628377"/>
          </a:xfrm>
          <a:prstGeom prst="rect">
            <a:avLst/>
          </a:prstGeom>
        </p:spPr>
        <p:txBody>
          <a:bodyPr vert="horz" wrap="square" lIns="0" tIns="12700" rIns="0" bIns="0" rtlCol="0">
            <a:spAutoFit/>
          </a:bodyPr>
          <a:lstStyle/>
          <a:p>
            <a:pPr marL="12700">
              <a:spcBef>
                <a:spcPts val="100"/>
              </a:spcBef>
            </a:pPr>
            <a:r>
              <a:rPr spc="-60"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GEN</a:t>
            </a:r>
            <a:r>
              <a:rPr spc="-105" dirty="0">
                <a:latin typeface="Times New Roman" panose="02020603050405020304" pitchFamily="18" charset="0"/>
                <a:cs typeface="Times New Roman" panose="02020603050405020304" pitchFamily="18" charset="0"/>
              </a:rPr>
              <a:t>D</a:t>
            </a:r>
            <a:r>
              <a:rPr dirty="0">
                <a:latin typeface="Times New Roman" panose="02020603050405020304" pitchFamily="18" charset="0"/>
                <a:cs typeface="Times New Roman" panose="02020603050405020304" pitchFamily="18" charset="0"/>
              </a:rPr>
              <a:t>A</a:t>
            </a:r>
          </a:p>
        </p:txBody>
      </p:sp>
      <p:pic>
        <p:nvPicPr>
          <p:cNvPr id="3" name="object 3"/>
          <p:cNvPicPr/>
          <p:nvPr/>
        </p:nvPicPr>
        <p:blipFill>
          <a:blip r:embed="rId2" cstate="print"/>
          <a:stretch>
            <a:fillRect/>
          </a:stretch>
        </p:blipFill>
        <p:spPr>
          <a:xfrm>
            <a:off x="10363201" y="0"/>
            <a:ext cx="990599" cy="1224480"/>
          </a:xfrm>
          <a:prstGeom prst="rect">
            <a:avLst/>
          </a:prstGeom>
        </p:spPr>
      </p:pic>
      <p:sp>
        <p:nvSpPr>
          <p:cNvPr id="4" name="object 4"/>
          <p:cNvSpPr txBox="1"/>
          <p:nvPr/>
        </p:nvSpPr>
        <p:spPr>
          <a:xfrm>
            <a:off x="1925060" y="1371600"/>
            <a:ext cx="4208143" cy="5552802"/>
          </a:xfrm>
          <a:prstGeom prst="rect">
            <a:avLst/>
          </a:prstGeom>
        </p:spPr>
        <p:txBody>
          <a:bodyPr vert="horz" wrap="square" lIns="0" tIns="12700" rIns="0" bIns="0" rtlCol="0">
            <a:spAutoFit/>
          </a:bodyPr>
          <a:lstStyle/>
          <a:p>
            <a:pPr marL="521970" indent="-509270" algn="just">
              <a:buFont typeface="Arial MT"/>
              <a:buChar char="•"/>
              <a:tabLst>
                <a:tab pos="521334" algn="l"/>
                <a:tab pos="521970" algn="l"/>
              </a:tabLst>
            </a:pPr>
            <a:r>
              <a:rPr lang="en-IN" sz="2400" spc="-15" dirty="0">
                <a:latin typeface="Times New Roman" panose="02020603050405020304" pitchFamily="18" charset="0"/>
                <a:cs typeface="Times New Roman" panose="02020603050405020304" pitchFamily="18" charset="0"/>
              </a:rPr>
              <a:t>Abstract</a:t>
            </a:r>
          </a:p>
          <a:p>
            <a:pPr marL="521970" indent="-509270" algn="just">
              <a:buFont typeface="Arial MT"/>
              <a:buChar char="•"/>
              <a:tabLst>
                <a:tab pos="521334" algn="l"/>
                <a:tab pos="521970" algn="l"/>
              </a:tabLst>
            </a:pPr>
            <a:r>
              <a:rPr sz="2400" spc="-15" dirty="0">
                <a:latin typeface="Times New Roman" panose="02020603050405020304" pitchFamily="18" charset="0"/>
                <a:cs typeface="Times New Roman" panose="02020603050405020304" pitchFamily="18" charset="0"/>
              </a:rPr>
              <a:t>Introduction</a:t>
            </a:r>
            <a:endParaRPr lang="en-IN" sz="2400" spc="-15"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15" dirty="0">
                <a:latin typeface="Times New Roman" panose="02020603050405020304" pitchFamily="18" charset="0"/>
                <a:cs typeface="Times New Roman" panose="02020603050405020304" pitchFamily="18" charset="0"/>
              </a:rPr>
              <a:t>Objective</a:t>
            </a:r>
          </a:p>
          <a:p>
            <a:pPr marL="521970" indent="-509270" algn="just">
              <a:buFont typeface="Arial MT"/>
              <a:buChar char="•"/>
              <a:tabLst>
                <a:tab pos="521334" algn="l"/>
                <a:tab pos="521970" algn="l"/>
              </a:tabLst>
            </a:pPr>
            <a:r>
              <a:rPr lang="en-IN" sz="2400" spc="-20" dirty="0">
                <a:latin typeface="Times New Roman" panose="02020603050405020304" pitchFamily="18" charset="0"/>
                <a:cs typeface="Times New Roman" panose="02020603050405020304" pitchFamily="18" charset="0"/>
              </a:rPr>
              <a:t>Literature Survey</a:t>
            </a:r>
            <a:endParaRPr sz="2400"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sz="2400" spc="-10" dirty="0">
                <a:latin typeface="Times New Roman" panose="02020603050405020304" pitchFamily="18" charset="0"/>
                <a:cs typeface="Times New Roman" panose="02020603050405020304" pitchFamily="18" charset="0"/>
              </a:rPr>
              <a:t>Existing</a:t>
            </a:r>
            <a:r>
              <a:rPr sz="2400" spc="-4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system</a:t>
            </a:r>
            <a:endParaRPr lang="en-IN" sz="2400" spc="-25" dirty="0">
              <a:latin typeface="Times New Roman" panose="020206030504050203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10" dirty="0">
                <a:latin typeface="Times New Roman" panose="02020603050405020304" pitchFamily="18" charset="0"/>
                <a:cs typeface="Times New Roman" panose="02020603050405020304" pitchFamily="18" charset="0"/>
              </a:rPr>
              <a:t>Proposed</a:t>
            </a:r>
            <a:r>
              <a:rPr lang="en-IN" sz="2400" spc="-45" dirty="0">
                <a:latin typeface="Times New Roman" panose="02020603050405020304" pitchFamily="18" charset="0"/>
                <a:cs typeface="Times New Roman" panose="02020603050405020304" pitchFamily="18" charset="0"/>
              </a:rPr>
              <a:t> </a:t>
            </a:r>
            <a:r>
              <a:rPr lang="en-IN" sz="2400" spc="-25" dirty="0">
                <a:latin typeface="Times New Roman" panose="02020603050405020304" pitchFamily="18" charset="0"/>
                <a:cs typeface="Times New Roman" panose="02020603050405020304" pitchFamily="18" charset="0"/>
              </a:rPr>
              <a:t>system</a:t>
            </a:r>
          </a:p>
          <a:p>
            <a:pPr marL="521970" indent="-509270" algn="just">
              <a:buFont typeface="Arial MT"/>
              <a:buChar char="•"/>
              <a:tabLst>
                <a:tab pos="521334" algn="l"/>
                <a:tab pos="521970" algn="l"/>
              </a:tabLst>
            </a:pPr>
            <a:r>
              <a:rPr lang="en-US" sz="2400" spc="-10" dirty="0">
                <a:latin typeface="Times New Roman" panose="02020603050405020304" pitchFamily="18" charset="0"/>
                <a:cs typeface="Times New Roman" panose="02020603050405020304" pitchFamily="18" charset="0"/>
              </a:rPr>
              <a:t>Architecture</a:t>
            </a:r>
          </a:p>
          <a:p>
            <a:pPr marL="521970" indent="-509270" algn="just">
              <a:buFont typeface="Arial MT"/>
              <a:buChar char="•"/>
              <a:tabLst>
                <a:tab pos="521334" algn="l"/>
                <a:tab pos="521970" algn="l"/>
              </a:tabLst>
            </a:pPr>
            <a:r>
              <a:rPr lang="en-US" sz="2400" spc="-10" dirty="0">
                <a:latin typeface="Times New Roman" panose="02020603050405020304" pitchFamily="18" charset="0"/>
                <a:cs typeface="Times New Roman" panose="02020603050405020304" pitchFamily="18" charset="0"/>
              </a:rPr>
              <a:t>Methodology</a:t>
            </a:r>
          </a:p>
          <a:p>
            <a:pPr marL="521970" indent="-509270" algn="just">
              <a:buFont typeface="Arial MT"/>
              <a:buChar char="•"/>
              <a:tabLst>
                <a:tab pos="521334" algn="l"/>
                <a:tab pos="521970" algn="l"/>
              </a:tabLst>
            </a:pPr>
            <a:r>
              <a:rPr lang="en-US" sz="2400" spc="-20" dirty="0">
                <a:latin typeface="Times New Roman" panose="02020603050405020304" pitchFamily="18" charset="0"/>
                <a:cs typeface="Times New Roman" panose="02020603050405020304" pitchFamily="18" charset="0"/>
              </a:rPr>
              <a:t>Dataset</a:t>
            </a:r>
          </a:p>
          <a:p>
            <a:pPr marL="521970" indent="-509270" algn="just">
              <a:buFont typeface="Arial MT"/>
              <a:buChar char="•"/>
              <a:tabLst>
                <a:tab pos="521334" algn="l"/>
                <a:tab pos="521970" algn="l"/>
              </a:tabLst>
            </a:pPr>
            <a:r>
              <a:rPr lang="en-US" sz="2400" spc="-20" dirty="0">
                <a:latin typeface="Times New Roman" panose="02020603050405020304" pitchFamily="18" charset="0"/>
                <a:cs typeface="Times New Roman" panose="02020603050405020304" pitchFamily="18" charset="0"/>
              </a:rPr>
              <a:t>Results</a:t>
            </a:r>
          </a:p>
          <a:p>
            <a:pPr marL="521970" indent="-509270" algn="just">
              <a:buFont typeface="Arial MT"/>
              <a:buChar char="•"/>
              <a:tabLst>
                <a:tab pos="521334" algn="l"/>
                <a:tab pos="521970" algn="l"/>
              </a:tabLst>
            </a:pPr>
            <a:r>
              <a:rPr lang="en-US" sz="2400" dirty="0">
                <a:latin typeface="Times New Roman" panose="02020603050405020304" pitchFamily="18" charset="0"/>
                <a:cs typeface="Times New Roman" panose="02020603050405020304" pitchFamily="18" charset="0"/>
              </a:rPr>
              <a:t>Societal Impact</a:t>
            </a:r>
          </a:p>
          <a:p>
            <a:pPr marL="521970" indent="-509270" algn="just">
              <a:buFont typeface="Arial MT"/>
              <a:buChar char="•"/>
              <a:tabLst>
                <a:tab pos="521334" algn="l"/>
                <a:tab pos="521970" algn="l"/>
              </a:tabLst>
            </a:pPr>
            <a:r>
              <a:rPr lang="en-US" sz="2400" dirty="0">
                <a:latin typeface="Times New Roman" panose="02020603050405020304" pitchFamily="18" charset="0"/>
                <a:cs typeface="Times New Roman" panose="02020603050405020304" pitchFamily="18" charset="0"/>
              </a:rPr>
              <a:t>Conclusion</a:t>
            </a:r>
          </a:p>
          <a:p>
            <a:pPr marL="521970" indent="-509270" algn="just">
              <a:buFont typeface="Arial MT"/>
              <a:buChar char="•"/>
              <a:tabLst>
                <a:tab pos="521334" algn="l"/>
                <a:tab pos="521970" algn="l"/>
              </a:tabLst>
            </a:pPr>
            <a:r>
              <a:rPr lang="en-US" sz="2400" dirty="0">
                <a:latin typeface="Times New Roman" panose="02020603050405020304" pitchFamily="18" charset="0"/>
                <a:cs typeface="Times New Roman" panose="02020603050405020304" pitchFamily="18" charset="0"/>
              </a:rPr>
              <a:t>References</a:t>
            </a:r>
          </a:p>
          <a:p>
            <a:pPr marL="521970" indent="-509270" algn="just">
              <a:buFont typeface="Arial MT"/>
              <a:buChar char="•"/>
              <a:tabLst>
                <a:tab pos="521334" algn="l"/>
                <a:tab pos="521970" algn="l"/>
              </a:tabLst>
            </a:pPr>
            <a:endParaRPr lang="en-IN" sz="2400" spc="-25" dirty="0">
              <a:latin typeface="Times New Roman" panose="02020603050405020304" pitchFamily="18" charset="0"/>
              <a:cs typeface="Times New Roman" panose="02020603050405020304" pitchFamily="18" charset="0"/>
            </a:endParaRPr>
          </a:p>
          <a:p>
            <a:pPr marL="12700" algn="just">
              <a:tabLst>
                <a:tab pos="521334" algn="l"/>
                <a:tab pos="521970" algn="l"/>
              </a:tabLst>
            </a:pPr>
            <a:endParaRPr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a:t>
            </a:fld>
            <a:endParaRPr dirty="0"/>
          </a:p>
        </p:txBody>
      </p:sp>
      <p:sp>
        <p:nvSpPr>
          <p:cNvPr id="7" name="Footer Placeholder 6"/>
          <p:cNvSpPr>
            <a:spLocks noGrp="1"/>
          </p:cNvSpPr>
          <p:nvPr>
            <p:ph type="ftr" sz="quarter" idx="5"/>
          </p:nvPr>
        </p:nvSpPr>
        <p:spPr>
          <a:xfrm>
            <a:off x="3954781" y="6402256"/>
            <a:ext cx="5349240" cy="553998"/>
          </a:xfrm>
        </p:spPr>
        <p:txBody>
          <a:bodyPr/>
          <a:lstStyle/>
          <a:p>
            <a:r>
              <a:rPr lang="en-IN" dirty="0"/>
              <a:t>Department of Computer Science and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43450" y="622997"/>
            <a:ext cx="2705100" cy="628377"/>
          </a:xfrm>
          <a:prstGeom prst="rect">
            <a:avLst/>
          </a:prstGeom>
        </p:spPr>
        <p:txBody>
          <a:bodyPr vert="horz" wrap="square" lIns="0" tIns="12700" rIns="0" bIns="0" rtlCol="0">
            <a:spAutoFit/>
          </a:bodyPr>
          <a:lstStyle/>
          <a:p>
            <a:pPr marL="12700">
              <a:spcBef>
                <a:spcPts val="100"/>
              </a:spcBef>
            </a:pPr>
            <a:r>
              <a:rPr lang="en-IN" spc="-25" dirty="0">
                <a:latin typeface="Times New Roman" panose="02020603050405020304" pitchFamily="18" charset="0"/>
                <a:cs typeface="Times New Roman" panose="02020603050405020304" pitchFamily="18" charset="0"/>
              </a:rPr>
              <a:t>RESULTS</a:t>
            </a:r>
            <a:endParaRPr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20</a:t>
            </a:fld>
            <a:endParaRPr dirty="0"/>
          </a:p>
        </p:txBody>
      </p:sp>
      <p:pic>
        <p:nvPicPr>
          <p:cNvPr id="11" name="object 3">
            <a:extLst>
              <a:ext uri="{FF2B5EF4-FFF2-40B4-BE49-F238E27FC236}">
                <a16:creationId xmlns:a16="http://schemas.microsoft.com/office/drawing/2014/main" id="{DBF00F04-C3AF-F6D8-AE90-0F827672FC18}"/>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D47C31BF-CF74-5B85-3EF0-A0A0CAC12585}"/>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pic>
        <p:nvPicPr>
          <p:cNvPr id="4" name="Picture 3">
            <a:extLst>
              <a:ext uri="{FF2B5EF4-FFF2-40B4-BE49-F238E27FC236}">
                <a16:creationId xmlns:a16="http://schemas.microsoft.com/office/drawing/2014/main" id="{0827A979-1046-F47E-9E46-3CC3C3165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397354"/>
            <a:ext cx="8610600" cy="4787203"/>
          </a:xfrm>
          <a:prstGeom prst="rect">
            <a:avLst/>
          </a:prstGeom>
        </p:spPr>
      </p:pic>
      <p:sp>
        <p:nvSpPr>
          <p:cNvPr id="5" name="object 5">
            <a:extLst>
              <a:ext uri="{FF2B5EF4-FFF2-40B4-BE49-F238E27FC236}">
                <a16:creationId xmlns:a16="http://schemas.microsoft.com/office/drawing/2014/main" id="{2D282AF6-5378-1060-BF11-03C9A006297B}"/>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75421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8690" y="619584"/>
            <a:ext cx="5105248"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SOCI</a:t>
            </a:r>
            <a:r>
              <a:rPr lang="en-IN" spc="-10" dirty="0">
                <a:latin typeface="Times New Roman" panose="02020603050405020304" pitchFamily="18" charset="0"/>
                <a:cs typeface="Times New Roman" panose="02020603050405020304" pitchFamily="18" charset="0"/>
              </a:rPr>
              <a:t>ET</a:t>
            </a:r>
            <a:r>
              <a:rPr spc="-10" dirty="0">
                <a:latin typeface="Times New Roman" panose="02020603050405020304" pitchFamily="18" charset="0"/>
                <a:cs typeface="Times New Roman" panose="02020603050405020304" pitchFamily="18" charset="0"/>
              </a:rPr>
              <a:t>AL</a:t>
            </a:r>
            <a:r>
              <a:rPr spc="-8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IMPACT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21</a:t>
            </a:fld>
            <a:endParaRPr dirty="0"/>
          </a:p>
        </p:txBody>
      </p:sp>
      <p:sp>
        <p:nvSpPr>
          <p:cNvPr id="4" name="TextBox 3">
            <a:extLst>
              <a:ext uri="{FF2B5EF4-FFF2-40B4-BE49-F238E27FC236}">
                <a16:creationId xmlns:a16="http://schemas.microsoft.com/office/drawing/2014/main" id="{392812C3-235B-83FF-C93E-176D9D10C0B1}"/>
              </a:ext>
            </a:extLst>
          </p:cNvPr>
          <p:cNvSpPr txBox="1"/>
          <p:nvPr/>
        </p:nvSpPr>
        <p:spPr>
          <a:xfrm>
            <a:off x="1219200" y="1752600"/>
            <a:ext cx="960120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itchFamily="18" charset="0"/>
                <a:cs typeface="Times New Roman" pitchFamily="18" charset="0"/>
              </a:rPr>
              <a:t>In countries with a large population like India, road accidents are a significant concern. Riders without helmets are 2.5 times more likely to die in an accident than those wearing helmets.</a:t>
            </a:r>
          </a:p>
          <a:p>
            <a:pPr marL="285750" indent="-285750" algn="just"/>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latin typeface="Times New Roman" pitchFamily="18" charset="0"/>
                <a:cs typeface="Times New Roman" pitchFamily="18" charset="0"/>
              </a:rPr>
              <a:t>To address this issue, a proposed system can be used to quickly detect drivers not wearing helmets and issue </a:t>
            </a:r>
            <a:r>
              <a:rPr lang="en-US" sz="2400" dirty="0" err="1">
                <a:latin typeface="Times New Roman" pitchFamily="18" charset="0"/>
                <a:cs typeface="Times New Roman" pitchFamily="18" charset="0"/>
              </a:rPr>
              <a:t>challans</a:t>
            </a:r>
            <a:r>
              <a:rPr lang="en-US" sz="2400" dirty="0">
                <a:latin typeface="Times New Roman" pitchFamily="18" charset="0"/>
                <a:cs typeface="Times New Roman" pitchFamily="18" charset="0"/>
              </a:rPr>
              <a:t>.</a:t>
            </a:r>
          </a:p>
          <a:p>
            <a:pPr marL="285750" indent="-285750" algn="just"/>
            <a:endParaRPr lang="en-IN" sz="2400" b="0" i="0" u="none" strike="noStrike" baseline="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latin typeface="Times New Roman" pitchFamily="18" charset="0"/>
                <a:cs typeface="Times New Roman" pitchFamily="18" charset="0"/>
              </a:rPr>
              <a:t>This system can also reduce the workload of traffic police officers, allowing them to focus on other violations such as illegal parking, driving on the wrong side, and drunk driving.</a:t>
            </a:r>
            <a:endParaRPr lang="en-IN" sz="2400" dirty="0">
              <a:latin typeface="Times New Roman" pitchFamily="18" charset="0"/>
              <a:cs typeface="Times New Roman" pitchFamily="18" charset="0"/>
            </a:endParaRPr>
          </a:p>
        </p:txBody>
      </p:sp>
      <p:pic>
        <p:nvPicPr>
          <p:cNvPr id="8" name="object 3">
            <a:extLst>
              <a:ext uri="{FF2B5EF4-FFF2-40B4-BE49-F238E27FC236}">
                <a16:creationId xmlns:a16="http://schemas.microsoft.com/office/drawing/2014/main" id="{FB92594F-9FAB-2825-DAF0-7EBC04A736FF}"/>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A422DA13-9855-78CB-53ED-B16815282862}"/>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5" name="object 5">
            <a:extLst>
              <a:ext uri="{FF2B5EF4-FFF2-40B4-BE49-F238E27FC236}">
                <a16:creationId xmlns:a16="http://schemas.microsoft.com/office/drawing/2014/main" id="{482DF674-0026-9A99-01CE-D3B9C9179A8F}"/>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108371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62450" y="579464"/>
            <a:ext cx="3467100"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CONCLUSION</a:t>
            </a:r>
            <a:endParaRPr spc="-55"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22</a:t>
            </a:fld>
            <a:endParaRPr dirty="0"/>
          </a:p>
        </p:txBody>
      </p:sp>
      <p:pic>
        <p:nvPicPr>
          <p:cNvPr id="8" name="object 3">
            <a:extLst>
              <a:ext uri="{FF2B5EF4-FFF2-40B4-BE49-F238E27FC236}">
                <a16:creationId xmlns:a16="http://schemas.microsoft.com/office/drawing/2014/main" id="{FB92594F-9FAB-2825-DAF0-7EBC04A736FF}"/>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A422DA13-9855-78CB-53ED-B16815282862}"/>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7" name="TextBox 6">
            <a:extLst>
              <a:ext uri="{FF2B5EF4-FFF2-40B4-BE49-F238E27FC236}">
                <a16:creationId xmlns:a16="http://schemas.microsoft.com/office/drawing/2014/main" id="{3E45F0EF-C86F-9A0D-736D-41B2DC71F4FD}"/>
              </a:ext>
            </a:extLst>
          </p:cNvPr>
          <p:cNvSpPr txBox="1"/>
          <p:nvPr/>
        </p:nvSpPr>
        <p:spPr>
          <a:xfrm>
            <a:off x="1447800" y="2133600"/>
            <a:ext cx="9372600" cy="2308324"/>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To conclude, using SSD </a:t>
            </a:r>
            <a:r>
              <a:rPr lang="en-US" sz="2400" dirty="0" err="1">
                <a:latin typeface="Times New Roman" pitchFamily="18" charset="0"/>
                <a:cs typeface="Times New Roman" pitchFamily="18" charset="0"/>
              </a:rPr>
              <a:t>MobileNet</a:t>
            </a:r>
            <a:r>
              <a:rPr lang="en-US" sz="2400" dirty="0">
                <a:latin typeface="Times New Roman" pitchFamily="18" charset="0"/>
                <a:cs typeface="Times New Roman" pitchFamily="18" charset="0"/>
              </a:rPr>
              <a:t> in deep learning is an effective way to detect helmets and identify number plates. This technology can help catch violators and improve road safety. This technology holds great promise for the future of traffic regulation and management.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Further, the task of real time image processing for poor quality images can be carried out for this system as future scope.</a:t>
            </a:r>
            <a:endParaRPr lang="en-IN" sz="2400" dirty="0">
              <a:latin typeface="Times New Roman" pitchFamily="18" charset="0"/>
              <a:cs typeface="Times New Roman" pitchFamily="18" charset="0"/>
            </a:endParaRPr>
          </a:p>
        </p:txBody>
      </p:sp>
      <p:sp>
        <p:nvSpPr>
          <p:cNvPr id="5" name="object 5">
            <a:extLst>
              <a:ext uri="{FF2B5EF4-FFF2-40B4-BE49-F238E27FC236}">
                <a16:creationId xmlns:a16="http://schemas.microsoft.com/office/drawing/2014/main" id="{0E76CE61-5BA9-6A5B-C1F3-89BFEFEC9E74}"/>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118241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26890" y="612240"/>
            <a:ext cx="3538220" cy="628377"/>
          </a:xfrm>
          <a:prstGeom prst="rect">
            <a:avLst/>
          </a:prstGeom>
        </p:spPr>
        <p:txBody>
          <a:bodyPr vert="horz" wrap="square" lIns="0" tIns="12700" rIns="0" bIns="0" rtlCol="0">
            <a:spAutoFit/>
          </a:bodyPr>
          <a:lstStyle/>
          <a:p>
            <a:pPr marL="12700">
              <a:spcBef>
                <a:spcPts val="100"/>
              </a:spcBef>
            </a:pPr>
            <a:r>
              <a:rPr spc="-5" dirty="0">
                <a:latin typeface="Times New Roman" panose="02020603050405020304" pitchFamily="18" charset="0"/>
                <a:cs typeface="Times New Roman" panose="02020603050405020304" pitchFamily="18" charset="0"/>
              </a:rPr>
              <a:t>REFERENC</a:t>
            </a:r>
            <a:r>
              <a:rPr spc="-40"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23</a:t>
            </a:fld>
            <a:endParaRPr dirty="0"/>
          </a:p>
        </p:txBody>
      </p:sp>
      <p:sp>
        <p:nvSpPr>
          <p:cNvPr id="4" name="TextBox 3">
            <a:extLst>
              <a:ext uri="{FF2B5EF4-FFF2-40B4-BE49-F238E27FC236}">
                <a16:creationId xmlns:a16="http://schemas.microsoft.com/office/drawing/2014/main" id="{4C6F5E9E-ACEA-03DF-AD7B-2A28132295AB}"/>
              </a:ext>
            </a:extLst>
          </p:cNvPr>
          <p:cNvSpPr txBox="1"/>
          <p:nvPr/>
        </p:nvSpPr>
        <p:spPr>
          <a:xfrm>
            <a:off x="609600" y="1596509"/>
            <a:ext cx="10909908" cy="4832092"/>
          </a:xfrm>
          <a:prstGeom prst="rect">
            <a:avLst/>
          </a:prstGeom>
          <a:noFill/>
        </p:spPr>
        <p:txBody>
          <a:bodyPr wrap="square" rtlCol="0">
            <a:spAutoFit/>
          </a:bodyPr>
          <a:lstStyle/>
          <a:p>
            <a:pPr algn="just"/>
            <a:r>
              <a:rPr lang="en-US" sz="1400" dirty="0"/>
              <a:t>[1] </a:t>
            </a:r>
            <a:r>
              <a:rPr lang="en-IN" sz="1400" dirty="0"/>
              <a:t>Shubham Kumar Chandravanshi, Hirva Bhagat, Manan Darji, Himani Trivedi</a:t>
            </a:r>
            <a:r>
              <a:rPr lang="en-US" sz="1400" dirty="0"/>
              <a:t>, ”</a:t>
            </a:r>
            <a:r>
              <a:rPr lang="en-US" sz="1400" i="0" dirty="0">
                <a:effectLst/>
              </a:rPr>
              <a:t>Automated Generation of Challan on Violation of Traffic Rules using Machine Learning</a:t>
            </a:r>
            <a:r>
              <a:rPr lang="en-US" sz="1400" dirty="0"/>
              <a:t>”,  Volume 10 Issue 3, March 2021.</a:t>
            </a:r>
          </a:p>
          <a:p>
            <a:pPr algn="just"/>
            <a:endParaRPr lang="en-US" sz="1400" dirty="0"/>
          </a:p>
          <a:p>
            <a:pPr algn="just"/>
            <a:r>
              <a:rPr lang="en-US" sz="1400" dirty="0"/>
              <a:t>[2]</a:t>
            </a:r>
            <a:r>
              <a:rPr lang="en-IN" sz="1400" dirty="0"/>
              <a:t> Dr. Sonali Ridhorkar, Khushi Gupta, Kalyani lokhande, Prachi Bhanarkar, Vijeta Meshram, Venuhemane</a:t>
            </a:r>
            <a:r>
              <a:rPr lang="en-US" sz="1400" dirty="0"/>
              <a:t>, ”</a:t>
            </a:r>
            <a:r>
              <a:rPr lang="en-US" sz="1400" i="0" dirty="0">
                <a:effectLst/>
              </a:rPr>
              <a:t>Online Challan Generation System Based On Machine Learning</a:t>
            </a:r>
            <a:r>
              <a:rPr lang="en-US" sz="1400" dirty="0"/>
              <a:t>”,</a:t>
            </a:r>
            <a:r>
              <a:rPr lang="en-IN" sz="1400" dirty="0"/>
              <a:t> Vol. 7, No. 8, 2022</a:t>
            </a:r>
            <a:r>
              <a:rPr lang="en-US" sz="1400" dirty="0"/>
              <a:t>.</a:t>
            </a:r>
          </a:p>
          <a:p>
            <a:pPr algn="just"/>
            <a:endParaRPr lang="en-US" sz="1400" dirty="0"/>
          </a:p>
          <a:p>
            <a:pPr algn="just"/>
            <a:r>
              <a:rPr lang="en-US" sz="1400" dirty="0"/>
              <a:t>[3]</a:t>
            </a:r>
            <a:r>
              <a:rPr lang="en-IN" sz="1400" dirty="0"/>
              <a:t> Srinath, Raghunandan, Jayavrinda Vrindavanam, Y. R. Sumukh, L. Yashaswini, and Sangeetha S. Chegaraddi. "Smart Vehicle Recognition And E-Challan Generation System." In 2020 International Conference for Emerging Technology (INCET), pp. 1-4. IEEE, 2020.</a:t>
            </a:r>
          </a:p>
          <a:p>
            <a:pPr algn="just"/>
            <a:endParaRPr lang="en-US" sz="1400" dirty="0"/>
          </a:p>
          <a:p>
            <a:pPr algn="just"/>
            <a:r>
              <a:rPr lang="en-US" sz="1400" dirty="0"/>
              <a:t>[4] Agrawal, Rahul, Manas Agarwal, and Rajalakshmi Krishnamurthi. "Cognitive number plate recognition using machine learning and data visualization techniques." In 2020 6th international conference on signal processing and communication (ICSC), pp. 101-107. IEEE, 2020.</a:t>
            </a:r>
          </a:p>
          <a:p>
            <a:pPr algn="just"/>
            <a:endParaRPr lang="en-US" sz="1400" dirty="0"/>
          </a:p>
          <a:p>
            <a:pPr algn="just"/>
            <a:r>
              <a:rPr lang="en-US" sz="1400" dirty="0"/>
              <a:t>[5]</a:t>
            </a:r>
            <a:r>
              <a:rPr lang="en-IN" sz="1400" dirty="0"/>
              <a:t> Rajkumar, M., I. Chandra, S. Jai Ganesh, K. Dhivya, and K. Sangeethalakshmi. "Smart Vehicle Number Plate Scanning System using Optical Character Recognition Strategy." In 2022 6th International Conference on Computing Methodologies and Communication (ICCMC), pp. 1328-1334. IEEE, 2022.</a:t>
            </a:r>
          </a:p>
          <a:p>
            <a:pPr algn="just"/>
            <a:endParaRPr lang="en-US" sz="1400" dirty="0"/>
          </a:p>
          <a:p>
            <a:pPr algn="just"/>
            <a:r>
              <a:rPr lang="en-US" sz="1400" dirty="0"/>
              <a:t>[6]</a:t>
            </a:r>
            <a:r>
              <a:rPr lang="en-IN" sz="1400" dirty="0"/>
              <a:t> Fernandes, Roshan, K. Madhu Rai, Anisha P. Rodrigues, B. A. Mohan, N. Sreenivasa, and N. Megha. "Recognition of Moving Vehicle Number Plates using Convolutional Neural Network and Support Vector Machine Techniques." In 2021 IEEE International Conference on Distributed Computing, VLSI, Electrical Circuits and Robotics (DISCOVER), pp. 93-98. IEEE, 2021.</a:t>
            </a:r>
            <a:endParaRPr lang="en-US" sz="1400" dirty="0"/>
          </a:p>
          <a:p>
            <a:pPr algn="just"/>
            <a:endParaRPr lang="en-US" sz="1400" dirty="0"/>
          </a:p>
          <a:p>
            <a:pPr algn="just"/>
            <a:endParaRPr lang="en-US" sz="1400" dirty="0"/>
          </a:p>
          <a:p>
            <a:pPr algn="just"/>
            <a:endParaRPr lang="en-IN" sz="1400" dirty="0"/>
          </a:p>
        </p:txBody>
      </p:sp>
      <p:pic>
        <p:nvPicPr>
          <p:cNvPr id="8" name="object 3">
            <a:extLst>
              <a:ext uri="{FF2B5EF4-FFF2-40B4-BE49-F238E27FC236}">
                <a16:creationId xmlns:a16="http://schemas.microsoft.com/office/drawing/2014/main" id="{F15C1B49-0FED-DA62-ABD8-B78670772005}"/>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2F842B62-409D-9389-241E-1B359A341530}"/>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5" name="object 5">
            <a:extLst>
              <a:ext uri="{FF2B5EF4-FFF2-40B4-BE49-F238E27FC236}">
                <a16:creationId xmlns:a16="http://schemas.microsoft.com/office/drawing/2014/main" id="{9B521DAC-D4E4-EB13-E4AB-CA2C67F598E9}"/>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24</a:t>
            </a:fld>
            <a:endParaRPr dirty="0"/>
          </a:p>
        </p:txBody>
      </p:sp>
      <p:sp>
        <p:nvSpPr>
          <p:cNvPr id="4" name="TextBox 3">
            <a:extLst>
              <a:ext uri="{FF2B5EF4-FFF2-40B4-BE49-F238E27FC236}">
                <a16:creationId xmlns:a16="http://schemas.microsoft.com/office/drawing/2014/main" id="{4C6F5E9E-ACEA-03DF-AD7B-2A28132295AB}"/>
              </a:ext>
            </a:extLst>
          </p:cNvPr>
          <p:cNvSpPr txBox="1"/>
          <p:nvPr/>
        </p:nvSpPr>
        <p:spPr>
          <a:xfrm>
            <a:off x="609600" y="1657152"/>
            <a:ext cx="10972799" cy="4832092"/>
          </a:xfrm>
          <a:prstGeom prst="rect">
            <a:avLst/>
          </a:prstGeom>
          <a:noFill/>
        </p:spPr>
        <p:txBody>
          <a:bodyPr wrap="square" rtlCol="0">
            <a:spAutoFit/>
          </a:bodyPr>
          <a:lstStyle/>
          <a:p>
            <a:pPr algn="just"/>
            <a:r>
              <a:rPr lang="en-US" sz="1400" dirty="0"/>
              <a:t>[7]</a:t>
            </a:r>
            <a:r>
              <a:rPr lang="en-IN" sz="1400" dirty="0"/>
              <a:t> </a:t>
            </a:r>
            <a:r>
              <a:rPr lang="en-IN" sz="1400" dirty="0">
                <a:solidFill>
                  <a:srgbClr val="222222"/>
                </a:solidFill>
                <a:effectLst/>
              </a:rPr>
              <a:t>Darji, Meghal, Jaivik Dave, Nadim Asif, Chirag Godawat, Vishal Chudasama, and Kishor Upla. "Licence Plate Identification and Recognition for Non-Helmeted Motorcyclists using Light-weight Convolution Neural Network." In 2020 International Conference for Emerging Technology (INCET), pp. 1-6. IEEE, 2020.</a:t>
            </a:r>
          </a:p>
          <a:p>
            <a:pPr algn="just"/>
            <a:endParaRPr lang="en-US" sz="1400" dirty="0"/>
          </a:p>
          <a:p>
            <a:pPr algn="just"/>
            <a:r>
              <a:rPr lang="en-US" sz="1400" dirty="0"/>
              <a:t>[8]</a:t>
            </a:r>
            <a:r>
              <a:rPr lang="sv-SE" sz="1400" dirty="0"/>
              <a:t> </a:t>
            </a:r>
            <a:r>
              <a:rPr lang="en-IN" sz="1400" dirty="0">
                <a:solidFill>
                  <a:srgbClr val="222222"/>
                </a:solidFill>
                <a:effectLst/>
              </a:rPr>
              <a:t>Sharma, Shubham Kumar, Aakrati Jain, Swapnil Babar, and Pushpak Mahajan. "E-CHALLAN GENERATION SYSTEM USING ANPR WITH WEB APPLICATION.“</a:t>
            </a:r>
            <a:r>
              <a:rPr lang="en-US" sz="1400" dirty="0"/>
              <a:t>International Research Journal of Modernization in Engineering Technology and Science, Volume:03, Issue:04, April-2021, pp – (2265-2268) </a:t>
            </a:r>
            <a:endParaRPr lang="en-IN" sz="1400" dirty="0">
              <a:solidFill>
                <a:srgbClr val="222222"/>
              </a:solidFill>
              <a:effectLst/>
            </a:endParaRPr>
          </a:p>
          <a:p>
            <a:pPr algn="just"/>
            <a:endParaRPr lang="en-US" sz="1400" dirty="0"/>
          </a:p>
          <a:p>
            <a:pPr algn="just"/>
            <a:r>
              <a:rPr lang="en-US" sz="1400" dirty="0"/>
              <a:t>[9]</a:t>
            </a:r>
            <a:r>
              <a:rPr lang="en-IN" sz="1400" dirty="0"/>
              <a:t> Siddhant Shivam, Tushar Teotia, Shubham Mishra, Himanshu Mittal, </a:t>
            </a:r>
            <a:r>
              <a:rPr lang="en-US" sz="1400" dirty="0"/>
              <a:t>”</a:t>
            </a:r>
            <a:r>
              <a:rPr lang="en-US" sz="1400" dirty="0">
                <a:effectLst/>
              </a:rPr>
              <a:t> IOT based E-Challan Automation for RTO using RFID</a:t>
            </a:r>
            <a:r>
              <a:rPr lang="en-US" sz="1400" dirty="0"/>
              <a:t>”,</a:t>
            </a:r>
            <a:r>
              <a:rPr lang="en-IN" sz="1400" dirty="0"/>
              <a:t> Volume: 06, Issue: 03, Mar 2019</a:t>
            </a:r>
            <a:r>
              <a:rPr lang="en-US" sz="1400" dirty="0"/>
              <a:t>.</a:t>
            </a:r>
          </a:p>
          <a:p>
            <a:pPr algn="just"/>
            <a:endParaRPr lang="en-US" sz="1400" dirty="0"/>
          </a:p>
          <a:p>
            <a:pPr algn="just"/>
            <a:r>
              <a:rPr lang="en-US" sz="1400" dirty="0"/>
              <a:t>[10]</a:t>
            </a:r>
            <a:r>
              <a:rPr lang="en-IN" sz="1400" dirty="0"/>
              <a:t> Manish Kumar, Niranjan Kumar, Mizan Faisal, Nizamuddin, Niranjan Kumar</a:t>
            </a:r>
            <a:r>
              <a:rPr lang="en-US" sz="1400" dirty="0"/>
              <a:t>, ”</a:t>
            </a:r>
            <a:r>
              <a:rPr lang="en-US" sz="1400" dirty="0">
                <a:effectLst/>
              </a:rPr>
              <a:t> Automatic challan System using RFID Technology</a:t>
            </a:r>
            <a:r>
              <a:rPr lang="en-US" sz="1400" dirty="0"/>
              <a:t>”, Volume 6, Issue 5, May 2019.</a:t>
            </a:r>
          </a:p>
          <a:p>
            <a:pPr algn="just"/>
            <a:endParaRPr lang="en-US" sz="1400" dirty="0"/>
          </a:p>
          <a:p>
            <a:pPr algn="just"/>
            <a:r>
              <a:rPr lang="en-US" sz="1400" dirty="0"/>
              <a:t>[11]</a:t>
            </a:r>
            <a:r>
              <a:rPr lang="en-IN" sz="1400" dirty="0"/>
              <a:t> Shubham Kukde, Sakshi Lokhande, Santosh Mishra, Pranoti Mahalle, Prof. Kiran</a:t>
            </a:r>
            <a:r>
              <a:rPr lang="en-US" sz="1400" dirty="0"/>
              <a:t>, ”</a:t>
            </a:r>
            <a:r>
              <a:rPr lang="en-IN" sz="1400" dirty="0">
                <a:effectLst/>
              </a:rPr>
              <a:t>Automated E-Challan System</a:t>
            </a:r>
            <a:r>
              <a:rPr lang="en-US" sz="1400" dirty="0"/>
              <a:t>”,</a:t>
            </a:r>
            <a:r>
              <a:rPr lang="en-IN" sz="1400" dirty="0"/>
              <a:t> Volume 7, Issue III, Mar 2019</a:t>
            </a:r>
            <a:r>
              <a:rPr lang="en-US" sz="1400" dirty="0"/>
              <a:t>.</a:t>
            </a:r>
          </a:p>
          <a:p>
            <a:pPr algn="just"/>
            <a:endParaRPr lang="en-US" sz="1400" dirty="0"/>
          </a:p>
          <a:p>
            <a:pPr algn="just"/>
            <a:r>
              <a:rPr lang="en-US" sz="1400" dirty="0"/>
              <a:t>[12]</a:t>
            </a:r>
            <a:r>
              <a:rPr lang="en-IN" sz="1400" dirty="0"/>
              <a:t> Chinmayi Gurav, Vedika Kamble, Rupali Gurav, Prof. Neha S. Sakhalkar</a:t>
            </a:r>
            <a:r>
              <a:rPr lang="en-US" sz="1400" dirty="0"/>
              <a:t>, ”</a:t>
            </a:r>
            <a:r>
              <a:rPr lang="en-US" sz="1400" dirty="0">
                <a:effectLst/>
              </a:rPr>
              <a:t>A Review Paper on Vehicle Number Plate Recognition</a:t>
            </a:r>
            <a:r>
              <a:rPr lang="en-US" sz="1400" dirty="0"/>
              <a:t>”, Vol. 8 Issue 04, April 2019.</a:t>
            </a:r>
          </a:p>
          <a:p>
            <a:pPr algn="just"/>
            <a:endParaRPr lang="en-US" sz="1400" dirty="0"/>
          </a:p>
          <a:p>
            <a:pPr algn="just"/>
            <a:endParaRPr lang="en-US" sz="1400" dirty="0"/>
          </a:p>
          <a:p>
            <a:pPr algn="just"/>
            <a:endParaRPr lang="en-US" sz="1400" dirty="0"/>
          </a:p>
          <a:p>
            <a:pPr algn="just"/>
            <a:endParaRPr lang="en-IN" sz="1400" dirty="0"/>
          </a:p>
        </p:txBody>
      </p:sp>
      <p:pic>
        <p:nvPicPr>
          <p:cNvPr id="8" name="object 3">
            <a:extLst>
              <a:ext uri="{FF2B5EF4-FFF2-40B4-BE49-F238E27FC236}">
                <a16:creationId xmlns:a16="http://schemas.microsoft.com/office/drawing/2014/main" id="{35188A46-03A4-7BA5-70AB-0E0B359FCC4D}"/>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27AABA40-AF37-E937-858F-70FFBA96E906}"/>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3" name="object 3">
            <a:extLst>
              <a:ext uri="{FF2B5EF4-FFF2-40B4-BE49-F238E27FC236}">
                <a16:creationId xmlns:a16="http://schemas.microsoft.com/office/drawing/2014/main" id="{C175074F-64BD-3DAB-48F3-D7FB6D50DD0B}"/>
              </a:ext>
            </a:extLst>
          </p:cNvPr>
          <p:cNvSpPr txBox="1">
            <a:spLocks noGrp="1"/>
          </p:cNvSpPr>
          <p:nvPr>
            <p:ph type="title"/>
          </p:nvPr>
        </p:nvSpPr>
        <p:spPr>
          <a:xfrm>
            <a:off x="4326890" y="612240"/>
            <a:ext cx="3538220" cy="628377"/>
          </a:xfrm>
          <a:prstGeom prst="rect">
            <a:avLst/>
          </a:prstGeom>
        </p:spPr>
        <p:txBody>
          <a:bodyPr vert="horz" wrap="square" lIns="0" tIns="12700" rIns="0" bIns="0" rtlCol="0">
            <a:spAutoFit/>
          </a:bodyPr>
          <a:lstStyle/>
          <a:p>
            <a:pPr marL="12700">
              <a:spcBef>
                <a:spcPts val="100"/>
              </a:spcBef>
            </a:pPr>
            <a:r>
              <a:rPr spc="-5" dirty="0">
                <a:latin typeface="Times New Roman" panose="02020603050405020304" pitchFamily="18" charset="0"/>
                <a:cs typeface="Times New Roman" panose="02020603050405020304" pitchFamily="18" charset="0"/>
              </a:rPr>
              <a:t>REFERENC</a:t>
            </a:r>
            <a:r>
              <a:rPr spc="-40"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S</a:t>
            </a:r>
          </a:p>
        </p:txBody>
      </p:sp>
      <p:sp>
        <p:nvSpPr>
          <p:cNvPr id="5" name="object 5">
            <a:extLst>
              <a:ext uri="{FF2B5EF4-FFF2-40B4-BE49-F238E27FC236}">
                <a16:creationId xmlns:a16="http://schemas.microsoft.com/office/drawing/2014/main" id="{F0FB8055-13DB-B4A8-EC75-D7FE41E2A601}"/>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9658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0327" y="3007089"/>
            <a:ext cx="4411345" cy="843821"/>
          </a:xfrm>
          <a:prstGeom prst="rect">
            <a:avLst/>
          </a:prstGeom>
        </p:spPr>
        <p:txBody>
          <a:bodyPr vert="horz" wrap="square" lIns="0" tIns="12700" rIns="0" bIns="0" rtlCol="0">
            <a:spAutoFit/>
          </a:bodyPr>
          <a:lstStyle/>
          <a:p>
            <a:pPr marL="12700">
              <a:spcBef>
                <a:spcPts val="100"/>
              </a:spcBef>
            </a:pPr>
            <a:r>
              <a:rPr sz="5400" spc="-5" dirty="0">
                <a:latin typeface="Times New Roman" panose="02020603050405020304" pitchFamily="18" charset="0"/>
                <a:cs typeface="Times New Roman" panose="02020603050405020304" pitchFamily="18" charset="0"/>
              </a:rPr>
              <a:t>THANK</a:t>
            </a:r>
            <a:r>
              <a:rPr sz="5400" spc="-90" dirty="0">
                <a:latin typeface="Times New Roman" panose="02020603050405020304" pitchFamily="18" charset="0"/>
                <a:cs typeface="Times New Roman" panose="02020603050405020304" pitchFamily="18" charset="0"/>
              </a:rPr>
              <a:t> </a:t>
            </a:r>
            <a:r>
              <a:rPr sz="5400" spc="-130" dirty="0">
                <a:latin typeface="Times New Roman" panose="02020603050405020304" pitchFamily="18" charset="0"/>
                <a:cs typeface="Times New Roman" panose="02020603050405020304" pitchFamily="18" charset="0"/>
              </a:rPr>
              <a:t>YOU</a:t>
            </a:r>
            <a:endParaRPr sz="54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25</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5350" y="612240"/>
            <a:ext cx="2781300"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pic>
        <p:nvPicPr>
          <p:cNvPr id="4" name="object 3">
            <a:extLst>
              <a:ext uri="{FF2B5EF4-FFF2-40B4-BE49-F238E27FC236}">
                <a16:creationId xmlns:a16="http://schemas.microsoft.com/office/drawing/2014/main" id="{8097D46F-5351-0B2B-CF6B-EDECBE90F964}"/>
              </a:ext>
            </a:extLst>
          </p:cNvPr>
          <p:cNvPicPr/>
          <p:nvPr/>
        </p:nvPicPr>
        <p:blipFill>
          <a:blip r:embed="rId2" cstate="print"/>
          <a:stretch>
            <a:fillRect/>
          </a:stretch>
        </p:blipFill>
        <p:spPr>
          <a:xfrm>
            <a:off x="10363201" y="0"/>
            <a:ext cx="990599" cy="1224480"/>
          </a:xfrm>
          <a:prstGeom prst="rect">
            <a:avLst/>
          </a:prstGeom>
        </p:spPr>
      </p:pic>
      <p:sp>
        <p:nvSpPr>
          <p:cNvPr id="9" name="Footer Placeholder 6">
            <a:extLst>
              <a:ext uri="{FF2B5EF4-FFF2-40B4-BE49-F238E27FC236}">
                <a16:creationId xmlns:a16="http://schemas.microsoft.com/office/drawing/2014/main" id="{3FA685B5-ABCA-C17A-BAAB-1A450BFDED8F}"/>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7" name="TextBox 6">
            <a:extLst>
              <a:ext uri="{FF2B5EF4-FFF2-40B4-BE49-F238E27FC236}">
                <a16:creationId xmlns:a16="http://schemas.microsoft.com/office/drawing/2014/main" id="{D09ED679-618E-A436-89C3-1AD8155BB67E}"/>
              </a:ext>
            </a:extLst>
          </p:cNvPr>
          <p:cNvSpPr txBox="1"/>
          <p:nvPr/>
        </p:nvSpPr>
        <p:spPr>
          <a:xfrm>
            <a:off x="1447800" y="2133600"/>
            <a:ext cx="9372600" cy="341632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Despite numerous traffic rule violations such as riding without helmets, drunk driving, overloading of vehicles with triple seats, and frequent accidents, traffic police have been deployed on every square to control the traffic. However, monitoring every violation has become a daunting task for the traffic authorities. To address this issue, a solution has been proposed using neural networks to develop an E-</a:t>
            </a:r>
            <a:r>
              <a:rPr lang="en-US" sz="2400" dirty="0" err="1">
                <a:latin typeface="Times New Roman" pitchFamily="18" charset="0"/>
                <a:cs typeface="Times New Roman" pitchFamily="18" charset="0"/>
              </a:rPr>
              <a:t>Challan</a:t>
            </a:r>
            <a:r>
              <a:rPr lang="en-US" sz="2400" dirty="0">
                <a:latin typeface="Times New Roman" pitchFamily="18" charset="0"/>
                <a:cs typeface="Times New Roman" pitchFamily="18" charset="0"/>
              </a:rPr>
              <a:t> Generation System. This will enable the traffic police department to easily identify violators without helmets and allocate more resources to monitor other violations.</a:t>
            </a:r>
            <a:endParaRPr lang="en-IN" sz="2400" dirty="0">
              <a:latin typeface="Times New Roman" pitchFamily="18" charset="0"/>
              <a:cs typeface="Times New Roman" pitchFamily="18" charset="0"/>
            </a:endParaRPr>
          </a:p>
        </p:txBody>
      </p:sp>
      <p:sp>
        <p:nvSpPr>
          <p:cNvPr id="5" name="object 5">
            <a:extLst>
              <a:ext uri="{FF2B5EF4-FFF2-40B4-BE49-F238E27FC236}">
                <a16:creationId xmlns:a16="http://schemas.microsoft.com/office/drawing/2014/main" id="{BA0B28DF-6DAF-0A5D-6995-B161BD52A9B7}"/>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186" y="581085"/>
            <a:ext cx="4131627"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4</a:t>
            </a:fld>
            <a:endParaRPr dirty="0"/>
          </a:p>
        </p:txBody>
      </p:sp>
      <p:sp>
        <p:nvSpPr>
          <p:cNvPr id="8" name="TextBox 7">
            <a:extLst>
              <a:ext uri="{FF2B5EF4-FFF2-40B4-BE49-F238E27FC236}">
                <a16:creationId xmlns:a16="http://schemas.microsoft.com/office/drawing/2014/main" id="{A38CC29D-0254-D4AA-AE56-9C13B4E2CC0D}"/>
              </a:ext>
            </a:extLst>
          </p:cNvPr>
          <p:cNvSpPr txBox="1"/>
          <p:nvPr/>
        </p:nvSpPr>
        <p:spPr>
          <a:xfrm>
            <a:off x="1447800" y="2090172"/>
            <a:ext cx="929640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itchFamily="18" charset="0"/>
                <a:cs typeface="Times New Roman" pitchFamily="18" charset="0"/>
              </a:rPr>
              <a:t>The task of enforcing vehicle laws has become increasingly difficult due to the growing number of vehicles on the road.</a:t>
            </a:r>
            <a:endParaRPr lang="en-IN" sz="2400" dirty="0">
              <a:latin typeface="Times New Roman" pitchFamily="18" charset="0"/>
              <a:cs typeface="Times New Roman" pitchFamily="18" charset="0"/>
            </a:endParaRPr>
          </a:p>
        </p:txBody>
      </p:sp>
      <p:pic>
        <p:nvPicPr>
          <p:cNvPr id="4" name="object 3">
            <a:extLst>
              <a:ext uri="{FF2B5EF4-FFF2-40B4-BE49-F238E27FC236}">
                <a16:creationId xmlns:a16="http://schemas.microsoft.com/office/drawing/2014/main" id="{8097D46F-5351-0B2B-CF6B-EDECBE90F964}"/>
              </a:ext>
            </a:extLst>
          </p:cNvPr>
          <p:cNvPicPr/>
          <p:nvPr/>
        </p:nvPicPr>
        <p:blipFill>
          <a:blip r:embed="rId2" cstate="print"/>
          <a:stretch>
            <a:fillRect/>
          </a:stretch>
        </p:blipFill>
        <p:spPr>
          <a:xfrm>
            <a:off x="10363201" y="0"/>
            <a:ext cx="990599" cy="1224480"/>
          </a:xfrm>
          <a:prstGeom prst="rect">
            <a:avLst/>
          </a:prstGeom>
        </p:spPr>
      </p:pic>
      <p:sp>
        <p:nvSpPr>
          <p:cNvPr id="9" name="Footer Placeholder 6">
            <a:extLst>
              <a:ext uri="{FF2B5EF4-FFF2-40B4-BE49-F238E27FC236}">
                <a16:creationId xmlns:a16="http://schemas.microsoft.com/office/drawing/2014/main" id="{3FA685B5-ABCA-C17A-BAAB-1A450BFDED8F}"/>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pic>
        <p:nvPicPr>
          <p:cNvPr id="1026" name="Picture 2" descr="Over 700 violations booked on Day 1 of new traffic rules – The Navhind Times">
            <a:extLst>
              <a:ext uri="{FF2B5EF4-FFF2-40B4-BE49-F238E27FC236}">
                <a16:creationId xmlns:a16="http://schemas.microsoft.com/office/drawing/2014/main" id="{AC6FA296-53B0-B2CD-63BE-EFE915819D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6774" y="3095684"/>
            <a:ext cx="4194626" cy="26193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81418D-12E0-C5A0-9768-25EC9DE85FA2}"/>
              </a:ext>
            </a:extLst>
          </p:cNvPr>
          <p:cNvSpPr txBox="1"/>
          <p:nvPr/>
        </p:nvSpPr>
        <p:spPr>
          <a:xfrm>
            <a:off x="1447800" y="3200400"/>
            <a:ext cx="525780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Detection and tracking of traffic  violations have been a challenging process, despite tremendous automation in detection and issuance of </a:t>
            </a:r>
            <a:r>
              <a:rPr lang="en-IN" sz="2400" dirty="0" err="1">
                <a:latin typeface="Times New Roman" panose="02020603050405020304" pitchFamily="18" charset="0"/>
                <a:cs typeface="Times New Roman" panose="02020603050405020304" pitchFamily="18" charset="0"/>
              </a:rPr>
              <a:t>challan</a:t>
            </a:r>
            <a:r>
              <a:rPr lang="en-IN" sz="2400" dirty="0">
                <a:latin typeface="Times New Roman" panose="02020603050405020304" pitchFamily="18" charset="0"/>
                <a:cs typeface="Times New Roman" panose="02020603050405020304" pitchFamily="18" charset="0"/>
              </a:rPr>
              <a:t>.</a:t>
            </a:r>
          </a:p>
          <a:p>
            <a:pPr marL="285750" indent="-285750" algn="just"/>
            <a:endParaRPr lang="en-IN" sz="2400"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52309253-333C-854C-D0BB-43BE480A3E58}"/>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234395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186" y="581085"/>
            <a:ext cx="4131627" cy="628377"/>
          </a:xfrm>
          <a:prstGeom prst="rect">
            <a:avLst/>
          </a:prstGeom>
        </p:spPr>
        <p:txBody>
          <a:bodyPr vert="horz" wrap="square" lIns="0" tIns="12700" rIns="0" bIns="0" rtlCol="0">
            <a:spAutoFit/>
          </a:bodyPr>
          <a:lstStyle/>
          <a:p>
            <a:pPr marL="12700">
              <a:spcBef>
                <a:spcPts val="100"/>
              </a:spcBef>
            </a:pPr>
            <a:r>
              <a:rPr spc="-10"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5</a:t>
            </a:fld>
            <a:endParaRPr dirty="0"/>
          </a:p>
        </p:txBody>
      </p:sp>
      <p:sp>
        <p:nvSpPr>
          <p:cNvPr id="8" name="TextBox 7">
            <a:extLst>
              <a:ext uri="{FF2B5EF4-FFF2-40B4-BE49-F238E27FC236}">
                <a16:creationId xmlns:a16="http://schemas.microsoft.com/office/drawing/2014/main" id="{A38CC29D-0254-D4AA-AE56-9C13B4E2CC0D}"/>
              </a:ext>
            </a:extLst>
          </p:cNvPr>
          <p:cNvSpPr txBox="1"/>
          <p:nvPr/>
        </p:nvSpPr>
        <p:spPr>
          <a:xfrm>
            <a:off x="1447800" y="2122944"/>
            <a:ext cx="9296400"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demand for a transparent, quick and hassle-free traffic violations management systems with the support of E-challan has been the need of the day in vast countries with large number of motor vehicles.</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Many methods have been proposed to detect and extract the licence plate. However, due to poor image quality and non-uniform illumination, it becomes a difficult task.</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8097D46F-5351-0B2B-CF6B-EDECBE90F964}"/>
              </a:ext>
            </a:extLst>
          </p:cNvPr>
          <p:cNvPicPr/>
          <p:nvPr/>
        </p:nvPicPr>
        <p:blipFill>
          <a:blip r:embed="rId2" cstate="print"/>
          <a:stretch>
            <a:fillRect/>
          </a:stretch>
        </p:blipFill>
        <p:spPr>
          <a:xfrm>
            <a:off x="10363201" y="0"/>
            <a:ext cx="990599" cy="1224480"/>
          </a:xfrm>
          <a:prstGeom prst="rect">
            <a:avLst/>
          </a:prstGeom>
        </p:spPr>
      </p:pic>
      <p:sp>
        <p:nvSpPr>
          <p:cNvPr id="9" name="Footer Placeholder 6">
            <a:extLst>
              <a:ext uri="{FF2B5EF4-FFF2-40B4-BE49-F238E27FC236}">
                <a16:creationId xmlns:a16="http://schemas.microsoft.com/office/drawing/2014/main" id="{3FA685B5-ABCA-C17A-BAAB-1A450BFDED8F}"/>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5" name="object 5">
            <a:extLst>
              <a:ext uri="{FF2B5EF4-FFF2-40B4-BE49-F238E27FC236}">
                <a16:creationId xmlns:a16="http://schemas.microsoft.com/office/drawing/2014/main" id="{603A376D-4443-213A-2454-975B79BD10AD}"/>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188138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6</a:t>
            </a:fld>
            <a:endParaRPr dirty="0"/>
          </a:p>
        </p:txBody>
      </p:sp>
      <p:pic>
        <p:nvPicPr>
          <p:cNvPr id="8" name="object 3">
            <a:extLst>
              <a:ext uri="{FF2B5EF4-FFF2-40B4-BE49-F238E27FC236}">
                <a16:creationId xmlns:a16="http://schemas.microsoft.com/office/drawing/2014/main" id="{5032F39D-B2B1-DA18-0B11-07C902949F5F}"/>
              </a:ext>
            </a:extLst>
          </p:cNvPr>
          <p:cNvPicPr/>
          <p:nvPr/>
        </p:nvPicPr>
        <p:blipFill>
          <a:blip r:embed="rId2" cstate="print"/>
          <a:stretch>
            <a:fillRect/>
          </a:stretch>
        </p:blipFill>
        <p:spPr>
          <a:xfrm>
            <a:off x="10363201" y="0"/>
            <a:ext cx="990599" cy="1224480"/>
          </a:xfrm>
          <a:prstGeom prst="rect">
            <a:avLst/>
          </a:prstGeom>
        </p:spPr>
      </p:pic>
      <p:sp>
        <p:nvSpPr>
          <p:cNvPr id="2" name="Footer Placeholder 6">
            <a:extLst>
              <a:ext uri="{FF2B5EF4-FFF2-40B4-BE49-F238E27FC236}">
                <a16:creationId xmlns:a16="http://schemas.microsoft.com/office/drawing/2014/main" id="{D4B61CC4-6E1A-AE02-60DC-D030D21C0342}"/>
              </a:ext>
            </a:extLst>
          </p:cNvPr>
          <p:cNvSpPr>
            <a:spLocks noGrp="1"/>
          </p:cNvSpPr>
          <p:nvPr>
            <p:ph type="ftr" sz="quarter" idx="5"/>
          </p:nvPr>
        </p:nvSpPr>
        <p:spPr>
          <a:xfrm>
            <a:off x="3954781" y="6402256"/>
            <a:ext cx="5349240" cy="553998"/>
          </a:xfrm>
        </p:spPr>
        <p:txBody>
          <a:bodyPr/>
          <a:lstStyle/>
          <a:p>
            <a:r>
              <a:rPr lang="en-IN" dirty="0"/>
              <a:t>Department of Computer Science and Engineering</a:t>
            </a:r>
          </a:p>
        </p:txBody>
      </p:sp>
      <p:sp>
        <p:nvSpPr>
          <p:cNvPr id="10" name="object 2">
            <a:extLst>
              <a:ext uri="{FF2B5EF4-FFF2-40B4-BE49-F238E27FC236}">
                <a16:creationId xmlns:a16="http://schemas.microsoft.com/office/drawing/2014/main" id="{A532FC3E-C283-E5C9-B5A2-51786C31C659}"/>
              </a:ext>
            </a:extLst>
          </p:cNvPr>
          <p:cNvSpPr txBox="1">
            <a:spLocks noGrp="1"/>
          </p:cNvSpPr>
          <p:nvPr>
            <p:ph type="title"/>
          </p:nvPr>
        </p:nvSpPr>
        <p:spPr>
          <a:xfrm>
            <a:off x="4285006" y="596103"/>
            <a:ext cx="2980214" cy="628377"/>
          </a:xfrm>
          <a:prstGeom prst="rect">
            <a:avLst/>
          </a:prstGeom>
        </p:spPr>
        <p:txBody>
          <a:bodyPr vert="horz" wrap="square" lIns="0" tIns="12700" rIns="0" bIns="0" rtlCol="0">
            <a:spAutoFit/>
          </a:bodyPr>
          <a:lstStyle/>
          <a:p>
            <a:pPr marL="12700">
              <a:spcBef>
                <a:spcPts val="100"/>
              </a:spcBef>
            </a:pPr>
            <a:r>
              <a:rPr lang="en-IN" spc="-10"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403A83A-5964-335D-AEF9-4B32E0F765E4}"/>
              </a:ext>
            </a:extLst>
          </p:cNvPr>
          <p:cNvSpPr txBox="1"/>
          <p:nvPr/>
        </p:nvSpPr>
        <p:spPr>
          <a:xfrm>
            <a:off x="1720426" y="2316540"/>
            <a:ext cx="8109374"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The objective of the project is to design and implement an automated system that can generate E-</a:t>
            </a:r>
            <a:r>
              <a:rPr lang="en-US" sz="2400" dirty="0" err="1">
                <a:latin typeface="Times New Roman" pitchFamily="18" charset="0"/>
                <a:cs typeface="Times New Roman" pitchFamily="18" charset="0"/>
              </a:rPr>
              <a:t>Challan</a:t>
            </a:r>
            <a:r>
              <a:rPr lang="en-US" sz="2400" dirty="0">
                <a:latin typeface="Times New Roman" pitchFamily="18" charset="0"/>
                <a:cs typeface="Times New Roman" pitchFamily="18" charset="0"/>
              </a:rPr>
              <a:t> by accurately identifying users who are riding without helmets and extracting their vehicle number.</a:t>
            </a:r>
            <a:endParaRPr lang="en-IN" sz="2400" dirty="0">
              <a:latin typeface="Times New Roman" pitchFamily="18" charset="0"/>
              <a:cs typeface="Times New Roman" pitchFamily="18" charset="0"/>
            </a:endParaRPr>
          </a:p>
        </p:txBody>
      </p:sp>
      <p:sp>
        <p:nvSpPr>
          <p:cNvPr id="4" name="object 5">
            <a:extLst>
              <a:ext uri="{FF2B5EF4-FFF2-40B4-BE49-F238E27FC236}">
                <a16:creationId xmlns:a16="http://schemas.microsoft.com/office/drawing/2014/main" id="{A9F659F2-FFB7-CAA9-DE8A-A29CF53BCD71}"/>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327425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7</a:t>
            </a:fld>
            <a:endParaRPr dirty="0"/>
          </a:p>
        </p:txBody>
      </p:sp>
      <p:sp>
        <p:nvSpPr>
          <p:cNvPr id="4" name="object 2">
            <a:extLst>
              <a:ext uri="{FF2B5EF4-FFF2-40B4-BE49-F238E27FC236}">
                <a16:creationId xmlns:a16="http://schemas.microsoft.com/office/drawing/2014/main" id="{36FEAFC9-C273-0E0B-3428-4F6759A4DD41}"/>
              </a:ext>
            </a:extLst>
          </p:cNvPr>
          <p:cNvSpPr txBox="1">
            <a:spLocks noGrp="1"/>
          </p:cNvSpPr>
          <p:nvPr>
            <p:ph type="title"/>
          </p:nvPr>
        </p:nvSpPr>
        <p:spPr>
          <a:xfrm>
            <a:off x="3288692" y="533400"/>
            <a:ext cx="5559584"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4CD5859-7D62-9D5F-3F23-0E295406A60E}"/>
              </a:ext>
            </a:extLst>
          </p:cNvPr>
          <p:cNvGraphicFramePr>
            <a:graphicFrameLocks noGrp="1"/>
          </p:cNvGraphicFramePr>
          <p:nvPr>
            <p:extLst>
              <p:ext uri="{D42A27DB-BD31-4B8C-83A1-F6EECF244321}">
                <p14:modId xmlns:p14="http://schemas.microsoft.com/office/powerpoint/2010/main" val="2028155031"/>
              </p:ext>
            </p:extLst>
          </p:nvPr>
        </p:nvGraphicFramePr>
        <p:xfrm>
          <a:off x="734483" y="1524000"/>
          <a:ext cx="10723033" cy="4451253"/>
        </p:xfrm>
        <a:graphic>
          <a:graphicData uri="http://schemas.openxmlformats.org/drawingml/2006/table">
            <a:tbl>
              <a:tblPr firstRow="1" bandRow="1">
                <a:tableStyleId>{5940675A-B579-460E-94D1-54222C63F5DA}</a:tableStyleId>
              </a:tblPr>
              <a:tblGrid>
                <a:gridCol w="817033">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651228">
                <a:tc>
                  <a:txBody>
                    <a:bodyPr/>
                    <a:lstStyle/>
                    <a:p>
                      <a:pPr algn="ctr"/>
                      <a:r>
                        <a:rPr lang="en-IN" sz="1800" b="1" dirty="0">
                          <a:latin typeface="Times New Roman" panose="02020603050405020304" pitchFamily="18" charset="0"/>
                          <a:cs typeface="Times New Roman" panose="02020603050405020304" pitchFamily="18" charset="0"/>
                        </a:rPr>
                        <a:t>S. No</a:t>
                      </a: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r>
                        <a:rPr lang="en-IN" sz="1800" b="1" baseline="0" dirty="0">
                          <a:latin typeface="Times New Roman" panose="02020603050405020304" pitchFamily="18" charset="0"/>
                          <a:cs typeface="Times New Roman" panose="02020603050405020304" pitchFamily="18" charset="0"/>
                        </a:rPr>
                        <a:t> of the paper</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 &amp;</a:t>
                      </a:r>
                      <a:r>
                        <a:rPr lang="en-IN" sz="1800" b="1" baseline="0" dirty="0">
                          <a:latin typeface="Times New Roman" panose="02020603050405020304" pitchFamily="18" charset="0"/>
                          <a:cs typeface="Times New Roman" panose="02020603050405020304" pitchFamily="18" charset="0"/>
                        </a:rPr>
                        <a:t> Journal Details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Description/</a:t>
                      </a:r>
                    </a:p>
                    <a:p>
                      <a:pPr algn="ctr"/>
                      <a:r>
                        <a:rPr lang="en-IN" sz="1800"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102079">
                <a:tc>
                  <a:txBody>
                    <a:bodyPr/>
                    <a:lstStyle/>
                    <a:p>
                      <a:pPr algn="just"/>
                      <a:r>
                        <a:rPr lang="en-IN" sz="1800" dirty="0">
                          <a:latin typeface="Times New Roman" panose="02020603050405020304" pitchFamily="18" charset="0"/>
                          <a:cs typeface="Times New Roman" panose="02020603050405020304" pitchFamily="18" charset="0"/>
                        </a:rPr>
                        <a:t>1.</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Automated Generation of Challan on Violation of Traffic Rules using Machine Learning</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da-DK" sz="1800" i="0" dirty="0">
                          <a:solidFill>
                            <a:schemeClr val="tx1"/>
                          </a:solidFill>
                          <a:effectLst/>
                          <a:latin typeface="Times New Roman" panose="02020603050405020304" pitchFamily="18" charset="0"/>
                          <a:ea typeface="+mn-ea"/>
                          <a:cs typeface="Times New Roman" panose="02020603050405020304" pitchFamily="18" charset="0"/>
                        </a:rPr>
                        <a:t>Shubham Kumar Chandravanshi, et al. &amp; </a:t>
                      </a:r>
                      <a:r>
                        <a:rPr lang="en-IN" sz="1800" i="0" dirty="0">
                          <a:solidFill>
                            <a:schemeClr val="tx1"/>
                          </a:solidFill>
                          <a:effectLst/>
                          <a:latin typeface="Times New Roman" panose="02020603050405020304" pitchFamily="18" charset="0"/>
                          <a:ea typeface="+mn-ea"/>
                          <a:cs typeface="Times New Roman" panose="02020603050405020304" pitchFamily="18" charset="0"/>
                        </a:rPr>
                        <a:t>IJSR</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Generates E-Challan by using </a:t>
                      </a:r>
                      <a:r>
                        <a:rPr lang="en-IN" sz="1800" dirty="0" err="1">
                          <a:latin typeface="Times New Roman" panose="02020603050405020304" pitchFamily="18" charset="0"/>
                          <a:cs typeface="Times New Roman" panose="02020603050405020304" pitchFamily="18" charset="0"/>
                        </a:rPr>
                        <a:t>Yolo</a:t>
                      </a:r>
                      <a:r>
                        <a:rPr lang="en-IN" sz="1800" dirty="0">
                          <a:latin typeface="Times New Roman" panose="02020603050405020304" pitchFamily="18" charset="0"/>
                          <a:cs typeface="Times New Roman" panose="02020603050405020304" pitchFamily="18" charset="0"/>
                        </a:rPr>
                        <a:t> (You Only Look Once) algorithm.</a:t>
                      </a:r>
                    </a:p>
                  </a:txBody>
                  <a:tcPr/>
                </a:tc>
                <a:extLst>
                  <a:ext uri="{0D108BD9-81ED-4DB2-BD59-A6C34878D82A}">
                    <a16:rowId xmlns:a16="http://schemas.microsoft.com/office/drawing/2014/main" val="10001"/>
                  </a:ext>
                </a:extLst>
              </a:tr>
              <a:tr h="1488522">
                <a:tc>
                  <a:txBody>
                    <a:bodyPr/>
                    <a:lstStyle/>
                    <a:p>
                      <a:pPr algn="just"/>
                      <a:r>
                        <a:rPr lang="en-IN" sz="1800" dirty="0">
                          <a:latin typeface="Times New Roman" panose="02020603050405020304" pitchFamily="18" charset="0"/>
                          <a:cs typeface="Times New Roman" panose="02020603050405020304" pitchFamily="18" charset="0"/>
                        </a:rPr>
                        <a:t>2. </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Online Challan Generation System Based On Machine Learning</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Sonali </a:t>
                      </a:r>
                      <a:r>
                        <a:rPr lang="en-IN" sz="1800" i="0" dirty="0" err="1">
                          <a:solidFill>
                            <a:schemeClr val="tx1"/>
                          </a:solidFill>
                          <a:effectLst/>
                          <a:latin typeface="Times New Roman" panose="02020603050405020304" pitchFamily="18" charset="0"/>
                          <a:ea typeface="+mn-ea"/>
                          <a:cs typeface="Times New Roman" panose="02020603050405020304" pitchFamily="18" charset="0"/>
                        </a:rPr>
                        <a:t>Ridhorkar</a:t>
                      </a:r>
                      <a:r>
                        <a:rPr lang="en-IN" sz="1800" i="0" dirty="0">
                          <a:solidFill>
                            <a:schemeClr val="tx1"/>
                          </a:solidFill>
                          <a:effectLst/>
                          <a:latin typeface="Times New Roman" panose="02020603050405020304" pitchFamily="18" charset="0"/>
                          <a:ea typeface="+mn-ea"/>
                          <a:cs typeface="Times New Roman" panose="02020603050405020304" pitchFamily="18" charset="0"/>
                        </a:rPr>
                        <a:t>, et al. &amp; IJIES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It is a E-Challan generating system that uses CNN, KNN (K-Nearest Neighbour).</a:t>
                      </a:r>
                    </a:p>
                  </a:txBody>
                  <a:tcPr/>
                </a:tc>
                <a:extLst>
                  <a:ext uri="{0D108BD9-81ED-4DB2-BD59-A6C34878D82A}">
                    <a16:rowId xmlns:a16="http://schemas.microsoft.com/office/drawing/2014/main" val="10002"/>
                  </a:ext>
                </a:extLst>
              </a:tr>
              <a:tr h="1209424">
                <a:tc>
                  <a:txBody>
                    <a:bodyPr/>
                    <a:lstStyle/>
                    <a:p>
                      <a:pPr algn="just"/>
                      <a:r>
                        <a:rPr lang="en-IN" sz="1800" dirty="0">
                          <a:latin typeface="Times New Roman" panose="02020603050405020304" pitchFamily="18" charset="0"/>
                          <a:cs typeface="Times New Roman" panose="02020603050405020304" pitchFamily="18" charset="0"/>
                        </a:rPr>
                        <a:t>3.</a:t>
                      </a: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Smart Vehicle Recognition And E-Challan Generation System</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err="1">
                          <a:solidFill>
                            <a:schemeClr val="tx1"/>
                          </a:solidFill>
                          <a:effectLst/>
                          <a:latin typeface="Times New Roman" panose="02020603050405020304" pitchFamily="18" charset="0"/>
                          <a:ea typeface="+mn-ea"/>
                          <a:cs typeface="Times New Roman" panose="02020603050405020304" pitchFamily="18" charset="0"/>
                        </a:rPr>
                        <a:t>Raghunandan</a:t>
                      </a:r>
                      <a:r>
                        <a:rPr lang="en-IN" sz="1800" i="0" dirty="0">
                          <a:solidFill>
                            <a:schemeClr val="tx1"/>
                          </a:solidFill>
                          <a:effectLst/>
                          <a:latin typeface="Times New Roman" panose="02020603050405020304" pitchFamily="18" charset="0"/>
                          <a:ea typeface="+mn-ea"/>
                          <a:cs typeface="Times New Roman" panose="02020603050405020304" pitchFamily="18" charset="0"/>
                        </a:rPr>
                        <a:t> Srinath, et al. &amp; </a:t>
                      </a:r>
                      <a:r>
                        <a:rPr lang="en-IN" sz="1800" dirty="0">
                          <a:latin typeface="Times New Roman" panose="02020603050405020304" pitchFamily="18" charset="0"/>
                          <a:cs typeface="Times New Roman" panose="02020603050405020304" pitchFamily="18" charset="0"/>
                        </a:rPr>
                        <a:t>INCET</a:t>
                      </a:r>
                    </a:p>
                  </a:txBody>
                  <a:tcPr/>
                </a:tc>
                <a:tc>
                  <a:txBody>
                    <a:bodyPr/>
                    <a:lstStyle/>
                    <a:p>
                      <a:pPr algn="just"/>
                      <a:r>
                        <a:rPr lang="en-IN" sz="1800" dirty="0">
                          <a:latin typeface="Times New Roman" panose="02020603050405020304" pitchFamily="18" charset="0"/>
                          <a:cs typeface="Times New Roman" panose="02020603050405020304" pitchFamily="18" charset="0"/>
                        </a:rPr>
                        <a:t>The system uses chassis number(VIN) to generate E-Challan.</a:t>
                      </a:r>
                    </a:p>
                  </a:txBody>
                  <a:tcPr/>
                </a:tc>
                <a:extLst>
                  <a:ext uri="{0D108BD9-81ED-4DB2-BD59-A6C34878D82A}">
                    <a16:rowId xmlns:a16="http://schemas.microsoft.com/office/drawing/2014/main" val="10003"/>
                  </a:ext>
                </a:extLst>
              </a:tr>
            </a:tbl>
          </a:graphicData>
        </a:graphic>
      </p:graphicFrame>
      <p:sp>
        <p:nvSpPr>
          <p:cNvPr id="8" name="Footer Placeholder 6">
            <a:extLst>
              <a:ext uri="{FF2B5EF4-FFF2-40B4-BE49-F238E27FC236}">
                <a16:creationId xmlns:a16="http://schemas.microsoft.com/office/drawing/2014/main" id="{24C7277F-78A4-4452-F5CB-BD0350366F51}"/>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3" name="object 5">
            <a:extLst>
              <a:ext uri="{FF2B5EF4-FFF2-40B4-BE49-F238E27FC236}">
                <a16:creationId xmlns:a16="http://schemas.microsoft.com/office/drawing/2014/main" id="{5BF7E683-4FAF-0464-9D3E-5D16470ED3F6}"/>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199389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D538A4-AF61-52C1-6422-5E16673F5432}"/>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8</a:t>
            </a:fld>
            <a:endParaRPr lang="en-IN" dirty="0"/>
          </a:p>
        </p:txBody>
      </p:sp>
      <p:sp>
        <p:nvSpPr>
          <p:cNvPr id="6" name="object 2">
            <a:extLst>
              <a:ext uri="{FF2B5EF4-FFF2-40B4-BE49-F238E27FC236}">
                <a16:creationId xmlns:a16="http://schemas.microsoft.com/office/drawing/2014/main" id="{5343FEC0-623A-5168-D540-01A093169682}"/>
              </a:ext>
            </a:extLst>
          </p:cNvPr>
          <p:cNvSpPr txBox="1">
            <a:spLocks noGrp="1"/>
          </p:cNvSpPr>
          <p:nvPr>
            <p:ph type="title"/>
          </p:nvPr>
        </p:nvSpPr>
        <p:spPr>
          <a:xfrm>
            <a:off x="3288692" y="533400"/>
            <a:ext cx="5559584"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82F3D86-8888-3382-0BEC-806602782457}"/>
              </a:ext>
            </a:extLst>
          </p:cNvPr>
          <p:cNvGraphicFramePr>
            <a:graphicFrameLocks noGrp="1"/>
          </p:cNvGraphicFramePr>
          <p:nvPr>
            <p:extLst>
              <p:ext uri="{D42A27DB-BD31-4B8C-83A1-F6EECF244321}">
                <p14:modId xmlns:p14="http://schemas.microsoft.com/office/powerpoint/2010/main" val="277841103"/>
              </p:ext>
            </p:extLst>
          </p:nvPr>
        </p:nvGraphicFramePr>
        <p:xfrm>
          <a:off x="734483" y="1524000"/>
          <a:ext cx="10723033" cy="4451253"/>
        </p:xfrm>
        <a:graphic>
          <a:graphicData uri="http://schemas.openxmlformats.org/drawingml/2006/table">
            <a:tbl>
              <a:tblPr firstRow="1" bandRow="1">
                <a:tableStyleId>{5940675A-B579-460E-94D1-54222C63F5DA}</a:tableStyleId>
              </a:tblPr>
              <a:tblGrid>
                <a:gridCol w="817033">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651228">
                <a:tc>
                  <a:txBody>
                    <a:bodyPr/>
                    <a:lstStyle/>
                    <a:p>
                      <a:pPr algn="ctr"/>
                      <a:r>
                        <a:rPr lang="en-IN" sz="1800" b="1" dirty="0">
                          <a:latin typeface="Times New Roman" panose="02020603050405020304" pitchFamily="18" charset="0"/>
                          <a:cs typeface="Times New Roman" panose="02020603050405020304" pitchFamily="18" charset="0"/>
                        </a:rPr>
                        <a:t>S. No</a:t>
                      </a: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r>
                        <a:rPr lang="en-IN" sz="1800" b="1" baseline="0" dirty="0">
                          <a:latin typeface="Times New Roman" panose="02020603050405020304" pitchFamily="18" charset="0"/>
                          <a:cs typeface="Times New Roman" panose="02020603050405020304" pitchFamily="18" charset="0"/>
                        </a:rPr>
                        <a:t> of the paper</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 &amp;</a:t>
                      </a:r>
                      <a:r>
                        <a:rPr lang="en-IN" sz="1800" b="1" baseline="0" dirty="0">
                          <a:latin typeface="Times New Roman" panose="02020603050405020304" pitchFamily="18" charset="0"/>
                          <a:cs typeface="Times New Roman" panose="02020603050405020304" pitchFamily="18" charset="0"/>
                        </a:rPr>
                        <a:t> Journal Details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Description/</a:t>
                      </a:r>
                    </a:p>
                    <a:p>
                      <a:pPr algn="ctr"/>
                      <a:r>
                        <a:rPr lang="en-IN" sz="1800"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102079">
                <a:tc>
                  <a:txBody>
                    <a:bodyPr/>
                    <a:lstStyle/>
                    <a:p>
                      <a:pPr algn="just"/>
                      <a:r>
                        <a:rPr lang="en-IN" sz="1800" dirty="0">
                          <a:latin typeface="Times New Roman" panose="02020603050405020304" pitchFamily="18" charset="0"/>
                          <a:cs typeface="Times New Roman" panose="02020603050405020304" pitchFamily="18" charset="0"/>
                        </a:rPr>
                        <a:t>4.</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Cognitive Number Plate Recognition (CNPR) using Machine Learning and Data Visualization Techniques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Rahul Agarwal, et al. &amp; </a:t>
                      </a:r>
                      <a:r>
                        <a:rPr lang="en-US" sz="1800" dirty="0">
                          <a:latin typeface="Times New Roman" panose="02020603050405020304" pitchFamily="18" charset="0"/>
                          <a:cs typeface="Times New Roman" panose="02020603050405020304" pitchFamily="18" charset="0"/>
                        </a:rPr>
                        <a:t>ICSC</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This is a CNPR based system that performs analysis using data clustering methods.</a:t>
                      </a:r>
                    </a:p>
                  </a:txBody>
                  <a:tcPr/>
                </a:tc>
                <a:extLst>
                  <a:ext uri="{0D108BD9-81ED-4DB2-BD59-A6C34878D82A}">
                    <a16:rowId xmlns:a16="http://schemas.microsoft.com/office/drawing/2014/main" val="10001"/>
                  </a:ext>
                </a:extLst>
              </a:tr>
              <a:tr h="1488522">
                <a:tc>
                  <a:txBody>
                    <a:bodyPr/>
                    <a:lstStyle/>
                    <a:p>
                      <a:pPr algn="just"/>
                      <a:r>
                        <a:rPr lang="en-IN" sz="1800" dirty="0">
                          <a:latin typeface="Times New Roman" panose="02020603050405020304" pitchFamily="18" charset="0"/>
                          <a:cs typeface="Times New Roman" panose="02020603050405020304" pitchFamily="18" charset="0"/>
                        </a:rPr>
                        <a:t>5.</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Smart Vehicle Number Plate Scanning System using Optical Character Recognition Strategy</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M. Rajkumar, et al. &amp; </a:t>
                      </a:r>
                      <a:r>
                        <a:rPr lang="en-IN" sz="1800" dirty="0">
                          <a:latin typeface="Times New Roman" panose="02020603050405020304" pitchFamily="18" charset="0"/>
                          <a:cs typeface="Times New Roman" panose="02020603050405020304" pitchFamily="18" charset="0"/>
                        </a:rPr>
                        <a:t>ICCMC</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Recognition of number plate system using INC (Intelligent Neural Classifier) algorithm to verify whether a vehicle is legal or not.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209424">
                <a:tc>
                  <a:txBody>
                    <a:bodyPr/>
                    <a:lstStyle/>
                    <a:p>
                      <a:pPr algn="just"/>
                      <a:r>
                        <a:rPr lang="en-IN" sz="1800" dirty="0">
                          <a:latin typeface="Times New Roman" panose="02020603050405020304" pitchFamily="18" charset="0"/>
                          <a:cs typeface="Times New Roman" panose="02020603050405020304" pitchFamily="18" charset="0"/>
                        </a:rPr>
                        <a:t>6. </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Recognition of Moving Vehicle Number Plates using Convolutional Neural Network (CNN) and Support Vector Machine Techniques (SVM)</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Roshan Fernandes, et al. &amp; </a:t>
                      </a:r>
                      <a:r>
                        <a:rPr lang="en-IN" sz="1800" dirty="0">
                          <a:latin typeface="Times New Roman" panose="02020603050405020304" pitchFamily="18" charset="0"/>
                          <a:cs typeface="Times New Roman" panose="02020603050405020304" pitchFamily="18" charset="0"/>
                        </a:rPr>
                        <a:t>DISCOVER</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A licence plate recognition System that uses CNN and SVM techniques.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8" name="Footer Placeholder 6">
            <a:extLst>
              <a:ext uri="{FF2B5EF4-FFF2-40B4-BE49-F238E27FC236}">
                <a16:creationId xmlns:a16="http://schemas.microsoft.com/office/drawing/2014/main" id="{64061427-5C43-B568-C51D-8F896E617572}"/>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3" name="object 5">
            <a:extLst>
              <a:ext uri="{FF2B5EF4-FFF2-40B4-BE49-F238E27FC236}">
                <a16:creationId xmlns:a16="http://schemas.microsoft.com/office/drawing/2014/main" id="{E235412D-303B-9609-8403-D942A6A013E9}"/>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270566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9</a:t>
            </a:fld>
            <a:endParaRPr dirty="0"/>
          </a:p>
        </p:txBody>
      </p:sp>
      <p:sp>
        <p:nvSpPr>
          <p:cNvPr id="12" name="object 2">
            <a:extLst>
              <a:ext uri="{FF2B5EF4-FFF2-40B4-BE49-F238E27FC236}">
                <a16:creationId xmlns:a16="http://schemas.microsoft.com/office/drawing/2014/main" id="{F65125EC-9384-6E41-6EB7-65D63BC8A658}"/>
              </a:ext>
            </a:extLst>
          </p:cNvPr>
          <p:cNvSpPr txBox="1">
            <a:spLocks noGrp="1"/>
          </p:cNvSpPr>
          <p:nvPr>
            <p:ph type="title"/>
          </p:nvPr>
        </p:nvSpPr>
        <p:spPr>
          <a:xfrm>
            <a:off x="3288692" y="533400"/>
            <a:ext cx="5559584" cy="628377"/>
          </a:xfrm>
          <a:prstGeom prst="rect">
            <a:avLst/>
          </a:prstGeom>
        </p:spPr>
        <p:txBody>
          <a:bodyPr vert="horz" wrap="square" lIns="0" tIns="12700" rIns="0" bIns="0" rtlCol="0">
            <a:spAutoFit/>
          </a:bodyPr>
          <a:lstStyle/>
          <a:p>
            <a:pPr marL="12700">
              <a:spcBef>
                <a:spcPts val="100"/>
              </a:spcBef>
            </a:pPr>
            <a:r>
              <a:rPr lang="en-IN" spc="-20" dirty="0">
                <a:latin typeface="Times New Roman" panose="02020603050405020304" pitchFamily="18" charset="0"/>
                <a:cs typeface="Times New Roman" panose="02020603050405020304" pitchFamily="18" charset="0"/>
              </a:rPr>
              <a:t>LITERATURE SURVEY</a:t>
            </a:r>
            <a:endParaRPr spc="-25"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AC37209-B730-9215-8434-39E2EEC21CF1}"/>
              </a:ext>
            </a:extLst>
          </p:cNvPr>
          <p:cNvGraphicFramePr>
            <a:graphicFrameLocks noGrp="1"/>
          </p:cNvGraphicFramePr>
          <p:nvPr>
            <p:extLst>
              <p:ext uri="{D42A27DB-BD31-4B8C-83A1-F6EECF244321}">
                <p14:modId xmlns:p14="http://schemas.microsoft.com/office/powerpoint/2010/main" val="3071570965"/>
              </p:ext>
            </p:extLst>
          </p:nvPr>
        </p:nvGraphicFramePr>
        <p:xfrm>
          <a:off x="734483" y="1524000"/>
          <a:ext cx="10723033" cy="4537894"/>
        </p:xfrm>
        <a:graphic>
          <a:graphicData uri="http://schemas.openxmlformats.org/drawingml/2006/table">
            <a:tbl>
              <a:tblPr firstRow="1" bandRow="1">
                <a:tableStyleId>{5940675A-B579-460E-94D1-54222C63F5DA}</a:tableStyleId>
              </a:tblPr>
              <a:tblGrid>
                <a:gridCol w="817033">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651228">
                <a:tc>
                  <a:txBody>
                    <a:bodyPr/>
                    <a:lstStyle/>
                    <a:p>
                      <a:pPr algn="ctr"/>
                      <a:r>
                        <a:rPr lang="en-IN" sz="1800" b="1" dirty="0">
                          <a:latin typeface="Times New Roman" panose="02020603050405020304" pitchFamily="18" charset="0"/>
                          <a:cs typeface="Times New Roman" panose="02020603050405020304" pitchFamily="18" charset="0"/>
                        </a:rPr>
                        <a:t>S. No</a:t>
                      </a:r>
                    </a:p>
                  </a:txBody>
                  <a:tcPr/>
                </a:tc>
                <a:tc>
                  <a:txBody>
                    <a:bodyPr/>
                    <a:lstStyle/>
                    <a:p>
                      <a:pPr algn="ctr"/>
                      <a:r>
                        <a:rPr lang="en-IN" sz="1800" b="1" dirty="0">
                          <a:latin typeface="Times New Roman" panose="02020603050405020304" pitchFamily="18" charset="0"/>
                          <a:cs typeface="Times New Roman" panose="02020603050405020304" pitchFamily="18" charset="0"/>
                        </a:rPr>
                        <a:t>Title</a:t>
                      </a:r>
                      <a:r>
                        <a:rPr lang="en-IN" sz="1800" b="1" baseline="0" dirty="0">
                          <a:latin typeface="Times New Roman" panose="02020603050405020304" pitchFamily="18" charset="0"/>
                          <a:cs typeface="Times New Roman" panose="02020603050405020304" pitchFamily="18" charset="0"/>
                        </a:rPr>
                        <a:t> of the paper</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Author(s) &amp;</a:t>
                      </a:r>
                      <a:r>
                        <a:rPr lang="en-IN" sz="1800" b="1" baseline="0" dirty="0">
                          <a:latin typeface="Times New Roman" panose="02020603050405020304" pitchFamily="18" charset="0"/>
                          <a:cs typeface="Times New Roman" panose="02020603050405020304" pitchFamily="18" charset="0"/>
                        </a:rPr>
                        <a:t> Journal Details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IN" sz="1800" b="1" dirty="0">
                          <a:latin typeface="Times New Roman" panose="02020603050405020304" pitchFamily="18" charset="0"/>
                          <a:cs typeface="Times New Roman" panose="02020603050405020304" pitchFamily="18" charset="0"/>
                        </a:rPr>
                        <a:t>Description/</a:t>
                      </a:r>
                    </a:p>
                    <a:p>
                      <a:pPr algn="ctr"/>
                      <a:r>
                        <a:rPr lang="en-IN" sz="1800"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102079">
                <a:tc>
                  <a:txBody>
                    <a:bodyPr/>
                    <a:lstStyle/>
                    <a:p>
                      <a:pPr algn="just"/>
                      <a:r>
                        <a:rPr lang="en-IN" sz="1800" dirty="0">
                          <a:latin typeface="Times New Roman" panose="02020603050405020304" pitchFamily="18" charset="0"/>
                          <a:cs typeface="Times New Roman" panose="02020603050405020304" pitchFamily="18" charset="0"/>
                        </a:rPr>
                        <a:t>7.</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Licence Plate Identification and Recognition for Non-Helmeted Motorcyclists using Light-weight Convolutional Neural Network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err="1">
                          <a:solidFill>
                            <a:schemeClr val="tx1"/>
                          </a:solidFill>
                          <a:effectLst/>
                          <a:latin typeface="Times New Roman" panose="02020603050405020304" pitchFamily="18" charset="0"/>
                          <a:ea typeface="+mn-ea"/>
                          <a:cs typeface="Times New Roman" panose="02020603050405020304" pitchFamily="18" charset="0"/>
                        </a:rPr>
                        <a:t>Meghal</a:t>
                      </a:r>
                      <a:r>
                        <a:rPr lang="en-IN" sz="1800" i="0" dirty="0">
                          <a:solidFill>
                            <a:schemeClr val="tx1"/>
                          </a:solidFill>
                          <a:effectLst/>
                          <a:latin typeface="Times New Roman" panose="02020603050405020304" pitchFamily="18" charset="0"/>
                          <a:ea typeface="+mn-ea"/>
                          <a:cs typeface="Times New Roman" panose="02020603050405020304" pitchFamily="18" charset="0"/>
                        </a:rPr>
                        <a:t> </a:t>
                      </a:r>
                      <a:r>
                        <a:rPr lang="en-IN" sz="1800" i="0" dirty="0" err="1">
                          <a:solidFill>
                            <a:schemeClr val="tx1"/>
                          </a:solidFill>
                          <a:effectLst/>
                          <a:latin typeface="Times New Roman" panose="02020603050405020304" pitchFamily="18" charset="0"/>
                          <a:ea typeface="+mn-ea"/>
                          <a:cs typeface="Times New Roman" panose="02020603050405020304" pitchFamily="18" charset="0"/>
                        </a:rPr>
                        <a:t>Darji</a:t>
                      </a:r>
                      <a:r>
                        <a:rPr lang="en-IN" sz="1800" i="0" dirty="0">
                          <a:solidFill>
                            <a:schemeClr val="tx1"/>
                          </a:solidFill>
                          <a:effectLst/>
                          <a:latin typeface="Times New Roman" panose="02020603050405020304" pitchFamily="18" charset="0"/>
                          <a:ea typeface="+mn-ea"/>
                          <a:cs typeface="Times New Roman" panose="02020603050405020304" pitchFamily="18" charset="0"/>
                        </a:rPr>
                        <a:t>, et al. &amp; </a:t>
                      </a:r>
                      <a:r>
                        <a:rPr lang="en-US" sz="1800" i="0" dirty="0">
                          <a:solidFill>
                            <a:srgbClr val="333333"/>
                          </a:solidFill>
                          <a:effectLst/>
                          <a:latin typeface="Times New Roman" panose="02020603050405020304" pitchFamily="18" charset="0"/>
                          <a:cs typeface="Times New Roman" panose="02020603050405020304" pitchFamily="18" charset="0"/>
                        </a:rPr>
                        <a:t>INCET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It is a recognition system that extracts licence plate number of two-wheelers who do not wear helmets.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88522">
                <a:tc>
                  <a:txBody>
                    <a:bodyPr/>
                    <a:lstStyle/>
                    <a:p>
                      <a:pPr algn="just"/>
                      <a:r>
                        <a:rPr lang="en-IN" sz="1800" dirty="0">
                          <a:latin typeface="Times New Roman" panose="02020603050405020304" pitchFamily="18" charset="0"/>
                          <a:cs typeface="Times New Roman" panose="02020603050405020304" pitchFamily="18" charset="0"/>
                        </a:rPr>
                        <a:t>8.</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E-challan Generation Using ANPR with Web Application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Shubham Kumar Sharma, et al. &amp; IRJMETS</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An ANPR based system that sends SMS to the violator immediately and generates challan using web application.</a:t>
                      </a:r>
                    </a:p>
                  </a:txBody>
                  <a:tcPr/>
                </a:tc>
                <a:extLst>
                  <a:ext uri="{0D108BD9-81ED-4DB2-BD59-A6C34878D82A}">
                    <a16:rowId xmlns:a16="http://schemas.microsoft.com/office/drawing/2014/main" val="10002"/>
                  </a:ext>
                </a:extLst>
              </a:tr>
              <a:tr h="1209424">
                <a:tc>
                  <a:txBody>
                    <a:bodyPr/>
                    <a:lstStyle/>
                    <a:p>
                      <a:pPr algn="just"/>
                      <a:r>
                        <a:rPr lang="en-IN" sz="1800" dirty="0">
                          <a:latin typeface="Times New Roman" panose="02020603050405020304" pitchFamily="18" charset="0"/>
                          <a:cs typeface="Times New Roman" panose="02020603050405020304" pitchFamily="18" charset="0"/>
                        </a:rPr>
                        <a:t>9.</a:t>
                      </a:r>
                    </a:p>
                  </a:txBody>
                  <a:tcPr/>
                </a:tc>
                <a:tc>
                  <a:txBody>
                    <a:bodyPr/>
                    <a:lstStyle/>
                    <a:p>
                      <a:pPr algn="just"/>
                      <a:r>
                        <a:rPr lang="en-US" sz="1800" i="0" dirty="0">
                          <a:solidFill>
                            <a:schemeClr val="tx1"/>
                          </a:solidFill>
                          <a:effectLst/>
                          <a:latin typeface="Times New Roman" panose="02020603050405020304" pitchFamily="18" charset="0"/>
                          <a:ea typeface="+mn-ea"/>
                          <a:cs typeface="Times New Roman" panose="02020603050405020304" pitchFamily="18" charset="0"/>
                        </a:rPr>
                        <a:t>IoT based E-Challan Automation for RTO using RFID</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i="0" dirty="0">
                          <a:solidFill>
                            <a:schemeClr val="tx1"/>
                          </a:solidFill>
                          <a:effectLst/>
                          <a:latin typeface="Times New Roman" panose="02020603050405020304" pitchFamily="18" charset="0"/>
                          <a:ea typeface="+mn-ea"/>
                          <a:cs typeface="Times New Roman" panose="02020603050405020304" pitchFamily="18" charset="0"/>
                        </a:rPr>
                        <a:t>Siddhant </a:t>
                      </a:r>
                      <a:r>
                        <a:rPr lang="en-IN" sz="1800" i="0" dirty="0" err="1">
                          <a:solidFill>
                            <a:schemeClr val="tx1"/>
                          </a:solidFill>
                          <a:effectLst/>
                          <a:latin typeface="Times New Roman" panose="02020603050405020304" pitchFamily="18" charset="0"/>
                          <a:ea typeface="+mn-ea"/>
                          <a:cs typeface="Times New Roman" panose="02020603050405020304" pitchFamily="18" charset="0"/>
                        </a:rPr>
                        <a:t>Shivam</a:t>
                      </a:r>
                      <a:r>
                        <a:rPr lang="en-IN" sz="1800" i="0" dirty="0">
                          <a:solidFill>
                            <a:schemeClr val="tx1"/>
                          </a:solidFill>
                          <a:effectLst/>
                          <a:latin typeface="Times New Roman" panose="02020603050405020304" pitchFamily="18" charset="0"/>
                          <a:ea typeface="+mn-ea"/>
                          <a:cs typeface="Times New Roman" panose="02020603050405020304" pitchFamily="18" charset="0"/>
                        </a:rPr>
                        <a:t>, et al.  &amp; IRJET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It is an IOT based system that generates E-Challan using RFID (Radio-Frequency Identification) technology.</a:t>
                      </a:r>
                    </a:p>
                  </a:txBody>
                  <a:tcPr/>
                </a:tc>
                <a:extLst>
                  <a:ext uri="{0D108BD9-81ED-4DB2-BD59-A6C34878D82A}">
                    <a16:rowId xmlns:a16="http://schemas.microsoft.com/office/drawing/2014/main" val="10003"/>
                  </a:ext>
                </a:extLst>
              </a:tr>
            </a:tbl>
          </a:graphicData>
        </a:graphic>
      </p:graphicFrame>
      <p:sp>
        <p:nvSpPr>
          <p:cNvPr id="6" name="Footer Placeholder 6">
            <a:extLst>
              <a:ext uri="{FF2B5EF4-FFF2-40B4-BE49-F238E27FC236}">
                <a16:creationId xmlns:a16="http://schemas.microsoft.com/office/drawing/2014/main" id="{DFBB028D-7998-ADDE-101F-8006F3E3DEBC}"/>
              </a:ext>
            </a:extLst>
          </p:cNvPr>
          <p:cNvSpPr>
            <a:spLocks noGrp="1"/>
          </p:cNvSpPr>
          <p:nvPr>
            <p:ph type="ftr" sz="quarter" idx="5"/>
          </p:nvPr>
        </p:nvSpPr>
        <p:spPr>
          <a:xfrm>
            <a:off x="3962400" y="6380202"/>
            <a:ext cx="5349240" cy="553998"/>
          </a:xfrm>
        </p:spPr>
        <p:txBody>
          <a:bodyPr/>
          <a:lstStyle/>
          <a:p>
            <a:r>
              <a:rPr lang="en-IN" dirty="0"/>
              <a:t>Department of Computer Science and Engineering</a:t>
            </a:r>
          </a:p>
        </p:txBody>
      </p:sp>
      <p:sp>
        <p:nvSpPr>
          <p:cNvPr id="3" name="object 5">
            <a:extLst>
              <a:ext uri="{FF2B5EF4-FFF2-40B4-BE49-F238E27FC236}">
                <a16:creationId xmlns:a16="http://schemas.microsoft.com/office/drawing/2014/main" id="{1BC74B48-AD4A-2DFF-E4A7-B97027E972CE}"/>
              </a:ext>
            </a:extLst>
          </p:cNvPr>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p>
            <a:pPr marL="12700">
              <a:lnSpc>
                <a:spcPts val="1240"/>
              </a:lnSpc>
            </a:pPr>
            <a:r>
              <a:rPr lang="en-US" spc="-5" dirty="0"/>
              <a:t>29/04/2023</a:t>
            </a:r>
            <a:endParaRPr spc="-5" dirty="0"/>
          </a:p>
        </p:txBody>
      </p:sp>
    </p:spTree>
    <p:extLst>
      <p:ext uri="{BB962C8B-B14F-4D97-AF65-F5344CB8AC3E}">
        <p14:creationId xmlns:p14="http://schemas.microsoft.com/office/powerpoint/2010/main" val="5252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1441</TotalTime>
  <Words>2073</Words>
  <Application>Microsoft Office PowerPoint</Application>
  <PresentationFormat>Widescreen</PresentationFormat>
  <Paragraphs>259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MT</vt:lpstr>
      <vt:lpstr>Calibri</vt:lpstr>
      <vt:lpstr>Times New Roman</vt:lpstr>
      <vt:lpstr>Office Theme</vt:lpstr>
      <vt:lpstr>BVRIT HYDERABAD  College of Engineering for Women    Department of Computer Science and Engineering</vt:lpstr>
      <vt:lpstr>AGENDA</vt:lpstr>
      <vt:lpstr>ABSTRACT</vt:lpstr>
      <vt:lpstr>INTRODUCTION</vt:lpstr>
      <vt:lpstr>INTRODUCTION</vt:lpstr>
      <vt:lpstr>OBJECTIVE</vt:lpstr>
      <vt:lpstr>LITERATURE SURVEY</vt:lpstr>
      <vt:lpstr>LITERATURE SURVEY</vt:lpstr>
      <vt:lpstr>LITERATURE SURVEY</vt:lpstr>
      <vt:lpstr>LITERATURE SURVEY</vt:lpstr>
      <vt:lpstr>EXISTING SYSTEM</vt:lpstr>
      <vt:lpstr>EXISTING SYSTEM</vt:lpstr>
      <vt:lpstr>PowerPoint Presentation</vt:lpstr>
      <vt:lpstr>PowerPoint Presentation</vt:lpstr>
      <vt:lpstr>ARCHITECTURE</vt:lpstr>
      <vt:lpstr>METHODOLOGY</vt:lpstr>
      <vt:lpstr>METHODOLOGY</vt:lpstr>
      <vt:lpstr>DATASET</vt:lpstr>
      <vt:lpstr>RESULTS</vt:lpstr>
      <vt:lpstr>RESULTS</vt:lpstr>
      <vt:lpstr>SOCIETAL IMPACT</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Sphoorthy Saripalli</cp:lastModifiedBy>
  <cp:revision>129</cp:revision>
  <dcterms:created xsi:type="dcterms:W3CDTF">2022-11-12T05:57:52Z</dcterms:created>
  <dcterms:modified xsi:type="dcterms:W3CDTF">2023-06-07T09:19:46Z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