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3"/>
  </p:notesMasterIdLst>
  <p:sldIdLst>
    <p:sldId id="272" r:id="rId5"/>
    <p:sldId id="257" r:id="rId6"/>
    <p:sldId id="259" r:id="rId7"/>
    <p:sldId id="260" r:id="rId8"/>
    <p:sldId id="262" r:id="rId9"/>
    <p:sldId id="270" r:id="rId10"/>
    <p:sldId id="261" r:id="rId11"/>
    <p:sldId id="273" r:id="rId12"/>
    <p:sldId id="264" r:id="rId13"/>
    <p:sldId id="274" r:id="rId14"/>
    <p:sldId id="271" r:id="rId15"/>
    <p:sldId id="263" r:id="rId16"/>
    <p:sldId id="279" r:id="rId17"/>
    <p:sldId id="275" r:id="rId18"/>
    <p:sldId id="276" r:id="rId19"/>
    <p:sldId id="277" r:id="rId20"/>
    <p:sldId id="268" r:id="rId21"/>
    <p:sldId id="269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92" d="100"/>
          <a:sy n="92" d="100"/>
        </p:scale>
        <p:origin x="326" y="8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15.5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16.7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1 331,'24'-1,"-1"-1,1-1,-1-1,32-9,87-37,-63 20,-25 11,37-11,151-74,-224 93,1 1,1 2,0 0,0 0,1 2,-1 1,1 0,38-2,-31 5,10-1,0 2,0 1,69 9,-105-8,1-1,-1 0,0 1,0 0,0-1,1 1,-1 0,0 0,0 0,0 0,0 1,0-1,-1 0,1 1,0 0,-1-1,1 1,-1 0,3 2,-4-2,1 0,-1 0,1 0,-1 0,0 0,0 0,0-1,0 1,0 0,0 0,0 0,-1 0,1 0,-1 0,1-1,-1 1,0 0,-1 2,-2 3,0-1,-1 0,0 0,0 0,0 0,0-1,-1 0,0 0,0-1,-13 8,-30 9,0-1,-52 12,50-17,-11 5,-1-2,-1-3,0-3,-95 5,133-17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17.6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261 118,'8'-1,"0"0,0-1,0 0,-1 0,1 0,9-6,10-2,62-22,34-10,-107 37,0 1,0 1,1 1,-1 1,28 0,-42 1,1 1,0-1,0 1,0 0,0 0,0 0,-1 0,1 1,-1-1,1 0,-1 1,1 0,-1 0,0 0,0 0,1 0,-2 0,1 0,0 1,0-1,-1 1,1-1,-1 1,0 0,0-1,0 1,0 0,0 0,-1 0,1 0,-1 0,0 0,0 0,0 0,0 0,0-1,-1 1,1 0,-1 0,0 0,0 0,0 0,0-1,0 1,-1 0,1-1,-1 0,0 1,0-1,0 0,0 1,0-1,0 0,0-1,-1 1,-2 2,-12 5,0 0,0-1,-1-1,0-1,-22 5,-99 17,104-22,15-3,-147 20,146-21,-1-1,1-1,0-1,-1-1,-35-8,54 9,-1 0,1 0,0-1,1 1,-1-1,0 1,0-1,1 0,-1 0,1 0,-1 0,1 0,0-1,0 1,0-1,0 1,0-1,1 0,-3-6,1 1,1 0,-1-1,2 1,0-1,0 1,0-11,1-8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28.0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1,'0'3,"0"1,0-1,-1 1,1-1,-1 1,0-1,0 0,-1 1,-2 5,-4 10,-134 296,-8 19,146-320,-1 1,1 0,1 0,1 0,0 1,1-1,1 1,0-1,1 0,6 28,-7-40,1 0,0 0,0 0,0 0,0 0,0-1,1 1,-1 0,1-1,0 1,-1-1,1 0,0 1,1-1,-1 0,0 0,1-1,-1 1,1 0,4 2,1-1,0 0,1-1,-1 1,0-1,1-1,8 1,6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29.9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3718 1070,'-543'-156,"20"-40,216 68,234 92,2-2,-70-50,115 70,-27-25,46 36,1 1,0-1,0 0,0 0,1-1,0 0,1 1,-6-14,9 18,0 1,1-1,0 0,-1 1,1-1,0 0,0 1,1-1,-1 0,0 1,1-1,0 0,-1 1,1-1,0 1,0-1,1 1,-1-1,0 1,1 0,0 0,-1 0,1 0,0 0,0 0,4-3,7-5,0 0,1 1,19-10,-15 10,25-13,0 2,2 1,0 3,1 2,1 2,0 2,0 2,1 1,52 2,-93 4,0 1,1 1,-1-1,0 1,1 1,-1-1,0 1,0 0,0 1,0 0,0 0,-1 0,0 1,10 6,-8-2,-1-1,1 1,-1 0,-1 1,0-1,0 1,0 0,-1 1,6 14,-1 2,-1 0,-1 0,-1 1,-1 0,-1 1,-2-1,-1 1,-1-1,-1 1,-1 0,-2-1,-1 1,-1-1,-1 0,-2-1,0 1,-2-1,-24 45,8-28,-3-2,-2-1,-1-1,-42 38,-165 127,-96 37,234-177,-157 74,239-129,-80 32,88-37,0-1,-1 0,1-1,-1 0,1-1,-21 0,28-2,1 1,-1-1,1 0,-1 0,1 0,0 0,0-1,0 1,-1-1,1 0,1 0,-1 0,0 0,0 0,1-1,-1 1,1-1,0 0,0 0,0 0,0 0,0 0,1 0,0 0,-1 0,1-1,0 1,0 0,0-7,-2-10,0 0,1-1,3-38,-1 37,1 2,1-1,1 1,0 0,2 0,0 0,1 0,1 1,17-33,8-3,58-77,-70 105,85-113,7 5,6 5,6 5,179-141,-257 228,2 2,1 2,2 2,76-35,-114 61,1 1,0 1,1 0,-1 0,1 2,-1 0,1 0,0 2,0-1,22 4,-25-1,1 1,-1 1,0 0,0 0,0 1,-1 1,1 0,-1 0,-1 1,1 1,-1 0,10 10,5 7,-2 2,0 0,-2 1,24 42,56 132,-21-1,-73-179,0 0,-2 1,-1-1,-1 1,0 0,-2 0,-2 28,0-44,0-1,0 0,-1 1,0-1,0 0,0 0,-1 0,0 0,0 0,0-1,-1 1,-6 6,-4 3,-1-2,-31 23,35-27,-252 182,-9-11,-416 206,612-349,-156 51,215-84,1 0,-1 0,0-2,0 0,-34-1,38-3,0 0,0 0,0-1,1-1,-1 0,1-1,0 0,-13-8,-75-48,-111-89,20 13,-472-248,622 364,-48-18,47 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38.1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5T04:26:56.5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5/5/2023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lang="en-US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1201" y="0"/>
            <a:ext cx="13207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7548" y="264933"/>
            <a:ext cx="52969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11321" y="6466763"/>
            <a:ext cx="308187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12767"/>
            <a:ext cx="8915400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0" marR="5080" indent="-692785" algn="ctr">
              <a:spcBef>
                <a:spcPts val="100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b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b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-05-2023</a:t>
            </a:r>
            <a:b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743200"/>
            <a:ext cx="967740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 and Smoke Detection </a:t>
            </a:r>
          </a:p>
          <a:p>
            <a:pPr marL="12700" marR="5080" algn="ctr">
              <a:spcBef>
                <a:spcPts val="1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Convolutional Neural Networks</a:t>
            </a:r>
          </a:p>
          <a:p>
            <a:pPr marL="12700" marR="5080" algn="ctr">
              <a:spcBef>
                <a:spcPts val="100"/>
              </a:spcBef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10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4778934"/>
            <a:ext cx="4003676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I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uidance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of: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S. Ashok</a:t>
            </a:r>
          </a:p>
          <a:p>
            <a:pPr marL="12700" marR="5080">
              <a:spcBef>
                <a:spcPts val="10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4800" y="4876800"/>
            <a:ext cx="3962400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A7</a:t>
            </a:r>
          </a:p>
          <a:p>
            <a:pPr marL="12700">
              <a:spcBef>
                <a:spcPts val="100"/>
              </a:spcBef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Y. Varshitha  -  19WH1A0556</a:t>
            </a:r>
          </a:p>
          <a:p>
            <a:pPr marL="12700">
              <a:spcBef>
                <a:spcPts val="100"/>
              </a:spcBef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V. Kavya       -  20WH5A0503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799" cy="13221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852" y="2118233"/>
            <a:ext cx="8170294" cy="258532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/>
              <a:t>Convolutional Neural Networks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/>
              <a:t>  Dataset: https://www.kaggle.com/datasets/dataclusterlabs/fire-and-smoke-dataset</a:t>
            </a:r>
          </a:p>
          <a:p>
            <a:endParaRPr lang="en-I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7716" y="6377940"/>
            <a:ext cx="5665305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2054225" y="6466777"/>
            <a:ext cx="760094" cy="156005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10</a:t>
            </a:fld>
            <a:endParaRPr lang="en-IN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C71A972-4D1A-E22D-2F7C-C8322291E4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76200"/>
            <a:ext cx="1066800" cy="13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BE6C-F8EF-480F-B08E-0FA7EC74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703548"/>
            <a:ext cx="4477253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D4C8-B6E1-4C02-8789-F238D980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0852" y="2118233"/>
            <a:ext cx="8170294" cy="29546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an advantage to develop a image-based fire detection system, which could use these existing surveillance cameras without spending any extra cost.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using this type of detection is cheaper.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system responds faster compared to any other traditional detection methods.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11430-A49B-4481-8352-0D07D5CE18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76599" y="6466763"/>
            <a:ext cx="5467853" cy="465175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2EBA-DE90-4942-9ADF-D8CFE2A555B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71AF-7642-4D02-B58B-E196DB6F6C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11</a:t>
            </a:fld>
            <a:endParaRPr lang="en-IN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27B1A3C9-AE7B-E592-0B9D-8CD7F319A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76200"/>
            <a:ext cx="1066800" cy="13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761999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3505200" y="6377940"/>
            <a:ext cx="5867400" cy="830997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6467286-E962-0B89-1A14-17B231D0F9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76200"/>
            <a:ext cx="1066800" cy="1307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FA64FE-C16A-3D0D-1975-249D9F8C14AF}"/>
              </a:ext>
            </a:extLst>
          </p:cNvPr>
          <p:cNvSpPr txBox="1"/>
          <p:nvPr/>
        </p:nvSpPr>
        <p:spPr>
          <a:xfrm>
            <a:off x="2057400" y="1600200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damages caused by fire, several fire detection systems were developed.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fire detection is crucial and plays a very important role in protecting and saving lives and properties.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fire detection system can significantly reduce damages.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F27F-6B98-AF8E-B2B4-ACD6CBA9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64933"/>
            <a:ext cx="5620253" cy="635000"/>
          </a:xfrm>
        </p:spPr>
        <p:txBody>
          <a:bodyPr/>
          <a:lstStyle/>
          <a:p>
            <a:r>
              <a:rPr lang="en-US" dirty="0"/>
              <a:t>  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D46D-DC53-CDF4-B771-FD3848C8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1676400"/>
            <a:ext cx="9409261" cy="3271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Splitting the data into Training set and Testing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CNN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Preprocessing the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A3D42-4E3B-8DBB-FFA6-75086BB64A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581400" y="6377940"/>
            <a:ext cx="4800600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9588-F31C-623F-869E-331CBA44EF9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0A74-51F7-D94D-234E-C1CB435FD7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65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023F-DCFD-D807-0E5B-36FE4D88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64933"/>
            <a:ext cx="5925053" cy="615553"/>
          </a:xfrm>
        </p:spPr>
        <p:txBody>
          <a:bodyPr/>
          <a:lstStyle/>
          <a:p>
            <a:r>
              <a:rPr lang="en-US" dirty="0"/>
              <a:t>           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A498-9D38-EC71-7B9F-26B9CF34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83449"/>
            <a:ext cx="11238061" cy="369332"/>
          </a:xfrm>
        </p:spPr>
        <p:txBody>
          <a:bodyPr/>
          <a:lstStyle/>
          <a:p>
            <a:r>
              <a:rPr lang="en-US" dirty="0"/>
              <a:t>FIRE DETECTION: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C2E7D-F5E2-743B-7BFC-15762DDA6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971800" y="6248400"/>
            <a:ext cx="5074920" cy="68353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7C01-BAEC-871F-D30A-D75A42E9D88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DB59-8DE5-0E93-9511-8A7DB9AA6B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14</a:t>
            </a:fld>
            <a:endParaRPr lang="en-IN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B86BCBB7-CD90-6781-176C-886AEB612F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76200"/>
            <a:ext cx="1066800" cy="130724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DFFBD58-199A-7871-6455-E80A7A47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93230"/>
            <a:ext cx="7364304" cy="41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7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1FC92-253D-8830-8A3B-5C2A530D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7801"/>
            <a:ext cx="10704661" cy="457200"/>
          </a:xfrm>
        </p:spPr>
        <p:txBody>
          <a:bodyPr/>
          <a:lstStyle/>
          <a:p>
            <a:r>
              <a:rPr lang="en-US" dirty="0"/>
              <a:t>Smoke detection: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2B44E-1AFF-A304-9775-D22A27466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00400" y="6172200"/>
            <a:ext cx="4846320" cy="75973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39FB-5A3A-F0A8-6365-4A1CD9AF537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2D03-DB26-211E-52C1-6FDA3E938F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15</a:t>
            </a:fld>
            <a:endParaRPr lang="en-IN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9762E132-36A2-6322-515C-F31D744DBC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76200"/>
            <a:ext cx="1066800" cy="130724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65E8BF6-6BAA-2D3B-B8D6-0CD9C5C2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57400"/>
            <a:ext cx="670811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6895-170E-AA4B-AD8F-90815A69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411970"/>
            <a:ext cx="11390461" cy="752110"/>
          </a:xfrm>
        </p:spPr>
        <p:txBody>
          <a:bodyPr/>
          <a:lstStyle/>
          <a:p>
            <a:r>
              <a:rPr lang="en-US" dirty="0"/>
              <a:t>    Neutral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CDC3-39D1-834B-77E7-8E836359ED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667000" y="6377940"/>
            <a:ext cx="5379720" cy="4571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AC8E-C2E1-59BD-AC5E-55360F8D752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E395-A074-DF45-C465-1FA7DCB50D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16</a:t>
            </a:fld>
            <a:endParaRPr lang="en-IN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5E3FA5E-CA06-F170-175F-62D59BAF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83572"/>
            <a:ext cx="6803737" cy="3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200" y="762000"/>
            <a:ext cx="4267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3276600" y="6324600"/>
            <a:ext cx="6172200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FCAB47C-EBB1-8C2D-3A1E-15C81DF96D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10F1-748F-181C-E213-BB352F6D7EB2}"/>
              </a:ext>
            </a:extLst>
          </p:cNvPr>
          <p:cNvSpPr txBox="1"/>
          <p:nvPr/>
        </p:nvSpPr>
        <p:spPr>
          <a:xfrm>
            <a:off x="2209800" y="2133600"/>
            <a:ext cx="80772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KeChen,Yanying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HuiBai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Chunjie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Yuchun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Image Fire Detection Based on Support Vector Machine”,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06 April 2020.</a:t>
            </a: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[2]F 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Youmin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Chi Yuan, and Chun-Yi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Wildfire Flame and Smoke Detection Using Static Image Features and Artificial Neural Network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30 September 2019.</a:t>
            </a: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Weibin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Cuiyu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Tongzhen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Smoke Detection Model Based 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YOLO-SMOKE Algorithm”,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11 March 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088" y="2567432"/>
            <a:ext cx="60877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spc="-5" dirty="0"/>
              <a:t>THANK</a:t>
            </a:r>
            <a:r>
              <a:rPr sz="9600" spc="-90" dirty="0"/>
              <a:t> </a:t>
            </a:r>
            <a:r>
              <a:rPr sz="9600" spc="-130" dirty="0"/>
              <a:t>YOU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505199" y="6466762"/>
            <a:ext cx="5662633" cy="411835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623199"/>
            <a:ext cx="25573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sz="3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7400" y="1459649"/>
            <a:ext cx="5943600" cy="481413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12700" rIns="0" bIns="0" rtlCol="0">
            <a:spAutoFit/>
          </a:bodyPr>
          <a:lstStyle/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24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4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</a:t>
            </a:r>
            <a:r>
              <a:rPr lang="en-IN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 algn="just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72492" y="6466776"/>
            <a:ext cx="108010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080" y="565885"/>
            <a:ext cx="36912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3505200" y="6438900"/>
            <a:ext cx="5562600" cy="5539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6AEA7DD-7B26-A40B-8457-0558C8EF69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3D820-83A2-D36E-E78E-51C6E22F19BA}"/>
              </a:ext>
            </a:extLst>
          </p:cNvPr>
          <p:cNvSpPr txBox="1"/>
          <p:nvPr/>
        </p:nvSpPr>
        <p:spPr>
          <a:xfrm>
            <a:off x="1720426" y="2133600"/>
            <a:ext cx="9633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is crucial task for the safety of people.</a:t>
            </a:r>
          </a:p>
          <a:p>
            <a:pPr algn="just"/>
            <a:endParaRPr lang="en-US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latest developments in deep learning offer a viable solution to process the camera images and detect the presence of wildfire/smoke using convolutional neural networks (CNNs).</a:t>
            </a:r>
            <a:endParaRPr lang="en-US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609600"/>
            <a:ext cx="403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3657600" y="6548121"/>
            <a:ext cx="5715000" cy="2769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BF6C6DC-C531-0830-7AE4-0994CA176F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5C6B2-C855-15AB-BF43-F7411FC8F502}"/>
              </a:ext>
            </a:extLst>
          </p:cNvPr>
          <p:cNvSpPr txBox="1"/>
          <p:nvPr/>
        </p:nvSpPr>
        <p:spPr>
          <a:xfrm>
            <a:off x="1720426" y="1676400"/>
            <a:ext cx="87189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fire detection algorithm based on support vector machine, Artificial Neural Network.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detectors are generally slower to detect fires.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detectors cannot detect smolder fires which is leading cause of death in such accidents.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596739"/>
            <a:ext cx="5181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3886200" y="6466763"/>
            <a:ext cx="5105400" cy="55399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3A0DEAD-9AD4-3120-1168-4481237CF9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B416CE-6C36-8050-594E-2C41FCEACBD1}"/>
              </a:ext>
            </a:extLst>
          </p:cNvPr>
          <p:cNvSpPr txBox="1"/>
          <p:nvPr/>
        </p:nvSpPr>
        <p:spPr>
          <a:xfrm>
            <a:off x="2286000" y="2362200"/>
            <a:ext cx="73152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deep learning algorithms to detect wild fire and smoke, which aims to achieve high detection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1" y="91441"/>
            <a:ext cx="45661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sz="32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57600" y="6622830"/>
            <a:ext cx="5486400" cy="184666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2ABE6C-28B5-04FD-A524-B31B85021AA5}"/>
              </a:ext>
            </a:extLst>
          </p:cNvPr>
          <p:cNvGraphicFramePr>
            <a:graphicFrameLocks noGrp="1"/>
          </p:cNvGraphicFramePr>
          <p:nvPr/>
        </p:nvGraphicFramePr>
        <p:xfrm>
          <a:off x="4671753" y="3807229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405243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525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818AA36-6B49-D4AF-291F-791EBC37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51705"/>
              </p:ext>
            </p:extLst>
          </p:nvPr>
        </p:nvGraphicFramePr>
        <p:xfrm>
          <a:off x="1720426" y="762000"/>
          <a:ext cx="9023774" cy="572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22">
                  <a:extLst>
                    <a:ext uri="{9D8B030D-6E8A-4147-A177-3AD203B41FA5}">
                      <a16:colId xmlns:a16="http://schemas.microsoft.com/office/drawing/2014/main" val="2609300110"/>
                    </a:ext>
                  </a:extLst>
                </a:gridCol>
                <a:gridCol w="3116152">
                  <a:extLst>
                    <a:ext uri="{9D8B030D-6E8A-4147-A177-3AD203B41FA5}">
                      <a16:colId xmlns:a16="http://schemas.microsoft.com/office/drawing/2014/main" val="475656402"/>
                    </a:ext>
                  </a:extLst>
                </a:gridCol>
                <a:gridCol w="2873077">
                  <a:extLst>
                    <a:ext uri="{9D8B030D-6E8A-4147-A177-3AD203B41FA5}">
                      <a16:colId xmlns:a16="http://schemas.microsoft.com/office/drawing/2014/main" val="1163387582"/>
                    </a:ext>
                  </a:extLst>
                </a:gridCol>
                <a:gridCol w="2156123">
                  <a:extLst>
                    <a:ext uri="{9D8B030D-6E8A-4147-A177-3AD203B41FA5}">
                      <a16:colId xmlns:a16="http://schemas.microsoft.com/office/drawing/2014/main" val="57694137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/>
                        <a:t>S.No</a:t>
                      </a:r>
                      <a:endParaRPr lang="en-IN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Title</a:t>
                      </a:r>
                      <a:r>
                        <a:rPr lang="en-IN" b="1" baseline="0" dirty="0"/>
                        <a:t> of the paper</a:t>
                      </a:r>
                      <a:endParaRPr lang="en-IN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Author(s) &amp;</a:t>
                      </a:r>
                      <a:r>
                        <a:rPr lang="en-IN" b="1" baseline="0" dirty="0"/>
                        <a:t> Journal Details</a:t>
                      </a:r>
                      <a:endParaRPr lang="en-IN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Description/</a:t>
                      </a:r>
                    </a:p>
                    <a:p>
                      <a:pPr algn="ctr"/>
                      <a:r>
                        <a:rPr lang="en-IN" b="1" dirty="0"/>
                        <a:t>Interpretation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61542"/>
                  </a:ext>
                </a:extLst>
              </a:tr>
              <a:tr h="1328673">
                <a:tc>
                  <a:txBody>
                    <a:bodyPr/>
                    <a:lstStyle/>
                    <a:p>
                      <a:r>
                        <a:rPr lang="en-IN" dirty="0"/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Image Fire Detection Based on Support Vector Machine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KeChen,Yanying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Cheng,</a:t>
                      </a:r>
                    </a:p>
                    <a:p>
                      <a:pPr algn="just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HuiBai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600" dirty="0"/>
                        <a:t> Chunjie </a:t>
                      </a:r>
                      <a:r>
                        <a:rPr lang="en-IN" sz="1600" dirty="0" err="1"/>
                        <a:t>Mou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Yuchun</a:t>
                      </a:r>
                      <a:r>
                        <a:rPr lang="en-IN" sz="1600" dirty="0"/>
                        <a:t> Zhang,</a:t>
                      </a:r>
                      <a:r>
                        <a:rPr lang="en-IN" sz="16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06 April 2020.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1500images</a:t>
                      </a:r>
                    </a:p>
                    <a:p>
                      <a:pPr algn="just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including 1000 positive samples and 500 negative samples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avoid the disadvantage of artificially setting the threshold of flame characteristics and have better accuracy than the typical flame detection algorithm.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00364"/>
                  </a:ext>
                </a:extLst>
              </a:tr>
              <a:tr h="1588631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</a:p>
                    <a:p>
                      <a:r>
                        <a:rPr lang="en-IN" dirty="0"/>
                        <a:t>    2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Wildfire Flame and Smoke Detection Using Static</a:t>
                      </a:r>
                    </a:p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Features and Artificial Neural 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M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Hossain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Youmin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Zhang, Chi Yuan, and Chun-Yi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 September 2019.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containing images of different scenarios Each of the 240×320 resolution images has 300 16×16 blocks. Therefore, a total of 6,000 blocks were used to train the images using backpropagation.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algorithm that uses a single neural network with multi-class detection ability to detect flame and smoke. The average accuracy of the system is 84.8%.</a:t>
                      </a:r>
                      <a:r>
                        <a:rPr lang="en-US" sz="1400" dirty="0"/>
                        <a:t>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95962"/>
                  </a:ext>
                </a:extLst>
              </a:tr>
              <a:tr h="1733052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</a:p>
                    <a:p>
                      <a:r>
                        <a:rPr lang="en-IN" dirty="0"/>
                        <a:t>    3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Real-Time Smoke Detection Model Based on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YOLO-SMOKE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Weibin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Cai,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Cuiyu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Hongan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Huang,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Tongzhen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March 2021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3526 pictures that contains thousands of different scenes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YOLO-SMOKE  model which shows strong robustness and high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accuracy,uses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augmentation to avoid model overfittings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53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762000"/>
            <a:ext cx="510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3400" y="6544797"/>
            <a:ext cx="101345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3505200" y="6520597"/>
            <a:ext cx="5334000" cy="5539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919A691-3047-1CCB-263C-CD0E0AE24B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C41E6-355E-B71B-04E4-49AEE3D9A834}"/>
              </a:ext>
            </a:extLst>
          </p:cNvPr>
          <p:cNvSpPr txBox="1"/>
          <p:nvPr/>
        </p:nvSpPr>
        <p:spPr>
          <a:xfrm>
            <a:off x="1371600" y="2105904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principle of object detection algorithms</a:t>
            </a:r>
            <a:r>
              <a:rPr lang="en-US" sz="2000" b="0" i="0" u="sng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flow of image fire detection algorithms based on </a:t>
            </a:r>
            <a:r>
              <a:rPr lang="en-US" sz="20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is used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better accuracy</a:t>
            </a:r>
            <a:r>
              <a:rPr lang="en-US" sz="20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has functions of region proposals, feature extraction and classification.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CNN takes an image as input and outputs region proposals by convolution, pooling, etc.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Secondly, the region-based object detection CNN decides the presence or absence of fire in proposal regions through convolutional layers, pooling layers, fully-connected layers, 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1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8211" y="271288"/>
            <a:ext cx="5844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TOOLS</a:t>
            </a:r>
            <a:r>
              <a:rPr spc="-35" dirty="0"/>
              <a:t> </a:t>
            </a:r>
            <a:r>
              <a:rPr spc="-10" dirty="0"/>
              <a:t>AND</a:t>
            </a:r>
            <a:r>
              <a:rPr spc="-3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2054225" y="6466776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038600" y="6346682"/>
            <a:ext cx="4901750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  <a:p>
            <a:endParaRPr lang="en-IN" dirty="0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67745"/>
              </p:ext>
            </p:extLst>
          </p:nvPr>
        </p:nvGraphicFramePr>
        <p:xfrm>
          <a:off x="2740659" y="1676400"/>
          <a:ext cx="6631942" cy="435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34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SPECIFICATIONS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3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/>
                        <a:t>Hardware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Processor – Intel core I5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Memory(RAM) – 8GB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Storage – 1 TB.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157">
                <a:tc>
                  <a:txBody>
                    <a:bodyPr/>
                    <a:lstStyle/>
                    <a:p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 err="1"/>
                        <a:t>Jupyter</a:t>
                      </a:r>
                      <a:r>
                        <a:rPr lang="en-IN" sz="1800" dirty="0"/>
                        <a:t> notebook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157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Common Kaggle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813926" y="466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152400"/>
            <a:ext cx="69362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18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6967" y="6466776"/>
            <a:ext cx="1013459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06/05/2023</a:t>
            </a:r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38B9B64F-2677-3B4B-B297-51CAC323F2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152400"/>
            <a:ext cx="1066800" cy="130724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2D6EFD6-D56B-0C01-CD17-C9816C1D5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44163"/>
            <a:ext cx="5181600" cy="61325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4E1BE-C553-B53C-B517-66B274D3D609}"/>
                  </a:ext>
                </a:extLst>
              </p14:cNvPr>
              <p14:cNvContentPartPr/>
              <p14:nvPr/>
            </p14:nvContentPartPr>
            <p14:xfrm>
              <a:off x="6949015" y="80620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4E1BE-C553-B53C-B517-66B274D3D6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5375" y="69856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CB29D-6004-ECC3-438A-D35935AB3A25}"/>
                  </a:ext>
                </a:extLst>
              </p14:cNvPr>
              <p14:cNvContentPartPr/>
              <p14:nvPr/>
            </p14:nvContentPartPr>
            <p14:xfrm>
              <a:off x="6949015" y="687404"/>
              <a:ext cx="456480" cy="1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CB29D-6004-ECC3-438A-D35935AB3A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5375" y="579764"/>
                <a:ext cx="564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4F8A0E-16A6-67D4-9BE8-A42B13DDFCF7}"/>
                  </a:ext>
                </a:extLst>
              </p14:cNvPr>
              <p14:cNvContentPartPr/>
              <p14:nvPr/>
            </p14:nvContentPartPr>
            <p14:xfrm>
              <a:off x="7030015" y="755444"/>
              <a:ext cx="27036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4F8A0E-16A6-67D4-9BE8-A42B13DDFC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6375" y="647444"/>
                <a:ext cx="378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A98DF1-92E4-D954-B41C-2B2CD89D1038}"/>
                  </a:ext>
                </a:extLst>
              </p14:cNvPr>
              <p14:cNvContentPartPr/>
              <p14:nvPr/>
            </p14:nvContentPartPr>
            <p14:xfrm>
              <a:off x="11060935" y="2601884"/>
              <a:ext cx="119880" cy="35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A98DF1-92E4-D954-B41C-2B2CD89D10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07295" y="2494244"/>
                <a:ext cx="22752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C82C3A-EC03-7F95-48E9-DFADB6276ED0}"/>
                  </a:ext>
                </a:extLst>
              </p14:cNvPr>
              <p14:cNvContentPartPr/>
              <p14:nvPr/>
            </p14:nvContentPartPr>
            <p14:xfrm>
              <a:off x="6375895" y="620804"/>
              <a:ext cx="1338840" cy="69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C82C3A-EC03-7F95-48E9-DFADB6276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1895" y="512804"/>
                <a:ext cx="144648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5E9FD-8151-AEED-B6D5-D5DF6299882B}"/>
                  </a:ext>
                </a:extLst>
              </p14:cNvPr>
              <p14:cNvContentPartPr/>
              <p14:nvPr/>
            </p14:nvContentPartPr>
            <p14:xfrm>
              <a:off x="2352175" y="103048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5E9FD-8151-AEED-B6D5-D5DF629988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8535" y="9228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3F51A4-5AC5-8176-158E-6CC5AE4151D1}"/>
                  </a:ext>
                </a:extLst>
              </p14:cNvPr>
              <p14:cNvContentPartPr/>
              <p14:nvPr/>
            </p14:nvContentPartPr>
            <p14:xfrm>
              <a:off x="5660575" y="162916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3F51A4-5AC5-8176-158E-6CC5AE4151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6935" y="152116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DD56F8B4CA64FB0C7812697AD5983" ma:contentTypeVersion="3" ma:contentTypeDescription="Create a new document." ma:contentTypeScope="" ma:versionID="c47dff9fa754e2608ed79d5bbe8f25bb">
  <xsd:schema xmlns:xsd="http://www.w3.org/2001/XMLSchema" xmlns:xs="http://www.w3.org/2001/XMLSchema" xmlns:p="http://schemas.microsoft.com/office/2006/metadata/properties" xmlns:ns3="fe2d51e1-7ab6-45ac-af9e-ddce607f4556" targetNamespace="http://schemas.microsoft.com/office/2006/metadata/properties" ma:root="true" ma:fieldsID="c824214719a51553987c4b8839fa7b17" ns3:_="">
    <xsd:import namespace="fe2d51e1-7ab6-45ac-af9e-ddce607f45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d51e1-7ab6-45ac-af9e-ddce607f4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2d51e1-7ab6-45ac-af9e-ddce607f4556" xsi:nil="true"/>
  </documentManagement>
</p:properties>
</file>

<file path=customXml/itemProps1.xml><?xml version="1.0" encoding="utf-8"?>
<ds:datastoreItem xmlns:ds="http://schemas.openxmlformats.org/officeDocument/2006/customXml" ds:itemID="{5E0F807E-09E6-463A-A827-52E0A9535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2d51e1-7ab6-45ac-af9e-ddce607f4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65BD8-6A92-447D-BFB4-5A0EBD2E18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EFFD6-78A8-494E-859E-794CADEA9778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fe2d51e1-7ab6-45ac-af9e-ddce607f4556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932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Wingdings</vt:lpstr>
      <vt:lpstr>Office Theme</vt:lpstr>
      <vt:lpstr>BVRIT HYDERABAD  College of Engineering for Women    Department of Computer Science &amp; Engineering  06-05-2023  </vt:lpstr>
      <vt:lpstr>AGENDA</vt:lpstr>
      <vt:lpstr>INTRODUCTION</vt:lpstr>
      <vt:lpstr>EXISTING SYSTEM</vt:lpstr>
      <vt:lpstr>   PROBLEM STATEMENT</vt:lpstr>
      <vt:lpstr>LITERATURE SURVEY</vt:lpstr>
      <vt:lpstr>PROPOSED SYSTEM</vt:lpstr>
      <vt:lpstr>TOOLS AND TECHNOLOGIES</vt:lpstr>
      <vt:lpstr>                          ARCHITECTURE</vt:lpstr>
      <vt:lpstr>METHODOLOGY</vt:lpstr>
      <vt:lpstr>Feasibility Study</vt:lpstr>
      <vt:lpstr>   SOCIETAL IMPACT</vt:lpstr>
      <vt:lpstr>   IMPLEMENTATION</vt:lpstr>
      <vt:lpstr>            RESULT</vt:lpstr>
      <vt:lpstr>PowerPoint Presentation</vt:lpstr>
      <vt:lpstr>PowerPoint Presentation</vt:lpstr>
      <vt:lpstr> 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PROJ PPT.pptx</dc:title>
  <dc:creator>Praveena</dc:creator>
  <cp:lastModifiedBy>19wh1a0556 varshitha</cp:lastModifiedBy>
  <cp:revision>55</cp:revision>
  <dcterms:created xsi:type="dcterms:W3CDTF">2022-11-12T05:57:52Z</dcterms:created>
  <dcterms:modified xsi:type="dcterms:W3CDTF">2023-05-05T15:56:28Z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0x01010020BDD56F8B4CA64FB0C7812697AD5983</vt:lpwstr>
  </property>
</Properties>
</file>