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77" r:id="rId2"/>
    <p:sldId id="257" r:id="rId3"/>
    <p:sldId id="279" r:id="rId4"/>
    <p:sldId id="280" r:id="rId5"/>
    <p:sldId id="298" r:id="rId6"/>
    <p:sldId id="278" r:id="rId7"/>
    <p:sldId id="276" r:id="rId8"/>
    <p:sldId id="274" r:id="rId9"/>
    <p:sldId id="260" r:id="rId10"/>
    <p:sldId id="308" r:id="rId11"/>
    <p:sldId id="306" r:id="rId12"/>
    <p:sldId id="288" r:id="rId13"/>
    <p:sldId id="304" r:id="rId14"/>
    <p:sldId id="291" r:id="rId15"/>
    <p:sldId id="309" r:id="rId16"/>
    <p:sldId id="292" r:id="rId17"/>
    <p:sldId id="310" r:id="rId18"/>
    <p:sldId id="294" r:id="rId19"/>
    <p:sldId id="307" r:id="rId20"/>
    <p:sldId id="305" r:id="rId21"/>
    <p:sldId id="263" r:id="rId22"/>
    <p:sldId id="296" r:id="rId23"/>
    <p:sldId id="311" r:id="rId24"/>
    <p:sldId id="301" r:id="rId25"/>
    <p:sldId id="302"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85" d="100"/>
          <a:sy n="85" d="100"/>
        </p:scale>
        <p:origin x="74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383571-243F-4B52-A2D6-842652CD94FC}" type="datetimeFigureOut">
              <a:rPr lang="en-IN" smtClean="0"/>
              <a:t>07-06-2023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DB2BDA-D350-4728-839A-E8AE8F77DB08}" type="slidenum">
              <a:rPr lang="en-IN" smtClean="0"/>
              <a:t>‹#›</a:t>
            </a:fld>
            <a:endParaRPr lang="en-IN"/>
          </a:p>
        </p:txBody>
      </p:sp>
    </p:spTree>
    <p:extLst>
      <p:ext uri="{BB962C8B-B14F-4D97-AF65-F5344CB8AC3E}">
        <p14:creationId xmlns:p14="http://schemas.microsoft.com/office/powerpoint/2010/main" val="1422336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02646-8481-CD2E-235F-0825CD52B2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30486C3-B35A-7463-BA96-D6BF26614D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DDB9BDF-067B-027F-8B48-97A9CA44EAF4}"/>
              </a:ext>
            </a:extLst>
          </p:cNvPr>
          <p:cNvSpPr>
            <a:spLocks noGrp="1"/>
          </p:cNvSpPr>
          <p:nvPr>
            <p:ph type="dt" sz="half" idx="10"/>
          </p:nvPr>
        </p:nvSpPr>
        <p:spPr/>
        <p:txBody>
          <a:bodyPr/>
          <a:lstStyle/>
          <a:p>
            <a:fld id="{2AD8B8D7-8E6A-40ED-AA0A-7F995D2F9E9F}" type="datetime1">
              <a:rPr lang="en-US" smtClean="0"/>
              <a:t>6/7/2023</a:t>
            </a:fld>
            <a:endParaRPr lang="en-IN"/>
          </a:p>
        </p:txBody>
      </p:sp>
      <p:sp>
        <p:nvSpPr>
          <p:cNvPr id="5" name="Footer Placeholder 4">
            <a:extLst>
              <a:ext uri="{FF2B5EF4-FFF2-40B4-BE49-F238E27FC236}">
                <a16:creationId xmlns:a16="http://schemas.microsoft.com/office/drawing/2014/main" id="{CDB4C74C-9EDE-BB17-6CCF-CE0E2BE1CE3B}"/>
              </a:ext>
            </a:extLst>
          </p:cNvPr>
          <p:cNvSpPr>
            <a:spLocks noGrp="1"/>
          </p:cNvSpPr>
          <p:nvPr>
            <p:ph type="ftr" sz="quarter" idx="11"/>
          </p:nvPr>
        </p:nvSpPr>
        <p:spPr/>
        <p:txBody>
          <a:bodyPr/>
          <a:lstStyle/>
          <a:p>
            <a:r>
              <a:rPr lang="en-US"/>
              <a:t>Department of Computer Science and Engineering </a:t>
            </a:r>
            <a:endParaRPr lang="en-IN"/>
          </a:p>
        </p:txBody>
      </p:sp>
      <p:sp>
        <p:nvSpPr>
          <p:cNvPr id="6" name="Slide Number Placeholder 5">
            <a:extLst>
              <a:ext uri="{FF2B5EF4-FFF2-40B4-BE49-F238E27FC236}">
                <a16:creationId xmlns:a16="http://schemas.microsoft.com/office/drawing/2014/main" id="{F62ECFB3-0072-C357-75B5-16A2AAB90BD5}"/>
              </a:ext>
            </a:extLst>
          </p:cNvPr>
          <p:cNvSpPr>
            <a:spLocks noGrp="1"/>
          </p:cNvSpPr>
          <p:nvPr>
            <p:ph type="sldNum" sz="quarter" idx="12"/>
          </p:nvPr>
        </p:nvSpPr>
        <p:spPr/>
        <p:txBody>
          <a:bodyPr/>
          <a:lstStyle/>
          <a:p>
            <a:fld id="{F3D1750D-2E0A-4829-88FB-0F61897A4AD4}" type="slidenum">
              <a:rPr lang="en-IN" smtClean="0"/>
              <a:t>‹#›</a:t>
            </a:fld>
            <a:endParaRPr lang="en-IN"/>
          </a:p>
        </p:txBody>
      </p:sp>
    </p:spTree>
    <p:extLst>
      <p:ext uri="{BB962C8B-B14F-4D97-AF65-F5344CB8AC3E}">
        <p14:creationId xmlns:p14="http://schemas.microsoft.com/office/powerpoint/2010/main" val="465327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A1603-09F4-8003-B909-994729FC00C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DA705D-7CB5-B65D-35A3-04EBDA2C68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652943-B435-8D1C-1387-7D371B943DE5}"/>
              </a:ext>
            </a:extLst>
          </p:cNvPr>
          <p:cNvSpPr>
            <a:spLocks noGrp="1"/>
          </p:cNvSpPr>
          <p:nvPr>
            <p:ph type="dt" sz="half" idx="10"/>
          </p:nvPr>
        </p:nvSpPr>
        <p:spPr/>
        <p:txBody>
          <a:bodyPr/>
          <a:lstStyle/>
          <a:p>
            <a:fld id="{18607219-68C7-4CB7-B2A1-3CDFDD910106}" type="datetime1">
              <a:rPr lang="en-US" smtClean="0"/>
              <a:t>6/7/2023</a:t>
            </a:fld>
            <a:endParaRPr lang="en-IN"/>
          </a:p>
        </p:txBody>
      </p:sp>
      <p:sp>
        <p:nvSpPr>
          <p:cNvPr id="5" name="Footer Placeholder 4">
            <a:extLst>
              <a:ext uri="{FF2B5EF4-FFF2-40B4-BE49-F238E27FC236}">
                <a16:creationId xmlns:a16="http://schemas.microsoft.com/office/drawing/2014/main" id="{38B79A45-F63F-772F-683E-772C033E0387}"/>
              </a:ext>
            </a:extLst>
          </p:cNvPr>
          <p:cNvSpPr>
            <a:spLocks noGrp="1"/>
          </p:cNvSpPr>
          <p:nvPr>
            <p:ph type="ftr" sz="quarter" idx="11"/>
          </p:nvPr>
        </p:nvSpPr>
        <p:spPr/>
        <p:txBody>
          <a:bodyPr/>
          <a:lstStyle/>
          <a:p>
            <a:r>
              <a:rPr lang="en-US"/>
              <a:t>Department of Computer Science and Engineering </a:t>
            </a:r>
            <a:endParaRPr lang="en-IN"/>
          </a:p>
        </p:txBody>
      </p:sp>
      <p:sp>
        <p:nvSpPr>
          <p:cNvPr id="6" name="Slide Number Placeholder 5">
            <a:extLst>
              <a:ext uri="{FF2B5EF4-FFF2-40B4-BE49-F238E27FC236}">
                <a16:creationId xmlns:a16="http://schemas.microsoft.com/office/drawing/2014/main" id="{991C10A6-A0CE-6D05-9EAE-0941A416B41B}"/>
              </a:ext>
            </a:extLst>
          </p:cNvPr>
          <p:cNvSpPr>
            <a:spLocks noGrp="1"/>
          </p:cNvSpPr>
          <p:nvPr>
            <p:ph type="sldNum" sz="quarter" idx="12"/>
          </p:nvPr>
        </p:nvSpPr>
        <p:spPr/>
        <p:txBody>
          <a:bodyPr/>
          <a:lstStyle/>
          <a:p>
            <a:fld id="{F3D1750D-2E0A-4829-88FB-0F61897A4AD4}" type="slidenum">
              <a:rPr lang="en-IN" smtClean="0"/>
              <a:t>‹#›</a:t>
            </a:fld>
            <a:endParaRPr lang="en-IN"/>
          </a:p>
        </p:txBody>
      </p:sp>
    </p:spTree>
    <p:extLst>
      <p:ext uri="{BB962C8B-B14F-4D97-AF65-F5344CB8AC3E}">
        <p14:creationId xmlns:p14="http://schemas.microsoft.com/office/powerpoint/2010/main" val="3651614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2749E4-5EE3-B795-E74E-064A7D9F72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A315A7-4CA5-9837-2FD5-98B4C58BC0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26203F-7430-AF51-0D66-E6A79ACA24BA}"/>
              </a:ext>
            </a:extLst>
          </p:cNvPr>
          <p:cNvSpPr>
            <a:spLocks noGrp="1"/>
          </p:cNvSpPr>
          <p:nvPr>
            <p:ph type="dt" sz="half" idx="10"/>
          </p:nvPr>
        </p:nvSpPr>
        <p:spPr/>
        <p:txBody>
          <a:bodyPr/>
          <a:lstStyle/>
          <a:p>
            <a:fld id="{A895016A-EC49-47AD-A011-40419B02F729}" type="datetime1">
              <a:rPr lang="en-US" smtClean="0"/>
              <a:t>6/7/2023</a:t>
            </a:fld>
            <a:endParaRPr lang="en-IN"/>
          </a:p>
        </p:txBody>
      </p:sp>
      <p:sp>
        <p:nvSpPr>
          <p:cNvPr id="5" name="Footer Placeholder 4">
            <a:extLst>
              <a:ext uri="{FF2B5EF4-FFF2-40B4-BE49-F238E27FC236}">
                <a16:creationId xmlns:a16="http://schemas.microsoft.com/office/drawing/2014/main" id="{18E245B0-07D8-194E-56F3-822818267F17}"/>
              </a:ext>
            </a:extLst>
          </p:cNvPr>
          <p:cNvSpPr>
            <a:spLocks noGrp="1"/>
          </p:cNvSpPr>
          <p:nvPr>
            <p:ph type="ftr" sz="quarter" idx="11"/>
          </p:nvPr>
        </p:nvSpPr>
        <p:spPr/>
        <p:txBody>
          <a:bodyPr/>
          <a:lstStyle/>
          <a:p>
            <a:r>
              <a:rPr lang="en-US"/>
              <a:t>Department of Computer Science and Engineering </a:t>
            </a:r>
            <a:endParaRPr lang="en-IN"/>
          </a:p>
        </p:txBody>
      </p:sp>
      <p:sp>
        <p:nvSpPr>
          <p:cNvPr id="6" name="Slide Number Placeholder 5">
            <a:extLst>
              <a:ext uri="{FF2B5EF4-FFF2-40B4-BE49-F238E27FC236}">
                <a16:creationId xmlns:a16="http://schemas.microsoft.com/office/drawing/2014/main" id="{04B3305A-6666-9D97-DEFE-DE1A6E9643BE}"/>
              </a:ext>
            </a:extLst>
          </p:cNvPr>
          <p:cNvSpPr>
            <a:spLocks noGrp="1"/>
          </p:cNvSpPr>
          <p:nvPr>
            <p:ph type="sldNum" sz="quarter" idx="12"/>
          </p:nvPr>
        </p:nvSpPr>
        <p:spPr/>
        <p:txBody>
          <a:bodyPr/>
          <a:lstStyle/>
          <a:p>
            <a:fld id="{F3D1750D-2E0A-4829-88FB-0F61897A4AD4}" type="slidenum">
              <a:rPr lang="en-IN" smtClean="0"/>
              <a:t>‹#›</a:t>
            </a:fld>
            <a:endParaRPr lang="en-IN"/>
          </a:p>
        </p:txBody>
      </p:sp>
    </p:spTree>
    <p:extLst>
      <p:ext uri="{BB962C8B-B14F-4D97-AF65-F5344CB8AC3E}">
        <p14:creationId xmlns:p14="http://schemas.microsoft.com/office/powerpoint/2010/main" val="1275311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D35A7-F6A0-E258-829B-5B3AB114E1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C930DA-4CAD-9688-4678-1BC1248543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7E5F00-8FF9-4035-3C23-D2DAFE7D1AF9}"/>
              </a:ext>
            </a:extLst>
          </p:cNvPr>
          <p:cNvSpPr>
            <a:spLocks noGrp="1"/>
          </p:cNvSpPr>
          <p:nvPr>
            <p:ph type="dt" sz="half" idx="10"/>
          </p:nvPr>
        </p:nvSpPr>
        <p:spPr/>
        <p:txBody>
          <a:bodyPr/>
          <a:lstStyle/>
          <a:p>
            <a:fld id="{0A4198D6-1FA9-4778-B7EC-5B5E5612B37B}" type="datetime1">
              <a:rPr lang="en-US" smtClean="0"/>
              <a:t>6/7/2023</a:t>
            </a:fld>
            <a:endParaRPr lang="en-IN"/>
          </a:p>
        </p:txBody>
      </p:sp>
      <p:sp>
        <p:nvSpPr>
          <p:cNvPr id="5" name="Footer Placeholder 4">
            <a:extLst>
              <a:ext uri="{FF2B5EF4-FFF2-40B4-BE49-F238E27FC236}">
                <a16:creationId xmlns:a16="http://schemas.microsoft.com/office/drawing/2014/main" id="{857256C8-8BC0-8BFA-A64C-DE74F54B6B48}"/>
              </a:ext>
            </a:extLst>
          </p:cNvPr>
          <p:cNvSpPr>
            <a:spLocks noGrp="1"/>
          </p:cNvSpPr>
          <p:nvPr>
            <p:ph type="ftr" sz="quarter" idx="11"/>
          </p:nvPr>
        </p:nvSpPr>
        <p:spPr/>
        <p:txBody>
          <a:bodyPr/>
          <a:lstStyle/>
          <a:p>
            <a:r>
              <a:rPr lang="en-US"/>
              <a:t>Department of Computer Science and Engineering </a:t>
            </a:r>
            <a:endParaRPr lang="en-IN"/>
          </a:p>
        </p:txBody>
      </p:sp>
      <p:sp>
        <p:nvSpPr>
          <p:cNvPr id="6" name="Slide Number Placeholder 5">
            <a:extLst>
              <a:ext uri="{FF2B5EF4-FFF2-40B4-BE49-F238E27FC236}">
                <a16:creationId xmlns:a16="http://schemas.microsoft.com/office/drawing/2014/main" id="{9D68B296-40C2-D149-C850-32D439E0DAE0}"/>
              </a:ext>
            </a:extLst>
          </p:cNvPr>
          <p:cNvSpPr>
            <a:spLocks noGrp="1"/>
          </p:cNvSpPr>
          <p:nvPr>
            <p:ph type="sldNum" sz="quarter" idx="12"/>
          </p:nvPr>
        </p:nvSpPr>
        <p:spPr/>
        <p:txBody>
          <a:bodyPr/>
          <a:lstStyle/>
          <a:p>
            <a:fld id="{F3D1750D-2E0A-4829-88FB-0F61897A4AD4}" type="slidenum">
              <a:rPr lang="en-IN" smtClean="0"/>
              <a:t>‹#›</a:t>
            </a:fld>
            <a:endParaRPr lang="en-IN"/>
          </a:p>
        </p:txBody>
      </p:sp>
    </p:spTree>
    <p:extLst>
      <p:ext uri="{BB962C8B-B14F-4D97-AF65-F5344CB8AC3E}">
        <p14:creationId xmlns:p14="http://schemas.microsoft.com/office/powerpoint/2010/main" val="2794706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B06CD-343E-4AD2-F30E-ED636A1189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740F536-919B-731B-E1EE-7A68226EB5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0878D0-B186-F5F6-2BC5-8E167A7BFFA9}"/>
              </a:ext>
            </a:extLst>
          </p:cNvPr>
          <p:cNvSpPr>
            <a:spLocks noGrp="1"/>
          </p:cNvSpPr>
          <p:nvPr>
            <p:ph type="dt" sz="half" idx="10"/>
          </p:nvPr>
        </p:nvSpPr>
        <p:spPr/>
        <p:txBody>
          <a:bodyPr/>
          <a:lstStyle/>
          <a:p>
            <a:fld id="{85C799C2-129F-4FD1-8D5C-BCE3FD58F6B7}" type="datetime1">
              <a:rPr lang="en-US" smtClean="0"/>
              <a:t>6/7/2023</a:t>
            </a:fld>
            <a:endParaRPr lang="en-IN"/>
          </a:p>
        </p:txBody>
      </p:sp>
      <p:sp>
        <p:nvSpPr>
          <p:cNvPr id="5" name="Footer Placeholder 4">
            <a:extLst>
              <a:ext uri="{FF2B5EF4-FFF2-40B4-BE49-F238E27FC236}">
                <a16:creationId xmlns:a16="http://schemas.microsoft.com/office/drawing/2014/main" id="{76F6E300-6DF8-ED04-3B03-E5BE1E6B0BF3}"/>
              </a:ext>
            </a:extLst>
          </p:cNvPr>
          <p:cNvSpPr>
            <a:spLocks noGrp="1"/>
          </p:cNvSpPr>
          <p:nvPr>
            <p:ph type="ftr" sz="quarter" idx="11"/>
          </p:nvPr>
        </p:nvSpPr>
        <p:spPr/>
        <p:txBody>
          <a:bodyPr/>
          <a:lstStyle/>
          <a:p>
            <a:r>
              <a:rPr lang="en-US"/>
              <a:t>Department of Computer Science and Engineering </a:t>
            </a:r>
            <a:endParaRPr lang="en-IN"/>
          </a:p>
        </p:txBody>
      </p:sp>
      <p:sp>
        <p:nvSpPr>
          <p:cNvPr id="6" name="Slide Number Placeholder 5">
            <a:extLst>
              <a:ext uri="{FF2B5EF4-FFF2-40B4-BE49-F238E27FC236}">
                <a16:creationId xmlns:a16="http://schemas.microsoft.com/office/drawing/2014/main" id="{C1D64938-E998-9C64-6888-FA3EBD95B187}"/>
              </a:ext>
            </a:extLst>
          </p:cNvPr>
          <p:cNvSpPr>
            <a:spLocks noGrp="1"/>
          </p:cNvSpPr>
          <p:nvPr>
            <p:ph type="sldNum" sz="quarter" idx="12"/>
          </p:nvPr>
        </p:nvSpPr>
        <p:spPr/>
        <p:txBody>
          <a:bodyPr/>
          <a:lstStyle/>
          <a:p>
            <a:fld id="{F3D1750D-2E0A-4829-88FB-0F61897A4AD4}" type="slidenum">
              <a:rPr lang="en-IN" smtClean="0"/>
              <a:t>‹#›</a:t>
            </a:fld>
            <a:endParaRPr lang="en-IN"/>
          </a:p>
        </p:txBody>
      </p:sp>
    </p:spTree>
    <p:extLst>
      <p:ext uri="{BB962C8B-B14F-4D97-AF65-F5344CB8AC3E}">
        <p14:creationId xmlns:p14="http://schemas.microsoft.com/office/powerpoint/2010/main" val="970990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A7F3F-60AB-EBF5-67A0-5E813893A9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807570-F250-44A4-A76F-7E246D899B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F348D1B-175B-18AE-60D1-B86700F46C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E47BC29-8D1C-A468-23CA-178B4DBC4EFE}"/>
              </a:ext>
            </a:extLst>
          </p:cNvPr>
          <p:cNvSpPr>
            <a:spLocks noGrp="1"/>
          </p:cNvSpPr>
          <p:nvPr>
            <p:ph type="dt" sz="half" idx="10"/>
          </p:nvPr>
        </p:nvSpPr>
        <p:spPr/>
        <p:txBody>
          <a:bodyPr/>
          <a:lstStyle/>
          <a:p>
            <a:fld id="{60237672-2330-4C22-986B-61C99A1AAE1E}" type="datetime1">
              <a:rPr lang="en-US" smtClean="0"/>
              <a:t>6/7/2023</a:t>
            </a:fld>
            <a:endParaRPr lang="en-IN"/>
          </a:p>
        </p:txBody>
      </p:sp>
      <p:sp>
        <p:nvSpPr>
          <p:cNvPr id="6" name="Footer Placeholder 5">
            <a:extLst>
              <a:ext uri="{FF2B5EF4-FFF2-40B4-BE49-F238E27FC236}">
                <a16:creationId xmlns:a16="http://schemas.microsoft.com/office/drawing/2014/main" id="{0A75E5ED-309E-D9D5-F770-29A026C657EF}"/>
              </a:ext>
            </a:extLst>
          </p:cNvPr>
          <p:cNvSpPr>
            <a:spLocks noGrp="1"/>
          </p:cNvSpPr>
          <p:nvPr>
            <p:ph type="ftr" sz="quarter" idx="11"/>
          </p:nvPr>
        </p:nvSpPr>
        <p:spPr/>
        <p:txBody>
          <a:bodyPr/>
          <a:lstStyle/>
          <a:p>
            <a:r>
              <a:rPr lang="en-US"/>
              <a:t>Department of Computer Science and Engineering </a:t>
            </a:r>
            <a:endParaRPr lang="en-IN"/>
          </a:p>
        </p:txBody>
      </p:sp>
      <p:sp>
        <p:nvSpPr>
          <p:cNvPr id="7" name="Slide Number Placeholder 6">
            <a:extLst>
              <a:ext uri="{FF2B5EF4-FFF2-40B4-BE49-F238E27FC236}">
                <a16:creationId xmlns:a16="http://schemas.microsoft.com/office/drawing/2014/main" id="{707B6BAE-074D-CFD4-52E4-60F189B91872}"/>
              </a:ext>
            </a:extLst>
          </p:cNvPr>
          <p:cNvSpPr>
            <a:spLocks noGrp="1"/>
          </p:cNvSpPr>
          <p:nvPr>
            <p:ph type="sldNum" sz="quarter" idx="12"/>
          </p:nvPr>
        </p:nvSpPr>
        <p:spPr/>
        <p:txBody>
          <a:bodyPr/>
          <a:lstStyle/>
          <a:p>
            <a:fld id="{F3D1750D-2E0A-4829-88FB-0F61897A4AD4}" type="slidenum">
              <a:rPr lang="en-IN" smtClean="0"/>
              <a:t>‹#›</a:t>
            </a:fld>
            <a:endParaRPr lang="en-IN"/>
          </a:p>
        </p:txBody>
      </p:sp>
    </p:spTree>
    <p:extLst>
      <p:ext uri="{BB962C8B-B14F-4D97-AF65-F5344CB8AC3E}">
        <p14:creationId xmlns:p14="http://schemas.microsoft.com/office/powerpoint/2010/main" val="956637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D253A-F850-619C-EF6E-CC0C8736808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02C134-022B-1708-DF06-D9C53144CE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0FB8B5-2C57-4D29-33B0-757A89C24C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856CD9-35E1-CFA6-6BBF-DDCAF728C8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43D214-2BC0-D69C-CA81-8F0BF917E5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204D11E-6DAD-4466-3B66-2E83C61802BF}"/>
              </a:ext>
            </a:extLst>
          </p:cNvPr>
          <p:cNvSpPr>
            <a:spLocks noGrp="1"/>
          </p:cNvSpPr>
          <p:nvPr>
            <p:ph type="dt" sz="half" idx="10"/>
          </p:nvPr>
        </p:nvSpPr>
        <p:spPr/>
        <p:txBody>
          <a:bodyPr/>
          <a:lstStyle/>
          <a:p>
            <a:fld id="{56E409D8-BFA5-499D-9C76-7557E81F62D8}" type="datetime1">
              <a:rPr lang="en-US" smtClean="0"/>
              <a:t>6/7/2023</a:t>
            </a:fld>
            <a:endParaRPr lang="en-IN"/>
          </a:p>
        </p:txBody>
      </p:sp>
      <p:sp>
        <p:nvSpPr>
          <p:cNvPr id="8" name="Footer Placeholder 7">
            <a:extLst>
              <a:ext uri="{FF2B5EF4-FFF2-40B4-BE49-F238E27FC236}">
                <a16:creationId xmlns:a16="http://schemas.microsoft.com/office/drawing/2014/main" id="{8A234133-AB36-8651-1E7D-1B36ED703358}"/>
              </a:ext>
            </a:extLst>
          </p:cNvPr>
          <p:cNvSpPr>
            <a:spLocks noGrp="1"/>
          </p:cNvSpPr>
          <p:nvPr>
            <p:ph type="ftr" sz="quarter" idx="11"/>
          </p:nvPr>
        </p:nvSpPr>
        <p:spPr/>
        <p:txBody>
          <a:bodyPr/>
          <a:lstStyle/>
          <a:p>
            <a:r>
              <a:rPr lang="en-US"/>
              <a:t>Department of Computer Science and Engineering </a:t>
            </a:r>
            <a:endParaRPr lang="en-IN"/>
          </a:p>
        </p:txBody>
      </p:sp>
      <p:sp>
        <p:nvSpPr>
          <p:cNvPr id="9" name="Slide Number Placeholder 8">
            <a:extLst>
              <a:ext uri="{FF2B5EF4-FFF2-40B4-BE49-F238E27FC236}">
                <a16:creationId xmlns:a16="http://schemas.microsoft.com/office/drawing/2014/main" id="{2A7B97EA-9D54-8217-F395-01691A4D61F8}"/>
              </a:ext>
            </a:extLst>
          </p:cNvPr>
          <p:cNvSpPr>
            <a:spLocks noGrp="1"/>
          </p:cNvSpPr>
          <p:nvPr>
            <p:ph type="sldNum" sz="quarter" idx="12"/>
          </p:nvPr>
        </p:nvSpPr>
        <p:spPr/>
        <p:txBody>
          <a:bodyPr/>
          <a:lstStyle/>
          <a:p>
            <a:fld id="{F3D1750D-2E0A-4829-88FB-0F61897A4AD4}" type="slidenum">
              <a:rPr lang="en-IN" smtClean="0"/>
              <a:t>‹#›</a:t>
            </a:fld>
            <a:endParaRPr lang="en-IN"/>
          </a:p>
        </p:txBody>
      </p:sp>
    </p:spTree>
    <p:extLst>
      <p:ext uri="{BB962C8B-B14F-4D97-AF65-F5344CB8AC3E}">
        <p14:creationId xmlns:p14="http://schemas.microsoft.com/office/powerpoint/2010/main" val="3630417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392B1-8DEB-67D2-72F6-A198057797F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51FA9D1-11D2-4B45-380D-FC76DEED3785}"/>
              </a:ext>
            </a:extLst>
          </p:cNvPr>
          <p:cNvSpPr>
            <a:spLocks noGrp="1"/>
          </p:cNvSpPr>
          <p:nvPr>
            <p:ph type="dt" sz="half" idx="10"/>
          </p:nvPr>
        </p:nvSpPr>
        <p:spPr/>
        <p:txBody>
          <a:bodyPr/>
          <a:lstStyle/>
          <a:p>
            <a:fld id="{C6DE1E8F-9245-42EE-92CB-B989AE9743CB}" type="datetime1">
              <a:rPr lang="en-US" smtClean="0"/>
              <a:t>6/7/2023</a:t>
            </a:fld>
            <a:endParaRPr lang="en-IN"/>
          </a:p>
        </p:txBody>
      </p:sp>
      <p:sp>
        <p:nvSpPr>
          <p:cNvPr id="4" name="Footer Placeholder 3">
            <a:extLst>
              <a:ext uri="{FF2B5EF4-FFF2-40B4-BE49-F238E27FC236}">
                <a16:creationId xmlns:a16="http://schemas.microsoft.com/office/drawing/2014/main" id="{0EF324A1-B23E-0829-D55C-49B158E76686}"/>
              </a:ext>
            </a:extLst>
          </p:cNvPr>
          <p:cNvSpPr>
            <a:spLocks noGrp="1"/>
          </p:cNvSpPr>
          <p:nvPr>
            <p:ph type="ftr" sz="quarter" idx="11"/>
          </p:nvPr>
        </p:nvSpPr>
        <p:spPr/>
        <p:txBody>
          <a:bodyPr/>
          <a:lstStyle/>
          <a:p>
            <a:r>
              <a:rPr lang="en-US"/>
              <a:t>Department of Computer Science and Engineering </a:t>
            </a:r>
            <a:endParaRPr lang="en-IN"/>
          </a:p>
        </p:txBody>
      </p:sp>
      <p:sp>
        <p:nvSpPr>
          <p:cNvPr id="5" name="Slide Number Placeholder 4">
            <a:extLst>
              <a:ext uri="{FF2B5EF4-FFF2-40B4-BE49-F238E27FC236}">
                <a16:creationId xmlns:a16="http://schemas.microsoft.com/office/drawing/2014/main" id="{C339EF2E-2C4F-724C-7E24-A6820F2B0E26}"/>
              </a:ext>
            </a:extLst>
          </p:cNvPr>
          <p:cNvSpPr>
            <a:spLocks noGrp="1"/>
          </p:cNvSpPr>
          <p:nvPr>
            <p:ph type="sldNum" sz="quarter" idx="12"/>
          </p:nvPr>
        </p:nvSpPr>
        <p:spPr/>
        <p:txBody>
          <a:bodyPr/>
          <a:lstStyle/>
          <a:p>
            <a:fld id="{F3D1750D-2E0A-4829-88FB-0F61897A4AD4}" type="slidenum">
              <a:rPr lang="en-IN" smtClean="0"/>
              <a:t>‹#›</a:t>
            </a:fld>
            <a:endParaRPr lang="en-IN"/>
          </a:p>
        </p:txBody>
      </p:sp>
    </p:spTree>
    <p:extLst>
      <p:ext uri="{BB962C8B-B14F-4D97-AF65-F5344CB8AC3E}">
        <p14:creationId xmlns:p14="http://schemas.microsoft.com/office/powerpoint/2010/main" val="4193591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C2D1EC-6E3B-39B8-09A9-7A9DD2F1D5BE}"/>
              </a:ext>
            </a:extLst>
          </p:cNvPr>
          <p:cNvSpPr>
            <a:spLocks noGrp="1"/>
          </p:cNvSpPr>
          <p:nvPr>
            <p:ph type="dt" sz="half" idx="10"/>
          </p:nvPr>
        </p:nvSpPr>
        <p:spPr/>
        <p:txBody>
          <a:bodyPr/>
          <a:lstStyle/>
          <a:p>
            <a:fld id="{4BE39C29-5E7E-48A0-B524-C564C61EF19E}" type="datetime1">
              <a:rPr lang="en-US" smtClean="0"/>
              <a:t>6/7/2023</a:t>
            </a:fld>
            <a:endParaRPr lang="en-IN"/>
          </a:p>
        </p:txBody>
      </p:sp>
      <p:sp>
        <p:nvSpPr>
          <p:cNvPr id="3" name="Footer Placeholder 2">
            <a:extLst>
              <a:ext uri="{FF2B5EF4-FFF2-40B4-BE49-F238E27FC236}">
                <a16:creationId xmlns:a16="http://schemas.microsoft.com/office/drawing/2014/main" id="{51A077B9-3230-987A-16C8-F5254AC5FF77}"/>
              </a:ext>
            </a:extLst>
          </p:cNvPr>
          <p:cNvSpPr>
            <a:spLocks noGrp="1"/>
          </p:cNvSpPr>
          <p:nvPr>
            <p:ph type="ftr" sz="quarter" idx="11"/>
          </p:nvPr>
        </p:nvSpPr>
        <p:spPr/>
        <p:txBody>
          <a:bodyPr/>
          <a:lstStyle/>
          <a:p>
            <a:r>
              <a:rPr lang="en-US"/>
              <a:t>Department of Computer Science and Engineering </a:t>
            </a:r>
            <a:endParaRPr lang="en-IN"/>
          </a:p>
        </p:txBody>
      </p:sp>
      <p:sp>
        <p:nvSpPr>
          <p:cNvPr id="4" name="Slide Number Placeholder 3">
            <a:extLst>
              <a:ext uri="{FF2B5EF4-FFF2-40B4-BE49-F238E27FC236}">
                <a16:creationId xmlns:a16="http://schemas.microsoft.com/office/drawing/2014/main" id="{608674A8-4223-5B97-7833-763489D1B930}"/>
              </a:ext>
            </a:extLst>
          </p:cNvPr>
          <p:cNvSpPr>
            <a:spLocks noGrp="1"/>
          </p:cNvSpPr>
          <p:nvPr>
            <p:ph type="sldNum" sz="quarter" idx="12"/>
          </p:nvPr>
        </p:nvSpPr>
        <p:spPr/>
        <p:txBody>
          <a:bodyPr/>
          <a:lstStyle/>
          <a:p>
            <a:fld id="{F3D1750D-2E0A-4829-88FB-0F61897A4AD4}" type="slidenum">
              <a:rPr lang="en-IN" smtClean="0"/>
              <a:t>‹#›</a:t>
            </a:fld>
            <a:endParaRPr lang="en-IN"/>
          </a:p>
        </p:txBody>
      </p:sp>
    </p:spTree>
    <p:extLst>
      <p:ext uri="{BB962C8B-B14F-4D97-AF65-F5344CB8AC3E}">
        <p14:creationId xmlns:p14="http://schemas.microsoft.com/office/powerpoint/2010/main" val="2398206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83085-79D2-FDE5-DEBC-632014CD66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AC44955-FF92-A38C-306A-B3F921474D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361C0F3-0438-6E21-D28B-17D488084C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1764D-13F0-EBD1-AC38-36F4DC959829}"/>
              </a:ext>
            </a:extLst>
          </p:cNvPr>
          <p:cNvSpPr>
            <a:spLocks noGrp="1"/>
          </p:cNvSpPr>
          <p:nvPr>
            <p:ph type="dt" sz="half" idx="10"/>
          </p:nvPr>
        </p:nvSpPr>
        <p:spPr/>
        <p:txBody>
          <a:bodyPr/>
          <a:lstStyle/>
          <a:p>
            <a:fld id="{E842E165-8BF7-4908-AEA8-F50CA6CCBD81}" type="datetime1">
              <a:rPr lang="en-US" smtClean="0"/>
              <a:t>6/7/2023</a:t>
            </a:fld>
            <a:endParaRPr lang="en-IN"/>
          </a:p>
        </p:txBody>
      </p:sp>
      <p:sp>
        <p:nvSpPr>
          <p:cNvPr id="6" name="Footer Placeholder 5">
            <a:extLst>
              <a:ext uri="{FF2B5EF4-FFF2-40B4-BE49-F238E27FC236}">
                <a16:creationId xmlns:a16="http://schemas.microsoft.com/office/drawing/2014/main" id="{87C51FE3-82B4-C980-8A02-EA95FC39A550}"/>
              </a:ext>
            </a:extLst>
          </p:cNvPr>
          <p:cNvSpPr>
            <a:spLocks noGrp="1"/>
          </p:cNvSpPr>
          <p:nvPr>
            <p:ph type="ftr" sz="quarter" idx="11"/>
          </p:nvPr>
        </p:nvSpPr>
        <p:spPr/>
        <p:txBody>
          <a:bodyPr/>
          <a:lstStyle/>
          <a:p>
            <a:r>
              <a:rPr lang="en-US"/>
              <a:t>Department of Computer Science and Engineering </a:t>
            </a:r>
            <a:endParaRPr lang="en-IN"/>
          </a:p>
        </p:txBody>
      </p:sp>
      <p:sp>
        <p:nvSpPr>
          <p:cNvPr id="7" name="Slide Number Placeholder 6">
            <a:extLst>
              <a:ext uri="{FF2B5EF4-FFF2-40B4-BE49-F238E27FC236}">
                <a16:creationId xmlns:a16="http://schemas.microsoft.com/office/drawing/2014/main" id="{8BA59C68-24A0-335A-8BF7-0B4666CB8C3F}"/>
              </a:ext>
            </a:extLst>
          </p:cNvPr>
          <p:cNvSpPr>
            <a:spLocks noGrp="1"/>
          </p:cNvSpPr>
          <p:nvPr>
            <p:ph type="sldNum" sz="quarter" idx="12"/>
          </p:nvPr>
        </p:nvSpPr>
        <p:spPr/>
        <p:txBody>
          <a:bodyPr/>
          <a:lstStyle/>
          <a:p>
            <a:fld id="{F3D1750D-2E0A-4829-88FB-0F61897A4AD4}" type="slidenum">
              <a:rPr lang="en-IN" smtClean="0"/>
              <a:t>‹#›</a:t>
            </a:fld>
            <a:endParaRPr lang="en-IN"/>
          </a:p>
        </p:txBody>
      </p:sp>
    </p:spTree>
    <p:extLst>
      <p:ext uri="{BB962C8B-B14F-4D97-AF65-F5344CB8AC3E}">
        <p14:creationId xmlns:p14="http://schemas.microsoft.com/office/powerpoint/2010/main" val="2889248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5F756-C715-C19C-6C2D-380549F36F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08BFE13-F11F-1199-FC6B-7C84168911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ED49BB9-25CC-6791-2F1C-4F88C38F8E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7AF4CB-AE75-644B-080D-11B6462B2066}"/>
              </a:ext>
            </a:extLst>
          </p:cNvPr>
          <p:cNvSpPr>
            <a:spLocks noGrp="1"/>
          </p:cNvSpPr>
          <p:nvPr>
            <p:ph type="dt" sz="half" idx="10"/>
          </p:nvPr>
        </p:nvSpPr>
        <p:spPr/>
        <p:txBody>
          <a:bodyPr/>
          <a:lstStyle/>
          <a:p>
            <a:fld id="{44E0FDA4-943F-4FDF-8B3F-F874C270204F}" type="datetime1">
              <a:rPr lang="en-US" smtClean="0"/>
              <a:t>6/7/2023</a:t>
            </a:fld>
            <a:endParaRPr lang="en-IN"/>
          </a:p>
        </p:txBody>
      </p:sp>
      <p:sp>
        <p:nvSpPr>
          <p:cNvPr id="6" name="Footer Placeholder 5">
            <a:extLst>
              <a:ext uri="{FF2B5EF4-FFF2-40B4-BE49-F238E27FC236}">
                <a16:creationId xmlns:a16="http://schemas.microsoft.com/office/drawing/2014/main" id="{EE2D6213-5F42-50A8-D0A6-63763D7EC7D9}"/>
              </a:ext>
            </a:extLst>
          </p:cNvPr>
          <p:cNvSpPr>
            <a:spLocks noGrp="1"/>
          </p:cNvSpPr>
          <p:nvPr>
            <p:ph type="ftr" sz="quarter" idx="11"/>
          </p:nvPr>
        </p:nvSpPr>
        <p:spPr/>
        <p:txBody>
          <a:bodyPr/>
          <a:lstStyle/>
          <a:p>
            <a:r>
              <a:rPr lang="en-US"/>
              <a:t>Department of Computer Science and Engineering </a:t>
            </a:r>
            <a:endParaRPr lang="en-IN"/>
          </a:p>
        </p:txBody>
      </p:sp>
      <p:sp>
        <p:nvSpPr>
          <p:cNvPr id="7" name="Slide Number Placeholder 6">
            <a:extLst>
              <a:ext uri="{FF2B5EF4-FFF2-40B4-BE49-F238E27FC236}">
                <a16:creationId xmlns:a16="http://schemas.microsoft.com/office/drawing/2014/main" id="{E4FB9802-7515-1E4A-638F-8ACEB602C2E7}"/>
              </a:ext>
            </a:extLst>
          </p:cNvPr>
          <p:cNvSpPr>
            <a:spLocks noGrp="1"/>
          </p:cNvSpPr>
          <p:nvPr>
            <p:ph type="sldNum" sz="quarter" idx="12"/>
          </p:nvPr>
        </p:nvSpPr>
        <p:spPr/>
        <p:txBody>
          <a:bodyPr/>
          <a:lstStyle/>
          <a:p>
            <a:fld id="{F3D1750D-2E0A-4829-88FB-0F61897A4AD4}" type="slidenum">
              <a:rPr lang="en-IN" smtClean="0"/>
              <a:t>‹#›</a:t>
            </a:fld>
            <a:endParaRPr lang="en-IN"/>
          </a:p>
        </p:txBody>
      </p:sp>
    </p:spTree>
    <p:extLst>
      <p:ext uri="{BB962C8B-B14F-4D97-AF65-F5344CB8AC3E}">
        <p14:creationId xmlns:p14="http://schemas.microsoft.com/office/powerpoint/2010/main" val="3656653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7CA5D9-4EAB-48FE-66FD-69633C2B54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31B3B3-E5C2-3B20-0C7B-28A6A36E78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9E7942-4AC9-A13F-94D0-BDF763F27A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57FDF6-642C-401A-9E10-BF339551D82E}" type="datetime1">
              <a:rPr lang="en-US" smtClean="0"/>
              <a:t>6/7/2023</a:t>
            </a:fld>
            <a:endParaRPr lang="en-IN"/>
          </a:p>
        </p:txBody>
      </p:sp>
      <p:sp>
        <p:nvSpPr>
          <p:cNvPr id="5" name="Footer Placeholder 4">
            <a:extLst>
              <a:ext uri="{FF2B5EF4-FFF2-40B4-BE49-F238E27FC236}">
                <a16:creationId xmlns:a16="http://schemas.microsoft.com/office/drawing/2014/main" id="{3233B494-F05E-CBAD-F6B0-CDF63E7EA3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Computer Science and Engineering </a:t>
            </a:r>
            <a:endParaRPr lang="en-IN"/>
          </a:p>
        </p:txBody>
      </p:sp>
      <p:sp>
        <p:nvSpPr>
          <p:cNvPr id="6" name="Slide Number Placeholder 5">
            <a:extLst>
              <a:ext uri="{FF2B5EF4-FFF2-40B4-BE49-F238E27FC236}">
                <a16:creationId xmlns:a16="http://schemas.microsoft.com/office/drawing/2014/main" id="{7DD1ACBB-2F7F-54AD-077A-D95D574916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1750D-2E0A-4829-88FB-0F61897A4AD4}" type="slidenum">
              <a:rPr lang="en-IN" smtClean="0"/>
              <a:t>‹#›</a:t>
            </a:fld>
            <a:endParaRPr lang="en-IN"/>
          </a:p>
        </p:txBody>
      </p:sp>
    </p:spTree>
    <p:extLst>
      <p:ext uri="{BB962C8B-B14F-4D97-AF65-F5344CB8AC3E}">
        <p14:creationId xmlns:p14="http://schemas.microsoft.com/office/powerpoint/2010/main" val="1964051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hyperlink" Target="https://www.kaggle.com/datasets/aaron7sun/stocknews?select=upload_DJIA_table.csv" TargetMode="External"/><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covid19.ihu.gr/papers/more/28.pdf"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7400" y="313151"/>
            <a:ext cx="7587922" cy="1702517"/>
          </a:xfrm>
          <a:prstGeom prst="rect">
            <a:avLst/>
          </a:prstGeom>
        </p:spPr>
        <p:txBody>
          <a:bodyPr vert="horz" wrap="square" lIns="0" tIns="12700" rIns="0" bIns="0" rtlCol="0">
            <a:spAutoFit/>
          </a:bodyPr>
          <a:lstStyle/>
          <a:p>
            <a:pPr marL="704850" marR="5080" indent="-692785" algn="ctr">
              <a:spcBef>
                <a:spcPts val="100"/>
              </a:spcBef>
            </a:pPr>
            <a:r>
              <a:rPr lang="en-IN" sz="2800" spc="-10" dirty="0"/>
              <a:t>        </a:t>
            </a:r>
            <a:r>
              <a:rPr sz="2800" spc="-10" dirty="0">
                <a:latin typeface="Times New Roman" panose="02020603050405020304" pitchFamily="18" charset="0"/>
                <a:cs typeface="Times New Roman" panose="02020603050405020304" pitchFamily="18" charset="0"/>
              </a:rPr>
              <a:t>BVRIT HYDERABAD</a:t>
            </a:r>
            <a:r>
              <a:rPr sz="2800" spc="-5" dirty="0">
                <a:latin typeface="Times New Roman" panose="02020603050405020304" pitchFamily="18" charset="0"/>
                <a:cs typeface="Times New Roman" panose="02020603050405020304" pitchFamily="18" charset="0"/>
              </a:rPr>
              <a:t> </a:t>
            </a:r>
            <a:br>
              <a:rPr lang="en-IN" sz="2800" spc="-5" dirty="0">
                <a:latin typeface="Times New Roman" panose="02020603050405020304" pitchFamily="18" charset="0"/>
                <a:cs typeface="Times New Roman" panose="02020603050405020304" pitchFamily="18" charset="0"/>
              </a:rPr>
            </a:br>
            <a:r>
              <a:rPr sz="2800" spc="-10" dirty="0">
                <a:latin typeface="Times New Roman" panose="02020603050405020304" pitchFamily="18" charset="0"/>
                <a:cs typeface="Times New Roman" panose="02020603050405020304" pitchFamily="18" charset="0"/>
              </a:rPr>
              <a:t>College </a:t>
            </a:r>
            <a:r>
              <a:rPr sz="2800" spc="-5" dirty="0">
                <a:latin typeface="Times New Roman" panose="02020603050405020304" pitchFamily="18" charset="0"/>
                <a:cs typeface="Times New Roman" panose="02020603050405020304" pitchFamily="18" charset="0"/>
              </a:rPr>
              <a:t>of Engineering</a:t>
            </a:r>
            <a:r>
              <a:rPr sz="2800" spc="-10"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for</a:t>
            </a:r>
            <a:r>
              <a:rPr sz="2800" spc="-5"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Women</a:t>
            </a:r>
            <a:br>
              <a:rPr lang="en-IN" sz="2400" spc="-20" dirty="0">
                <a:latin typeface="Times New Roman" panose="02020603050405020304" pitchFamily="18" charset="0"/>
                <a:cs typeface="Times New Roman" panose="02020603050405020304" pitchFamily="18" charset="0"/>
              </a:rPr>
            </a:br>
            <a:r>
              <a:rPr sz="2400" spc="-20" dirty="0">
                <a:latin typeface="Times New Roman" panose="02020603050405020304" pitchFamily="18" charset="0"/>
                <a:cs typeface="Times New Roman" panose="02020603050405020304" pitchFamily="18" charset="0"/>
              </a:rPr>
              <a:t> </a:t>
            </a:r>
            <a:r>
              <a:rPr sz="2400" spc="-395" dirty="0">
                <a:latin typeface="Times New Roman" panose="02020603050405020304" pitchFamily="18" charset="0"/>
                <a:cs typeface="Times New Roman" panose="02020603050405020304" pitchFamily="18" charset="0"/>
              </a:rPr>
              <a:t> </a:t>
            </a:r>
            <a:br>
              <a:rPr lang="en-IN" sz="2400" spc="-395" dirty="0">
                <a:latin typeface="Times New Roman" panose="02020603050405020304" pitchFamily="18" charset="0"/>
                <a:cs typeface="Times New Roman" panose="02020603050405020304" pitchFamily="18" charset="0"/>
              </a:rPr>
            </a:br>
            <a:r>
              <a:rPr sz="2400" spc="-10" dirty="0">
                <a:latin typeface="Times New Roman" panose="02020603050405020304" pitchFamily="18" charset="0"/>
                <a:cs typeface="Times New Roman" panose="02020603050405020304" pitchFamily="18" charset="0"/>
              </a:rPr>
              <a:t>Department </a:t>
            </a:r>
            <a:r>
              <a:rPr sz="2400" spc="-5" dirty="0">
                <a:latin typeface="Times New Roman" panose="02020603050405020304" pitchFamily="18" charset="0"/>
                <a:cs typeface="Times New Roman" panose="02020603050405020304" pitchFamily="18" charset="0"/>
              </a:rPr>
              <a:t>of</a:t>
            </a:r>
            <a:r>
              <a:rPr lang="en-IN" sz="2400" spc="-5" dirty="0">
                <a:latin typeface="Times New Roman" panose="02020603050405020304" pitchFamily="18" charset="0"/>
                <a:cs typeface="Times New Roman" panose="02020603050405020304" pitchFamily="18" charset="0"/>
              </a:rPr>
              <a:t> Computer Science and Engineering</a:t>
            </a:r>
            <a:br>
              <a:rPr lang="en-IN" sz="2400" spc="-5" dirty="0">
                <a:latin typeface="Times New Roman" panose="02020603050405020304" pitchFamily="18" charset="0"/>
                <a:cs typeface="Times New Roman" panose="02020603050405020304" pitchFamily="18" charset="0"/>
              </a:rPr>
            </a:br>
            <a:endParaRPr sz="1800" b="1"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152400" y="4786"/>
            <a:ext cx="1050388" cy="1200443"/>
          </a:xfrm>
          <a:prstGeom prst="rect">
            <a:avLst/>
          </a:prstGeom>
        </p:spPr>
      </p:pic>
      <p:sp>
        <p:nvSpPr>
          <p:cNvPr id="4" name="object 4"/>
          <p:cNvSpPr txBox="1"/>
          <p:nvPr/>
        </p:nvSpPr>
        <p:spPr>
          <a:xfrm>
            <a:off x="723900" y="2660786"/>
            <a:ext cx="12573000" cy="443711"/>
          </a:xfrm>
          <a:prstGeom prst="rect">
            <a:avLst/>
          </a:prstGeom>
        </p:spPr>
        <p:txBody>
          <a:bodyPr vert="horz" wrap="square" lIns="0" tIns="12700" rIns="0" bIns="0" rtlCol="0">
            <a:spAutoFit/>
          </a:bodyPr>
          <a:lstStyle/>
          <a:p>
            <a:pPr marL="12700" marR="5080">
              <a:spcBef>
                <a:spcPts val="100"/>
              </a:spcBef>
            </a:pPr>
            <a:r>
              <a:rPr lang="en-US" sz="2800" b="1" dirty="0">
                <a:latin typeface="Times New Roman" panose="02020603050405020304" pitchFamily="18" charset="0"/>
                <a:cs typeface="Times New Roman" panose="02020603050405020304" pitchFamily="18" charset="0"/>
              </a:rPr>
              <a:t>Novel stock prediction for Indian stock market using Ensemble techniques</a:t>
            </a:r>
            <a:endParaRPr sz="2800" b="1" dirty="0">
              <a:latin typeface="Calibri"/>
              <a:cs typeface="Calibri"/>
            </a:endParaRPr>
          </a:p>
        </p:txBody>
      </p:sp>
      <p:sp>
        <p:nvSpPr>
          <p:cNvPr id="5" name="object 5"/>
          <p:cNvSpPr txBox="1"/>
          <p:nvPr/>
        </p:nvSpPr>
        <p:spPr>
          <a:xfrm>
            <a:off x="1202788" y="4422811"/>
            <a:ext cx="3166110" cy="869469"/>
          </a:xfrm>
          <a:prstGeom prst="rect">
            <a:avLst/>
          </a:prstGeom>
        </p:spPr>
        <p:txBody>
          <a:bodyPr vert="horz" wrap="square" lIns="0" tIns="12700" rIns="0" bIns="0" rtlCol="0">
            <a:spAutoFit/>
          </a:bodyPr>
          <a:lstStyle/>
          <a:p>
            <a:pPr marL="12700" marR="5080">
              <a:spcBef>
                <a:spcPts val="100"/>
              </a:spcBef>
            </a:pPr>
            <a:r>
              <a:rPr lang="en-IN" spc="-5" dirty="0">
                <a:latin typeface="Times New Roman" panose="02020603050405020304" pitchFamily="18" charset="0"/>
                <a:cs typeface="Times New Roman" panose="02020603050405020304" pitchFamily="18" charset="0"/>
              </a:rPr>
              <a:t>Under the Guidance of: </a:t>
            </a:r>
          </a:p>
          <a:p>
            <a:pPr marL="12700" marR="5080">
              <a:spcBef>
                <a:spcPts val="100"/>
              </a:spcBef>
            </a:pPr>
            <a:r>
              <a:rPr lang="en-IN" dirty="0">
                <a:latin typeface="Times New Roman" panose="02020603050405020304" pitchFamily="18" charset="0"/>
                <a:cs typeface="Times New Roman" panose="02020603050405020304" pitchFamily="18" charset="0"/>
              </a:rPr>
              <a:t>Name</a:t>
            </a:r>
            <a:r>
              <a:rPr lang="en-IN" dirty="0">
                <a:latin typeface="Calibri"/>
                <a:cs typeface="Calibri"/>
              </a:rPr>
              <a:t>:</a:t>
            </a:r>
            <a:r>
              <a:rPr lang="en-IN" b="1" dirty="0">
                <a:latin typeface="Calibri"/>
                <a:cs typeface="Calibri"/>
              </a:rPr>
              <a:t> </a:t>
            </a:r>
            <a:r>
              <a:rPr lang="en-US" sz="1800" dirty="0">
                <a:latin typeface="Times New Roman" panose="02020603050405020304" pitchFamily="18" charset="0"/>
                <a:cs typeface="Times New Roman" panose="02020603050405020304" pitchFamily="18" charset="0"/>
              </a:rPr>
              <a:t>Ms Shanmuga Sundari</a:t>
            </a:r>
            <a:endParaRPr lang="en-IN" b="1" dirty="0">
              <a:latin typeface="Calibri"/>
              <a:cs typeface="Calibri"/>
            </a:endParaRPr>
          </a:p>
          <a:p>
            <a:pPr marL="12700" marR="5080">
              <a:spcBef>
                <a:spcPts val="100"/>
              </a:spcBef>
            </a:pPr>
            <a:r>
              <a:rPr lang="en-IN" dirty="0">
                <a:latin typeface="Times New Roman" panose="02020603050405020304" pitchFamily="18" charset="0"/>
                <a:cs typeface="Times New Roman" panose="02020603050405020304" pitchFamily="18" charset="0"/>
              </a:rPr>
              <a:t>Designation</a:t>
            </a:r>
            <a:r>
              <a:rPr lang="en-IN" dirty="0">
                <a:latin typeface="Calibri"/>
                <a:cs typeface="Calibri"/>
              </a:rPr>
              <a:t>:</a:t>
            </a:r>
            <a:r>
              <a:rPr lang="en-US" sz="1800" dirty="0">
                <a:latin typeface="Times New Roman" panose="02020603050405020304" pitchFamily="18" charset="0"/>
                <a:cs typeface="Times New Roman" panose="02020603050405020304" pitchFamily="18" charset="0"/>
              </a:rPr>
              <a:t> Assistant Professor</a:t>
            </a:r>
            <a:endParaRPr dirty="0">
              <a:latin typeface="Calibri"/>
              <a:cs typeface="Calibri"/>
            </a:endParaRPr>
          </a:p>
        </p:txBody>
      </p:sp>
      <p:sp>
        <p:nvSpPr>
          <p:cNvPr id="6" name="object 6"/>
          <p:cNvSpPr txBox="1"/>
          <p:nvPr/>
        </p:nvSpPr>
        <p:spPr>
          <a:xfrm>
            <a:off x="7772400" y="4267200"/>
            <a:ext cx="3166110" cy="1410643"/>
          </a:xfrm>
          <a:prstGeom prst="rect">
            <a:avLst/>
          </a:prstGeom>
        </p:spPr>
        <p:txBody>
          <a:bodyPr vert="horz" wrap="square" lIns="0" tIns="12700" rIns="0" bIns="0" rtlCol="0">
            <a:spAutoFit/>
          </a:bodyPr>
          <a:lstStyle/>
          <a:p>
            <a:pPr marL="12700">
              <a:spcBef>
                <a:spcPts val="100"/>
              </a:spcBef>
            </a:pPr>
            <a:r>
              <a:rPr spc="-45" dirty="0">
                <a:latin typeface="Times New Roman" panose="02020603050405020304" pitchFamily="18" charset="0"/>
                <a:cs typeface="Times New Roman" panose="02020603050405020304" pitchFamily="18" charset="0"/>
              </a:rPr>
              <a:t>Team</a:t>
            </a:r>
            <a:r>
              <a:rPr spc="-30" dirty="0">
                <a:latin typeface="Times New Roman" panose="02020603050405020304" pitchFamily="18" charset="0"/>
                <a:cs typeface="Times New Roman" panose="02020603050405020304" pitchFamily="18" charset="0"/>
              </a:rPr>
              <a:t> </a:t>
            </a:r>
            <a:r>
              <a:rPr lang="en-IN" spc="-30" dirty="0">
                <a:latin typeface="Times New Roman" panose="02020603050405020304" pitchFamily="18" charset="0"/>
                <a:cs typeface="Times New Roman" panose="02020603050405020304" pitchFamily="18" charset="0"/>
              </a:rPr>
              <a:t>No </a:t>
            </a:r>
            <a:r>
              <a:rPr spc="-5" dirty="0">
                <a:latin typeface="Calibri"/>
                <a:cs typeface="Calibri"/>
              </a:rPr>
              <a:t>:</a:t>
            </a:r>
            <a:r>
              <a:rPr lang="en-IN" spc="-5" dirty="0">
                <a:latin typeface="Calibri"/>
                <a:cs typeface="Calibri"/>
              </a:rPr>
              <a:t> </a:t>
            </a:r>
            <a:r>
              <a:rPr lang="en-IN" spc="-5" dirty="0">
                <a:latin typeface="Times New Roman" panose="02020603050405020304" pitchFamily="18" charset="0"/>
                <a:cs typeface="Times New Roman" panose="02020603050405020304" pitchFamily="18" charset="0"/>
              </a:rPr>
              <a:t>22</a:t>
            </a:r>
          </a:p>
          <a:p>
            <a:r>
              <a:rPr lang="en-US" sz="1800" dirty="0">
                <a:latin typeface="Times New Roman" panose="02020603050405020304" pitchFamily="18" charset="0"/>
                <a:cs typeface="Times New Roman" panose="02020603050405020304" pitchFamily="18" charset="0"/>
              </a:rPr>
              <a:t>G. Priyanka : 19WH1A0594</a:t>
            </a:r>
          </a:p>
          <a:p>
            <a:r>
              <a:rPr lang="en-US" sz="1800" dirty="0">
                <a:latin typeface="Times New Roman" panose="02020603050405020304" pitchFamily="18" charset="0"/>
                <a:cs typeface="Times New Roman" panose="02020603050405020304" pitchFamily="18" charset="0"/>
              </a:rPr>
              <a:t>M. Yogitha : 19WH1A05B1</a:t>
            </a:r>
          </a:p>
          <a:p>
            <a:r>
              <a:rPr lang="en-US" sz="1800" dirty="0">
                <a:latin typeface="Times New Roman" panose="02020603050405020304" pitchFamily="18" charset="0"/>
                <a:cs typeface="Times New Roman" panose="02020603050405020304" pitchFamily="18" charset="0"/>
              </a:rPr>
              <a:t>Sai Teasmitha : 19WH1A05B4</a:t>
            </a:r>
          </a:p>
          <a:p>
            <a:pPr marL="12700">
              <a:spcBef>
                <a:spcPts val="100"/>
              </a:spcBef>
            </a:pPr>
            <a:endParaRPr dirty="0">
              <a:latin typeface="Calibri"/>
              <a:cs typeface="Calibri"/>
            </a:endParaRPr>
          </a:p>
        </p:txBody>
      </p:sp>
      <p:pic>
        <p:nvPicPr>
          <p:cNvPr id="7" name="object 7"/>
          <p:cNvPicPr/>
          <p:nvPr/>
        </p:nvPicPr>
        <p:blipFill>
          <a:blip r:embed="rId3" cstate="print"/>
          <a:stretch>
            <a:fillRect/>
          </a:stretch>
        </p:blipFill>
        <p:spPr>
          <a:xfrm>
            <a:off x="10770444" y="20320"/>
            <a:ext cx="1066799" cy="1322152"/>
          </a:xfrm>
          <a:prstGeom prst="rect">
            <a:avLst/>
          </a:prstGeom>
        </p:spPr>
      </p:pic>
      <p:sp>
        <p:nvSpPr>
          <p:cNvPr id="11" name="Date Placeholder 10">
            <a:extLst>
              <a:ext uri="{FF2B5EF4-FFF2-40B4-BE49-F238E27FC236}">
                <a16:creationId xmlns:a16="http://schemas.microsoft.com/office/drawing/2014/main" id="{6BC81391-2624-094F-6AE9-CF1C2B431BC3}"/>
              </a:ext>
            </a:extLst>
          </p:cNvPr>
          <p:cNvSpPr>
            <a:spLocks noGrp="1"/>
          </p:cNvSpPr>
          <p:nvPr>
            <p:ph type="dt" sz="half" idx="6"/>
          </p:nvPr>
        </p:nvSpPr>
        <p:spPr>
          <a:xfrm>
            <a:off x="706967" y="6466776"/>
            <a:ext cx="1013459" cy="156068"/>
          </a:xfrm>
          <a:prstGeom prst="rect">
            <a:avLst/>
          </a:prstGeom>
        </p:spPr>
        <p:txBody>
          <a:bodyPr wrap="square" lIns="0" tIns="0" rIns="0" bIns="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fld id="{89BCFDCB-8EB2-4FC7-94E0-85BF7D9B322D}" type="datetime1">
              <a:rPr lang="en-US" spc="-5" smtClean="0"/>
              <a:t>6/7/2023</a:t>
            </a:fld>
            <a:endParaRPr lang="en-US" spc="-5" dirty="0"/>
          </a:p>
        </p:txBody>
      </p:sp>
      <p:sp>
        <p:nvSpPr>
          <p:cNvPr id="13" name="Slide Number Placeholder 12">
            <a:extLst>
              <a:ext uri="{FF2B5EF4-FFF2-40B4-BE49-F238E27FC236}">
                <a16:creationId xmlns:a16="http://schemas.microsoft.com/office/drawing/2014/main" id="{67FA937A-5933-2A4C-06F4-953463FFE758}"/>
              </a:ext>
            </a:extLst>
          </p:cNvPr>
          <p:cNvSpPr>
            <a:spLocks noGrp="1"/>
          </p:cNvSpPr>
          <p:nvPr>
            <p:ph type="sldNum" sz="quarter" idx="7"/>
          </p:nvPr>
        </p:nvSpPr>
        <p:spPr>
          <a:xfrm>
            <a:off x="11211321" y="6466763"/>
            <a:ext cx="308187" cy="156068"/>
          </a:xfrm>
          <a:prstGeom prst="rect">
            <a:avLst/>
          </a:prstGeom>
        </p:spPr>
        <p:txBody>
          <a:bodyPr wrap="square" lIns="0" tIns="0" rIns="0" bIns="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IN" smtClean="0"/>
              <a:pPr marL="38100">
                <a:lnSpc>
                  <a:spcPts val="1240"/>
                </a:lnSpc>
              </a:pPr>
              <a:t>1</a:t>
            </a:fld>
            <a:endParaRPr lang="en-IN" dirty="0"/>
          </a:p>
        </p:txBody>
      </p:sp>
      <p:sp>
        <p:nvSpPr>
          <p:cNvPr id="8" name="Footer Placeholder 7">
            <a:extLst>
              <a:ext uri="{FF2B5EF4-FFF2-40B4-BE49-F238E27FC236}">
                <a16:creationId xmlns:a16="http://schemas.microsoft.com/office/drawing/2014/main" id="{1B2C313C-4B02-6B53-E8FF-F08B188A42BC}"/>
              </a:ext>
            </a:extLst>
          </p:cNvPr>
          <p:cNvSpPr>
            <a:spLocks noGrp="1"/>
          </p:cNvSpPr>
          <p:nvPr>
            <p:ph type="ftr" sz="quarter" idx="11"/>
          </p:nvPr>
        </p:nvSpPr>
        <p:spPr/>
        <p:txBody>
          <a:bodyPr/>
          <a:lstStyle/>
          <a:p>
            <a:r>
              <a:rPr lang="en-US"/>
              <a:t>Department of Computer Science and Engineering </a:t>
            </a:r>
            <a:endParaRPr lang="en-IN"/>
          </a:p>
        </p:txBody>
      </p:sp>
      <p:sp>
        <p:nvSpPr>
          <p:cNvPr id="9" name="TextBox 8">
            <a:extLst>
              <a:ext uri="{FF2B5EF4-FFF2-40B4-BE49-F238E27FC236}">
                <a16:creationId xmlns:a16="http://schemas.microsoft.com/office/drawing/2014/main" id="{58B8B9D5-45F1-D043-CC28-744610D2D85C}"/>
              </a:ext>
            </a:extLst>
          </p:cNvPr>
          <p:cNvSpPr txBox="1"/>
          <p:nvPr/>
        </p:nvSpPr>
        <p:spPr>
          <a:xfrm>
            <a:off x="5201437" y="3268093"/>
            <a:ext cx="241570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28</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April,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870114" y="15139"/>
            <a:ext cx="990599" cy="1224480"/>
          </a:xfrm>
          <a:prstGeom prst="rect">
            <a:avLst/>
          </a:prstGeom>
        </p:spPr>
      </p:pic>
      <p:sp>
        <p:nvSpPr>
          <p:cNvPr id="3" name="object 3"/>
          <p:cNvSpPr txBox="1">
            <a:spLocks noGrp="1"/>
          </p:cNvSpPr>
          <p:nvPr>
            <p:ph type="title"/>
          </p:nvPr>
        </p:nvSpPr>
        <p:spPr>
          <a:xfrm>
            <a:off x="4660877" y="313525"/>
            <a:ext cx="5036656" cy="428322"/>
          </a:xfrm>
          <a:prstGeom prst="rect">
            <a:avLst/>
          </a:prstGeom>
        </p:spPr>
        <p:txBody>
          <a:bodyPr vert="horz" wrap="square" lIns="0" tIns="12700" rIns="0" bIns="0" rtlCol="0">
            <a:spAutoFit/>
          </a:bodyPr>
          <a:lstStyle/>
          <a:p>
            <a:pPr marL="12700">
              <a:spcBef>
                <a:spcPts val="100"/>
              </a:spcBef>
            </a:pPr>
            <a:r>
              <a:rPr lang="en-US" sz="3000" spc="-35" dirty="0">
                <a:latin typeface="Times New Roman" panose="02020603050405020304" pitchFamily="18" charset="0"/>
                <a:cs typeface="Times New Roman" panose="02020603050405020304" pitchFamily="18" charset="0"/>
              </a:rPr>
              <a:t>DRAWBACKS</a:t>
            </a:r>
          </a:p>
        </p:txBody>
      </p:sp>
      <p:sp>
        <p:nvSpPr>
          <p:cNvPr id="5" name="object 5"/>
          <p:cNvSpPr txBox="1">
            <a:spLocks noGrp="1"/>
          </p:cNvSpPr>
          <p:nvPr>
            <p:ph type="dt" sz="half" idx="6"/>
          </p:nvPr>
        </p:nvSpPr>
        <p:spPr>
          <a:xfrm>
            <a:off x="706967" y="6466776"/>
            <a:ext cx="1013459" cy="156068"/>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fld id="{6E8A9E40-2F8D-45EF-BF12-7409A451A1F8}" type="datetime1">
              <a:rPr lang="en-US" spc="-5" smtClean="0"/>
              <a:t>6/7/2023</a:t>
            </a:fld>
            <a:endParaRPr spc="-5" dirty="0"/>
          </a:p>
        </p:txBody>
      </p:sp>
      <p:sp>
        <p:nvSpPr>
          <p:cNvPr id="6" name="object 6"/>
          <p:cNvSpPr txBox="1">
            <a:spLocks noGrp="1"/>
          </p:cNvSpPr>
          <p:nvPr>
            <p:ph type="sldNum" sz="quarter" idx="7"/>
          </p:nvPr>
        </p:nvSpPr>
        <p:spPr>
          <a:xfrm>
            <a:off x="11211321" y="6466763"/>
            <a:ext cx="308187" cy="156068"/>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IN" smtClean="0"/>
              <a:pPr marL="38100">
                <a:lnSpc>
                  <a:spcPts val="1240"/>
                </a:lnSpc>
              </a:pPr>
              <a:t>10</a:t>
            </a:fld>
            <a:endParaRPr dirty="0"/>
          </a:p>
        </p:txBody>
      </p:sp>
      <p:sp>
        <p:nvSpPr>
          <p:cNvPr id="4" name="TextBox 3">
            <a:extLst>
              <a:ext uri="{FF2B5EF4-FFF2-40B4-BE49-F238E27FC236}">
                <a16:creationId xmlns:a16="http://schemas.microsoft.com/office/drawing/2014/main" id="{2B068A66-CAEE-1C92-AABD-835AC6535A22}"/>
              </a:ext>
            </a:extLst>
          </p:cNvPr>
          <p:cNvSpPr txBox="1"/>
          <p:nvPr/>
        </p:nvSpPr>
        <p:spPr>
          <a:xfrm>
            <a:off x="1536701" y="1966480"/>
            <a:ext cx="10135207" cy="224676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itchFamily="18" charset="0"/>
                <a:cs typeface="Times New Roman" pitchFamily="18" charset="0"/>
              </a:rPr>
              <a:t>Lack of research in the Indian stock market</a:t>
            </a:r>
          </a:p>
          <a:p>
            <a:pPr algn="just"/>
            <a:endParaRPr lang="en-US" sz="2000" dirty="0">
              <a:latin typeface="Times New Roman" pitchFamily="18" charset="0"/>
              <a:cs typeface="Times New Roman" pitchFamily="18" charset="0"/>
            </a:endParaRPr>
          </a:p>
          <a:p>
            <a:pPr marL="342900" indent="-342900" algn="just">
              <a:buFont typeface="Arial" panose="020B0604020202020204" pitchFamily="34" charset="0"/>
              <a:buChar char="•"/>
            </a:pPr>
            <a:r>
              <a:rPr lang="en-US" sz="2000" dirty="0">
                <a:latin typeface="Times New Roman" pitchFamily="18" charset="0"/>
                <a:cs typeface="Times New Roman" pitchFamily="18" charset="0"/>
              </a:rPr>
              <a:t>Selection of appropriate features</a:t>
            </a:r>
          </a:p>
          <a:p>
            <a:pPr algn="just"/>
            <a:endParaRPr lang="en-US" sz="2000" dirty="0">
              <a:latin typeface="Times New Roman" pitchFamily="18" charset="0"/>
              <a:cs typeface="Times New Roman" pitchFamily="18" charset="0"/>
            </a:endParaRPr>
          </a:p>
          <a:p>
            <a:pPr marL="342900" indent="-342900" algn="just">
              <a:buFont typeface="Arial" panose="020B0604020202020204" pitchFamily="34" charset="0"/>
              <a:buChar char="•"/>
            </a:pPr>
            <a:r>
              <a:rPr lang="en-US" sz="2000" dirty="0">
                <a:latin typeface="Times New Roman" pitchFamily="18" charset="0"/>
                <a:cs typeface="Times New Roman" pitchFamily="18" charset="0"/>
              </a:rPr>
              <a:t>Data quality and availability</a:t>
            </a:r>
          </a:p>
          <a:p>
            <a:pPr algn="just"/>
            <a:endParaRPr lang="en-US" sz="2000" dirty="0">
              <a:latin typeface="Times New Roman" pitchFamily="18" charset="0"/>
              <a:cs typeface="Times New Roman" pitchFamily="18" charset="0"/>
            </a:endParaRPr>
          </a:p>
          <a:p>
            <a:pPr marL="342900" indent="-342900" algn="just">
              <a:buFont typeface="Arial" panose="020B0604020202020204" pitchFamily="34" charset="0"/>
              <a:buChar char="•"/>
            </a:pPr>
            <a:r>
              <a:rPr lang="en-US" sz="2000" dirty="0">
                <a:latin typeface="Times New Roman" pitchFamily="18" charset="0"/>
                <a:cs typeface="Times New Roman" pitchFamily="18" charset="0"/>
              </a:rPr>
              <a:t>Interpretability of the models</a:t>
            </a:r>
          </a:p>
        </p:txBody>
      </p:sp>
      <p:pic>
        <p:nvPicPr>
          <p:cNvPr id="8" name="object 3">
            <a:extLst>
              <a:ext uri="{FF2B5EF4-FFF2-40B4-BE49-F238E27FC236}">
                <a16:creationId xmlns:a16="http://schemas.microsoft.com/office/drawing/2014/main" id="{AFA7D561-B893-6B15-58BE-ABD4244B3977}"/>
              </a:ext>
            </a:extLst>
          </p:cNvPr>
          <p:cNvPicPr/>
          <p:nvPr/>
        </p:nvPicPr>
        <p:blipFill>
          <a:blip r:embed="rId3" cstate="print"/>
          <a:stretch>
            <a:fillRect/>
          </a:stretch>
        </p:blipFill>
        <p:spPr>
          <a:xfrm>
            <a:off x="152400" y="4786"/>
            <a:ext cx="888460" cy="1045801"/>
          </a:xfrm>
          <a:prstGeom prst="rect">
            <a:avLst/>
          </a:prstGeom>
        </p:spPr>
      </p:pic>
      <p:sp>
        <p:nvSpPr>
          <p:cNvPr id="9" name="Footer Placeholder 8">
            <a:extLst>
              <a:ext uri="{FF2B5EF4-FFF2-40B4-BE49-F238E27FC236}">
                <a16:creationId xmlns:a16="http://schemas.microsoft.com/office/drawing/2014/main" id="{AD875BCC-DEB2-2B87-9021-347407730014}"/>
              </a:ext>
            </a:extLst>
          </p:cNvPr>
          <p:cNvSpPr>
            <a:spLocks noGrp="1"/>
          </p:cNvSpPr>
          <p:nvPr>
            <p:ph type="ftr" sz="quarter" idx="11"/>
          </p:nvPr>
        </p:nvSpPr>
        <p:spPr/>
        <p:txBody>
          <a:bodyPr/>
          <a:lstStyle/>
          <a:p>
            <a:r>
              <a:rPr lang="en-US"/>
              <a:t>Department of Computer Science and Engineering </a:t>
            </a:r>
            <a:endParaRPr lang="en-IN"/>
          </a:p>
        </p:txBody>
      </p:sp>
    </p:spTree>
    <p:extLst>
      <p:ext uri="{BB962C8B-B14F-4D97-AF65-F5344CB8AC3E}">
        <p14:creationId xmlns:p14="http://schemas.microsoft.com/office/powerpoint/2010/main" val="1412662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81B06A-C4F9-B256-D691-C064CF2C6CB1}"/>
              </a:ext>
            </a:extLst>
          </p:cNvPr>
          <p:cNvSpPr>
            <a:spLocks noGrp="1"/>
          </p:cNvSpPr>
          <p:nvPr>
            <p:ph type="dt" sz="half" idx="10"/>
          </p:nvPr>
        </p:nvSpPr>
        <p:spPr/>
        <p:txBody>
          <a:bodyPr/>
          <a:lstStyle/>
          <a:p>
            <a:fld id="{4FDAAD84-3D48-44A4-8569-8F0DC1F6A723}" type="datetime1">
              <a:rPr lang="en-US" smtClean="0"/>
              <a:t>6/7/2023</a:t>
            </a:fld>
            <a:endParaRPr lang="en-IN"/>
          </a:p>
        </p:txBody>
      </p:sp>
      <p:sp>
        <p:nvSpPr>
          <p:cNvPr id="4" name="Slide Number Placeholder 3">
            <a:extLst>
              <a:ext uri="{FF2B5EF4-FFF2-40B4-BE49-F238E27FC236}">
                <a16:creationId xmlns:a16="http://schemas.microsoft.com/office/drawing/2014/main" id="{83F619D6-6625-51C3-8B0E-4B550BD62978}"/>
              </a:ext>
            </a:extLst>
          </p:cNvPr>
          <p:cNvSpPr>
            <a:spLocks noGrp="1"/>
          </p:cNvSpPr>
          <p:nvPr>
            <p:ph type="sldNum" sz="quarter" idx="12"/>
          </p:nvPr>
        </p:nvSpPr>
        <p:spPr/>
        <p:txBody>
          <a:bodyPr/>
          <a:lstStyle/>
          <a:p>
            <a:fld id="{F3D1750D-2E0A-4829-88FB-0F61897A4AD4}" type="slidenum">
              <a:rPr lang="en-IN" smtClean="0"/>
              <a:t>11</a:t>
            </a:fld>
            <a:endParaRPr lang="en-IN"/>
          </a:p>
        </p:txBody>
      </p:sp>
      <p:pic>
        <p:nvPicPr>
          <p:cNvPr id="5" name="object 3">
            <a:extLst>
              <a:ext uri="{FF2B5EF4-FFF2-40B4-BE49-F238E27FC236}">
                <a16:creationId xmlns:a16="http://schemas.microsoft.com/office/drawing/2014/main" id="{30CD843E-4A8B-7844-164F-66C215375EA4}"/>
              </a:ext>
            </a:extLst>
          </p:cNvPr>
          <p:cNvPicPr/>
          <p:nvPr/>
        </p:nvPicPr>
        <p:blipFill>
          <a:blip r:embed="rId2" cstate="print"/>
          <a:stretch>
            <a:fillRect/>
          </a:stretch>
        </p:blipFill>
        <p:spPr>
          <a:xfrm>
            <a:off x="152400" y="4786"/>
            <a:ext cx="1050388" cy="1200443"/>
          </a:xfrm>
          <a:prstGeom prst="rect">
            <a:avLst/>
          </a:prstGeom>
        </p:spPr>
      </p:pic>
      <p:pic>
        <p:nvPicPr>
          <p:cNvPr id="6" name="object 3">
            <a:extLst>
              <a:ext uri="{FF2B5EF4-FFF2-40B4-BE49-F238E27FC236}">
                <a16:creationId xmlns:a16="http://schemas.microsoft.com/office/drawing/2014/main" id="{B2A63368-0B0E-94C7-2889-F90861753151}"/>
              </a:ext>
            </a:extLst>
          </p:cNvPr>
          <p:cNvPicPr/>
          <p:nvPr/>
        </p:nvPicPr>
        <p:blipFill>
          <a:blip r:embed="rId3" cstate="print"/>
          <a:stretch>
            <a:fillRect/>
          </a:stretch>
        </p:blipFill>
        <p:spPr>
          <a:xfrm>
            <a:off x="10870114" y="0"/>
            <a:ext cx="990599" cy="1224480"/>
          </a:xfrm>
          <a:prstGeom prst="rect">
            <a:avLst/>
          </a:prstGeom>
        </p:spPr>
      </p:pic>
      <p:sp>
        <p:nvSpPr>
          <p:cNvPr id="7" name="TextBox 6">
            <a:extLst>
              <a:ext uri="{FF2B5EF4-FFF2-40B4-BE49-F238E27FC236}">
                <a16:creationId xmlns:a16="http://schemas.microsoft.com/office/drawing/2014/main" id="{68A15548-8B5F-BB29-E348-B834CC31F024}"/>
              </a:ext>
            </a:extLst>
          </p:cNvPr>
          <p:cNvSpPr txBox="1"/>
          <p:nvPr/>
        </p:nvSpPr>
        <p:spPr>
          <a:xfrm>
            <a:off x="4549207" y="335241"/>
            <a:ext cx="4353128" cy="553998"/>
          </a:xfrm>
          <a:prstGeom prst="rect">
            <a:avLst/>
          </a:prstGeom>
          <a:noFill/>
        </p:spPr>
        <p:txBody>
          <a:bodyPr wrap="square" rtlCol="0">
            <a:spAutoFit/>
          </a:bodyPr>
          <a:lstStyle/>
          <a:p>
            <a:r>
              <a:rPr lang="en-IN" sz="3000" dirty="0">
                <a:latin typeface="Times New Roman" panose="02020603050405020304" pitchFamily="18" charset="0"/>
                <a:cs typeface="Times New Roman" panose="02020603050405020304" pitchFamily="18" charset="0"/>
              </a:rPr>
              <a:t>OBJECTIVE</a:t>
            </a:r>
          </a:p>
        </p:txBody>
      </p:sp>
      <p:sp>
        <p:nvSpPr>
          <p:cNvPr id="8" name="TextBox 7">
            <a:extLst>
              <a:ext uri="{FF2B5EF4-FFF2-40B4-BE49-F238E27FC236}">
                <a16:creationId xmlns:a16="http://schemas.microsoft.com/office/drawing/2014/main" id="{735E1B80-047C-A594-92F8-60A95602172A}"/>
              </a:ext>
            </a:extLst>
          </p:cNvPr>
          <p:cNvSpPr txBox="1"/>
          <p:nvPr/>
        </p:nvSpPr>
        <p:spPr>
          <a:xfrm>
            <a:off x="1514831" y="1870559"/>
            <a:ext cx="8660314" cy="2246769"/>
          </a:xfrm>
          <a:prstGeom prst="rect">
            <a:avLst/>
          </a:prstGeom>
          <a:noFill/>
        </p:spPr>
        <p:txBody>
          <a:bodyPr wrap="square" rtlCol="0">
            <a:spAutoFit/>
          </a:bodyPr>
          <a:lstStyle/>
          <a:p>
            <a:pPr algn="just"/>
            <a:r>
              <a:rPr lang="en-US" sz="2000" dirty="0">
                <a:solidFill>
                  <a:srgbClr val="333333"/>
                </a:solidFill>
                <a:latin typeface="Times New Roman" panose="02020603050405020304" pitchFamily="18" charset="0"/>
                <a:cs typeface="Times New Roman" panose="02020603050405020304" pitchFamily="18" charset="0"/>
              </a:rPr>
              <a:t>In the current emerging competitive market, predicting the stock returns as well as the company's financial status in advance will provide more benefits for the investors in order to invest confidently. Stock prediction can be done by using the Deep Neural Network because it </a:t>
            </a:r>
            <a:r>
              <a:rPr lang="en-IN" sz="2000" dirty="0">
                <a:latin typeface="Times New Roman" panose="02020603050405020304" pitchFamily="18" charset="0"/>
                <a:cs typeface="Times New Roman" panose="02020603050405020304" pitchFamily="18" charset="0"/>
              </a:rPr>
              <a:t>provides the stock price directions for explaining whether the stock price has increased or decreased.</a:t>
            </a: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
        <p:nvSpPr>
          <p:cNvPr id="10" name="Footer Placeholder 9">
            <a:extLst>
              <a:ext uri="{FF2B5EF4-FFF2-40B4-BE49-F238E27FC236}">
                <a16:creationId xmlns:a16="http://schemas.microsoft.com/office/drawing/2014/main" id="{0041A834-97A8-F904-7735-21642687667B}"/>
              </a:ext>
            </a:extLst>
          </p:cNvPr>
          <p:cNvSpPr>
            <a:spLocks noGrp="1"/>
          </p:cNvSpPr>
          <p:nvPr>
            <p:ph type="ftr" sz="quarter" idx="11"/>
          </p:nvPr>
        </p:nvSpPr>
        <p:spPr/>
        <p:txBody>
          <a:bodyPr/>
          <a:lstStyle/>
          <a:p>
            <a:r>
              <a:rPr lang="en-US"/>
              <a:t>Department of Computer Science and Engineering </a:t>
            </a:r>
            <a:endParaRPr lang="en-IN"/>
          </a:p>
        </p:txBody>
      </p:sp>
    </p:spTree>
    <p:extLst>
      <p:ext uri="{BB962C8B-B14F-4D97-AF65-F5344CB8AC3E}">
        <p14:creationId xmlns:p14="http://schemas.microsoft.com/office/powerpoint/2010/main" val="611588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74AD9B-D5E0-0CEE-C13F-ED06D812A4C4}"/>
              </a:ext>
            </a:extLst>
          </p:cNvPr>
          <p:cNvSpPr>
            <a:spLocks noGrp="1"/>
          </p:cNvSpPr>
          <p:nvPr>
            <p:ph type="dt" sz="half" idx="10"/>
          </p:nvPr>
        </p:nvSpPr>
        <p:spPr/>
        <p:txBody>
          <a:bodyPr/>
          <a:lstStyle/>
          <a:p>
            <a:fld id="{0CE6F12F-EAD9-431E-BF56-633ABA205DE8}" type="datetime1">
              <a:rPr lang="en-US" smtClean="0"/>
              <a:t>6/7/2023</a:t>
            </a:fld>
            <a:endParaRPr lang="en-IN"/>
          </a:p>
        </p:txBody>
      </p:sp>
      <p:sp>
        <p:nvSpPr>
          <p:cNvPr id="4" name="Slide Number Placeholder 3">
            <a:extLst>
              <a:ext uri="{FF2B5EF4-FFF2-40B4-BE49-F238E27FC236}">
                <a16:creationId xmlns:a16="http://schemas.microsoft.com/office/drawing/2014/main" id="{E7A1FD1D-309E-AC6D-4DA6-C9428C4F8816}"/>
              </a:ext>
            </a:extLst>
          </p:cNvPr>
          <p:cNvSpPr>
            <a:spLocks noGrp="1"/>
          </p:cNvSpPr>
          <p:nvPr>
            <p:ph type="sldNum" sz="quarter" idx="12"/>
          </p:nvPr>
        </p:nvSpPr>
        <p:spPr/>
        <p:txBody>
          <a:bodyPr/>
          <a:lstStyle/>
          <a:p>
            <a:fld id="{F3D1750D-2E0A-4829-88FB-0F61897A4AD4}" type="slidenum">
              <a:rPr lang="en-IN" smtClean="0"/>
              <a:t>12</a:t>
            </a:fld>
            <a:endParaRPr lang="en-IN"/>
          </a:p>
        </p:txBody>
      </p:sp>
      <p:pic>
        <p:nvPicPr>
          <p:cNvPr id="5" name="object 3">
            <a:extLst>
              <a:ext uri="{FF2B5EF4-FFF2-40B4-BE49-F238E27FC236}">
                <a16:creationId xmlns:a16="http://schemas.microsoft.com/office/drawing/2014/main" id="{2C7B1674-79B7-22E4-C221-0E4626351A1D}"/>
              </a:ext>
            </a:extLst>
          </p:cNvPr>
          <p:cNvPicPr/>
          <p:nvPr/>
        </p:nvPicPr>
        <p:blipFill>
          <a:blip r:embed="rId2" cstate="print"/>
          <a:stretch>
            <a:fillRect/>
          </a:stretch>
        </p:blipFill>
        <p:spPr>
          <a:xfrm>
            <a:off x="152400" y="4786"/>
            <a:ext cx="1050388" cy="1200443"/>
          </a:xfrm>
          <a:prstGeom prst="rect">
            <a:avLst/>
          </a:prstGeom>
        </p:spPr>
      </p:pic>
      <p:pic>
        <p:nvPicPr>
          <p:cNvPr id="6" name="object 3">
            <a:extLst>
              <a:ext uri="{FF2B5EF4-FFF2-40B4-BE49-F238E27FC236}">
                <a16:creationId xmlns:a16="http://schemas.microsoft.com/office/drawing/2014/main" id="{719289EE-896E-08AD-5339-E29B18614434}"/>
              </a:ext>
            </a:extLst>
          </p:cNvPr>
          <p:cNvPicPr/>
          <p:nvPr/>
        </p:nvPicPr>
        <p:blipFill>
          <a:blip r:embed="rId3" cstate="print"/>
          <a:stretch>
            <a:fillRect/>
          </a:stretch>
        </p:blipFill>
        <p:spPr>
          <a:xfrm>
            <a:off x="10870114" y="0"/>
            <a:ext cx="990599" cy="1224480"/>
          </a:xfrm>
          <a:prstGeom prst="rect">
            <a:avLst/>
          </a:prstGeom>
        </p:spPr>
      </p:pic>
      <p:sp>
        <p:nvSpPr>
          <p:cNvPr id="7" name="TextBox 6">
            <a:extLst>
              <a:ext uri="{FF2B5EF4-FFF2-40B4-BE49-F238E27FC236}">
                <a16:creationId xmlns:a16="http://schemas.microsoft.com/office/drawing/2014/main" id="{36D904E9-E92F-4F0D-1C12-63FD68E2AD26}"/>
              </a:ext>
            </a:extLst>
          </p:cNvPr>
          <p:cNvSpPr txBox="1"/>
          <p:nvPr/>
        </p:nvSpPr>
        <p:spPr>
          <a:xfrm>
            <a:off x="3839182" y="424587"/>
            <a:ext cx="4771418" cy="553998"/>
          </a:xfrm>
          <a:prstGeom prst="rect">
            <a:avLst/>
          </a:prstGeom>
          <a:noFill/>
        </p:spPr>
        <p:txBody>
          <a:bodyPr wrap="square" rtlCol="0">
            <a:spAutoFit/>
          </a:bodyPr>
          <a:lstStyle/>
          <a:p>
            <a:r>
              <a:rPr lang="en-IN" sz="3000" dirty="0">
                <a:latin typeface="Times New Roman" panose="02020603050405020304" pitchFamily="18" charset="0"/>
                <a:cs typeface="Times New Roman" panose="02020603050405020304" pitchFamily="18" charset="0"/>
              </a:rPr>
              <a:t>PROPOSED SYSTEM</a:t>
            </a:r>
          </a:p>
        </p:txBody>
      </p:sp>
      <p:sp>
        <p:nvSpPr>
          <p:cNvPr id="8" name="TextBox 7">
            <a:extLst>
              <a:ext uri="{FF2B5EF4-FFF2-40B4-BE49-F238E27FC236}">
                <a16:creationId xmlns:a16="http://schemas.microsoft.com/office/drawing/2014/main" id="{C4E79FCD-FC78-B3D8-7269-48BE939DD179}"/>
              </a:ext>
            </a:extLst>
          </p:cNvPr>
          <p:cNvSpPr txBox="1"/>
          <p:nvPr/>
        </p:nvSpPr>
        <p:spPr>
          <a:xfrm>
            <a:off x="1553183" y="1843950"/>
            <a:ext cx="9085634" cy="347787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improve the performance of the model, the proposed system forecasts the stock market price using LSTM followed by Ensemble techniques.</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LSTM can capture the complex patterns and dependencies in the time series data, while the ensemble techniques can improve the overall prediction accuracy by combining the predictions of multiple models.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By combining LSTM with ensemble techniques, we can leverage the strengths of both approaches and create a more accurate and robust model for predicting stock prices.</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10" name="Footer Placeholder 9">
            <a:extLst>
              <a:ext uri="{FF2B5EF4-FFF2-40B4-BE49-F238E27FC236}">
                <a16:creationId xmlns:a16="http://schemas.microsoft.com/office/drawing/2014/main" id="{174AFD63-B9DD-35E2-9C65-0CAE43F3EDA8}"/>
              </a:ext>
            </a:extLst>
          </p:cNvPr>
          <p:cNvSpPr>
            <a:spLocks noGrp="1"/>
          </p:cNvSpPr>
          <p:nvPr>
            <p:ph type="ftr" sz="quarter" idx="11"/>
          </p:nvPr>
        </p:nvSpPr>
        <p:spPr/>
        <p:txBody>
          <a:bodyPr/>
          <a:lstStyle/>
          <a:p>
            <a:r>
              <a:rPr lang="en-US"/>
              <a:t>Department of Computer Science and Engineering </a:t>
            </a:r>
            <a:endParaRPr lang="en-IN"/>
          </a:p>
        </p:txBody>
      </p:sp>
    </p:spTree>
    <p:extLst>
      <p:ext uri="{BB962C8B-B14F-4D97-AF65-F5344CB8AC3E}">
        <p14:creationId xmlns:p14="http://schemas.microsoft.com/office/powerpoint/2010/main" val="202521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41E9AD-D22C-B746-5B1F-F9A05309393E}"/>
              </a:ext>
            </a:extLst>
          </p:cNvPr>
          <p:cNvSpPr>
            <a:spLocks noGrp="1"/>
          </p:cNvSpPr>
          <p:nvPr>
            <p:ph type="dt" sz="half" idx="10"/>
          </p:nvPr>
        </p:nvSpPr>
        <p:spPr/>
        <p:txBody>
          <a:bodyPr/>
          <a:lstStyle/>
          <a:p>
            <a:fld id="{896A28FE-5BDD-46DE-88A2-9718D5C9B042}" type="datetime1">
              <a:rPr lang="en-US" smtClean="0"/>
              <a:t>6/7/2023</a:t>
            </a:fld>
            <a:endParaRPr lang="en-IN"/>
          </a:p>
        </p:txBody>
      </p:sp>
      <p:pic>
        <p:nvPicPr>
          <p:cNvPr id="5" name="object 3">
            <a:extLst>
              <a:ext uri="{FF2B5EF4-FFF2-40B4-BE49-F238E27FC236}">
                <a16:creationId xmlns:a16="http://schemas.microsoft.com/office/drawing/2014/main" id="{88A0077F-1394-8998-CAC2-08CAFC5EA697}"/>
              </a:ext>
            </a:extLst>
          </p:cNvPr>
          <p:cNvPicPr/>
          <p:nvPr/>
        </p:nvPicPr>
        <p:blipFill>
          <a:blip r:embed="rId2" cstate="print"/>
          <a:stretch>
            <a:fillRect/>
          </a:stretch>
        </p:blipFill>
        <p:spPr>
          <a:xfrm>
            <a:off x="152400" y="4786"/>
            <a:ext cx="1050388" cy="1200443"/>
          </a:xfrm>
          <a:prstGeom prst="rect">
            <a:avLst/>
          </a:prstGeom>
        </p:spPr>
      </p:pic>
      <p:pic>
        <p:nvPicPr>
          <p:cNvPr id="6" name="object 3">
            <a:extLst>
              <a:ext uri="{FF2B5EF4-FFF2-40B4-BE49-F238E27FC236}">
                <a16:creationId xmlns:a16="http://schemas.microsoft.com/office/drawing/2014/main" id="{AAED9FC3-9ED1-A4BB-9BF8-587396C730D1}"/>
              </a:ext>
            </a:extLst>
          </p:cNvPr>
          <p:cNvPicPr/>
          <p:nvPr/>
        </p:nvPicPr>
        <p:blipFill>
          <a:blip r:embed="rId3" cstate="print"/>
          <a:stretch>
            <a:fillRect/>
          </a:stretch>
        </p:blipFill>
        <p:spPr>
          <a:xfrm>
            <a:off x="10870114" y="0"/>
            <a:ext cx="990599" cy="1224480"/>
          </a:xfrm>
          <a:prstGeom prst="rect">
            <a:avLst/>
          </a:prstGeom>
        </p:spPr>
      </p:pic>
      <p:sp>
        <p:nvSpPr>
          <p:cNvPr id="7" name="TextBox 6">
            <a:extLst>
              <a:ext uri="{FF2B5EF4-FFF2-40B4-BE49-F238E27FC236}">
                <a16:creationId xmlns:a16="http://schemas.microsoft.com/office/drawing/2014/main" id="{1B0466D3-4C85-21A9-EC6C-BBD533D09740}"/>
              </a:ext>
            </a:extLst>
          </p:cNvPr>
          <p:cNvSpPr txBox="1"/>
          <p:nvPr/>
        </p:nvSpPr>
        <p:spPr>
          <a:xfrm>
            <a:off x="4408775" y="335241"/>
            <a:ext cx="3843237" cy="553998"/>
          </a:xfrm>
          <a:prstGeom prst="rect">
            <a:avLst/>
          </a:prstGeom>
          <a:noFill/>
        </p:spPr>
        <p:txBody>
          <a:bodyPr wrap="square" rtlCol="0">
            <a:spAutoFit/>
          </a:bodyPr>
          <a:lstStyle/>
          <a:p>
            <a:r>
              <a:rPr lang="en-IN" sz="3000" dirty="0">
                <a:latin typeface="Times New Roman" panose="02020603050405020304" pitchFamily="18" charset="0"/>
                <a:cs typeface="Times New Roman" panose="02020603050405020304" pitchFamily="18" charset="0"/>
              </a:rPr>
              <a:t>ARCHITECTURE</a:t>
            </a:r>
          </a:p>
        </p:txBody>
      </p:sp>
      <p:sp>
        <p:nvSpPr>
          <p:cNvPr id="9" name="Slide Number Placeholder 8">
            <a:extLst>
              <a:ext uri="{FF2B5EF4-FFF2-40B4-BE49-F238E27FC236}">
                <a16:creationId xmlns:a16="http://schemas.microsoft.com/office/drawing/2014/main" id="{1EB1A982-E8DB-7390-E9CC-9CA4ED9AD90A}"/>
              </a:ext>
            </a:extLst>
          </p:cNvPr>
          <p:cNvSpPr>
            <a:spLocks noGrp="1"/>
          </p:cNvSpPr>
          <p:nvPr>
            <p:ph type="sldNum" sz="quarter" idx="12"/>
          </p:nvPr>
        </p:nvSpPr>
        <p:spPr/>
        <p:txBody>
          <a:bodyPr/>
          <a:lstStyle/>
          <a:p>
            <a:fld id="{F3D1750D-2E0A-4829-88FB-0F61897A4AD4}" type="slidenum">
              <a:rPr lang="en-IN" smtClean="0"/>
              <a:t>13</a:t>
            </a:fld>
            <a:endParaRPr lang="en-IN"/>
          </a:p>
        </p:txBody>
      </p:sp>
      <p:sp>
        <p:nvSpPr>
          <p:cNvPr id="10" name="Footer Placeholder 9">
            <a:extLst>
              <a:ext uri="{FF2B5EF4-FFF2-40B4-BE49-F238E27FC236}">
                <a16:creationId xmlns:a16="http://schemas.microsoft.com/office/drawing/2014/main" id="{7A0CA3FA-FB3C-3CBF-AF1B-B9E497D20DE7}"/>
              </a:ext>
            </a:extLst>
          </p:cNvPr>
          <p:cNvSpPr>
            <a:spLocks noGrp="1"/>
          </p:cNvSpPr>
          <p:nvPr>
            <p:ph type="ftr" sz="quarter" idx="11"/>
          </p:nvPr>
        </p:nvSpPr>
        <p:spPr/>
        <p:txBody>
          <a:bodyPr/>
          <a:lstStyle/>
          <a:p>
            <a:r>
              <a:rPr lang="en-US"/>
              <a:t>Department of Computer Science and Engineering </a:t>
            </a:r>
            <a:endParaRPr lang="en-IN"/>
          </a:p>
        </p:txBody>
      </p:sp>
      <p:sp>
        <p:nvSpPr>
          <p:cNvPr id="3" name="Rectangle 2">
            <a:extLst>
              <a:ext uri="{FF2B5EF4-FFF2-40B4-BE49-F238E27FC236}">
                <a16:creationId xmlns:a16="http://schemas.microsoft.com/office/drawing/2014/main" id="{F08AE8B6-345B-458A-B519-6306929D11A6}"/>
              </a:ext>
            </a:extLst>
          </p:cNvPr>
          <p:cNvSpPr/>
          <p:nvPr/>
        </p:nvSpPr>
        <p:spPr>
          <a:xfrm>
            <a:off x="5215208" y="1195354"/>
            <a:ext cx="1465729" cy="4527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Input</a:t>
            </a:r>
            <a:endParaRPr lang="en-IN" dirty="0">
              <a:solidFill>
                <a:schemeClr val="bg1"/>
              </a:solidFill>
            </a:endParaRPr>
          </a:p>
        </p:txBody>
      </p:sp>
      <p:sp>
        <p:nvSpPr>
          <p:cNvPr id="12" name="Rectangle 11">
            <a:extLst>
              <a:ext uri="{FF2B5EF4-FFF2-40B4-BE49-F238E27FC236}">
                <a16:creationId xmlns:a16="http://schemas.microsoft.com/office/drawing/2014/main" id="{6DD4CE89-89BC-40D3-AA45-428CAB19A3E1}"/>
              </a:ext>
            </a:extLst>
          </p:cNvPr>
          <p:cNvSpPr/>
          <p:nvPr/>
        </p:nvSpPr>
        <p:spPr>
          <a:xfrm>
            <a:off x="5212972" y="1882115"/>
            <a:ext cx="1465729" cy="4527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Data Preprocessing</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436559C4-D12F-48C7-B815-CB3A4B557A8F}"/>
              </a:ext>
            </a:extLst>
          </p:cNvPr>
          <p:cNvSpPr/>
          <p:nvPr/>
        </p:nvSpPr>
        <p:spPr>
          <a:xfrm>
            <a:off x="5212973" y="2533203"/>
            <a:ext cx="1465729" cy="452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Training and Testing Data</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8F845AEC-CE13-4095-818A-63AE339136B1}"/>
              </a:ext>
            </a:extLst>
          </p:cNvPr>
          <p:cNvSpPr/>
          <p:nvPr/>
        </p:nvSpPr>
        <p:spPr>
          <a:xfrm>
            <a:off x="2474259" y="3909083"/>
            <a:ext cx="1465729" cy="452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Naïve Bayes Classifier</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300ABA33-9819-4BDA-B2EC-5FF51780781F}"/>
              </a:ext>
            </a:extLst>
          </p:cNvPr>
          <p:cNvSpPr/>
          <p:nvPr/>
        </p:nvSpPr>
        <p:spPr>
          <a:xfrm>
            <a:off x="7519149" y="4342372"/>
            <a:ext cx="1465729" cy="452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Decision Tree Classifier</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533FA056-924A-4C6C-A190-B480ED6B0853}"/>
              </a:ext>
            </a:extLst>
          </p:cNvPr>
          <p:cNvSpPr/>
          <p:nvPr/>
        </p:nvSpPr>
        <p:spPr>
          <a:xfrm>
            <a:off x="7519148" y="3715182"/>
            <a:ext cx="1465729" cy="452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SVM</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E58F428C-C3C2-470A-997B-B973F7ED7A48}"/>
              </a:ext>
            </a:extLst>
          </p:cNvPr>
          <p:cNvSpPr/>
          <p:nvPr/>
        </p:nvSpPr>
        <p:spPr>
          <a:xfrm>
            <a:off x="5212974" y="3184291"/>
            <a:ext cx="1465729" cy="452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LSTM</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CE4FCDB1-1E64-480D-9D10-520B61FED523}"/>
              </a:ext>
            </a:extLst>
          </p:cNvPr>
          <p:cNvSpPr/>
          <p:nvPr/>
        </p:nvSpPr>
        <p:spPr>
          <a:xfrm>
            <a:off x="5201759" y="3909083"/>
            <a:ext cx="1465729" cy="452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Bagging</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B2812DA3-B82C-438B-B2D6-01C961DA8F66}"/>
              </a:ext>
            </a:extLst>
          </p:cNvPr>
          <p:cNvSpPr/>
          <p:nvPr/>
        </p:nvSpPr>
        <p:spPr>
          <a:xfrm>
            <a:off x="5228643" y="4587543"/>
            <a:ext cx="1465729" cy="452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Model Evaluation</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C5F15749-3024-4930-90C0-FF516315A775}"/>
              </a:ext>
            </a:extLst>
          </p:cNvPr>
          <p:cNvSpPr/>
          <p:nvPr/>
        </p:nvSpPr>
        <p:spPr>
          <a:xfrm>
            <a:off x="5228642" y="5236185"/>
            <a:ext cx="1465729" cy="452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Output</a:t>
            </a:r>
            <a:endParaRPr lang="en-IN" sz="1400" dirty="0">
              <a:solidFill>
                <a:schemeClr val="tx1"/>
              </a:solidFill>
              <a:latin typeface="Times New Roman" panose="02020603050405020304" pitchFamily="18" charset="0"/>
              <a:cs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2A0519DF-BEE2-443A-9940-79DB42033DC0}"/>
              </a:ext>
            </a:extLst>
          </p:cNvPr>
          <p:cNvCxnSpPr>
            <a:cxnSpLocks/>
          </p:cNvCxnSpPr>
          <p:nvPr/>
        </p:nvCxnSpPr>
        <p:spPr>
          <a:xfrm flipH="1">
            <a:off x="5954778" y="1647162"/>
            <a:ext cx="8988" cy="242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C0B01DE-A171-4D3D-A518-3A02BB22A653}"/>
              </a:ext>
            </a:extLst>
          </p:cNvPr>
          <p:cNvCxnSpPr/>
          <p:nvPr/>
        </p:nvCxnSpPr>
        <p:spPr>
          <a:xfrm>
            <a:off x="5959260" y="2334820"/>
            <a:ext cx="0" cy="198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7BAC920-CFBD-4C46-B760-968B9E0131E0}"/>
              </a:ext>
            </a:extLst>
          </p:cNvPr>
          <p:cNvCxnSpPr>
            <a:cxnSpLocks/>
            <a:stCxn id="19" idx="1"/>
            <a:endCxn id="15" idx="3"/>
          </p:cNvCxnSpPr>
          <p:nvPr/>
        </p:nvCxnSpPr>
        <p:spPr>
          <a:xfrm flipH="1">
            <a:off x="3939988" y="4135436"/>
            <a:ext cx="1261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2528278-71B7-4011-BFBE-68952A5FFE9E}"/>
              </a:ext>
            </a:extLst>
          </p:cNvPr>
          <p:cNvCxnSpPr/>
          <p:nvPr/>
        </p:nvCxnSpPr>
        <p:spPr>
          <a:xfrm>
            <a:off x="5961506" y="2985908"/>
            <a:ext cx="0" cy="198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0F46163-43D7-4D72-96E5-E3CB4D14619B}"/>
              </a:ext>
            </a:extLst>
          </p:cNvPr>
          <p:cNvCxnSpPr/>
          <p:nvPr/>
        </p:nvCxnSpPr>
        <p:spPr>
          <a:xfrm>
            <a:off x="5954790" y="4373859"/>
            <a:ext cx="0" cy="198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58E7A85-FBCA-4A28-A875-BE0B6EFF33B0}"/>
              </a:ext>
            </a:extLst>
          </p:cNvPr>
          <p:cNvCxnSpPr/>
          <p:nvPr/>
        </p:nvCxnSpPr>
        <p:spPr>
          <a:xfrm>
            <a:off x="5961507" y="5040248"/>
            <a:ext cx="0" cy="198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56BE9C4-A5ED-4BD4-ABDF-B4227B1C6935}"/>
              </a:ext>
            </a:extLst>
          </p:cNvPr>
          <p:cNvCxnSpPr>
            <a:cxnSpLocks/>
            <a:endCxn id="16" idx="1"/>
          </p:cNvCxnSpPr>
          <p:nvPr/>
        </p:nvCxnSpPr>
        <p:spPr>
          <a:xfrm>
            <a:off x="6678704" y="4275264"/>
            <a:ext cx="840445" cy="293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AD59AC6-4CC5-4FBC-83ED-BB1D040206B2}"/>
              </a:ext>
            </a:extLst>
          </p:cNvPr>
          <p:cNvCxnSpPr>
            <a:cxnSpLocks/>
          </p:cNvCxnSpPr>
          <p:nvPr/>
        </p:nvCxnSpPr>
        <p:spPr>
          <a:xfrm flipV="1">
            <a:off x="6678703" y="3897012"/>
            <a:ext cx="840445" cy="194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207B17C-5640-40CB-882A-E73B392D910C}"/>
              </a:ext>
            </a:extLst>
          </p:cNvPr>
          <p:cNvCxnSpPr>
            <a:cxnSpLocks/>
          </p:cNvCxnSpPr>
          <p:nvPr/>
        </p:nvCxnSpPr>
        <p:spPr>
          <a:xfrm flipH="1">
            <a:off x="5963756" y="3636996"/>
            <a:ext cx="4492" cy="252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9838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8BD432-7F7F-B2FF-2602-C00709CA65A2}"/>
              </a:ext>
            </a:extLst>
          </p:cNvPr>
          <p:cNvSpPr>
            <a:spLocks noGrp="1"/>
          </p:cNvSpPr>
          <p:nvPr>
            <p:ph type="dt" sz="half" idx="10"/>
          </p:nvPr>
        </p:nvSpPr>
        <p:spPr/>
        <p:txBody>
          <a:bodyPr/>
          <a:lstStyle/>
          <a:p>
            <a:fld id="{C907E3FC-B19E-402C-8C5D-732C6AED8F87}" type="datetime1">
              <a:rPr lang="en-US" smtClean="0"/>
              <a:t>6/7/2023</a:t>
            </a:fld>
            <a:endParaRPr lang="en-IN"/>
          </a:p>
        </p:txBody>
      </p:sp>
      <p:sp>
        <p:nvSpPr>
          <p:cNvPr id="4" name="Slide Number Placeholder 3">
            <a:extLst>
              <a:ext uri="{FF2B5EF4-FFF2-40B4-BE49-F238E27FC236}">
                <a16:creationId xmlns:a16="http://schemas.microsoft.com/office/drawing/2014/main" id="{1D9E0E59-D27C-9AA9-73FA-86402A5A10FB}"/>
              </a:ext>
            </a:extLst>
          </p:cNvPr>
          <p:cNvSpPr>
            <a:spLocks noGrp="1"/>
          </p:cNvSpPr>
          <p:nvPr>
            <p:ph type="sldNum" sz="quarter" idx="12"/>
          </p:nvPr>
        </p:nvSpPr>
        <p:spPr/>
        <p:txBody>
          <a:bodyPr/>
          <a:lstStyle/>
          <a:p>
            <a:fld id="{F3D1750D-2E0A-4829-88FB-0F61897A4AD4}" type="slidenum">
              <a:rPr lang="en-IN" smtClean="0"/>
              <a:t>14</a:t>
            </a:fld>
            <a:endParaRPr lang="en-IN"/>
          </a:p>
        </p:txBody>
      </p:sp>
      <p:pic>
        <p:nvPicPr>
          <p:cNvPr id="5" name="object 3">
            <a:extLst>
              <a:ext uri="{FF2B5EF4-FFF2-40B4-BE49-F238E27FC236}">
                <a16:creationId xmlns:a16="http://schemas.microsoft.com/office/drawing/2014/main" id="{164063BE-8475-A5C9-42AC-E036B7D9500E}"/>
              </a:ext>
            </a:extLst>
          </p:cNvPr>
          <p:cNvPicPr/>
          <p:nvPr/>
        </p:nvPicPr>
        <p:blipFill>
          <a:blip r:embed="rId2" cstate="print"/>
          <a:stretch>
            <a:fillRect/>
          </a:stretch>
        </p:blipFill>
        <p:spPr>
          <a:xfrm>
            <a:off x="152400" y="4786"/>
            <a:ext cx="1050388" cy="1200443"/>
          </a:xfrm>
          <a:prstGeom prst="rect">
            <a:avLst/>
          </a:prstGeom>
        </p:spPr>
      </p:pic>
      <p:pic>
        <p:nvPicPr>
          <p:cNvPr id="6" name="object 3">
            <a:extLst>
              <a:ext uri="{FF2B5EF4-FFF2-40B4-BE49-F238E27FC236}">
                <a16:creationId xmlns:a16="http://schemas.microsoft.com/office/drawing/2014/main" id="{54376B44-9379-B772-EF7D-75E9577A04A3}"/>
              </a:ext>
            </a:extLst>
          </p:cNvPr>
          <p:cNvPicPr/>
          <p:nvPr/>
        </p:nvPicPr>
        <p:blipFill>
          <a:blip r:embed="rId3" cstate="print"/>
          <a:stretch>
            <a:fillRect/>
          </a:stretch>
        </p:blipFill>
        <p:spPr>
          <a:xfrm>
            <a:off x="10870114" y="0"/>
            <a:ext cx="990599" cy="1224480"/>
          </a:xfrm>
          <a:prstGeom prst="rect">
            <a:avLst/>
          </a:prstGeom>
        </p:spPr>
      </p:pic>
      <p:sp>
        <p:nvSpPr>
          <p:cNvPr id="7" name="TextBox 6">
            <a:extLst>
              <a:ext uri="{FF2B5EF4-FFF2-40B4-BE49-F238E27FC236}">
                <a16:creationId xmlns:a16="http://schemas.microsoft.com/office/drawing/2014/main" id="{C836DE71-53A5-CE77-F10E-F578F85BDB36}"/>
              </a:ext>
            </a:extLst>
          </p:cNvPr>
          <p:cNvSpPr txBox="1"/>
          <p:nvPr/>
        </p:nvSpPr>
        <p:spPr>
          <a:xfrm>
            <a:off x="4390044" y="335241"/>
            <a:ext cx="3763356" cy="553998"/>
          </a:xfrm>
          <a:prstGeom prst="rect">
            <a:avLst/>
          </a:prstGeom>
          <a:noFill/>
        </p:spPr>
        <p:txBody>
          <a:bodyPr wrap="square" rtlCol="0">
            <a:spAutoFit/>
          </a:bodyPr>
          <a:lstStyle/>
          <a:p>
            <a:r>
              <a:rPr lang="en-IN" sz="3000" dirty="0">
                <a:latin typeface="Times New Roman" panose="02020603050405020304" pitchFamily="18" charset="0"/>
                <a:cs typeface="Times New Roman" panose="02020603050405020304" pitchFamily="18" charset="0"/>
              </a:rPr>
              <a:t>METHODOLOGY</a:t>
            </a:r>
          </a:p>
        </p:txBody>
      </p:sp>
      <p:sp>
        <p:nvSpPr>
          <p:cNvPr id="8" name="TextBox 7">
            <a:extLst>
              <a:ext uri="{FF2B5EF4-FFF2-40B4-BE49-F238E27FC236}">
                <a16:creationId xmlns:a16="http://schemas.microsoft.com/office/drawing/2014/main" id="{D8C6863C-543A-1889-E4EB-0FCDE09324AA}"/>
              </a:ext>
            </a:extLst>
          </p:cNvPr>
          <p:cNvSpPr txBox="1"/>
          <p:nvPr/>
        </p:nvSpPr>
        <p:spPr>
          <a:xfrm>
            <a:off x="1202788" y="1144158"/>
            <a:ext cx="9815209" cy="830997"/>
          </a:xfrm>
          <a:prstGeom prst="rect">
            <a:avLst/>
          </a:prstGeom>
          <a:noFill/>
        </p:spPr>
        <p:txBody>
          <a:bodyPr wrap="square" rtlCol="0">
            <a:spAutoFit/>
          </a:bodyPr>
          <a:lstStyle/>
          <a:p>
            <a:pPr algn="ctr"/>
            <a:r>
              <a:rPr lang="en-IN" sz="2800" dirty="0">
                <a:latin typeface="Times New Roman" panose="02020603050405020304" pitchFamily="18" charset="0"/>
                <a:cs typeface="Times New Roman" panose="02020603050405020304" pitchFamily="18" charset="0"/>
              </a:rPr>
              <a:t>Long short-term memory (LSTM)</a:t>
            </a:r>
            <a:endParaRPr 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10" name="Footer Placeholder 9">
            <a:extLst>
              <a:ext uri="{FF2B5EF4-FFF2-40B4-BE49-F238E27FC236}">
                <a16:creationId xmlns:a16="http://schemas.microsoft.com/office/drawing/2014/main" id="{2E1B03FA-2E3F-148E-2AE7-6A5702FD0B3B}"/>
              </a:ext>
            </a:extLst>
          </p:cNvPr>
          <p:cNvSpPr>
            <a:spLocks noGrp="1"/>
          </p:cNvSpPr>
          <p:nvPr>
            <p:ph type="ftr" sz="quarter" idx="11"/>
          </p:nvPr>
        </p:nvSpPr>
        <p:spPr/>
        <p:txBody>
          <a:bodyPr/>
          <a:lstStyle/>
          <a:p>
            <a:r>
              <a:rPr lang="en-US"/>
              <a:t>Department of Computer Science and Engineering </a:t>
            </a:r>
            <a:endParaRPr lang="en-IN"/>
          </a:p>
        </p:txBody>
      </p:sp>
      <p:pic>
        <p:nvPicPr>
          <p:cNvPr id="9" name="Picture 8">
            <a:extLst>
              <a:ext uri="{FF2B5EF4-FFF2-40B4-BE49-F238E27FC236}">
                <a16:creationId xmlns:a16="http://schemas.microsoft.com/office/drawing/2014/main" id="{BD1C9578-119D-48A4-8FE7-6BB47DBC9747}"/>
              </a:ext>
            </a:extLst>
          </p:cNvPr>
          <p:cNvPicPr>
            <a:picLocks noChangeAspect="1"/>
          </p:cNvPicPr>
          <p:nvPr/>
        </p:nvPicPr>
        <p:blipFill>
          <a:blip r:embed="rId4"/>
          <a:stretch>
            <a:fillRect/>
          </a:stretch>
        </p:blipFill>
        <p:spPr>
          <a:xfrm>
            <a:off x="2341512" y="1858614"/>
            <a:ext cx="7508976" cy="4381195"/>
          </a:xfrm>
          <a:prstGeom prst="rect">
            <a:avLst/>
          </a:prstGeom>
        </p:spPr>
      </p:pic>
    </p:spTree>
    <p:extLst>
      <p:ext uri="{BB962C8B-B14F-4D97-AF65-F5344CB8AC3E}">
        <p14:creationId xmlns:p14="http://schemas.microsoft.com/office/powerpoint/2010/main" val="4289765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8BD432-7F7F-B2FF-2602-C00709CA65A2}"/>
              </a:ext>
            </a:extLst>
          </p:cNvPr>
          <p:cNvSpPr>
            <a:spLocks noGrp="1"/>
          </p:cNvSpPr>
          <p:nvPr>
            <p:ph type="dt" sz="half" idx="10"/>
          </p:nvPr>
        </p:nvSpPr>
        <p:spPr/>
        <p:txBody>
          <a:bodyPr/>
          <a:lstStyle/>
          <a:p>
            <a:fld id="{C907E3FC-B19E-402C-8C5D-732C6AED8F87}" type="datetime1">
              <a:rPr lang="en-US" smtClean="0"/>
              <a:t>6/7/2023</a:t>
            </a:fld>
            <a:endParaRPr lang="en-IN"/>
          </a:p>
        </p:txBody>
      </p:sp>
      <p:sp>
        <p:nvSpPr>
          <p:cNvPr id="4" name="Slide Number Placeholder 3">
            <a:extLst>
              <a:ext uri="{FF2B5EF4-FFF2-40B4-BE49-F238E27FC236}">
                <a16:creationId xmlns:a16="http://schemas.microsoft.com/office/drawing/2014/main" id="{1D9E0E59-D27C-9AA9-73FA-86402A5A10FB}"/>
              </a:ext>
            </a:extLst>
          </p:cNvPr>
          <p:cNvSpPr>
            <a:spLocks noGrp="1"/>
          </p:cNvSpPr>
          <p:nvPr>
            <p:ph type="sldNum" sz="quarter" idx="12"/>
          </p:nvPr>
        </p:nvSpPr>
        <p:spPr/>
        <p:txBody>
          <a:bodyPr/>
          <a:lstStyle/>
          <a:p>
            <a:fld id="{F3D1750D-2E0A-4829-88FB-0F61897A4AD4}" type="slidenum">
              <a:rPr lang="en-IN" smtClean="0"/>
              <a:t>15</a:t>
            </a:fld>
            <a:endParaRPr lang="en-IN"/>
          </a:p>
        </p:txBody>
      </p:sp>
      <p:pic>
        <p:nvPicPr>
          <p:cNvPr id="5" name="object 3">
            <a:extLst>
              <a:ext uri="{FF2B5EF4-FFF2-40B4-BE49-F238E27FC236}">
                <a16:creationId xmlns:a16="http://schemas.microsoft.com/office/drawing/2014/main" id="{164063BE-8475-A5C9-42AC-E036B7D9500E}"/>
              </a:ext>
            </a:extLst>
          </p:cNvPr>
          <p:cNvPicPr/>
          <p:nvPr/>
        </p:nvPicPr>
        <p:blipFill>
          <a:blip r:embed="rId2" cstate="print"/>
          <a:stretch>
            <a:fillRect/>
          </a:stretch>
        </p:blipFill>
        <p:spPr>
          <a:xfrm>
            <a:off x="152400" y="4786"/>
            <a:ext cx="1050388" cy="1200443"/>
          </a:xfrm>
          <a:prstGeom prst="rect">
            <a:avLst/>
          </a:prstGeom>
        </p:spPr>
      </p:pic>
      <p:pic>
        <p:nvPicPr>
          <p:cNvPr id="6" name="object 3">
            <a:extLst>
              <a:ext uri="{FF2B5EF4-FFF2-40B4-BE49-F238E27FC236}">
                <a16:creationId xmlns:a16="http://schemas.microsoft.com/office/drawing/2014/main" id="{54376B44-9379-B772-EF7D-75E9577A04A3}"/>
              </a:ext>
            </a:extLst>
          </p:cNvPr>
          <p:cNvPicPr/>
          <p:nvPr/>
        </p:nvPicPr>
        <p:blipFill>
          <a:blip r:embed="rId3" cstate="print"/>
          <a:stretch>
            <a:fillRect/>
          </a:stretch>
        </p:blipFill>
        <p:spPr>
          <a:xfrm>
            <a:off x="10870114" y="0"/>
            <a:ext cx="990599" cy="1224480"/>
          </a:xfrm>
          <a:prstGeom prst="rect">
            <a:avLst/>
          </a:prstGeom>
        </p:spPr>
      </p:pic>
      <p:sp>
        <p:nvSpPr>
          <p:cNvPr id="7" name="TextBox 6">
            <a:extLst>
              <a:ext uri="{FF2B5EF4-FFF2-40B4-BE49-F238E27FC236}">
                <a16:creationId xmlns:a16="http://schemas.microsoft.com/office/drawing/2014/main" id="{C836DE71-53A5-CE77-F10E-F578F85BDB36}"/>
              </a:ext>
            </a:extLst>
          </p:cNvPr>
          <p:cNvSpPr txBox="1"/>
          <p:nvPr/>
        </p:nvSpPr>
        <p:spPr>
          <a:xfrm>
            <a:off x="4390044" y="335241"/>
            <a:ext cx="3763356" cy="553998"/>
          </a:xfrm>
          <a:prstGeom prst="rect">
            <a:avLst/>
          </a:prstGeom>
          <a:noFill/>
        </p:spPr>
        <p:txBody>
          <a:bodyPr wrap="square" rtlCol="0">
            <a:spAutoFit/>
          </a:bodyPr>
          <a:lstStyle/>
          <a:p>
            <a:r>
              <a:rPr lang="en-IN" sz="3000" dirty="0">
                <a:latin typeface="Times New Roman" panose="02020603050405020304" pitchFamily="18" charset="0"/>
                <a:cs typeface="Times New Roman" panose="02020603050405020304" pitchFamily="18" charset="0"/>
              </a:rPr>
              <a:t>METHODOLOGY</a:t>
            </a:r>
          </a:p>
        </p:txBody>
      </p:sp>
      <p:sp>
        <p:nvSpPr>
          <p:cNvPr id="8" name="TextBox 7">
            <a:extLst>
              <a:ext uri="{FF2B5EF4-FFF2-40B4-BE49-F238E27FC236}">
                <a16:creationId xmlns:a16="http://schemas.microsoft.com/office/drawing/2014/main" id="{D8C6863C-543A-1889-E4EB-0FCDE09324AA}"/>
              </a:ext>
            </a:extLst>
          </p:cNvPr>
          <p:cNvSpPr txBox="1"/>
          <p:nvPr/>
        </p:nvSpPr>
        <p:spPr>
          <a:xfrm>
            <a:off x="1364117" y="1117055"/>
            <a:ext cx="9815209" cy="5016758"/>
          </a:xfrm>
          <a:prstGeom prst="rect">
            <a:avLst/>
          </a:prstGeom>
          <a:noFill/>
        </p:spPr>
        <p:txBody>
          <a:bodyPr wrap="square" rtlCol="0">
            <a:spAutoFit/>
          </a:bodyPr>
          <a:lstStyle/>
          <a:p>
            <a:pPr algn="ctr"/>
            <a:endParaRPr lang="en-IN"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Long Short-Term Memory (LSTM) is a type of recurrent neural network (RNN) architecture that is widely used in deep learning for processing sequential data. </a:t>
            </a:r>
          </a:p>
          <a:p>
            <a:pPr marL="457200" indent="-4572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key feature of LSTMs is the use of memory cells and gates, which allow the model to selectively learn and forget information over time. </a:t>
            </a:r>
          </a:p>
          <a:p>
            <a:pPr marL="457200" indent="-4572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 are three types of gates in LSTMs: input gates, output gates, and forget gates.</a:t>
            </a:r>
          </a:p>
          <a:p>
            <a:r>
              <a:rPr lang="en-US" sz="2000" dirty="0">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LSTM architecture has proven to be effective in a wide range of applications, including natural language processing, speech recognition, image captioning, and time series analysis.</a:t>
            </a:r>
          </a:p>
          <a:p>
            <a:r>
              <a:rPr lang="en-US" sz="2000" dirty="0">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stock prediction, LSTMs can capture the complex patterns and dependencies in the time series data, which are essential for accurate forecasting.</a:t>
            </a: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10" name="Footer Placeholder 9">
            <a:extLst>
              <a:ext uri="{FF2B5EF4-FFF2-40B4-BE49-F238E27FC236}">
                <a16:creationId xmlns:a16="http://schemas.microsoft.com/office/drawing/2014/main" id="{2E1B03FA-2E3F-148E-2AE7-6A5702FD0B3B}"/>
              </a:ext>
            </a:extLst>
          </p:cNvPr>
          <p:cNvSpPr>
            <a:spLocks noGrp="1"/>
          </p:cNvSpPr>
          <p:nvPr>
            <p:ph type="ftr" sz="quarter" idx="11"/>
          </p:nvPr>
        </p:nvSpPr>
        <p:spPr/>
        <p:txBody>
          <a:bodyPr/>
          <a:lstStyle/>
          <a:p>
            <a:r>
              <a:rPr lang="en-US"/>
              <a:t>Department of Computer Science and Engineering </a:t>
            </a:r>
            <a:endParaRPr lang="en-IN"/>
          </a:p>
        </p:txBody>
      </p:sp>
    </p:spTree>
    <p:extLst>
      <p:ext uri="{BB962C8B-B14F-4D97-AF65-F5344CB8AC3E}">
        <p14:creationId xmlns:p14="http://schemas.microsoft.com/office/powerpoint/2010/main" val="3951833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8A4586-FA04-858C-4E15-56C9159350F5}"/>
              </a:ext>
            </a:extLst>
          </p:cNvPr>
          <p:cNvSpPr>
            <a:spLocks noGrp="1"/>
          </p:cNvSpPr>
          <p:nvPr>
            <p:ph type="dt" sz="half" idx="10"/>
          </p:nvPr>
        </p:nvSpPr>
        <p:spPr/>
        <p:txBody>
          <a:bodyPr/>
          <a:lstStyle/>
          <a:p>
            <a:fld id="{CE4CD8DD-4C0C-4655-A426-8811BCF99CDE}" type="datetime1">
              <a:rPr lang="en-US" smtClean="0"/>
              <a:t>6/7/2023</a:t>
            </a:fld>
            <a:endParaRPr lang="en-IN"/>
          </a:p>
        </p:txBody>
      </p:sp>
      <p:sp>
        <p:nvSpPr>
          <p:cNvPr id="4" name="Slide Number Placeholder 3">
            <a:extLst>
              <a:ext uri="{FF2B5EF4-FFF2-40B4-BE49-F238E27FC236}">
                <a16:creationId xmlns:a16="http://schemas.microsoft.com/office/drawing/2014/main" id="{D24C7338-F1A6-2830-F60D-CBCE33C3BDA7}"/>
              </a:ext>
            </a:extLst>
          </p:cNvPr>
          <p:cNvSpPr>
            <a:spLocks noGrp="1"/>
          </p:cNvSpPr>
          <p:nvPr>
            <p:ph type="sldNum" sz="quarter" idx="12"/>
          </p:nvPr>
        </p:nvSpPr>
        <p:spPr/>
        <p:txBody>
          <a:bodyPr/>
          <a:lstStyle/>
          <a:p>
            <a:fld id="{F3D1750D-2E0A-4829-88FB-0F61897A4AD4}" type="slidenum">
              <a:rPr lang="en-IN" smtClean="0"/>
              <a:t>16</a:t>
            </a:fld>
            <a:endParaRPr lang="en-IN"/>
          </a:p>
        </p:txBody>
      </p:sp>
      <p:pic>
        <p:nvPicPr>
          <p:cNvPr id="5" name="object 3">
            <a:extLst>
              <a:ext uri="{FF2B5EF4-FFF2-40B4-BE49-F238E27FC236}">
                <a16:creationId xmlns:a16="http://schemas.microsoft.com/office/drawing/2014/main" id="{506775F2-3970-95B7-DF74-7FF4D16CFB5C}"/>
              </a:ext>
            </a:extLst>
          </p:cNvPr>
          <p:cNvPicPr/>
          <p:nvPr/>
        </p:nvPicPr>
        <p:blipFill>
          <a:blip r:embed="rId2" cstate="print"/>
          <a:stretch>
            <a:fillRect/>
          </a:stretch>
        </p:blipFill>
        <p:spPr>
          <a:xfrm>
            <a:off x="152400" y="4786"/>
            <a:ext cx="1050388" cy="1200443"/>
          </a:xfrm>
          <a:prstGeom prst="rect">
            <a:avLst/>
          </a:prstGeom>
        </p:spPr>
      </p:pic>
      <p:pic>
        <p:nvPicPr>
          <p:cNvPr id="6" name="object 3">
            <a:extLst>
              <a:ext uri="{FF2B5EF4-FFF2-40B4-BE49-F238E27FC236}">
                <a16:creationId xmlns:a16="http://schemas.microsoft.com/office/drawing/2014/main" id="{09ADAC5E-E114-A501-D027-710CCEEC99C8}"/>
              </a:ext>
            </a:extLst>
          </p:cNvPr>
          <p:cNvPicPr/>
          <p:nvPr/>
        </p:nvPicPr>
        <p:blipFill>
          <a:blip r:embed="rId3" cstate="print"/>
          <a:stretch>
            <a:fillRect/>
          </a:stretch>
        </p:blipFill>
        <p:spPr>
          <a:xfrm>
            <a:off x="10870114" y="0"/>
            <a:ext cx="990599" cy="1224480"/>
          </a:xfrm>
          <a:prstGeom prst="rect">
            <a:avLst/>
          </a:prstGeom>
        </p:spPr>
      </p:pic>
      <p:sp>
        <p:nvSpPr>
          <p:cNvPr id="7" name="TextBox 6">
            <a:extLst>
              <a:ext uri="{FF2B5EF4-FFF2-40B4-BE49-F238E27FC236}">
                <a16:creationId xmlns:a16="http://schemas.microsoft.com/office/drawing/2014/main" id="{242BDF98-5529-E9F0-884C-A96FFCB17FF2}"/>
              </a:ext>
            </a:extLst>
          </p:cNvPr>
          <p:cNvSpPr txBox="1"/>
          <p:nvPr/>
        </p:nvSpPr>
        <p:spPr>
          <a:xfrm>
            <a:off x="4298577" y="335241"/>
            <a:ext cx="5201056" cy="553998"/>
          </a:xfrm>
          <a:prstGeom prst="rect">
            <a:avLst/>
          </a:prstGeom>
          <a:noFill/>
        </p:spPr>
        <p:txBody>
          <a:bodyPr wrap="square" rtlCol="0">
            <a:spAutoFit/>
          </a:bodyPr>
          <a:lstStyle/>
          <a:p>
            <a:r>
              <a:rPr lang="en-IN" sz="3000" dirty="0">
                <a:latin typeface="Times New Roman" panose="02020603050405020304" pitchFamily="18" charset="0"/>
                <a:cs typeface="Times New Roman" panose="02020603050405020304" pitchFamily="18" charset="0"/>
              </a:rPr>
              <a:t>METHODOLOGY</a:t>
            </a:r>
          </a:p>
        </p:txBody>
      </p:sp>
      <p:sp>
        <p:nvSpPr>
          <p:cNvPr id="10" name="TextBox 9">
            <a:extLst>
              <a:ext uri="{FF2B5EF4-FFF2-40B4-BE49-F238E27FC236}">
                <a16:creationId xmlns:a16="http://schemas.microsoft.com/office/drawing/2014/main" id="{FF5E10F2-ED33-A40B-39A9-8656FC2D961A}"/>
              </a:ext>
            </a:extLst>
          </p:cNvPr>
          <p:cNvSpPr txBox="1"/>
          <p:nvPr/>
        </p:nvSpPr>
        <p:spPr>
          <a:xfrm>
            <a:off x="1475361" y="1580187"/>
            <a:ext cx="9241277" cy="440120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Ensemble methods are a type of machine learning technique that combine multiple models to improve the prediction accuracy and reduce the risk of overfitting.</a:t>
            </a:r>
          </a:p>
          <a:p>
            <a:pPr algn="just"/>
            <a:r>
              <a:rPr lang="en-US" sz="2000" dirty="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idea behind ensemble methods is to leverage the diversity and complementary strengths of multiple models to make more accurate predictions than any individual model.</a:t>
            </a:r>
          </a:p>
          <a:p>
            <a:pPr algn="just"/>
            <a:r>
              <a:rPr lang="en-US" sz="2000" dirty="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Ensemble approaches come in a variety of forms, including bagging, boosting, and stacking.</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Ensemble methods can be applied to a wide range of machine learning problems, including classification, regression, and clustering. </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
        <p:nvSpPr>
          <p:cNvPr id="12" name="Footer Placeholder 11">
            <a:extLst>
              <a:ext uri="{FF2B5EF4-FFF2-40B4-BE49-F238E27FC236}">
                <a16:creationId xmlns:a16="http://schemas.microsoft.com/office/drawing/2014/main" id="{94E56E98-BB48-A8A9-BD9E-51C24DE2DE8C}"/>
              </a:ext>
            </a:extLst>
          </p:cNvPr>
          <p:cNvSpPr>
            <a:spLocks noGrp="1"/>
          </p:cNvSpPr>
          <p:nvPr>
            <p:ph type="ftr" sz="quarter" idx="11"/>
          </p:nvPr>
        </p:nvSpPr>
        <p:spPr/>
        <p:txBody>
          <a:bodyPr/>
          <a:lstStyle/>
          <a:p>
            <a:r>
              <a:rPr lang="en-US"/>
              <a:t>Department of Computer Science and Engineering </a:t>
            </a:r>
            <a:endParaRPr lang="en-IN"/>
          </a:p>
        </p:txBody>
      </p:sp>
    </p:spTree>
    <p:extLst>
      <p:ext uri="{BB962C8B-B14F-4D97-AF65-F5344CB8AC3E}">
        <p14:creationId xmlns:p14="http://schemas.microsoft.com/office/powerpoint/2010/main" val="2153122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8A4586-FA04-858C-4E15-56C9159350F5}"/>
              </a:ext>
            </a:extLst>
          </p:cNvPr>
          <p:cNvSpPr>
            <a:spLocks noGrp="1"/>
          </p:cNvSpPr>
          <p:nvPr>
            <p:ph type="dt" sz="half" idx="10"/>
          </p:nvPr>
        </p:nvSpPr>
        <p:spPr/>
        <p:txBody>
          <a:bodyPr/>
          <a:lstStyle/>
          <a:p>
            <a:fld id="{CE4CD8DD-4C0C-4655-A426-8811BCF99CDE}" type="datetime1">
              <a:rPr lang="en-US" smtClean="0"/>
              <a:t>6/7/2023</a:t>
            </a:fld>
            <a:endParaRPr lang="en-IN"/>
          </a:p>
        </p:txBody>
      </p:sp>
      <p:sp>
        <p:nvSpPr>
          <p:cNvPr id="4" name="Slide Number Placeholder 3">
            <a:extLst>
              <a:ext uri="{FF2B5EF4-FFF2-40B4-BE49-F238E27FC236}">
                <a16:creationId xmlns:a16="http://schemas.microsoft.com/office/drawing/2014/main" id="{D24C7338-F1A6-2830-F60D-CBCE33C3BDA7}"/>
              </a:ext>
            </a:extLst>
          </p:cNvPr>
          <p:cNvSpPr>
            <a:spLocks noGrp="1"/>
          </p:cNvSpPr>
          <p:nvPr>
            <p:ph type="sldNum" sz="quarter" idx="12"/>
          </p:nvPr>
        </p:nvSpPr>
        <p:spPr/>
        <p:txBody>
          <a:bodyPr/>
          <a:lstStyle/>
          <a:p>
            <a:fld id="{F3D1750D-2E0A-4829-88FB-0F61897A4AD4}" type="slidenum">
              <a:rPr lang="en-IN" smtClean="0"/>
              <a:t>17</a:t>
            </a:fld>
            <a:endParaRPr lang="en-IN"/>
          </a:p>
        </p:txBody>
      </p:sp>
      <p:pic>
        <p:nvPicPr>
          <p:cNvPr id="5" name="object 3">
            <a:extLst>
              <a:ext uri="{FF2B5EF4-FFF2-40B4-BE49-F238E27FC236}">
                <a16:creationId xmlns:a16="http://schemas.microsoft.com/office/drawing/2014/main" id="{506775F2-3970-95B7-DF74-7FF4D16CFB5C}"/>
              </a:ext>
            </a:extLst>
          </p:cNvPr>
          <p:cNvPicPr/>
          <p:nvPr/>
        </p:nvPicPr>
        <p:blipFill>
          <a:blip r:embed="rId2" cstate="print"/>
          <a:stretch>
            <a:fillRect/>
          </a:stretch>
        </p:blipFill>
        <p:spPr>
          <a:xfrm>
            <a:off x="152400" y="4786"/>
            <a:ext cx="1050388" cy="1200443"/>
          </a:xfrm>
          <a:prstGeom prst="rect">
            <a:avLst/>
          </a:prstGeom>
        </p:spPr>
      </p:pic>
      <p:pic>
        <p:nvPicPr>
          <p:cNvPr id="6" name="object 3">
            <a:extLst>
              <a:ext uri="{FF2B5EF4-FFF2-40B4-BE49-F238E27FC236}">
                <a16:creationId xmlns:a16="http://schemas.microsoft.com/office/drawing/2014/main" id="{09ADAC5E-E114-A501-D027-710CCEEC99C8}"/>
              </a:ext>
            </a:extLst>
          </p:cNvPr>
          <p:cNvPicPr/>
          <p:nvPr/>
        </p:nvPicPr>
        <p:blipFill>
          <a:blip r:embed="rId3" cstate="print"/>
          <a:stretch>
            <a:fillRect/>
          </a:stretch>
        </p:blipFill>
        <p:spPr>
          <a:xfrm>
            <a:off x="10870114" y="0"/>
            <a:ext cx="990599" cy="1224480"/>
          </a:xfrm>
          <a:prstGeom prst="rect">
            <a:avLst/>
          </a:prstGeom>
        </p:spPr>
      </p:pic>
      <p:sp>
        <p:nvSpPr>
          <p:cNvPr id="7" name="TextBox 6">
            <a:extLst>
              <a:ext uri="{FF2B5EF4-FFF2-40B4-BE49-F238E27FC236}">
                <a16:creationId xmlns:a16="http://schemas.microsoft.com/office/drawing/2014/main" id="{242BDF98-5529-E9F0-884C-A96FFCB17FF2}"/>
              </a:ext>
            </a:extLst>
          </p:cNvPr>
          <p:cNvSpPr txBox="1"/>
          <p:nvPr/>
        </p:nvSpPr>
        <p:spPr>
          <a:xfrm>
            <a:off x="4298577" y="263523"/>
            <a:ext cx="5201056" cy="553998"/>
          </a:xfrm>
          <a:prstGeom prst="rect">
            <a:avLst/>
          </a:prstGeom>
          <a:noFill/>
        </p:spPr>
        <p:txBody>
          <a:bodyPr wrap="square" rtlCol="0">
            <a:spAutoFit/>
          </a:bodyPr>
          <a:lstStyle/>
          <a:p>
            <a:r>
              <a:rPr lang="en-IN" sz="3000" dirty="0">
                <a:latin typeface="Times New Roman" panose="02020603050405020304" pitchFamily="18" charset="0"/>
                <a:cs typeface="Times New Roman" panose="02020603050405020304" pitchFamily="18" charset="0"/>
              </a:rPr>
              <a:t>METHODOLOGY</a:t>
            </a:r>
          </a:p>
        </p:txBody>
      </p:sp>
      <p:sp>
        <p:nvSpPr>
          <p:cNvPr id="10" name="TextBox 9">
            <a:extLst>
              <a:ext uri="{FF2B5EF4-FFF2-40B4-BE49-F238E27FC236}">
                <a16:creationId xmlns:a16="http://schemas.microsoft.com/office/drawing/2014/main" id="{FF5E10F2-ED33-A40B-39A9-8656FC2D961A}"/>
              </a:ext>
            </a:extLst>
          </p:cNvPr>
          <p:cNvSpPr txBox="1"/>
          <p:nvPr/>
        </p:nvSpPr>
        <p:spPr>
          <a:xfrm>
            <a:off x="1400237" y="1225689"/>
            <a:ext cx="9241277" cy="5632311"/>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Support Vector Machines (SVMs) are a type of supervised machine learning algorithm that can be used for classification or regression tasks.</a:t>
            </a:r>
          </a:p>
          <a:p>
            <a:pPr algn="just"/>
            <a:r>
              <a:rPr lang="en-US" sz="2000" dirty="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goal of SVMs is to find the optimal hyperplane that separates the classes in the data with the largest possible margin.</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Decision Tree Classifier is a supervised machine learning algorithm that is commonly used for classification tasks.</a:t>
            </a:r>
          </a:p>
          <a:p>
            <a:pPr algn="just"/>
            <a:r>
              <a:rPr lang="en-US" sz="2000" dirty="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works by recursively splitting the input data into subsets based on the values of the input features, until a stopping criterion is reached. </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Naive Bayes Classifier is a type of supervised machine learning algorithm that is commonly used for classification tasks. It is based on Bayes' theorem, which is a probabilistic framework for making predictions based on prior knowledge and evidence.</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
        <p:nvSpPr>
          <p:cNvPr id="12" name="Footer Placeholder 11">
            <a:extLst>
              <a:ext uri="{FF2B5EF4-FFF2-40B4-BE49-F238E27FC236}">
                <a16:creationId xmlns:a16="http://schemas.microsoft.com/office/drawing/2014/main" id="{94E56E98-BB48-A8A9-BD9E-51C24DE2DE8C}"/>
              </a:ext>
            </a:extLst>
          </p:cNvPr>
          <p:cNvSpPr>
            <a:spLocks noGrp="1"/>
          </p:cNvSpPr>
          <p:nvPr>
            <p:ph type="ftr" sz="quarter" idx="11"/>
          </p:nvPr>
        </p:nvSpPr>
        <p:spPr/>
        <p:txBody>
          <a:bodyPr/>
          <a:lstStyle/>
          <a:p>
            <a:r>
              <a:rPr lang="en-US"/>
              <a:t>Department of Computer Science and Engineering </a:t>
            </a:r>
            <a:endParaRPr lang="en-IN"/>
          </a:p>
        </p:txBody>
      </p:sp>
    </p:spTree>
    <p:extLst>
      <p:ext uri="{BB962C8B-B14F-4D97-AF65-F5344CB8AC3E}">
        <p14:creationId xmlns:p14="http://schemas.microsoft.com/office/powerpoint/2010/main" val="3373525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4E2D8F-EB83-5F02-03B2-54177F20D1E6}"/>
              </a:ext>
            </a:extLst>
          </p:cNvPr>
          <p:cNvSpPr>
            <a:spLocks noGrp="1"/>
          </p:cNvSpPr>
          <p:nvPr>
            <p:ph type="dt" sz="half" idx="10"/>
          </p:nvPr>
        </p:nvSpPr>
        <p:spPr/>
        <p:txBody>
          <a:bodyPr/>
          <a:lstStyle/>
          <a:p>
            <a:fld id="{E227885C-FBE0-4EDC-B0D1-52CFB84A1B41}" type="datetime1">
              <a:rPr lang="en-US" smtClean="0"/>
              <a:t>6/7/2023</a:t>
            </a:fld>
            <a:endParaRPr lang="en-IN"/>
          </a:p>
        </p:txBody>
      </p:sp>
      <p:sp>
        <p:nvSpPr>
          <p:cNvPr id="4" name="Slide Number Placeholder 3">
            <a:extLst>
              <a:ext uri="{FF2B5EF4-FFF2-40B4-BE49-F238E27FC236}">
                <a16:creationId xmlns:a16="http://schemas.microsoft.com/office/drawing/2014/main" id="{44320929-5CEB-2643-1343-497C01F1A8E8}"/>
              </a:ext>
            </a:extLst>
          </p:cNvPr>
          <p:cNvSpPr>
            <a:spLocks noGrp="1"/>
          </p:cNvSpPr>
          <p:nvPr>
            <p:ph type="sldNum" sz="quarter" idx="12"/>
          </p:nvPr>
        </p:nvSpPr>
        <p:spPr/>
        <p:txBody>
          <a:bodyPr/>
          <a:lstStyle/>
          <a:p>
            <a:fld id="{F3D1750D-2E0A-4829-88FB-0F61897A4AD4}" type="slidenum">
              <a:rPr lang="en-IN" smtClean="0"/>
              <a:t>18</a:t>
            </a:fld>
            <a:endParaRPr lang="en-IN"/>
          </a:p>
        </p:txBody>
      </p:sp>
      <p:pic>
        <p:nvPicPr>
          <p:cNvPr id="5" name="object 3">
            <a:extLst>
              <a:ext uri="{FF2B5EF4-FFF2-40B4-BE49-F238E27FC236}">
                <a16:creationId xmlns:a16="http://schemas.microsoft.com/office/drawing/2014/main" id="{70D17D62-EEDB-0A1B-1F2B-0E6F3340CAC6}"/>
              </a:ext>
            </a:extLst>
          </p:cNvPr>
          <p:cNvPicPr/>
          <p:nvPr/>
        </p:nvPicPr>
        <p:blipFill>
          <a:blip r:embed="rId2" cstate="print"/>
          <a:stretch>
            <a:fillRect/>
          </a:stretch>
        </p:blipFill>
        <p:spPr>
          <a:xfrm>
            <a:off x="152400" y="4786"/>
            <a:ext cx="1050388" cy="1200443"/>
          </a:xfrm>
          <a:prstGeom prst="rect">
            <a:avLst/>
          </a:prstGeom>
        </p:spPr>
      </p:pic>
      <p:pic>
        <p:nvPicPr>
          <p:cNvPr id="6" name="object 3">
            <a:extLst>
              <a:ext uri="{FF2B5EF4-FFF2-40B4-BE49-F238E27FC236}">
                <a16:creationId xmlns:a16="http://schemas.microsoft.com/office/drawing/2014/main" id="{9E4532E0-D774-1B4F-73BE-67D6333EFB39}"/>
              </a:ext>
            </a:extLst>
          </p:cNvPr>
          <p:cNvPicPr/>
          <p:nvPr/>
        </p:nvPicPr>
        <p:blipFill>
          <a:blip r:embed="rId3" cstate="print"/>
          <a:stretch>
            <a:fillRect/>
          </a:stretch>
        </p:blipFill>
        <p:spPr>
          <a:xfrm>
            <a:off x="10870114" y="0"/>
            <a:ext cx="990599" cy="1224480"/>
          </a:xfrm>
          <a:prstGeom prst="rect">
            <a:avLst/>
          </a:prstGeom>
        </p:spPr>
      </p:pic>
      <p:sp>
        <p:nvSpPr>
          <p:cNvPr id="7" name="TextBox 6">
            <a:extLst>
              <a:ext uri="{FF2B5EF4-FFF2-40B4-BE49-F238E27FC236}">
                <a16:creationId xmlns:a16="http://schemas.microsoft.com/office/drawing/2014/main" id="{9E090E76-3106-DFE5-6377-3386384A7C33}"/>
              </a:ext>
            </a:extLst>
          </p:cNvPr>
          <p:cNvSpPr txBox="1"/>
          <p:nvPr/>
        </p:nvSpPr>
        <p:spPr>
          <a:xfrm>
            <a:off x="3581400" y="224651"/>
            <a:ext cx="5851188" cy="553998"/>
          </a:xfrm>
          <a:prstGeom prst="rect">
            <a:avLst/>
          </a:prstGeom>
          <a:noFill/>
        </p:spPr>
        <p:txBody>
          <a:bodyPr wrap="square" rtlCol="0">
            <a:spAutoFit/>
          </a:bodyPr>
          <a:lstStyle/>
          <a:p>
            <a:r>
              <a:rPr lang="en-IN" sz="3000" dirty="0">
                <a:latin typeface="Times New Roman" panose="02020603050405020304" pitchFamily="18" charset="0"/>
                <a:cs typeface="Times New Roman" panose="02020603050405020304" pitchFamily="18" charset="0"/>
              </a:rPr>
              <a:t>EVALUATION METRICS</a:t>
            </a:r>
          </a:p>
        </p:txBody>
      </p:sp>
      <p:sp>
        <p:nvSpPr>
          <p:cNvPr id="10" name="Footer Placeholder 9">
            <a:extLst>
              <a:ext uri="{FF2B5EF4-FFF2-40B4-BE49-F238E27FC236}">
                <a16:creationId xmlns:a16="http://schemas.microsoft.com/office/drawing/2014/main" id="{A04D5930-92F2-5D26-B735-763352B7AA9B}"/>
              </a:ext>
            </a:extLst>
          </p:cNvPr>
          <p:cNvSpPr>
            <a:spLocks noGrp="1"/>
          </p:cNvSpPr>
          <p:nvPr>
            <p:ph type="ftr" sz="quarter" idx="11"/>
          </p:nvPr>
        </p:nvSpPr>
        <p:spPr/>
        <p:txBody>
          <a:bodyPr/>
          <a:lstStyle/>
          <a:p>
            <a:r>
              <a:rPr lang="en-US"/>
              <a:t>Department of Computer Science and Engineering </a:t>
            </a:r>
            <a:endParaRPr lang="en-IN"/>
          </a:p>
        </p:txBody>
      </p:sp>
      <p:sp>
        <p:nvSpPr>
          <p:cNvPr id="3" name="TextBox 2">
            <a:extLst>
              <a:ext uri="{FF2B5EF4-FFF2-40B4-BE49-F238E27FC236}">
                <a16:creationId xmlns:a16="http://schemas.microsoft.com/office/drawing/2014/main" id="{05F67688-449E-4780-A8DB-88CD2E5C78FD}"/>
              </a:ext>
            </a:extLst>
          </p:cNvPr>
          <p:cNvSpPr txBox="1"/>
          <p:nvPr/>
        </p:nvSpPr>
        <p:spPr>
          <a:xfrm>
            <a:off x="5638800" y="2971800"/>
            <a:ext cx="914400" cy="914400"/>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9396B2C7-BA2C-44ED-8BD0-F010BD7F2283}"/>
              </a:ext>
            </a:extLst>
          </p:cNvPr>
          <p:cNvSpPr txBox="1"/>
          <p:nvPr/>
        </p:nvSpPr>
        <p:spPr>
          <a:xfrm>
            <a:off x="1023494" y="1436518"/>
            <a:ext cx="9667326" cy="2246769"/>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Root-Mean-Square-Error(RMSE)</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While training regression or time series models, RMSE is one of the most widely used metrics to gauge how accurately our forecasting model predicts values compared to real or observed values.</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2236842-03E1-4533-A5D6-2FD539EE16F2}"/>
              </a:ext>
            </a:extLst>
          </p:cNvPr>
          <p:cNvPicPr>
            <a:picLocks noChangeAspect="1"/>
          </p:cNvPicPr>
          <p:nvPr/>
        </p:nvPicPr>
        <p:blipFill>
          <a:blip r:embed="rId4"/>
          <a:stretch>
            <a:fillRect/>
          </a:stretch>
        </p:blipFill>
        <p:spPr>
          <a:xfrm>
            <a:off x="1501180" y="3152280"/>
            <a:ext cx="4187199" cy="2858682"/>
          </a:xfrm>
          <a:prstGeom prst="rect">
            <a:avLst/>
          </a:prstGeom>
        </p:spPr>
      </p:pic>
      <p:pic>
        <p:nvPicPr>
          <p:cNvPr id="11" name="Picture 10">
            <a:extLst>
              <a:ext uri="{FF2B5EF4-FFF2-40B4-BE49-F238E27FC236}">
                <a16:creationId xmlns:a16="http://schemas.microsoft.com/office/drawing/2014/main" id="{8D630BAA-4FC8-41B1-AD32-4577C71C3AE0}"/>
              </a:ext>
            </a:extLst>
          </p:cNvPr>
          <p:cNvPicPr>
            <a:picLocks noChangeAspect="1"/>
          </p:cNvPicPr>
          <p:nvPr/>
        </p:nvPicPr>
        <p:blipFill>
          <a:blip r:embed="rId5"/>
          <a:stretch>
            <a:fillRect/>
          </a:stretch>
        </p:blipFill>
        <p:spPr>
          <a:xfrm>
            <a:off x="6925352" y="3707291"/>
            <a:ext cx="2241060" cy="1075983"/>
          </a:xfrm>
          <a:prstGeom prst="rect">
            <a:avLst/>
          </a:prstGeom>
        </p:spPr>
      </p:pic>
    </p:spTree>
    <p:extLst>
      <p:ext uri="{BB962C8B-B14F-4D97-AF65-F5344CB8AC3E}">
        <p14:creationId xmlns:p14="http://schemas.microsoft.com/office/powerpoint/2010/main" val="1499355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024208" y="0"/>
            <a:ext cx="990599" cy="1224480"/>
          </a:xfrm>
          <a:prstGeom prst="rect">
            <a:avLst/>
          </a:prstGeom>
        </p:spPr>
      </p:pic>
      <p:sp>
        <p:nvSpPr>
          <p:cNvPr id="3" name="object 3"/>
          <p:cNvSpPr txBox="1">
            <a:spLocks noGrp="1"/>
          </p:cNvSpPr>
          <p:nvPr>
            <p:ph type="title"/>
          </p:nvPr>
        </p:nvSpPr>
        <p:spPr>
          <a:xfrm>
            <a:off x="5000017" y="390846"/>
            <a:ext cx="7495989" cy="428322"/>
          </a:xfrm>
          <a:prstGeom prst="rect">
            <a:avLst/>
          </a:prstGeom>
        </p:spPr>
        <p:txBody>
          <a:bodyPr vert="horz" wrap="square" lIns="0" tIns="12700" rIns="0" bIns="0" rtlCol="0">
            <a:spAutoFit/>
          </a:bodyPr>
          <a:lstStyle/>
          <a:p>
            <a:pPr marL="12700">
              <a:spcBef>
                <a:spcPts val="100"/>
              </a:spcBef>
            </a:pPr>
            <a:r>
              <a:rPr lang="en-IN" sz="3000" spc="-20" dirty="0">
                <a:latin typeface="Times New Roman" panose="02020603050405020304" pitchFamily="18" charset="0"/>
                <a:cs typeface="Times New Roman" panose="02020603050405020304" pitchFamily="18" charset="0"/>
              </a:rPr>
              <a:t>DATASET</a:t>
            </a:r>
            <a:endParaRPr sz="3000" spc="-20"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xfrm>
            <a:off x="706967" y="6466776"/>
            <a:ext cx="1013459" cy="156068"/>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fld id="{1DA5FCBC-2999-47DA-B841-963F57C02C74}" type="datetime1">
              <a:rPr lang="en-US" spc="-5" smtClean="0"/>
              <a:t>6/7/2023</a:t>
            </a:fld>
            <a:endParaRPr spc="-5" dirty="0"/>
          </a:p>
        </p:txBody>
      </p:sp>
      <p:sp>
        <p:nvSpPr>
          <p:cNvPr id="6" name="object 6"/>
          <p:cNvSpPr txBox="1">
            <a:spLocks noGrp="1"/>
          </p:cNvSpPr>
          <p:nvPr>
            <p:ph type="sldNum" sz="quarter" idx="7"/>
          </p:nvPr>
        </p:nvSpPr>
        <p:spPr>
          <a:xfrm>
            <a:off x="11211321" y="6466763"/>
            <a:ext cx="308187" cy="156068"/>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IN" smtClean="0"/>
              <a:pPr marL="38100">
                <a:lnSpc>
                  <a:spcPts val="1240"/>
                </a:lnSpc>
              </a:pPr>
              <a:t>19</a:t>
            </a:fld>
            <a:endParaRPr dirty="0"/>
          </a:p>
        </p:txBody>
      </p:sp>
      <p:sp>
        <p:nvSpPr>
          <p:cNvPr id="4" name="TextBox 3">
            <a:extLst>
              <a:ext uri="{FF2B5EF4-FFF2-40B4-BE49-F238E27FC236}">
                <a16:creationId xmlns:a16="http://schemas.microsoft.com/office/drawing/2014/main" id="{36A15115-43B2-43A1-9FEE-B6829AFFF547}"/>
              </a:ext>
            </a:extLst>
          </p:cNvPr>
          <p:cNvSpPr txBox="1"/>
          <p:nvPr/>
        </p:nvSpPr>
        <p:spPr>
          <a:xfrm>
            <a:off x="2209800" y="1295400"/>
            <a:ext cx="8382000" cy="923330"/>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No of attributes: 7</a:t>
            </a:r>
          </a:p>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hlinkClick r:id="rId3"/>
              </a:rPr>
              <a:t>Dataset Link</a:t>
            </a:r>
            <a:endParaRPr lang="en-IN" sz="1800" dirty="0">
              <a:latin typeface="Times New Roman" panose="02020603050405020304" pitchFamily="18" charset="0"/>
              <a:cs typeface="Times New Roman" panose="02020603050405020304" pitchFamily="18" charset="0"/>
            </a:endParaRPr>
          </a:p>
          <a:p>
            <a:endParaRPr lang="en-IN" dirty="0"/>
          </a:p>
        </p:txBody>
      </p:sp>
      <p:pic>
        <p:nvPicPr>
          <p:cNvPr id="11" name="Picture 10">
            <a:extLst>
              <a:ext uri="{FF2B5EF4-FFF2-40B4-BE49-F238E27FC236}">
                <a16:creationId xmlns:a16="http://schemas.microsoft.com/office/drawing/2014/main" id="{0D865C70-5257-17C4-564F-3835626647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9482" y="2543649"/>
            <a:ext cx="7183777" cy="3200400"/>
          </a:xfrm>
          <a:prstGeom prst="rect">
            <a:avLst/>
          </a:prstGeom>
        </p:spPr>
      </p:pic>
      <p:pic>
        <p:nvPicPr>
          <p:cNvPr id="8" name="object 3">
            <a:extLst>
              <a:ext uri="{FF2B5EF4-FFF2-40B4-BE49-F238E27FC236}">
                <a16:creationId xmlns:a16="http://schemas.microsoft.com/office/drawing/2014/main" id="{95D6BF71-FC84-0978-C1F5-6E8B0F3547C7}"/>
              </a:ext>
            </a:extLst>
          </p:cNvPr>
          <p:cNvPicPr/>
          <p:nvPr/>
        </p:nvPicPr>
        <p:blipFill>
          <a:blip r:embed="rId5" cstate="print"/>
          <a:stretch>
            <a:fillRect/>
          </a:stretch>
        </p:blipFill>
        <p:spPr>
          <a:xfrm>
            <a:off x="152400" y="4786"/>
            <a:ext cx="1050388" cy="1200443"/>
          </a:xfrm>
          <a:prstGeom prst="rect">
            <a:avLst/>
          </a:prstGeom>
        </p:spPr>
      </p:pic>
      <p:sp>
        <p:nvSpPr>
          <p:cNvPr id="9" name="Footer Placeholder 8">
            <a:extLst>
              <a:ext uri="{FF2B5EF4-FFF2-40B4-BE49-F238E27FC236}">
                <a16:creationId xmlns:a16="http://schemas.microsoft.com/office/drawing/2014/main" id="{38C1E121-C679-72A3-35C6-A54752CC0543}"/>
              </a:ext>
            </a:extLst>
          </p:cNvPr>
          <p:cNvSpPr>
            <a:spLocks noGrp="1"/>
          </p:cNvSpPr>
          <p:nvPr>
            <p:ph type="ftr" sz="quarter" idx="11"/>
          </p:nvPr>
        </p:nvSpPr>
        <p:spPr/>
        <p:txBody>
          <a:bodyPr/>
          <a:lstStyle/>
          <a:p>
            <a:r>
              <a:rPr lang="en-US"/>
              <a:t>Department of Computer Science and Engineering </a:t>
            </a:r>
            <a:endParaRPr lang="en-IN"/>
          </a:p>
        </p:txBody>
      </p:sp>
    </p:spTree>
    <p:extLst>
      <p:ext uri="{BB962C8B-B14F-4D97-AF65-F5344CB8AC3E}">
        <p14:creationId xmlns:p14="http://schemas.microsoft.com/office/powerpoint/2010/main" val="1974855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78940" y="398079"/>
            <a:ext cx="5323617" cy="428322"/>
          </a:xfrm>
          <a:prstGeom prst="rect">
            <a:avLst/>
          </a:prstGeom>
        </p:spPr>
        <p:txBody>
          <a:bodyPr vert="horz" wrap="square" lIns="0" tIns="12700" rIns="0" bIns="0" rtlCol="0">
            <a:spAutoFit/>
          </a:bodyPr>
          <a:lstStyle/>
          <a:p>
            <a:pPr marL="12700">
              <a:spcBef>
                <a:spcPts val="100"/>
              </a:spcBef>
            </a:pPr>
            <a:r>
              <a:rPr lang="en-IN" sz="3000" spc="-60" dirty="0">
                <a:latin typeface="Times New Roman" panose="02020603050405020304" pitchFamily="18" charset="0"/>
                <a:cs typeface="Times New Roman" panose="02020603050405020304" pitchFamily="18" charset="0"/>
              </a:rPr>
              <a:t>TABLE OF CONTENTS</a:t>
            </a:r>
            <a:endParaRPr sz="3000"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10870114" y="0"/>
            <a:ext cx="990599" cy="1224480"/>
          </a:xfrm>
          <a:prstGeom prst="rect">
            <a:avLst/>
          </a:prstGeom>
        </p:spPr>
      </p:pic>
      <p:sp>
        <p:nvSpPr>
          <p:cNvPr id="4" name="object 4"/>
          <p:cNvSpPr txBox="1"/>
          <p:nvPr/>
        </p:nvSpPr>
        <p:spPr>
          <a:xfrm>
            <a:off x="2432606" y="1339467"/>
            <a:ext cx="4208143" cy="4752583"/>
          </a:xfrm>
          <a:prstGeom prst="rect">
            <a:avLst/>
          </a:prstGeom>
        </p:spPr>
        <p:txBody>
          <a:bodyPr vert="horz" wrap="square" lIns="0" tIns="12700" rIns="0" bIns="0" rtlCol="0">
            <a:spAutoFit/>
          </a:bodyPr>
          <a:lstStyle/>
          <a:p>
            <a:pPr marL="521970" indent="-509270">
              <a:buFont typeface="Arial MT"/>
              <a:buChar char="•"/>
              <a:tabLst>
                <a:tab pos="521334" algn="l"/>
                <a:tab pos="521970" algn="l"/>
              </a:tabLst>
            </a:pPr>
            <a:r>
              <a:rPr lang="en-IN" sz="2200" spc="-15" dirty="0">
                <a:latin typeface="Times New Roman" panose="02020603050405020304" pitchFamily="18" charset="0"/>
                <a:cs typeface="Times New Roman" panose="02020603050405020304" pitchFamily="18" charset="0"/>
              </a:rPr>
              <a:t>Abstract</a:t>
            </a:r>
          </a:p>
          <a:p>
            <a:pPr marL="521970" indent="-509270">
              <a:buFont typeface="Arial MT"/>
              <a:buChar char="•"/>
              <a:tabLst>
                <a:tab pos="521334" algn="l"/>
                <a:tab pos="521970" algn="l"/>
              </a:tabLst>
            </a:pPr>
            <a:r>
              <a:rPr sz="2200" spc="-15" dirty="0">
                <a:latin typeface="Times New Roman" panose="02020603050405020304" pitchFamily="18" charset="0"/>
                <a:cs typeface="Times New Roman" panose="02020603050405020304" pitchFamily="18" charset="0"/>
              </a:rPr>
              <a:t>Introduction</a:t>
            </a:r>
            <a:endParaRPr sz="2200" dirty="0">
              <a:latin typeface="Times New Roman" panose="02020603050405020304" pitchFamily="18" charset="0"/>
              <a:cs typeface="Times New Roman" panose="02020603050405020304" pitchFamily="18" charset="0"/>
            </a:endParaRPr>
          </a:p>
          <a:p>
            <a:pPr marL="521970" indent="-509270">
              <a:buFont typeface="Arial MT"/>
              <a:buChar char="•"/>
              <a:tabLst>
                <a:tab pos="521334" algn="l"/>
                <a:tab pos="521970" algn="l"/>
              </a:tabLst>
            </a:pPr>
            <a:r>
              <a:rPr lang="en-IN" sz="2200" spc="-20" dirty="0">
                <a:latin typeface="Times New Roman" panose="02020603050405020304" pitchFamily="18" charset="0"/>
                <a:cs typeface="Times New Roman" panose="02020603050405020304" pitchFamily="18" charset="0"/>
              </a:rPr>
              <a:t>Literature Survey</a:t>
            </a:r>
            <a:endParaRPr lang="en-IN" sz="2200" dirty="0">
              <a:latin typeface="Times New Roman" panose="02020603050405020304" pitchFamily="18" charset="0"/>
              <a:cs typeface="Times New Roman" panose="02020603050405020304" pitchFamily="18" charset="0"/>
            </a:endParaRPr>
          </a:p>
          <a:p>
            <a:pPr marL="521970" indent="-509270">
              <a:buFont typeface="Arial MT"/>
              <a:buChar char="•"/>
              <a:tabLst>
                <a:tab pos="521334" algn="l"/>
                <a:tab pos="521970" algn="l"/>
              </a:tabLst>
            </a:pPr>
            <a:r>
              <a:rPr lang="en-IN" sz="2200" spc="-10" dirty="0">
                <a:latin typeface="Times New Roman" panose="02020603050405020304" pitchFamily="18" charset="0"/>
                <a:cs typeface="Times New Roman" panose="02020603050405020304" pitchFamily="18" charset="0"/>
              </a:rPr>
              <a:t>Existing</a:t>
            </a:r>
            <a:r>
              <a:rPr lang="en-IN" sz="2200" spc="-45" dirty="0">
                <a:latin typeface="Times New Roman" panose="02020603050405020304" pitchFamily="18" charset="0"/>
                <a:cs typeface="Times New Roman" panose="02020603050405020304" pitchFamily="18" charset="0"/>
              </a:rPr>
              <a:t> </a:t>
            </a:r>
            <a:r>
              <a:rPr lang="en-IN" sz="2200" spc="-25" dirty="0">
                <a:latin typeface="Times New Roman" panose="02020603050405020304" pitchFamily="18" charset="0"/>
                <a:cs typeface="Times New Roman" panose="02020603050405020304" pitchFamily="18" charset="0"/>
              </a:rPr>
              <a:t>system</a:t>
            </a:r>
          </a:p>
          <a:p>
            <a:pPr marL="521970" indent="-509270">
              <a:buFont typeface="Arial MT"/>
              <a:buChar char="•"/>
              <a:tabLst>
                <a:tab pos="521334" algn="l"/>
                <a:tab pos="521970" algn="l"/>
              </a:tabLst>
            </a:pPr>
            <a:r>
              <a:rPr lang="en-US" sz="2200" spc="-25" dirty="0">
                <a:latin typeface="Times New Roman" panose="02020603050405020304" pitchFamily="18" charset="0"/>
                <a:cs typeface="Times New Roman" panose="02020603050405020304" pitchFamily="18" charset="0"/>
              </a:rPr>
              <a:t>Objective</a:t>
            </a:r>
            <a:endParaRPr lang="en-IN" sz="2200" spc="-25" dirty="0">
              <a:latin typeface="Times New Roman" panose="02020603050405020304" pitchFamily="18" charset="0"/>
              <a:cs typeface="Times New Roman" panose="02020603050405020304" pitchFamily="18" charset="0"/>
            </a:endParaRPr>
          </a:p>
          <a:p>
            <a:pPr marL="521970" indent="-509270">
              <a:buFont typeface="Arial MT"/>
              <a:buChar char="•"/>
              <a:tabLst>
                <a:tab pos="521334" algn="l"/>
                <a:tab pos="521970" algn="l"/>
              </a:tabLst>
            </a:pPr>
            <a:r>
              <a:rPr lang="en-IN" sz="2200" spc="-25" dirty="0">
                <a:latin typeface="Times New Roman" panose="02020603050405020304" pitchFamily="18" charset="0"/>
                <a:cs typeface="Times New Roman" panose="02020603050405020304" pitchFamily="18" charset="0"/>
              </a:rPr>
              <a:t>Proposed system</a:t>
            </a:r>
          </a:p>
          <a:p>
            <a:pPr marL="521970" indent="-509270">
              <a:buFont typeface="Arial MT"/>
              <a:buChar char="•"/>
              <a:tabLst>
                <a:tab pos="521334" algn="l"/>
                <a:tab pos="521970" algn="l"/>
              </a:tabLst>
            </a:pPr>
            <a:r>
              <a:rPr lang="en-IN" sz="2200" spc="-25" dirty="0">
                <a:latin typeface="Times New Roman" panose="02020603050405020304" pitchFamily="18" charset="0"/>
                <a:cs typeface="Times New Roman" panose="02020603050405020304" pitchFamily="18" charset="0"/>
              </a:rPr>
              <a:t>Architecture</a:t>
            </a:r>
            <a:endParaRPr sz="2200" dirty="0">
              <a:latin typeface="Times New Roman" panose="02020603050405020304" pitchFamily="18" charset="0"/>
              <a:cs typeface="Times New Roman" panose="02020603050405020304" pitchFamily="18" charset="0"/>
            </a:endParaRPr>
          </a:p>
          <a:p>
            <a:pPr marL="521970" indent="-509270">
              <a:buFont typeface="Arial MT"/>
              <a:buChar char="•"/>
              <a:tabLst>
                <a:tab pos="521334" algn="l"/>
                <a:tab pos="521970" algn="l"/>
              </a:tabLst>
            </a:pPr>
            <a:r>
              <a:rPr lang="en-IN" sz="2200" spc="-5" dirty="0">
                <a:latin typeface="Times New Roman" panose="02020603050405020304" pitchFamily="18" charset="0"/>
                <a:cs typeface="Times New Roman" panose="02020603050405020304" pitchFamily="18" charset="0"/>
              </a:rPr>
              <a:t>Methodology</a:t>
            </a:r>
          </a:p>
          <a:p>
            <a:pPr marL="521970" indent="-509270">
              <a:buFont typeface="Arial MT"/>
              <a:buChar char="•"/>
              <a:tabLst>
                <a:tab pos="521334" algn="l"/>
                <a:tab pos="521970" algn="l"/>
              </a:tabLst>
            </a:pPr>
            <a:r>
              <a:rPr lang="en-IN" sz="2200" spc="-5" dirty="0">
                <a:latin typeface="Times New Roman" panose="02020603050405020304" pitchFamily="18" charset="0"/>
                <a:cs typeface="Times New Roman" panose="02020603050405020304" pitchFamily="18" charset="0"/>
              </a:rPr>
              <a:t>Evaluation metrics</a:t>
            </a:r>
          </a:p>
          <a:p>
            <a:pPr marL="521970" indent="-509270">
              <a:buFont typeface="Arial MT"/>
              <a:buChar char="•"/>
              <a:tabLst>
                <a:tab pos="521334" algn="l"/>
                <a:tab pos="521970" algn="l"/>
              </a:tabLst>
            </a:pPr>
            <a:r>
              <a:rPr lang="en-IN" sz="2200" spc="-5" dirty="0">
                <a:latin typeface="Times New Roman" panose="02020603050405020304" pitchFamily="18" charset="0"/>
                <a:cs typeface="Times New Roman" panose="02020603050405020304" pitchFamily="18" charset="0"/>
              </a:rPr>
              <a:t>Dataset</a:t>
            </a:r>
          </a:p>
          <a:p>
            <a:pPr marL="521970" indent="-509270">
              <a:buFont typeface="Arial MT"/>
              <a:buChar char="•"/>
              <a:tabLst>
                <a:tab pos="521334" algn="l"/>
                <a:tab pos="521970" algn="l"/>
              </a:tabLst>
            </a:pPr>
            <a:r>
              <a:rPr lang="en-US" sz="2200" spc="-5" dirty="0">
                <a:latin typeface="Times New Roman" panose="02020603050405020304" pitchFamily="18" charset="0"/>
                <a:cs typeface="Times New Roman" panose="02020603050405020304" pitchFamily="18" charset="0"/>
              </a:rPr>
              <a:t>Results</a:t>
            </a:r>
            <a:endParaRPr lang="en-IN" sz="2200" spc="-5" dirty="0">
              <a:latin typeface="Times New Roman" panose="02020603050405020304" pitchFamily="18" charset="0"/>
              <a:cs typeface="Times New Roman" panose="02020603050405020304" pitchFamily="18" charset="0"/>
            </a:endParaRPr>
          </a:p>
          <a:p>
            <a:pPr marL="521970" indent="-509270">
              <a:buFont typeface="Arial MT"/>
              <a:buChar char="•"/>
              <a:tabLst>
                <a:tab pos="521334" algn="l"/>
                <a:tab pos="521970" algn="l"/>
              </a:tabLst>
            </a:pPr>
            <a:r>
              <a:rPr lang="en-IN" sz="2200" spc="-5" dirty="0">
                <a:latin typeface="Times New Roman" panose="02020603050405020304" pitchFamily="18" charset="0"/>
                <a:cs typeface="Times New Roman" panose="02020603050405020304" pitchFamily="18" charset="0"/>
              </a:rPr>
              <a:t>Societal</a:t>
            </a:r>
            <a:r>
              <a:rPr lang="en-IN" sz="2200" spc="-45" dirty="0">
                <a:latin typeface="Times New Roman" panose="02020603050405020304" pitchFamily="18" charset="0"/>
                <a:cs typeface="Times New Roman" panose="02020603050405020304" pitchFamily="18" charset="0"/>
              </a:rPr>
              <a:t> </a:t>
            </a:r>
            <a:r>
              <a:rPr lang="en-IN" sz="2200" spc="-5" dirty="0">
                <a:latin typeface="Times New Roman" panose="02020603050405020304" pitchFamily="18" charset="0"/>
                <a:cs typeface="Times New Roman" panose="02020603050405020304" pitchFamily="18" charset="0"/>
              </a:rPr>
              <a:t>impact</a:t>
            </a:r>
            <a:endParaRPr lang="en-IN" sz="2200" dirty="0">
              <a:latin typeface="Times New Roman" panose="02020603050405020304" pitchFamily="18" charset="0"/>
              <a:cs typeface="Times New Roman" panose="02020603050405020304" pitchFamily="18" charset="0"/>
            </a:endParaRPr>
          </a:p>
          <a:p>
            <a:pPr marL="521970" indent="-509270">
              <a:buFont typeface="Arial MT"/>
              <a:buChar char="•"/>
              <a:tabLst>
                <a:tab pos="521334" algn="l"/>
                <a:tab pos="521970" algn="l"/>
              </a:tabLst>
            </a:pPr>
            <a:r>
              <a:rPr lang="en-IN" sz="2200" spc="-25" dirty="0">
                <a:latin typeface="Times New Roman" panose="02020603050405020304" pitchFamily="18" charset="0"/>
                <a:cs typeface="Times New Roman" panose="02020603050405020304" pitchFamily="18" charset="0"/>
              </a:rPr>
              <a:t>Conclusion and Future work</a:t>
            </a:r>
          </a:p>
          <a:p>
            <a:pPr marL="521970" indent="-509270">
              <a:buFont typeface="Arial MT"/>
              <a:buChar char="•"/>
              <a:tabLst>
                <a:tab pos="521334" algn="l"/>
                <a:tab pos="521970" algn="l"/>
              </a:tabLst>
            </a:pPr>
            <a:r>
              <a:rPr sz="2200" spc="-25" dirty="0">
                <a:latin typeface="Times New Roman" panose="02020603050405020304" pitchFamily="18" charset="0"/>
                <a:cs typeface="Times New Roman" panose="02020603050405020304" pitchFamily="18" charset="0"/>
              </a:rPr>
              <a:t>References</a:t>
            </a:r>
            <a:endParaRPr sz="2200"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xfrm>
            <a:off x="706967" y="6466776"/>
            <a:ext cx="1013459" cy="156068"/>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fld id="{55BF27EB-F06F-4127-B273-2C811282B316}" type="datetime1">
              <a:rPr lang="en-US" spc="-5" smtClean="0"/>
              <a:t>6/7/2023</a:t>
            </a:fld>
            <a:endParaRPr spc="-5" dirty="0"/>
          </a:p>
        </p:txBody>
      </p:sp>
      <p:sp>
        <p:nvSpPr>
          <p:cNvPr id="6" name="object 6"/>
          <p:cNvSpPr txBox="1">
            <a:spLocks noGrp="1"/>
          </p:cNvSpPr>
          <p:nvPr>
            <p:ph type="sldNum" sz="quarter" idx="7"/>
          </p:nvPr>
        </p:nvSpPr>
        <p:spPr>
          <a:xfrm>
            <a:off x="11211321" y="6466763"/>
            <a:ext cx="308187" cy="156068"/>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IN" smtClean="0"/>
              <a:pPr marL="38100">
                <a:lnSpc>
                  <a:spcPts val="1240"/>
                </a:lnSpc>
              </a:pPr>
              <a:t>2</a:t>
            </a:fld>
            <a:endParaRPr dirty="0"/>
          </a:p>
        </p:txBody>
      </p:sp>
      <p:pic>
        <p:nvPicPr>
          <p:cNvPr id="8" name="object 3">
            <a:extLst>
              <a:ext uri="{FF2B5EF4-FFF2-40B4-BE49-F238E27FC236}">
                <a16:creationId xmlns:a16="http://schemas.microsoft.com/office/drawing/2014/main" id="{749FB658-3D1A-C683-1055-2E122772F089}"/>
              </a:ext>
            </a:extLst>
          </p:cNvPr>
          <p:cNvPicPr/>
          <p:nvPr/>
        </p:nvPicPr>
        <p:blipFill>
          <a:blip r:embed="rId3" cstate="print"/>
          <a:stretch>
            <a:fillRect/>
          </a:stretch>
        </p:blipFill>
        <p:spPr>
          <a:xfrm>
            <a:off x="152400" y="4786"/>
            <a:ext cx="1050388" cy="1200443"/>
          </a:xfrm>
          <a:prstGeom prst="rect">
            <a:avLst/>
          </a:prstGeom>
        </p:spPr>
      </p:pic>
      <p:sp>
        <p:nvSpPr>
          <p:cNvPr id="9" name="Footer Placeholder 8">
            <a:extLst>
              <a:ext uri="{FF2B5EF4-FFF2-40B4-BE49-F238E27FC236}">
                <a16:creationId xmlns:a16="http://schemas.microsoft.com/office/drawing/2014/main" id="{7374290D-702B-1519-DC96-64801A50AF77}"/>
              </a:ext>
            </a:extLst>
          </p:cNvPr>
          <p:cNvSpPr>
            <a:spLocks noGrp="1"/>
          </p:cNvSpPr>
          <p:nvPr>
            <p:ph type="ftr" sz="quarter" idx="11"/>
          </p:nvPr>
        </p:nvSpPr>
        <p:spPr/>
        <p:txBody>
          <a:bodyPr/>
          <a:lstStyle/>
          <a:p>
            <a:r>
              <a:rPr lang="en-US"/>
              <a:t>Department of Computer Science and Engineering </a:t>
            </a:r>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972800" y="82948"/>
            <a:ext cx="990599" cy="1224480"/>
          </a:xfrm>
          <a:prstGeom prst="rect">
            <a:avLst/>
          </a:prstGeom>
        </p:spPr>
      </p:pic>
      <p:sp>
        <p:nvSpPr>
          <p:cNvPr id="3" name="object 3"/>
          <p:cNvSpPr txBox="1">
            <a:spLocks noGrp="1"/>
          </p:cNvSpPr>
          <p:nvPr>
            <p:ph type="title"/>
          </p:nvPr>
        </p:nvSpPr>
        <p:spPr>
          <a:xfrm>
            <a:off x="4674955" y="390846"/>
            <a:ext cx="5181600" cy="428322"/>
          </a:xfrm>
          <a:prstGeom prst="rect">
            <a:avLst/>
          </a:prstGeom>
        </p:spPr>
        <p:txBody>
          <a:bodyPr vert="horz" wrap="square" lIns="0" tIns="12700" rIns="0" bIns="0" rtlCol="0">
            <a:spAutoFit/>
          </a:bodyPr>
          <a:lstStyle/>
          <a:p>
            <a:pPr marL="12700">
              <a:spcBef>
                <a:spcPts val="100"/>
              </a:spcBef>
            </a:pPr>
            <a:r>
              <a:rPr lang="en-US" sz="3000" spc="-10" dirty="0">
                <a:latin typeface="Times New Roman" panose="02020603050405020304" pitchFamily="18" charset="0"/>
                <a:cs typeface="Times New Roman" panose="02020603050405020304" pitchFamily="18" charset="0"/>
              </a:rPr>
              <a:t>RESULTS</a:t>
            </a:r>
            <a:endParaRPr lang="en-US" sz="3000" spc="-55"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xfrm>
            <a:off x="706967" y="6466776"/>
            <a:ext cx="1013459" cy="156068"/>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fld id="{64B5D7AF-E50A-4153-9E5A-E2A4EEABF2FF}" type="datetime1">
              <a:rPr lang="en-US" spc="-5" smtClean="0"/>
              <a:t>6/7/2023</a:t>
            </a:fld>
            <a:endParaRPr spc="-5" dirty="0"/>
          </a:p>
        </p:txBody>
      </p:sp>
      <p:sp>
        <p:nvSpPr>
          <p:cNvPr id="6" name="object 6"/>
          <p:cNvSpPr txBox="1">
            <a:spLocks noGrp="1"/>
          </p:cNvSpPr>
          <p:nvPr>
            <p:ph type="sldNum" sz="quarter" idx="7"/>
          </p:nvPr>
        </p:nvSpPr>
        <p:spPr>
          <a:xfrm>
            <a:off x="11211321" y="6466763"/>
            <a:ext cx="308187" cy="156068"/>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IN" smtClean="0"/>
              <a:pPr marL="38100">
                <a:lnSpc>
                  <a:spcPts val="1240"/>
                </a:lnSpc>
              </a:pPr>
              <a:t>20</a:t>
            </a:fld>
            <a:endParaRPr dirty="0"/>
          </a:p>
        </p:txBody>
      </p:sp>
      <p:pic>
        <p:nvPicPr>
          <p:cNvPr id="8" name="object 3">
            <a:extLst>
              <a:ext uri="{FF2B5EF4-FFF2-40B4-BE49-F238E27FC236}">
                <a16:creationId xmlns:a16="http://schemas.microsoft.com/office/drawing/2014/main" id="{EABC9B67-33B9-3121-6988-2552C35E1826}"/>
              </a:ext>
            </a:extLst>
          </p:cNvPr>
          <p:cNvPicPr/>
          <p:nvPr/>
        </p:nvPicPr>
        <p:blipFill>
          <a:blip r:embed="rId3" cstate="print"/>
          <a:stretch>
            <a:fillRect/>
          </a:stretch>
        </p:blipFill>
        <p:spPr>
          <a:xfrm>
            <a:off x="152400" y="4786"/>
            <a:ext cx="1050388" cy="1200443"/>
          </a:xfrm>
          <a:prstGeom prst="rect">
            <a:avLst/>
          </a:prstGeom>
        </p:spPr>
      </p:pic>
      <p:sp>
        <p:nvSpPr>
          <p:cNvPr id="9" name="Footer Placeholder 8">
            <a:extLst>
              <a:ext uri="{FF2B5EF4-FFF2-40B4-BE49-F238E27FC236}">
                <a16:creationId xmlns:a16="http://schemas.microsoft.com/office/drawing/2014/main" id="{44BE8E4A-5C19-9B96-B46B-3CC7106A9B52}"/>
              </a:ext>
            </a:extLst>
          </p:cNvPr>
          <p:cNvSpPr>
            <a:spLocks noGrp="1"/>
          </p:cNvSpPr>
          <p:nvPr>
            <p:ph type="ftr" sz="quarter" idx="11"/>
          </p:nvPr>
        </p:nvSpPr>
        <p:spPr/>
        <p:txBody>
          <a:bodyPr/>
          <a:lstStyle/>
          <a:p>
            <a:r>
              <a:rPr lang="en-US"/>
              <a:t>Department of Computer Science and Engineering </a:t>
            </a:r>
            <a:endParaRPr lang="en-IN"/>
          </a:p>
        </p:txBody>
      </p:sp>
      <p:graphicFrame>
        <p:nvGraphicFramePr>
          <p:cNvPr id="10" name="Table 9">
            <a:extLst>
              <a:ext uri="{FF2B5EF4-FFF2-40B4-BE49-F238E27FC236}">
                <a16:creationId xmlns:a16="http://schemas.microsoft.com/office/drawing/2014/main" id="{3850FB59-B612-4877-8BC8-4B1302384F1C}"/>
              </a:ext>
            </a:extLst>
          </p:cNvPr>
          <p:cNvGraphicFramePr>
            <a:graphicFrameLocks noGrp="1"/>
          </p:cNvGraphicFramePr>
          <p:nvPr>
            <p:extLst>
              <p:ext uri="{D42A27DB-BD31-4B8C-83A1-F6EECF244321}">
                <p14:modId xmlns:p14="http://schemas.microsoft.com/office/powerpoint/2010/main" val="2502176332"/>
              </p:ext>
            </p:extLst>
          </p:nvPr>
        </p:nvGraphicFramePr>
        <p:xfrm>
          <a:off x="1720426" y="1707220"/>
          <a:ext cx="8265460" cy="5109078"/>
        </p:xfrm>
        <a:graphic>
          <a:graphicData uri="http://schemas.openxmlformats.org/drawingml/2006/table">
            <a:tbl>
              <a:tblPr firstRow="1" bandRow="1">
                <a:tableStyleId>{5C22544A-7EE6-4342-B048-85BDC9FD1C3A}</a:tableStyleId>
              </a:tblPr>
              <a:tblGrid>
                <a:gridCol w="4132730">
                  <a:extLst>
                    <a:ext uri="{9D8B030D-6E8A-4147-A177-3AD203B41FA5}">
                      <a16:colId xmlns:a16="http://schemas.microsoft.com/office/drawing/2014/main" val="753124540"/>
                    </a:ext>
                  </a:extLst>
                </a:gridCol>
                <a:gridCol w="4132730">
                  <a:extLst>
                    <a:ext uri="{9D8B030D-6E8A-4147-A177-3AD203B41FA5}">
                      <a16:colId xmlns:a16="http://schemas.microsoft.com/office/drawing/2014/main" val="1745003301"/>
                    </a:ext>
                  </a:extLst>
                </a:gridCol>
              </a:tblGrid>
              <a:tr h="851513">
                <a:tc>
                  <a:txBody>
                    <a:bodyPr/>
                    <a:lstStyle/>
                    <a:p>
                      <a:pPr algn="ctr"/>
                      <a:r>
                        <a:rPr lang="en-US" sz="1800" dirty="0">
                          <a:latin typeface="Times New Roman" panose="02020603050405020304" pitchFamily="18" charset="0"/>
                          <a:cs typeface="Times New Roman" panose="02020603050405020304" pitchFamily="18" charset="0"/>
                        </a:rPr>
                        <a:t>Algorithms</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RMSE</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9110140"/>
                  </a:ext>
                </a:extLst>
              </a:tr>
              <a:tr h="851513">
                <a:tc>
                  <a:txBody>
                    <a:bodyPr/>
                    <a:lstStyle/>
                    <a:p>
                      <a:pPr algn="ctr"/>
                      <a:r>
                        <a:rPr lang="en-US" sz="1800" dirty="0">
                          <a:latin typeface="Times New Roman" panose="02020603050405020304" pitchFamily="18" charset="0"/>
                          <a:cs typeface="Times New Roman" panose="02020603050405020304" pitchFamily="18" charset="0"/>
                        </a:rPr>
                        <a:t>LSTM</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kern="1200" dirty="0">
                          <a:solidFill>
                            <a:schemeClr val="dk1"/>
                          </a:solidFill>
                          <a:effectLst/>
                          <a:latin typeface="+mn-lt"/>
                          <a:ea typeface="+mn-ea"/>
                          <a:cs typeface="+mn-cs"/>
                        </a:rPr>
                        <a:t>0.33495</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86373164"/>
                  </a:ext>
                </a:extLst>
              </a:tr>
              <a:tr h="851513">
                <a:tc>
                  <a:txBody>
                    <a:bodyPr/>
                    <a:lstStyle/>
                    <a:p>
                      <a:pPr algn="ctr"/>
                      <a:r>
                        <a:rPr lang="en-US" sz="1800" dirty="0">
                          <a:latin typeface="Times New Roman" panose="02020603050405020304" pitchFamily="18" charset="0"/>
                          <a:cs typeface="Times New Roman" panose="02020603050405020304" pitchFamily="18" charset="0"/>
                        </a:rPr>
                        <a:t>SVM</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kern="1200" dirty="0">
                          <a:solidFill>
                            <a:schemeClr val="dk1"/>
                          </a:solidFill>
                          <a:effectLst/>
                          <a:latin typeface="+mn-lt"/>
                          <a:ea typeface="+mn-ea"/>
                          <a:cs typeface="+mn-cs"/>
                        </a:rPr>
                        <a:t>0.10055</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80526380"/>
                  </a:ext>
                </a:extLst>
              </a:tr>
              <a:tr h="851513">
                <a:tc>
                  <a:txBody>
                    <a:bodyPr/>
                    <a:lstStyle/>
                    <a:p>
                      <a:pPr algn="ctr"/>
                      <a:r>
                        <a:rPr lang="en-US" sz="1800" dirty="0">
                          <a:latin typeface="Times New Roman" panose="02020603050405020304" pitchFamily="18" charset="0"/>
                          <a:cs typeface="Times New Roman" panose="02020603050405020304" pitchFamily="18" charset="0"/>
                        </a:rPr>
                        <a:t>Decision Tree Classifier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kern="1200" dirty="0">
                          <a:solidFill>
                            <a:schemeClr val="dk1"/>
                          </a:solidFill>
                          <a:effectLst/>
                          <a:latin typeface="+mn-lt"/>
                          <a:ea typeface="+mn-ea"/>
                          <a:cs typeface="+mn-cs"/>
                        </a:rPr>
                        <a:t>0.15851</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6318502"/>
                  </a:ext>
                </a:extLst>
              </a:tr>
              <a:tr h="851513">
                <a:tc>
                  <a:txBody>
                    <a:bodyPr/>
                    <a:lstStyle/>
                    <a:p>
                      <a:pPr algn="ctr"/>
                      <a:r>
                        <a:rPr lang="en-US" sz="1800" dirty="0">
                          <a:latin typeface="Times New Roman" panose="02020603050405020304" pitchFamily="18" charset="0"/>
                          <a:cs typeface="Times New Roman" panose="02020603050405020304" pitchFamily="18" charset="0"/>
                        </a:rPr>
                        <a:t>Naïve Bayes Classifier</a:t>
                      </a:r>
                    </a:p>
                    <a:p>
                      <a:pPr algn="ct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kern="1200" dirty="0">
                          <a:solidFill>
                            <a:schemeClr val="dk1"/>
                          </a:solidFill>
                          <a:effectLst/>
                          <a:latin typeface="+mn-lt"/>
                          <a:ea typeface="+mn-ea"/>
                          <a:cs typeface="+mn-cs"/>
                        </a:rPr>
                        <a:t>0.30899</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3002638"/>
                  </a:ext>
                </a:extLst>
              </a:tr>
              <a:tr h="851513">
                <a:tc>
                  <a:txBody>
                    <a:bodyPr/>
                    <a:lstStyle/>
                    <a:p>
                      <a:pPr algn="ctr"/>
                      <a:r>
                        <a:rPr lang="en-US" sz="1800" dirty="0">
                          <a:latin typeface="Times New Roman" panose="02020603050405020304" pitchFamily="18" charset="0"/>
                          <a:cs typeface="Times New Roman" panose="02020603050405020304" pitchFamily="18" charset="0"/>
                        </a:rPr>
                        <a:t>Bagging Classifier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kern="1200" dirty="0">
                          <a:solidFill>
                            <a:schemeClr val="dk1"/>
                          </a:solidFill>
                          <a:effectLst/>
                          <a:latin typeface="+mn-lt"/>
                          <a:ea typeface="+mn-ea"/>
                          <a:cs typeface="+mn-cs"/>
                        </a:rPr>
                        <a:t>0.10025</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53619622"/>
                  </a:ext>
                </a:extLst>
              </a:tr>
            </a:tbl>
          </a:graphicData>
        </a:graphic>
      </p:graphicFrame>
    </p:spTree>
    <p:extLst>
      <p:ext uri="{BB962C8B-B14F-4D97-AF65-F5344CB8AC3E}">
        <p14:creationId xmlns:p14="http://schemas.microsoft.com/office/powerpoint/2010/main" val="107712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972800" y="82948"/>
            <a:ext cx="990599" cy="1224480"/>
          </a:xfrm>
          <a:prstGeom prst="rect">
            <a:avLst/>
          </a:prstGeom>
        </p:spPr>
      </p:pic>
      <p:sp>
        <p:nvSpPr>
          <p:cNvPr id="3" name="object 3"/>
          <p:cNvSpPr txBox="1">
            <a:spLocks noGrp="1"/>
          </p:cNvSpPr>
          <p:nvPr>
            <p:ph type="title"/>
          </p:nvPr>
        </p:nvSpPr>
        <p:spPr>
          <a:xfrm>
            <a:off x="3895026" y="334799"/>
            <a:ext cx="5181600" cy="428322"/>
          </a:xfrm>
          <a:prstGeom prst="rect">
            <a:avLst/>
          </a:prstGeom>
        </p:spPr>
        <p:txBody>
          <a:bodyPr vert="horz" wrap="square" lIns="0" tIns="12700" rIns="0" bIns="0" rtlCol="0">
            <a:spAutoFit/>
          </a:bodyPr>
          <a:lstStyle/>
          <a:p>
            <a:pPr marL="12700">
              <a:spcBef>
                <a:spcPts val="100"/>
              </a:spcBef>
            </a:pPr>
            <a:r>
              <a:rPr sz="3000" spc="-10" dirty="0">
                <a:latin typeface="Times New Roman" panose="02020603050405020304" pitchFamily="18" charset="0"/>
                <a:cs typeface="Times New Roman" panose="02020603050405020304" pitchFamily="18" charset="0"/>
              </a:rPr>
              <a:t>SOC</a:t>
            </a:r>
            <a:r>
              <a:rPr lang="en-IN" sz="3000" spc="-10" dirty="0">
                <a:latin typeface="Times New Roman" panose="02020603050405020304" pitchFamily="18" charset="0"/>
                <a:cs typeface="Times New Roman" panose="02020603050405020304" pitchFamily="18" charset="0"/>
              </a:rPr>
              <a:t>IETA</a:t>
            </a:r>
            <a:r>
              <a:rPr sz="3000" spc="-10" dirty="0">
                <a:latin typeface="Times New Roman" panose="02020603050405020304" pitchFamily="18" charset="0"/>
                <a:cs typeface="Times New Roman" panose="02020603050405020304" pitchFamily="18" charset="0"/>
              </a:rPr>
              <a:t>L</a:t>
            </a:r>
            <a:r>
              <a:rPr sz="3000" spc="-85" dirty="0">
                <a:latin typeface="Times New Roman" panose="02020603050405020304" pitchFamily="18" charset="0"/>
                <a:cs typeface="Times New Roman" panose="02020603050405020304" pitchFamily="18" charset="0"/>
              </a:rPr>
              <a:t> </a:t>
            </a:r>
            <a:r>
              <a:rPr sz="3000" spc="-55" dirty="0">
                <a:latin typeface="Times New Roman" panose="02020603050405020304" pitchFamily="18" charset="0"/>
                <a:cs typeface="Times New Roman" panose="02020603050405020304" pitchFamily="18" charset="0"/>
              </a:rPr>
              <a:t>IMPACT</a:t>
            </a:r>
          </a:p>
        </p:txBody>
      </p:sp>
      <p:sp>
        <p:nvSpPr>
          <p:cNvPr id="5" name="object 5"/>
          <p:cNvSpPr txBox="1">
            <a:spLocks noGrp="1"/>
          </p:cNvSpPr>
          <p:nvPr>
            <p:ph type="dt" sz="half" idx="6"/>
          </p:nvPr>
        </p:nvSpPr>
        <p:spPr>
          <a:xfrm>
            <a:off x="706967" y="6466776"/>
            <a:ext cx="1013459" cy="156068"/>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fld id="{64B5D7AF-E50A-4153-9E5A-E2A4EEABF2FF}" type="datetime1">
              <a:rPr lang="en-US" spc="-5" smtClean="0"/>
              <a:t>6/7/2023</a:t>
            </a:fld>
            <a:endParaRPr spc="-5" dirty="0"/>
          </a:p>
        </p:txBody>
      </p:sp>
      <p:sp>
        <p:nvSpPr>
          <p:cNvPr id="6" name="object 6"/>
          <p:cNvSpPr txBox="1">
            <a:spLocks noGrp="1"/>
          </p:cNvSpPr>
          <p:nvPr>
            <p:ph type="sldNum" sz="quarter" idx="7"/>
          </p:nvPr>
        </p:nvSpPr>
        <p:spPr>
          <a:xfrm>
            <a:off x="11211321" y="6466763"/>
            <a:ext cx="308187" cy="156068"/>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IN" smtClean="0"/>
              <a:pPr marL="38100">
                <a:lnSpc>
                  <a:spcPts val="1240"/>
                </a:lnSpc>
              </a:pPr>
              <a:t>21</a:t>
            </a:fld>
            <a:endParaRPr dirty="0"/>
          </a:p>
        </p:txBody>
      </p:sp>
      <p:sp>
        <p:nvSpPr>
          <p:cNvPr id="4" name="TextBox 3">
            <a:extLst>
              <a:ext uri="{FF2B5EF4-FFF2-40B4-BE49-F238E27FC236}">
                <a16:creationId xmlns:a16="http://schemas.microsoft.com/office/drawing/2014/main" id="{8648538F-3E96-D4A6-5298-382E16CBBC1F}"/>
              </a:ext>
            </a:extLst>
          </p:cNvPr>
          <p:cNvSpPr txBox="1"/>
          <p:nvPr/>
        </p:nvSpPr>
        <p:spPr>
          <a:xfrm>
            <a:off x="1308709" y="2017058"/>
            <a:ext cx="10210799" cy="1938992"/>
          </a:xfrm>
          <a:prstGeom prst="rect">
            <a:avLst/>
          </a:prstGeom>
          <a:noFill/>
        </p:spPr>
        <p:txBody>
          <a:bodyPr wrap="square" rtlCol="0">
            <a:spAutoFit/>
          </a:bodyPr>
          <a:lstStyle/>
          <a:p>
            <a:pPr marL="285750" indent="-285750"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Stock market forecasting seeks to forecast future changes in a financial exchange's stock value.</a:t>
            </a:r>
          </a:p>
          <a:p>
            <a:pPr marL="285750" indent="-285750" algn="just">
              <a:buFont typeface="Arial" panose="020B0604020202020204" pitchFamily="34" charset="0"/>
              <a:buChar char="•"/>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The majority of researchers in this field are fundamentally motivated by market prediction, which presents excellent profit margins.</a:t>
            </a:r>
          </a:p>
          <a:p>
            <a:pPr marL="285750" indent="-285750" algn="just">
              <a:buFont typeface="Arial" panose="020B0604020202020204" pitchFamily="34" charset="0"/>
              <a:buChar char="•"/>
            </a:pPr>
            <a:endParaRPr lang="en-US" sz="2000"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A stock's future price prediction that is accurate could result in a sizable profit.</a:t>
            </a:r>
          </a:p>
        </p:txBody>
      </p:sp>
      <p:pic>
        <p:nvPicPr>
          <p:cNvPr id="8" name="object 3">
            <a:extLst>
              <a:ext uri="{FF2B5EF4-FFF2-40B4-BE49-F238E27FC236}">
                <a16:creationId xmlns:a16="http://schemas.microsoft.com/office/drawing/2014/main" id="{EABC9B67-33B9-3121-6988-2552C35E1826}"/>
              </a:ext>
            </a:extLst>
          </p:cNvPr>
          <p:cNvPicPr/>
          <p:nvPr/>
        </p:nvPicPr>
        <p:blipFill>
          <a:blip r:embed="rId3" cstate="print"/>
          <a:stretch>
            <a:fillRect/>
          </a:stretch>
        </p:blipFill>
        <p:spPr>
          <a:xfrm>
            <a:off x="152400" y="4786"/>
            <a:ext cx="1050388" cy="1200443"/>
          </a:xfrm>
          <a:prstGeom prst="rect">
            <a:avLst/>
          </a:prstGeom>
        </p:spPr>
      </p:pic>
      <p:sp>
        <p:nvSpPr>
          <p:cNvPr id="9" name="Footer Placeholder 8">
            <a:extLst>
              <a:ext uri="{FF2B5EF4-FFF2-40B4-BE49-F238E27FC236}">
                <a16:creationId xmlns:a16="http://schemas.microsoft.com/office/drawing/2014/main" id="{44BE8E4A-5C19-9B96-B46B-3CC7106A9B52}"/>
              </a:ext>
            </a:extLst>
          </p:cNvPr>
          <p:cNvSpPr>
            <a:spLocks noGrp="1"/>
          </p:cNvSpPr>
          <p:nvPr>
            <p:ph type="ftr" sz="quarter" idx="11"/>
          </p:nvPr>
        </p:nvSpPr>
        <p:spPr/>
        <p:txBody>
          <a:bodyPr/>
          <a:lstStyle/>
          <a:p>
            <a:r>
              <a:rPr lang="en-US"/>
              <a:t>Department of Computer Science and Engineering </a:t>
            </a:r>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AE24BB-251D-A3B8-8465-D3A455CC1143}"/>
              </a:ext>
            </a:extLst>
          </p:cNvPr>
          <p:cNvSpPr>
            <a:spLocks noGrp="1"/>
          </p:cNvSpPr>
          <p:nvPr>
            <p:ph type="dt" sz="half" idx="10"/>
          </p:nvPr>
        </p:nvSpPr>
        <p:spPr/>
        <p:txBody>
          <a:bodyPr/>
          <a:lstStyle/>
          <a:p>
            <a:fld id="{AEC9AF3F-E94F-46F7-8302-CD7AA9D49935}" type="datetime1">
              <a:rPr lang="en-US" smtClean="0"/>
              <a:t>6/7/2023</a:t>
            </a:fld>
            <a:endParaRPr lang="en-IN"/>
          </a:p>
        </p:txBody>
      </p:sp>
      <p:sp>
        <p:nvSpPr>
          <p:cNvPr id="4" name="Slide Number Placeholder 3">
            <a:extLst>
              <a:ext uri="{FF2B5EF4-FFF2-40B4-BE49-F238E27FC236}">
                <a16:creationId xmlns:a16="http://schemas.microsoft.com/office/drawing/2014/main" id="{DC8410C5-8786-9488-30CC-2D9A99533B64}"/>
              </a:ext>
            </a:extLst>
          </p:cNvPr>
          <p:cNvSpPr>
            <a:spLocks noGrp="1"/>
          </p:cNvSpPr>
          <p:nvPr>
            <p:ph type="sldNum" sz="quarter" idx="12"/>
          </p:nvPr>
        </p:nvSpPr>
        <p:spPr/>
        <p:txBody>
          <a:bodyPr/>
          <a:lstStyle/>
          <a:p>
            <a:fld id="{F3D1750D-2E0A-4829-88FB-0F61897A4AD4}" type="slidenum">
              <a:rPr lang="en-IN" smtClean="0"/>
              <a:t>22</a:t>
            </a:fld>
            <a:endParaRPr lang="en-IN"/>
          </a:p>
        </p:txBody>
      </p:sp>
      <p:pic>
        <p:nvPicPr>
          <p:cNvPr id="5" name="object 3">
            <a:extLst>
              <a:ext uri="{FF2B5EF4-FFF2-40B4-BE49-F238E27FC236}">
                <a16:creationId xmlns:a16="http://schemas.microsoft.com/office/drawing/2014/main" id="{3CFDF012-D1F0-58AB-EEA4-A43A6C969933}"/>
              </a:ext>
            </a:extLst>
          </p:cNvPr>
          <p:cNvPicPr/>
          <p:nvPr/>
        </p:nvPicPr>
        <p:blipFill>
          <a:blip r:embed="rId2" cstate="print"/>
          <a:stretch>
            <a:fillRect/>
          </a:stretch>
        </p:blipFill>
        <p:spPr>
          <a:xfrm>
            <a:off x="152400" y="4786"/>
            <a:ext cx="1050388" cy="1200443"/>
          </a:xfrm>
          <a:prstGeom prst="rect">
            <a:avLst/>
          </a:prstGeom>
        </p:spPr>
      </p:pic>
      <p:pic>
        <p:nvPicPr>
          <p:cNvPr id="6" name="object 3">
            <a:extLst>
              <a:ext uri="{FF2B5EF4-FFF2-40B4-BE49-F238E27FC236}">
                <a16:creationId xmlns:a16="http://schemas.microsoft.com/office/drawing/2014/main" id="{37E96244-9A14-BF26-0279-09EB87A37DB5}"/>
              </a:ext>
            </a:extLst>
          </p:cNvPr>
          <p:cNvPicPr/>
          <p:nvPr/>
        </p:nvPicPr>
        <p:blipFill>
          <a:blip r:embed="rId3" cstate="print"/>
          <a:stretch>
            <a:fillRect/>
          </a:stretch>
        </p:blipFill>
        <p:spPr>
          <a:xfrm>
            <a:off x="10870114" y="0"/>
            <a:ext cx="990599" cy="1224480"/>
          </a:xfrm>
          <a:prstGeom prst="rect">
            <a:avLst/>
          </a:prstGeom>
        </p:spPr>
      </p:pic>
      <p:sp>
        <p:nvSpPr>
          <p:cNvPr id="7" name="TextBox 6">
            <a:extLst>
              <a:ext uri="{FF2B5EF4-FFF2-40B4-BE49-F238E27FC236}">
                <a16:creationId xmlns:a16="http://schemas.microsoft.com/office/drawing/2014/main" id="{68E2B5DC-9B8A-82A7-5D0E-12E1968CC192}"/>
              </a:ext>
            </a:extLst>
          </p:cNvPr>
          <p:cNvSpPr txBox="1"/>
          <p:nvPr/>
        </p:nvSpPr>
        <p:spPr>
          <a:xfrm>
            <a:off x="2841812" y="259735"/>
            <a:ext cx="6706361" cy="553998"/>
          </a:xfrm>
          <a:prstGeom prst="rect">
            <a:avLst/>
          </a:prstGeom>
          <a:noFill/>
        </p:spPr>
        <p:txBody>
          <a:bodyPr wrap="square" rtlCol="0">
            <a:spAutoFit/>
          </a:bodyPr>
          <a:lstStyle/>
          <a:p>
            <a:r>
              <a:rPr lang="en-IN" sz="3000" dirty="0">
                <a:latin typeface="Times New Roman" panose="02020603050405020304" pitchFamily="18" charset="0"/>
                <a:cs typeface="Times New Roman" panose="02020603050405020304" pitchFamily="18" charset="0"/>
              </a:rPr>
              <a:t>CONCLUSION AND FUTURE WORK</a:t>
            </a:r>
          </a:p>
        </p:txBody>
      </p:sp>
      <p:sp>
        <p:nvSpPr>
          <p:cNvPr id="8" name="TextBox 7">
            <a:extLst>
              <a:ext uri="{FF2B5EF4-FFF2-40B4-BE49-F238E27FC236}">
                <a16:creationId xmlns:a16="http://schemas.microsoft.com/office/drawing/2014/main" id="{DF635F69-5519-917B-978B-310393167FA1}"/>
              </a:ext>
            </a:extLst>
          </p:cNvPr>
          <p:cNvSpPr txBox="1"/>
          <p:nvPr/>
        </p:nvSpPr>
        <p:spPr>
          <a:xfrm>
            <a:off x="1305128" y="1788840"/>
            <a:ext cx="9581744" cy="347787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this study, we proposed a novel stock prediction model for the Indian stock market using ensemble techniques that combine deep learning and machine learning approaches.</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used an LSTM model to capture the complex patterns and dependencies in the time series data and applied ensemble techniques to improve the prediction accuracy. </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Transfer learning approaches have shown promising results in various deep learning applications.</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proposed model could be extended to other financial markets beyond the Indian stock market. </a:t>
            </a:r>
          </a:p>
        </p:txBody>
      </p:sp>
      <p:sp>
        <p:nvSpPr>
          <p:cNvPr id="10" name="Footer Placeholder 9">
            <a:extLst>
              <a:ext uri="{FF2B5EF4-FFF2-40B4-BE49-F238E27FC236}">
                <a16:creationId xmlns:a16="http://schemas.microsoft.com/office/drawing/2014/main" id="{2147FD65-80FA-6F1D-D62A-96DF4FB1E2DC}"/>
              </a:ext>
            </a:extLst>
          </p:cNvPr>
          <p:cNvSpPr>
            <a:spLocks noGrp="1"/>
          </p:cNvSpPr>
          <p:nvPr>
            <p:ph type="ftr" sz="quarter" idx="11"/>
          </p:nvPr>
        </p:nvSpPr>
        <p:spPr/>
        <p:txBody>
          <a:bodyPr/>
          <a:lstStyle/>
          <a:p>
            <a:r>
              <a:rPr lang="en-US"/>
              <a:t>Department of Computer Science and Engineering </a:t>
            </a:r>
            <a:endParaRPr lang="en-IN"/>
          </a:p>
        </p:txBody>
      </p:sp>
    </p:spTree>
    <p:extLst>
      <p:ext uri="{BB962C8B-B14F-4D97-AF65-F5344CB8AC3E}">
        <p14:creationId xmlns:p14="http://schemas.microsoft.com/office/powerpoint/2010/main" val="904430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972800" y="82948"/>
            <a:ext cx="990599" cy="1224480"/>
          </a:xfrm>
          <a:prstGeom prst="rect">
            <a:avLst/>
          </a:prstGeom>
        </p:spPr>
      </p:pic>
      <p:sp>
        <p:nvSpPr>
          <p:cNvPr id="3" name="object 3"/>
          <p:cNvSpPr txBox="1">
            <a:spLocks noGrp="1"/>
          </p:cNvSpPr>
          <p:nvPr>
            <p:ph type="title"/>
          </p:nvPr>
        </p:nvSpPr>
        <p:spPr>
          <a:xfrm>
            <a:off x="4692885" y="481027"/>
            <a:ext cx="5181600" cy="428322"/>
          </a:xfrm>
          <a:prstGeom prst="rect">
            <a:avLst/>
          </a:prstGeom>
        </p:spPr>
        <p:txBody>
          <a:bodyPr vert="horz" wrap="square" lIns="0" tIns="12700" rIns="0" bIns="0" rtlCol="0">
            <a:spAutoFit/>
          </a:bodyPr>
          <a:lstStyle/>
          <a:p>
            <a:pPr marL="12700">
              <a:spcBef>
                <a:spcPts val="100"/>
              </a:spcBef>
            </a:pPr>
            <a:r>
              <a:rPr lang="en-US" sz="3000" spc="-55" dirty="0">
                <a:latin typeface="Times New Roman" panose="02020603050405020304" pitchFamily="18" charset="0"/>
                <a:cs typeface="Times New Roman" panose="02020603050405020304" pitchFamily="18" charset="0"/>
              </a:rPr>
              <a:t>PUBLICATIONS</a:t>
            </a:r>
            <a:endParaRPr sz="3000" spc="-55"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xfrm>
            <a:off x="706967" y="6466776"/>
            <a:ext cx="1013459" cy="156068"/>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fld id="{64B5D7AF-E50A-4153-9E5A-E2A4EEABF2FF}" type="datetime1">
              <a:rPr lang="en-US" spc="-5" smtClean="0"/>
              <a:t>6/7/2023</a:t>
            </a:fld>
            <a:endParaRPr spc="-5" dirty="0"/>
          </a:p>
        </p:txBody>
      </p:sp>
      <p:sp>
        <p:nvSpPr>
          <p:cNvPr id="6" name="object 6"/>
          <p:cNvSpPr txBox="1">
            <a:spLocks noGrp="1"/>
          </p:cNvSpPr>
          <p:nvPr>
            <p:ph type="sldNum" sz="quarter" idx="7"/>
          </p:nvPr>
        </p:nvSpPr>
        <p:spPr>
          <a:xfrm>
            <a:off x="11211321" y="6466763"/>
            <a:ext cx="308187" cy="156068"/>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IN" smtClean="0"/>
              <a:pPr marL="38100">
                <a:lnSpc>
                  <a:spcPts val="1240"/>
                </a:lnSpc>
              </a:pPr>
              <a:t>23</a:t>
            </a:fld>
            <a:endParaRPr dirty="0"/>
          </a:p>
        </p:txBody>
      </p:sp>
      <p:sp>
        <p:nvSpPr>
          <p:cNvPr id="4" name="TextBox 3">
            <a:extLst>
              <a:ext uri="{FF2B5EF4-FFF2-40B4-BE49-F238E27FC236}">
                <a16:creationId xmlns:a16="http://schemas.microsoft.com/office/drawing/2014/main" id="{8648538F-3E96-D4A6-5298-382E16CBBC1F}"/>
              </a:ext>
            </a:extLst>
          </p:cNvPr>
          <p:cNvSpPr txBox="1"/>
          <p:nvPr/>
        </p:nvSpPr>
        <p:spPr>
          <a:xfrm>
            <a:off x="1154615" y="2031076"/>
            <a:ext cx="10210799" cy="1631216"/>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G. Priyanka, M.Yogitha, Sai Teasmitha presented a paper "Novel stock prediction for Indian stock market using Ensemble techniques" on Eighth International Conference on Computing, Communication and Security (ICCCS 2023) at Bathinda, Punjab 03-04 March 2023.</a:t>
            </a:r>
          </a:p>
          <a:p>
            <a:pPr marL="285750" indent="-285750" algn="just">
              <a:buFont typeface="Arial" panose="020B0604020202020204" pitchFamily="34" charset="0"/>
              <a:buChar char="•"/>
            </a:pPr>
            <a:endParaRPr lang="en-US" sz="2000"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Publication will be in reputed Scopus/ESCI/SCIE Indexed Journals</a:t>
            </a:r>
          </a:p>
        </p:txBody>
      </p:sp>
      <p:pic>
        <p:nvPicPr>
          <p:cNvPr id="8" name="object 3">
            <a:extLst>
              <a:ext uri="{FF2B5EF4-FFF2-40B4-BE49-F238E27FC236}">
                <a16:creationId xmlns:a16="http://schemas.microsoft.com/office/drawing/2014/main" id="{EABC9B67-33B9-3121-6988-2552C35E1826}"/>
              </a:ext>
            </a:extLst>
          </p:cNvPr>
          <p:cNvPicPr/>
          <p:nvPr/>
        </p:nvPicPr>
        <p:blipFill>
          <a:blip r:embed="rId3" cstate="print"/>
          <a:stretch>
            <a:fillRect/>
          </a:stretch>
        </p:blipFill>
        <p:spPr>
          <a:xfrm>
            <a:off x="152400" y="4786"/>
            <a:ext cx="1050388" cy="1200443"/>
          </a:xfrm>
          <a:prstGeom prst="rect">
            <a:avLst/>
          </a:prstGeom>
        </p:spPr>
      </p:pic>
      <p:sp>
        <p:nvSpPr>
          <p:cNvPr id="9" name="Footer Placeholder 8">
            <a:extLst>
              <a:ext uri="{FF2B5EF4-FFF2-40B4-BE49-F238E27FC236}">
                <a16:creationId xmlns:a16="http://schemas.microsoft.com/office/drawing/2014/main" id="{44BE8E4A-5C19-9B96-B46B-3CC7106A9B52}"/>
              </a:ext>
            </a:extLst>
          </p:cNvPr>
          <p:cNvSpPr>
            <a:spLocks noGrp="1"/>
          </p:cNvSpPr>
          <p:nvPr>
            <p:ph type="ftr" sz="quarter" idx="11"/>
          </p:nvPr>
        </p:nvSpPr>
        <p:spPr/>
        <p:txBody>
          <a:bodyPr/>
          <a:lstStyle/>
          <a:p>
            <a:r>
              <a:rPr lang="en-US"/>
              <a:t>Department of Computer Science and Engineering </a:t>
            </a:r>
            <a:endParaRPr lang="en-IN"/>
          </a:p>
        </p:txBody>
      </p:sp>
    </p:spTree>
    <p:extLst>
      <p:ext uri="{BB962C8B-B14F-4D97-AF65-F5344CB8AC3E}">
        <p14:creationId xmlns:p14="http://schemas.microsoft.com/office/powerpoint/2010/main" val="4144139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024208" y="15240"/>
            <a:ext cx="990599" cy="1224480"/>
          </a:xfrm>
          <a:prstGeom prst="rect">
            <a:avLst/>
          </a:prstGeom>
        </p:spPr>
      </p:pic>
      <p:sp>
        <p:nvSpPr>
          <p:cNvPr id="3" name="object 3"/>
          <p:cNvSpPr txBox="1">
            <a:spLocks noGrp="1"/>
          </p:cNvSpPr>
          <p:nvPr>
            <p:ph type="title"/>
          </p:nvPr>
        </p:nvSpPr>
        <p:spPr>
          <a:xfrm>
            <a:off x="4374290" y="371768"/>
            <a:ext cx="3748219" cy="511422"/>
          </a:xfrm>
          <a:prstGeom prst="rect">
            <a:avLst/>
          </a:prstGeom>
        </p:spPr>
        <p:txBody>
          <a:bodyPr vert="horz" wrap="square" lIns="0" tIns="12700" rIns="0" bIns="0" rtlCol="0">
            <a:spAutoFit/>
          </a:bodyPr>
          <a:lstStyle/>
          <a:p>
            <a:pPr marL="12700">
              <a:spcBef>
                <a:spcPts val="100"/>
              </a:spcBef>
            </a:pPr>
            <a:r>
              <a:rPr sz="3600" spc="-5" dirty="0">
                <a:latin typeface="Times New Roman" panose="02020603050405020304" pitchFamily="18" charset="0"/>
                <a:cs typeface="Times New Roman" panose="02020603050405020304" pitchFamily="18" charset="0"/>
              </a:rPr>
              <a:t>REFERENC</a:t>
            </a:r>
            <a:r>
              <a:rPr sz="3600" spc="-40" dirty="0">
                <a:latin typeface="Times New Roman" panose="02020603050405020304" pitchFamily="18" charset="0"/>
                <a:cs typeface="Times New Roman" panose="02020603050405020304" pitchFamily="18" charset="0"/>
              </a:rPr>
              <a:t>E</a:t>
            </a:r>
            <a:r>
              <a:rPr sz="3600" dirty="0">
                <a:latin typeface="Times New Roman" panose="02020603050405020304" pitchFamily="18" charset="0"/>
                <a:cs typeface="Times New Roman" panose="02020603050405020304" pitchFamily="18" charset="0"/>
              </a:rPr>
              <a:t>S</a:t>
            </a:r>
          </a:p>
        </p:txBody>
      </p:sp>
      <p:sp>
        <p:nvSpPr>
          <p:cNvPr id="5" name="object 5"/>
          <p:cNvSpPr txBox="1">
            <a:spLocks noGrp="1"/>
          </p:cNvSpPr>
          <p:nvPr>
            <p:ph type="dt" sz="half" idx="6"/>
          </p:nvPr>
        </p:nvSpPr>
        <p:spPr>
          <a:xfrm>
            <a:off x="706967" y="6466776"/>
            <a:ext cx="1013459" cy="156068"/>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fld id="{E8D93799-585B-4E61-AF23-5411CF9411F0}" type="datetime1">
              <a:rPr lang="en-US" spc="-5" smtClean="0"/>
              <a:t>6/7/2023</a:t>
            </a:fld>
            <a:endParaRPr spc="-5" dirty="0"/>
          </a:p>
        </p:txBody>
      </p:sp>
      <p:sp>
        <p:nvSpPr>
          <p:cNvPr id="6" name="object 6"/>
          <p:cNvSpPr txBox="1">
            <a:spLocks noGrp="1"/>
          </p:cNvSpPr>
          <p:nvPr>
            <p:ph type="sldNum" sz="quarter" idx="7"/>
          </p:nvPr>
        </p:nvSpPr>
        <p:spPr>
          <a:xfrm>
            <a:off x="11211321" y="6466763"/>
            <a:ext cx="308187" cy="156068"/>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IN" smtClean="0"/>
              <a:pPr marL="38100">
                <a:lnSpc>
                  <a:spcPts val="1240"/>
                </a:lnSpc>
              </a:pPr>
              <a:t>24</a:t>
            </a:fld>
            <a:endParaRPr dirty="0"/>
          </a:p>
        </p:txBody>
      </p:sp>
      <p:sp>
        <p:nvSpPr>
          <p:cNvPr id="4" name="TextBox 3">
            <a:extLst>
              <a:ext uri="{FF2B5EF4-FFF2-40B4-BE49-F238E27FC236}">
                <a16:creationId xmlns:a16="http://schemas.microsoft.com/office/drawing/2014/main" id="{FB1C37B4-830C-1DF0-3C52-94C9C580778A}"/>
              </a:ext>
            </a:extLst>
          </p:cNvPr>
          <p:cNvSpPr txBox="1"/>
          <p:nvPr/>
        </p:nvSpPr>
        <p:spPr>
          <a:xfrm>
            <a:off x="450546" y="1834767"/>
            <a:ext cx="11360454" cy="4755148"/>
          </a:xfrm>
          <a:prstGeom prst="rect">
            <a:avLst/>
          </a:prstGeom>
          <a:noFill/>
        </p:spPr>
        <p:txBody>
          <a:bodyPr wrap="square" rtlCol="0">
            <a:spAutoFit/>
          </a:bodyPr>
          <a:lstStyle/>
          <a:p>
            <a:pPr algn="just"/>
            <a:r>
              <a:rPr lang="en-US" sz="1400" dirty="0">
                <a:latin typeface="Times New Roman" panose="02020603050405020304" pitchFamily="18" charset="0"/>
                <a:cs typeface="Times New Roman" panose="02020603050405020304" pitchFamily="18" charset="0"/>
              </a:rPr>
              <a:t>[1] </a:t>
            </a:r>
            <a:r>
              <a:rPr lang="en-US" sz="1400" dirty="0" err="1">
                <a:latin typeface="Times New Roman" panose="02020603050405020304" pitchFamily="18" charset="0"/>
                <a:cs typeface="Times New Roman" panose="02020603050405020304" pitchFamily="18" charset="0"/>
              </a:rPr>
              <a:t>Daehyeon</a:t>
            </a:r>
            <a:r>
              <a:rPr lang="en-US" sz="1400" dirty="0">
                <a:latin typeface="Times New Roman" panose="02020603050405020304" pitchFamily="18" charset="0"/>
                <a:cs typeface="Times New Roman" panose="02020603050405020304" pitchFamily="18" charset="0"/>
              </a:rPr>
              <a:t> Park and </a:t>
            </a:r>
            <a:r>
              <a:rPr lang="en-US" sz="1400" dirty="0" err="1">
                <a:latin typeface="Times New Roman" panose="02020603050405020304" pitchFamily="18" charset="0"/>
                <a:cs typeface="Times New Roman" panose="02020603050405020304" pitchFamily="18" charset="0"/>
              </a:rPr>
              <a:t>Doojin</a:t>
            </a:r>
            <a:r>
              <a:rPr lang="en-US" sz="1400" dirty="0">
                <a:latin typeface="Times New Roman" panose="02020603050405020304" pitchFamily="18" charset="0"/>
                <a:cs typeface="Times New Roman" panose="02020603050405020304" pitchFamily="18" charset="0"/>
              </a:rPr>
              <a:t> Ryu, “A Machine Learning-Based Early Warning System for the Housing and Stock Markets”, Apr.2021.</a:t>
            </a:r>
          </a:p>
          <a:p>
            <a:pPr algn="just"/>
            <a:endParaRPr lang="en-US"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[2]</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Jiusheng</a:t>
            </a:r>
            <a:r>
              <a:rPr lang="en-US" sz="1400" dirty="0">
                <a:latin typeface="Times New Roman" panose="02020603050405020304" pitchFamily="18" charset="0"/>
                <a:cs typeface="Times New Roman" panose="02020603050405020304" pitchFamily="18" charset="0"/>
              </a:rPr>
              <a:t> Chen and </a:t>
            </a:r>
            <a:r>
              <a:rPr lang="en-US" sz="1400" dirty="0" err="1">
                <a:latin typeface="Times New Roman" panose="02020603050405020304" pitchFamily="18" charset="0"/>
                <a:cs typeface="Times New Roman" panose="02020603050405020304" pitchFamily="18" charset="0"/>
              </a:rPr>
              <a:t>Xianning</a:t>
            </a:r>
            <a:r>
              <a:rPr lang="en-US" sz="1400" dirty="0">
                <a:latin typeface="Times New Roman" panose="02020603050405020304" pitchFamily="18" charset="0"/>
                <a:cs typeface="Times New Roman" panose="02020603050405020304" pitchFamily="18" charset="0"/>
              </a:rPr>
              <a:t> Wang, “Asymmetric Risk Spillovers Between China and ASEAN Stock Markets”, Oct.2021.</a:t>
            </a:r>
            <a:endParaRPr lang="en-IN"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[3]</a:t>
            </a:r>
            <a:r>
              <a:rPr lang="en-IN" sz="1400" dirty="0">
                <a:latin typeface="Times New Roman" panose="02020603050405020304" pitchFamily="18" charset="0"/>
                <a:cs typeface="Times New Roman" panose="02020603050405020304" pitchFamily="18" charset="0"/>
              </a:rPr>
              <a:t> Cheng Zhang, </a:t>
            </a:r>
            <a:r>
              <a:rPr lang="en-IN" sz="1400" dirty="0" err="1">
                <a:latin typeface="Times New Roman" panose="02020603050405020304" pitchFamily="18" charset="0"/>
                <a:cs typeface="Times New Roman" panose="02020603050405020304" pitchFamily="18" charset="0"/>
              </a:rPr>
              <a:t>Nilam</a:t>
            </a:r>
            <a:r>
              <a:rPr lang="en-IN" sz="1400" dirty="0">
                <a:latin typeface="Times New Roman" panose="02020603050405020304" pitchFamily="18" charset="0"/>
                <a:cs typeface="Times New Roman" panose="02020603050405020304" pitchFamily="18" charset="0"/>
              </a:rPr>
              <a:t> N. A. </a:t>
            </a:r>
            <a:r>
              <a:rPr lang="en-IN" sz="1400" dirty="0" err="1">
                <a:latin typeface="Times New Roman" panose="02020603050405020304" pitchFamily="18" charset="0"/>
                <a:cs typeface="Times New Roman" panose="02020603050405020304" pitchFamily="18" charset="0"/>
              </a:rPr>
              <a:t>Sjarif</a:t>
            </a:r>
            <a:r>
              <a:rPr lang="en-IN" sz="1400" dirty="0">
                <a:latin typeface="Times New Roman" panose="02020603050405020304" pitchFamily="18" charset="0"/>
                <a:cs typeface="Times New Roman" panose="02020603050405020304" pitchFamily="18" charset="0"/>
              </a:rPr>
              <a:t>, and </a:t>
            </a:r>
            <a:r>
              <a:rPr lang="en-IN" sz="1400" dirty="0" err="1">
                <a:latin typeface="Times New Roman" panose="02020603050405020304" pitchFamily="18" charset="0"/>
                <a:cs typeface="Times New Roman" panose="02020603050405020304" pitchFamily="18" charset="0"/>
              </a:rPr>
              <a:t>Roslina</a:t>
            </a:r>
            <a:r>
              <a:rPr lang="en-IN" sz="1400" dirty="0">
                <a:latin typeface="Times New Roman" panose="02020603050405020304" pitchFamily="18" charset="0"/>
                <a:cs typeface="Times New Roman" panose="02020603050405020304" pitchFamily="18" charset="0"/>
              </a:rPr>
              <a:t> B. Ibrahim, “</a:t>
            </a:r>
            <a:r>
              <a:rPr lang="en-US" sz="1400" dirty="0">
                <a:latin typeface="Times New Roman" panose="02020603050405020304" pitchFamily="18" charset="0"/>
                <a:cs typeface="Times New Roman" panose="02020603050405020304" pitchFamily="18" charset="0"/>
              </a:rPr>
              <a:t>Decision Fusion for Stock Market Prediction: A Systematic Review”, Jul.2022.</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[4]</a:t>
            </a:r>
            <a:r>
              <a:rPr lang="sv-SE" sz="1400" dirty="0">
                <a:latin typeface="Times New Roman" panose="02020603050405020304" pitchFamily="18" charset="0"/>
                <a:cs typeface="Times New Roman" panose="02020603050405020304" pitchFamily="18" charset="0"/>
              </a:rPr>
              <a:t> Taylan Kabbani And Ekrem Duman, ”</a:t>
            </a:r>
            <a:r>
              <a:rPr lang="en-US" sz="1400" dirty="0">
                <a:latin typeface="Times New Roman" panose="02020603050405020304" pitchFamily="18" charset="0"/>
                <a:cs typeface="Times New Roman" panose="02020603050405020304" pitchFamily="18" charset="0"/>
              </a:rPr>
              <a:t> Deep Reinforcement Learning Approach for Trading Automation in the Stock Market,” Aug.2022</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[5]</a:t>
            </a:r>
            <a:r>
              <a:rPr lang="en-IN" sz="1400" dirty="0">
                <a:latin typeface="Times New Roman" panose="02020603050405020304" pitchFamily="18" charset="0"/>
                <a:cs typeface="Times New Roman" panose="02020603050405020304" pitchFamily="18" charset="0"/>
              </a:rPr>
              <a:t> Saud S. Alotaibi,”</a:t>
            </a:r>
            <a:r>
              <a:rPr lang="en-US" sz="1400" dirty="0">
                <a:latin typeface="Times New Roman" panose="02020603050405020304" pitchFamily="18" charset="0"/>
                <a:cs typeface="Times New Roman" panose="02020603050405020304" pitchFamily="18" charset="0"/>
              </a:rPr>
              <a:t> Ensemble Technique With Optimal Feature Selection for Saudi Stock Market Prediction: A Novel Hybrid Red Deer-Grey Algorithm”, Apr.2021.</a:t>
            </a:r>
          </a:p>
          <a:p>
            <a:pPr algn="just"/>
            <a:endParaRPr lang="en-US"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[6]</a:t>
            </a:r>
            <a:r>
              <a:rPr lang="en-IN" sz="1400" dirty="0" err="1">
                <a:latin typeface="Times New Roman" panose="02020603050405020304" pitchFamily="18" charset="0"/>
                <a:cs typeface="Times New Roman" panose="02020603050405020304" pitchFamily="18" charset="0"/>
              </a:rPr>
              <a:t>Firat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Akba</a:t>
            </a:r>
            <a:r>
              <a:rPr lang="en-IN" sz="1400" dirty="0">
                <a:latin typeface="Times New Roman" panose="02020603050405020304" pitchFamily="18" charset="0"/>
                <a:cs typeface="Times New Roman" panose="02020603050405020304" pitchFamily="18" charset="0"/>
              </a:rPr>
              <a:t>, Ihsan </a:t>
            </a:r>
            <a:r>
              <a:rPr lang="en-IN" sz="1400" dirty="0" err="1">
                <a:latin typeface="Times New Roman" panose="02020603050405020304" pitchFamily="18" charset="0"/>
                <a:cs typeface="Times New Roman" panose="02020603050405020304" pitchFamily="18" charset="0"/>
              </a:rPr>
              <a:t>Tolga</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Medeni</a:t>
            </a:r>
            <a:r>
              <a:rPr lang="en-IN" sz="1400" dirty="0">
                <a:latin typeface="Times New Roman" panose="02020603050405020304" pitchFamily="18" charset="0"/>
                <a:cs typeface="Times New Roman" panose="02020603050405020304" pitchFamily="18" charset="0"/>
              </a:rPr>
              <a:t> , Mehmet Serdar </a:t>
            </a:r>
            <a:r>
              <a:rPr lang="en-IN" sz="1400" dirty="0" err="1">
                <a:latin typeface="Times New Roman" panose="02020603050405020304" pitchFamily="18" charset="0"/>
                <a:cs typeface="Times New Roman" panose="02020603050405020304" pitchFamily="18" charset="0"/>
              </a:rPr>
              <a:t>Guzel</a:t>
            </a:r>
            <a:r>
              <a:rPr lang="en-IN" sz="1400" dirty="0">
                <a:latin typeface="Times New Roman" panose="02020603050405020304" pitchFamily="18" charset="0"/>
                <a:cs typeface="Times New Roman" panose="02020603050405020304" pitchFamily="18" charset="0"/>
              </a:rPr>
              <a:t> and Iman </a:t>
            </a:r>
            <a:r>
              <a:rPr lang="en-IN" sz="1400" dirty="0" err="1">
                <a:latin typeface="Times New Roman" panose="02020603050405020304" pitchFamily="18" charset="0"/>
                <a:cs typeface="Times New Roman" panose="02020603050405020304" pitchFamily="18" charset="0"/>
              </a:rPr>
              <a:t>Askerzade</a:t>
            </a:r>
            <a:r>
              <a:rPr lang="en-IN" sz="1400"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Manipulator Detection in Cryptocurrency Markets Based on Forecasting Anomalies”, Jul.2021.</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[7]</a:t>
            </a:r>
            <a:r>
              <a:rPr lang="en-IN" sz="1400" dirty="0">
                <a:latin typeface="Times New Roman" panose="02020603050405020304" pitchFamily="18" charset="0"/>
                <a:cs typeface="Times New Roman" panose="02020603050405020304" pitchFamily="18" charset="0"/>
              </a:rPr>
              <a:t> Nagaraj Naik and Biju R. Mohan, “</a:t>
            </a:r>
            <a:r>
              <a:rPr lang="en-US" sz="1400" dirty="0">
                <a:latin typeface="Times New Roman" panose="02020603050405020304" pitchFamily="18" charset="0"/>
                <a:cs typeface="Times New Roman" panose="02020603050405020304" pitchFamily="18" charset="0"/>
              </a:rPr>
              <a:t>Novel Stock Crisis Prediction Technique—A Study on Indian Stock Market”, Jun. 2021.</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[8] </a:t>
            </a:r>
            <a:r>
              <a:rPr lang="en-US" sz="1400" dirty="0" err="1">
                <a:latin typeface="Times New Roman" panose="02020603050405020304" pitchFamily="18" charset="0"/>
                <a:cs typeface="Times New Roman" panose="02020603050405020304" pitchFamily="18" charset="0"/>
              </a:rPr>
              <a:t>Tianyuan</a:t>
            </a:r>
            <a:r>
              <a:rPr lang="en-US" sz="1400" dirty="0">
                <a:latin typeface="Times New Roman" panose="02020603050405020304" pitchFamily="18" charset="0"/>
                <a:cs typeface="Times New Roman" panose="02020603050405020304" pitchFamily="18" charset="0"/>
              </a:rPr>
              <a:t> sun , </a:t>
            </a:r>
            <a:r>
              <a:rPr lang="en-US" sz="1400" dirty="0" err="1">
                <a:latin typeface="Times New Roman" panose="02020603050405020304" pitchFamily="18" charset="0"/>
                <a:cs typeface="Times New Roman" panose="02020603050405020304" pitchFamily="18" charset="0"/>
              </a:rPr>
              <a:t>Dechun</a:t>
            </a:r>
            <a:r>
              <a:rPr lang="en-US" sz="1400" dirty="0">
                <a:latin typeface="Times New Roman" panose="02020603050405020304" pitchFamily="18" charset="0"/>
                <a:cs typeface="Times New Roman" panose="02020603050405020304" pitchFamily="18" charset="0"/>
              </a:rPr>
              <a:t> Huang, and </a:t>
            </a:r>
            <a:r>
              <a:rPr lang="en-US" sz="1400" dirty="0" err="1">
                <a:latin typeface="Times New Roman" panose="02020603050405020304" pitchFamily="18" charset="0"/>
                <a:cs typeface="Times New Roman" panose="02020603050405020304" pitchFamily="18" charset="0"/>
              </a:rPr>
              <a:t>Jie</a:t>
            </a:r>
            <a:r>
              <a:rPr lang="en-US" sz="1400" dirty="0">
                <a:latin typeface="Times New Roman" panose="02020603050405020304" pitchFamily="18" charset="0"/>
                <a:cs typeface="Times New Roman" panose="02020603050405020304" pitchFamily="18" charset="0"/>
              </a:rPr>
              <a:t> Yu, “Market Making Strategy Optimization via Deep Reinforcement Learning”, Jan.2021.</a:t>
            </a:r>
          </a:p>
          <a:p>
            <a:pPr algn="just"/>
            <a:endParaRPr lang="en-US" sz="17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pic>
        <p:nvPicPr>
          <p:cNvPr id="8" name="object 3">
            <a:extLst>
              <a:ext uri="{FF2B5EF4-FFF2-40B4-BE49-F238E27FC236}">
                <a16:creationId xmlns:a16="http://schemas.microsoft.com/office/drawing/2014/main" id="{7A733D0D-F12A-32C1-0050-F2E8809BF81A}"/>
              </a:ext>
            </a:extLst>
          </p:cNvPr>
          <p:cNvPicPr/>
          <p:nvPr/>
        </p:nvPicPr>
        <p:blipFill>
          <a:blip r:embed="rId3" cstate="print"/>
          <a:stretch>
            <a:fillRect/>
          </a:stretch>
        </p:blipFill>
        <p:spPr>
          <a:xfrm>
            <a:off x="152400" y="4786"/>
            <a:ext cx="1050388" cy="1200443"/>
          </a:xfrm>
          <a:prstGeom prst="rect">
            <a:avLst/>
          </a:prstGeom>
        </p:spPr>
      </p:pic>
      <p:sp>
        <p:nvSpPr>
          <p:cNvPr id="9" name="Footer Placeholder 8">
            <a:extLst>
              <a:ext uri="{FF2B5EF4-FFF2-40B4-BE49-F238E27FC236}">
                <a16:creationId xmlns:a16="http://schemas.microsoft.com/office/drawing/2014/main" id="{7339B7D7-43EC-09D4-D1C4-0BF91AD87ED6}"/>
              </a:ext>
            </a:extLst>
          </p:cNvPr>
          <p:cNvSpPr>
            <a:spLocks noGrp="1"/>
          </p:cNvSpPr>
          <p:nvPr>
            <p:ph type="ftr" sz="quarter" idx="11"/>
          </p:nvPr>
        </p:nvSpPr>
        <p:spPr/>
        <p:txBody>
          <a:bodyPr/>
          <a:lstStyle/>
          <a:p>
            <a:r>
              <a:rPr lang="en-US"/>
              <a:t>Department of Computer Science and Engineering </a:t>
            </a:r>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024208" y="15240"/>
            <a:ext cx="990599" cy="1224480"/>
          </a:xfrm>
          <a:prstGeom prst="rect">
            <a:avLst/>
          </a:prstGeom>
        </p:spPr>
      </p:pic>
      <p:sp>
        <p:nvSpPr>
          <p:cNvPr id="3" name="object 3"/>
          <p:cNvSpPr txBox="1">
            <a:spLocks noGrp="1"/>
          </p:cNvSpPr>
          <p:nvPr>
            <p:ph type="title"/>
          </p:nvPr>
        </p:nvSpPr>
        <p:spPr>
          <a:xfrm>
            <a:off x="4374290" y="371768"/>
            <a:ext cx="3748219" cy="511422"/>
          </a:xfrm>
          <a:prstGeom prst="rect">
            <a:avLst/>
          </a:prstGeom>
        </p:spPr>
        <p:txBody>
          <a:bodyPr vert="horz" wrap="square" lIns="0" tIns="12700" rIns="0" bIns="0" rtlCol="0">
            <a:spAutoFit/>
          </a:bodyPr>
          <a:lstStyle/>
          <a:p>
            <a:pPr marL="12700">
              <a:spcBef>
                <a:spcPts val="100"/>
              </a:spcBef>
            </a:pPr>
            <a:r>
              <a:rPr sz="3600" spc="-5" dirty="0">
                <a:latin typeface="Times New Roman" panose="02020603050405020304" pitchFamily="18" charset="0"/>
                <a:cs typeface="Times New Roman" panose="02020603050405020304" pitchFamily="18" charset="0"/>
              </a:rPr>
              <a:t>REFERENC</a:t>
            </a:r>
            <a:r>
              <a:rPr sz="3600" spc="-40" dirty="0">
                <a:latin typeface="Times New Roman" panose="02020603050405020304" pitchFamily="18" charset="0"/>
                <a:cs typeface="Times New Roman" panose="02020603050405020304" pitchFamily="18" charset="0"/>
              </a:rPr>
              <a:t>E</a:t>
            </a:r>
            <a:r>
              <a:rPr sz="3600" dirty="0">
                <a:latin typeface="Times New Roman" panose="02020603050405020304" pitchFamily="18" charset="0"/>
                <a:cs typeface="Times New Roman" panose="02020603050405020304" pitchFamily="18" charset="0"/>
              </a:rPr>
              <a:t>S</a:t>
            </a:r>
          </a:p>
        </p:txBody>
      </p:sp>
      <p:sp>
        <p:nvSpPr>
          <p:cNvPr id="5" name="object 5"/>
          <p:cNvSpPr txBox="1">
            <a:spLocks noGrp="1"/>
          </p:cNvSpPr>
          <p:nvPr>
            <p:ph type="dt" sz="half" idx="6"/>
          </p:nvPr>
        </p:nvSpPr>
        <p:spPr>
          <a:xfrm>
            <a:off x="706967" y="6466776"/>
            <a:ext cx="1013459" cy="156068"/>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fld id="{23095381-A003-4364-9BDA-2CBBF0F8F6AA}" type="datetime1">
              <a:rPr lang="en-US" spc="-5" smtClean="0"/>
              <a:t>6/7/2023</a:t>
            </a:fld>
            <a:endParaRPr spc="-5" dirty="0"/>
          </a:p>
        </p:txBody>
      </p:sp>
      <p:sp>
        <p:nvSpPr>
          <p:cNvPr id="6" name="object 6"/>
          <p:cNvSpPr txBox="1">
            <a:spLocks noGrp="1"/>
          </p:cNvSpPr>
          <p:nvPr>
            <p:ph type="sldNum" sz="quarter" idx="7"/>
          </p:nvPr>
        </p:nvSpPr>
        <p:spPr>
          <a:xfrm>
            <a:off x="11211321" y="6466763"/>
            <a:ext cx="308187" cy="156068"/>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IN" smtClean="0"/>
              <a:pPr marL="38100">
                <a:lnSpc>
                  <a:spcPts val="1240"/>
                </a:lnSpc>
              </a:pPr>
              <a:t>25</a:t>
            </a:fld>
            <a:endParaRPr dirty="0"/>
          </a:p>
        </p:txBody>
      </p:sp>
      <p:sp>
        <p:nvSpPr>
          <p:cNvPr id="4" name="TextBox 3">
            <a:extLst>
              <a:ext uri="{FF2B5EF4-FFF2-40B4-BE49-F238E27FC236}">
                <a16:creationId xmlns:a16="http://schemas.microsoft.com/office/drawing/2014/main" id="{FB1C37B4-830C-1DF0-3C52-94C9C580778A}"/>
              </a:ext>
            </a:extLst>
          </p:cNvPr>
          <p:cNvSpPr txBox="1"/>
          <p:nvPr/>
        </p:nvSpPr>
        <p:spPr>
          <a:xfrm>
            <a:off x="572466" y="1547110"/>
            <a:ext cx="11047067" cy="4401205"/>
          </a:xfrm>
          <a:prstGeom prst="rect">
            <a:avLst/>
          </a:prstGeom>
          <a:noFill/>
        </p:spPr>
        <p:txBody>
          <a:bodyPr wrap="square" rtlCol="0">
            <a:spAutoFit/>
          </a:bodyPr>
          <a:lstStyle/>
          <a:p>
            <a:pPr algn="just"/>
            <a:r>
              <a:rPr lang="en-US" sz="1400" dirty="0">
                <a:latin typeface="Times New Roman" panose="02020603050405020304" pitchFamily="18" charset="0"/>
                <a:cs typeface="Times New Roman" panose="02020603050405020304" pitchFamily="18" charset="0"/>
              </a:rPr>
              <a:t>[9]</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Kun</a:t>
            </a:r>
            <a:r>
              <a:rPr lang="en-IN" sz="1400" dirty="0">
                <a:latin typeface="Times New Roman" panose="02020603050405020304" pitchFamily="18" charset="0"/>
                <a:cs typeface="Times New Roman" panose="02020603050405020304" pitchFamily="18" charset="0"/>
              </a:rPr>
              <a:t> Huang, </a:t>
            </a:r>
            <a:r>
              <a:rPr lang="en-IN" sz="1400" dirty="0" err="1">
                <a:latin typeface="Times New Roman" panose="02020603050405020304" pitchFamily="18" charset="0"/>
                <a:cs typeface="Times New Roman" panose="02020603050405020304" pitchFamily="18" charset="0"/>
              </a:rPr>
              <a:t>Xiaoming</a:t>
            </a:r>
            <a:r>
              <a:rPr lang="en-IN" sz="1400" dirty="0">
                <a:latin typeface="Times New Roman" panose="02020603050405020304" pitchFamily="18" charset="0"/>
                <a:cs typeface="Times New Roman" panose="02020603050405020304" pitchFamily="18" charset="0"/>
              </a:rPr>
              <a:t> Li, </a:t>
            </a:r>
            <a:r>
              <a:rPr lang="en-IN" sz="1400" dirty="0" err="1">
                <a:latin typeface="Times New Roman" panose="02020603050405020304" pitchFamily="18" charset="0"/>
                <a:cs typeface="Times New Roman" panose="02020603050405020304" pitchFamily="18" charset="0"/>
              </a:rPr>
              <a:t>Fangyuan</a:t>
            </a:r>
            <a:r>
              <a:rPr lang="en-IN" sz="1400" dirty="0">
                <a:latin typeface="Times New Roman" panose="02020603050405020304" pitchFamily="18" charset="0"/>
                <a:cs typeface="Times New Roman" panose="02020603050405020304" pitchFamily="18" charset="0"/>
              </a:rPr>
              <a:t> Liu, Xiaoping Yang, and Wei Yu, “</a:t>
            </a:r>
            <a:r>
              <a:rPr lang="en-US" sz="1400" dirty="0">
                <a:latin typeface="Times New Roman" panose="02020603050405020304" pitchFamily="18" charset="0"/>
                <a:cs typeface="Times New Roman" panose="02020603050405020304" pitchFamily="18" charset="0"/>
              </a:rPr>
              <a:t>ML-GAT:A Multilevel Graph Attention Model for Stock Prediction”, Aug.2022.</a:t>
            </a:r>
          </a:p>
          <a:p>
            <a:pPr algn="just"/>
            <a:endParaRPr lang="en-US"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[10] </a:t>
            </a:r>
            <a:r>
              <a:rPr lang="en-IN" sz="1400" dirty="0" err="1">
                <a:latin typeface="Times New Roman" panose="02020603050405020304" pitchFamily="18" charset="0"/>
                <a:cs typeface="Times New Roman" panose="02020603050405020304" pitchFamily="18" charset="0"/>
              </a:rPr>
              <a:t>Yaohu</a:t>
            </a:r>
            <a:r>
              <a:rPr lang="en-IN" sz="1400" dirty="0">
                <a:latin typeface="Times New Roman" panose="02020603050405020304" pitchFamily="18" charset="0"/>
                <a:cs typeface="Times New Roman" panose="02020603050405020304" pitchFamily="18" charset="0"/>
              </a:rPr>
              <a:t> Lin, </a:t>
            </a:r>
            <a:r>
              <a:rPr lang="en-IN" sz="1400" dirty="0" err="1">
                <a:latin typeface="Times New Roman" panose="02020603050405020304" pitchFamily="18" charset="0"/>
                <a:cs typeface="Times New Roman" panose="02020603050405020304" pitchFamily="18" charset="0"/>
              </a:rPr>
              <a:t>Shancun</a:t>
            </a:r>
            <a:r>
              <a:rPr lang="en-IN" sz="1400" dirty="0">
                <a:latin typeface="Times New Roman" panose="02020603050405020304" pitchFamily="18" charset="0"/>
                <a:cs typeface="Times New Roman" panose="02020603050405020304" pitchFamily="18" charset="0"/>
              </a:rPr>
              <a:t> Liu, </a:t>
            </a:r>
            <a:r>
              <a:rPr lang="en-IN" sz="1400" dirty="0" err="1">
                <a:latin typeface="Times New Roman" panose="02020603050405020304" pitchFamily="18" charset="0"/>
                <a:cs typeface="Times New Roman" panose="02020603050405020304" pitchFamily="18" charset="0"/>
              </a:rPr>
              <a:t>Haijun</a:t>
            </a:r>
            <a:r>
              <a:rPr lang="en-IN" sz="1400" dirty="0">
                <a:latin typeface="Times New Roman" panose="02020603050405020304" pitchFamily="18" charset="0"/>
                <a:cs typeface="Times New Roman" panose="02020603050405020304" pitchFamily="18" charset="0"/>
              </a:rPr>
              <a:t> Yang, (Member, IEEE),Harris Wu,”</a:t>
            </a:r>
            <a:r>
              <a:rPr lang="en-US" sz="1400" dirty="0">
                <a:latin typeface="Times New Roman" panose="02020603050405020304" pitchFamily="18" charset="0"/>
                <a:cs typeface="Times New Roman" panose="02020603050405020304" pitchFamily="18" charset="0"/>
              </a:rPr>
              <a:t> Stock Trend Prediction Using Candlestick Charting and Ensemble Machine Learning Techniques With a Novelty Feature Engineering Scheme”, </a:t>
            </a:r>
            <a:r>
              <a:rPr lang="en-IN" sz="1400" dirty="0">
                <a:latin typeface="Times New Roman" panose="02020603050405020304" pitchFamily="18" charset="0"/>
                <a:cs typeface="Times New Roman" panose="02020603050405020304" pitchFamily="18" charset="0"/>
              </a:rPr>
              <a:t>July 23, 2021.</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[11]</a:t>
            </a:r>
            <a:r>
              <a:rPr lang="en-IN" sz="1400" dirty="0">
                <a:latin typeface="Times New Roman" panose="02020603050405020304" pitchFamily="18" charset="0"/>
                <a:cs typeface="Times New Roman" panose="02020603050405020304" pitchFamily="18" charset="0"/>
              </a:rPr>
              <a:t> Ziyue li , Shiwei Lyu , Haipeng Zhang , (Member, IEEE), AND Tianpai Jiang</a:t>
            </a:r>
            <a:r>
              <a:rPr lang="en-US" sz="1400" dirty="0">
                <a:latin typeface="Times New Roman" panose="02020603050405020304" pitchFamily="18" charset="0"/>
                <a:cs typeface="Times New Roman" panose="02020603050405020304" pitchFamily="18" charset="0"/>
              </a:rPr>
              <a:t>, ‘‘One Step Ahead: A Framework for Detecting Unexpected Incidents and Predicting the Stock Markets’’, </a:t>
            </a:r>
            <a:r>
              <a:rPr lang="en-IN" sz="1400" dirty="0">
                <a:latin typeface="Times New Roman" panose="02020603050405020304" pitchFamily="18" charset="0"/>
                <a:cs typeface="Times New Roman" panose="02020603050405020304" pitchFamily="18" charset="0"/>
              </a:rPr>
              <a:t>February 25, 2021</a:t>
            </a:r>
            <a:r>
              <a:rPr lang="en-US" sz="14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[12]</a:t>
            </a:r>
            <a:r>
              <a:rPr lang="en-US" sz="1400" dirty="0">
                <a:latin typeface="Times New Roman" panose="02020603050405020304" pitchFamily="18" charset="0"/>
                <a:cs typeface="Times New Roman" panose="02020603050405020304" pitchFamily="18" charset="0"/>
              </a:rPr>
              <a:t> Liang Ding , Yi Luo, Yan Lin , Yirong Huang</a:t>
            </a:r>
            <a:r>
              <a:rPr lang="en-IN"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Optimal Setting for Hurst Index Estimation and Its Application in Chinese Stock Market</a:t>
            </a:r>
            <a:r>
              <a:rPr lang="en-IN" sz="1400" dirty="0">
                <a:latin typeface="Times New Roman" panose="02020603050405020304" pitchFamily="18" charset="0"/>
                <a:cs typeface="Times New Roman" panose="02020603050405020304" pitchFamily="18" charset="0"/>
              </a:rPr>
              <a:t>’’, July 7, 2021 .</a:t>
            </a:r>
          </a:p>
          <a:p>
            <a:pPr algn="just"/>
            <a:endParaRPr lang="en-IN"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[13]</a:t>
            </a:r>
            <a:r>
              <a:rPr lang="en-IN" sz="1400" dirty="0">
                <a:latin typeface="Times New Roman" panose="02020603050405020304" pitchFamily="18" charset="0"/>
                <a:cs typeface="Times New Roman" panose="02020603050405020304" pitchFamily="18" charset="0"/>
              </a:rPr>
              <a:t> Teema Leangarun , (Graduate Student Member, IEEE), Poj Tangamchit , (Member, IEEE), Suttipong Thajchayapong , (Member, IEEE)</a:t>
            </a:r>
            <a:r>
              <a:rPr lang="en-US" sz="1400" dirty="0">
                <a:latin typeface="Times New Roman" panose="02020603050405020304" pitchFamily="18" charset="0"/>
                <a:cs typeface="Times New Roman" panose="02020603050405020304" pitchFamily="18" charset="0"/>
              </a:rPr>
              <a:t>, ‘‘Stock Price Manipulation Detection Using Deep Unsupervised Learning: The Case of Thailand’’, </a:t>
            </a:r>
            <a:r>
              <a:rPr lang="en-IN" sz="1400" dirty="0">
                <a:latin typeface="Times New Roman" panose="02020603050405020304" pitchFamily="18" charset="0"/>
                <a:cs typeface="Times New Roman" panose="02020603050405020304" pitchFamily="18" charset="0"/>
              </a:rPr>
              <a:t>August 5, 2021</a:t>
            </a:r>
            <a:r>
              <a:rPr lang="en-US" sz="1400" dirty="0">
                <a:latin typeface="Times New Roman" panose="02020603050405020304" pitchFamily="18" charset="0"/>
                <a:cs typeface="Times New Roman" panose="02020603050405020304" pitchFamily="18" charset="0"/>
              </a:rPr>
              <a:t>.</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[14]</a:t>
            </a:r>
            <a:r>
              <a:rPr lang="en-IN" sz="1400" dirty="0">
                <a:latin typeface="Times New Roman" panose="02020603050405020304" pitchFamily="18" charset="0"/>
                <a:cs typeface="Times New Roman" panose="02020603050405020304" pitchFamily="18" charset="0"/>
              </a:rPr>
              <a:t> Mohammad Alsumi,</a:t>
            </a:r>
            <a:r>
              <a:rPr lang="en-US" sz="1400" dirty="0">
                <a:latin typeface="Times New Roman" panose="02020603050405020304" pitchFamily="18" charset="0"/>
                <a:cs typeface="Times New Roman" panose="02020603050405020304" pitchFamily="18" charset="0"/>
              </a:rPr>
              <a:t> “Reducing Manual Effort to Label Stock Market Data by Applying a Metaheuristic Search: A Case Study From the Saudi Stock Market “ , </a:t>
            </a:r>
            <a:r>
              <a:rPr lang="en-IN" sz="1400" dirty="0">
                <a:latin typeface="Times New Roman" panose="02020603050405020304" pitchFamily="18" charset="0"/>
                <a:cs typeface="Times New Roman" panose="02020603050405020304" pitchFamily="18" charset="0"/>
              </a:rPr>
              <a:t>August 12, 2021.</a:t>
            </a:r>
          </a:p>
          <a:p>
            <a:pPr algn="just"/>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[15] Yao-</a:t>
            </a:r>
            <a:r>
              <a:rPr lang="en-IN" sz="1400" dirty="0" err="1">
                <a:latin typeface="Times New Roman" panose="02020603050405020304" pitchFamily="18" charset="0"/>
                <a:cs typeface="Times New Roman" panose="02020603050405020304" pitchFamily="18" charset="0"/>
              </a:rPr>
              <a:t>Hsin</a:t>
            </a:r>
            <a:r>
              <a:rPr lang="en-IN" sz="1400" dirty="0">
                <a:latin typeface="Times New Roman" panose="02020603050405020304" pitchFamily="18" charset="0"/>
                <a:cs typeface="Times New Roman" panose="02020603050405020304" pitchFamily="18" charset="0"/>
              </a:rPr>
              <a:t> Chou , (Member, IEEE), Yun-Ting Lai , Yu-Chi Jiang 2 , Shu-Yu Kuo, “</a:t>
            </a:r>
            <a:r>
              <a:rPr lang="en-US" sz="1400" dirty="0">
                <a:latin typeface="Times New Roman" panose="02020603050405020304" pitchFamily="18" charset="0"/>
                <a:cs typeface="Times New Roman" panose="02020603050405020304" pitchFamily="18" charset="0"/>
              </a:rPr>
              <a:t>Using Trend Ratio and GNQTS to Assess Portfolio Performance in the U.S. Stock Market” , </a:t>
            </a:r>
            <a:r>
              <a:rPr lang="en-IN" sz="1400" dirty="0">
                <a:latin typeface="Times New Roman" panose="02020603050405020304" pitchFamily="18" charset="0"/>
                <a:cs typeface="Times New Roman" panose="02020603050405020304" pitchFamily="18" charset="0"/>
              </a:rPr>
              <a:t>June 28, 2021.</a:t>
            </a:r>
          </a:p>
        </p:txBody>
      </p:sp>
      <p:pic>
        <p:nvPicPr>
          <p:cNvPr id="8" name="object 3">
            <a:extLst>
              <a:ext uri="{FF2B5EF4-FFF2-40B4-BE49-F238E27FC236}">
                <a16:creationId xmlns:a16="http://schemas.microsoft.com/office/drawing/2014/main" id="{C84FA23A-AB87-A447-98CD-B6A155BB21C7}"/>
              </a:ext>
            </a:extLst>
          </p:cNvPr>
          <p:cNvPicPr/>
          <p:nvPr/>
        </p:nvPicPr>
        <p:blipFill>
          <a:blip r:embed="rId3" cstate="print"/>
          <a:stretch>
            <a:fillRect/>
          </a:stretch>
        </p:blipFill>
        <p:spPr>
          <a:xfrm>
            <a:off x="152400" y="4786"/>
            <a:ext cx="1050388" cy="1200443"/>
          </a:xfrm>
          <a:prstGeom prst="rect">
            <a:avLst/>
          </a:prstGeom>
        </p:spPr>
      </p:pic>
      <p:sp>
        <p:nvSpPr>
          <p:cNvPr id="9" name="Footer Placeholder 8">
            <a:extLst>
              <a:ext uri="{FF2B5EF4-FFF2-40B4-BE49-F238E27FC236}">
                <a16:creationId xmlns:a16="http://schemas.microsoft.com/office/drawing/2014/main" id="{49CC85D8-49C5-5607-D7D4-2DC4C9DA3208}"/>
              </a:ext>
            </a:extLst>
          </p:cNvPr>
          <p:cNvSpPr>
            <a:spLocks noGrp="1"/>
          </p:cNvSpPr>
          <p:nvPr>
            <p:ph type="ftr" sz="quarter" idx="11"/>
          </p:nvPr>
        </p:nvSpPr>
        <p:spPr/>
        <p:txBody>
          <a:bodyPr/>
          <a:lstStyle/>
          <a:p>
            <a:r>
              <a:rPr lang="en-US"/>
              <a:t>Department of Computer Science and Engineering </a:t>
            </a:r>
            <a:endParaRPr lang="en-IN"/>
          </a:p>
        </p:txBody>
      </p:sp>
    </p:spTree>
    <p:extLst>
      <p:ext uri="{BB962C8B-B14F-4D97-AF65-F5344CB8AC3E}">
        <p14:creationId xmlns:p14="http://schemas.microsoft.com/office/powerpoint/2010/main" val="579178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23088" y="2627733"/>
            <a:ext cx="7968912" cy="677621"/>
          </a:xfrm>
          <a:prstGeom prst="rect">
            <a:avLst/>
          </a:prstGeom>
        </p:spPr>
        <p:txBody>
          <a:bodyPr vert="horz" wrap="square" lIns="0" tIns="12700" rIns="0" bIns="0" rtlCol="0">
            <a:spAutoFit/>
          </a:bodyPr>
          <a:lstStyle/>
          <a:p>
            <a:pPr marL="12700" algn="just">
              <a:spcBef>
                <a:spcPts val="100"/>
              </a:spcBef>
            </a:pPr>
            <a:r>
              <a:rPr sz="4800" spc="-5" dirty="0">
                <a:latin typeface="Times New Roman" panose="02020603050405020304" pitchFamily="18" charset="0"/>
                <a:cs typeface="Times New Roman" panose="02020603050405020304" pitchFamily="18" charset="0"/>
              </a:rPr>
              <a:t>THANK</a:t>
            </a:r>
            <a:r>
              <a:rPr sz="4800" spc="-90" dirty="0">
                <a:latin typeface="Times New Roman" panose="02020603050405020304" pitchFamily="18" charset="0"/>
                <a:cs typeface="Times New Roman" panose="02020603050405020304" pitchFamily="18" charset="0"/>
              </a:rPr>
              <a:t> </a:t>
            </a:r>
            <a:r>
              <a:rPr sz="4800" spc="-130" dirty="0">
                <a:latin typeface="Times New Roman" panose="02020603050405020304" pitchFamily="18" charset="0"/>
                <a:cs typeface="Times New Roman" panose="02020603050405020304" pitchFamily="18" charset="0"/>
              </a:rPr>
              <a:t>YOU</a:t>
            </a:r>
            <a:endParaRPr sz="4800"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type="dt" sz="half" idx="6"/>
          </p:nvPr>
        </p:nvSpPr>
        <p:spPr>
          <a:xfrm>
            <a:off x="706967" y="6466776"/>
            <a:ext cx="1013459" cy="156068"/>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fld id="{95786622-521E-42D4-88CC-D35F655188BB}" type="datetime1">
              <a:rPr lang="en-US" spc="-5" smtClean="0"/>
              <a:t>6/7/2023</a:t>
            </a:fld>
            <a:endParaRPr spc="-5" dirty="0"/>
          </a:p>
        </p:txBody>
      </p:sp>
      <p:sp>
        <p:nvSpPr>
          <p:cNvPr id="4" name="object 4"/>
          <p:cNvSpPr txBox="1">
            <a:spLocks noGrp="1"/>
          </p:cNvSpPr>
          <p:nvPr>
            <p:ph type="sldNum" sz="quarter" idx="7"/>
          </p:nvPr>
        </p:nvSpPr>
        <p:spPr>
          <a:xfrm>
            <a:off x="11211321" y="6466763"/>
            <a:ext cx="308187" cy="156068"/>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IN" smtClean="0"/>
              <a:pPr marL="38100">
                <a:lnSpc>
                  <a:spcPts val="1240"/>
                </a:lnSpc>
              </a:pPr>
              <a:t>26</a:t>
            </a:fld>
            <a:endParaRPr dirty="0"/>
          </a:p>
        </p:txBody>
      </p:sp>
      <p:pic>
        <p:nvPicPr>
          <p:cNvPr id="6" name="object 3">
            <a:extLst>
              <a:ext uri="{FF2B5EF4-FFF2-40B4-BE49-F238E27FC236}">
                <a16:creationId xmlns:a16="http://schemas.microsoft.com/office/drawing/2014/main" id="{DDAACC25-FEDE-4177-D9AF-F725125AC2EE}"/>
              </a:ext>
            </a:extLst>
          </p:cNvPr>
          <p:cNvPicPr/>
          <p:nvPr/>
        </p:nvPicPr>
        <p:blipFill>
          <a:blip r:embed="rId2" cstate="print"/>
          <a:stretch>
            <a:fillRect/>
          </a:stretch>
        </p:blipFill>
        <p:spPr>
          <a:xfrm>
            <a:off x="152400" y="4786"/>
            <a:ext cx="1050388" cy="1200443"/>
          </a:xfrm>
          <a:prstGeom prst="rect">
            <a:avLst/>
          </a:prstGeom>
        </p:spPr>
      </p:pic>
      <p:pic>
        <p:nvPicPr>
          <p:cNvPr id="7" name="object 3">
            <a:extLst>
              <a:ext uri="{FF2B5EF4-FFF2-40B4-BE49-F238E27FC236}">
                <a16:creationId xmlns:a16="http://schemas.microsoft.com/office/drawing/2014/main" id="{E69EFDF7-2CC8-7EEE-5895-F29C51950337}"/>
              </a:ext>
            </a:extLst>
          </p:cNvPr>
          <p:cNvPicPr/>
          <p:nvPr/>
        </p:nvPicPr>
        <p:blipFill>
          <a:blip r:embed="rId3" cstate="print"/>
          <a:stretch>
            <a:fillRect/>
          </a:stretch>
        </p:blipFill>
        <p:spPr>
          <a:xfrm>
            <a:off x="10870114" y="0"/>
            <a:ext cx="990599" cy="1224480"/>
          </a:xfrm>
          <a:prstGeom prst="rect">
            <a:avLst/>
          </a:prstGeom>
        </p:spPr>
      </p:pic>
      <p:sp>
        <p:nvSpPr>
          <p:cNvPr id="8" name="Footer Placeholder 7">
            <a:extLst>
              <a:ext uri="{FF2B5EF4-FFF2-40B4-BE49-F238E27FC236}">
                <a16:creationId xmlns:a16="http://schemas.microsoft.com/office/drawing/2014/main" id="{4DC2F290-77E1-F742-EAEE-BF0B2DAAD693}"/>
              </a:ext>
            </a:extLst>
          </p:cNvPr>
          <p:cNvSpPr>
            <a:spLocks noGrp="1"/>
          </p:cNvSpPr>
          <p:nvPr>
            <p:ph type="ftr" sz="quarter" idx="11"/>
          </p:nvPr>
        </p:nvSpPr>
        <p:spPr/>
        <p:txBody>
          <a:bodyPr/>
          <a:lstStyle/>
          <a:p>
            <a:r>
              <a:rPr lang="en-US"/>
              <a:t>Department of Computer Science and Engineering </a:t>
            </a: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7FEC98-8EC9-C8F2-6604-3A5625637AFF}"/>
              </a:ext>
            </a:extLst>
          </p:cNvPr>
          <p:cNvSpPr>
            <a:spLocks noGrp="1"/>
          </p:cNvSpPr>
          <p:nvPr>
            <p:ph type="dt" sz="half" idx="10"/>
          </p:nvPr>
        </p:nvSpPr>
        <p:spPr/>
        <p:txBody>
          <a:bodyPr/>
          <a:lstStyle/>
          <a:p>
            <a:fld id="{2C82CF8E-953D-4AF3-B934-5B29E8C489EC}" type="datetime1">
              <a:rPr lang="en-US" smtClean="0"/>
              <a:t>6/7/2023</a:t>
            </a:fld>
            <a:endParaRPr lang="en-IN"/>
          </a:p>
        </p:txBody>
      </p:sp>
      <p:sp>
        <p:nvSpPr>
          <p:cNvPr id="4" name="Slide Number Placeholder 3">
            <a:extLst>
              <a:ext uri="{FF2B5EF4-FFF2-40B4-BE49-F238E27FC236}">
                <a16:creationId xmlns:a16="http://schemas.microsoft.com/office/drawing/2014/main" id="{B181CEE6-075F-0065-5B5A-DEF65FDAB264}"/>
              </a:ext>
            </a:extLst>
          </p:cNvPr>
          <p:cNvSpPr>
            <a:spLocks noGrp="1"/>
          </p:cNvSpPr>
          <p:nvPr>
            <p:ph type="sldNum" sz="quarter" idx="12"/>
          </p:nvPr>
        </p:nvSpPr>
        <p:spPr/>
        <p:txBody>
          <a:bodyPr/>
          <a:lstStyle/>
          <a:p>
            <a:fld id="{F3D1750D-2E0A-4829-88FB-0F61897A4AD4}" type="slidenum">
              <a:rPr lang="en-IN" smtClean="0"/>
              <a:t>3</a:t>
            </a:fld>
            <a:endParaRPr lang="en-IN"/>
          </a:p>
        </p:txBody>
      </p:sp>
      <p:sp>
        <p:nvSpPr>
          <p:cNvPr id="6" name="TextBox 5">
            <a:extLst>
              <a:ext uri="{FF2B5EF4-FFF2-40B4-BE49-F238E27FC236}">
                <a16:creationId xmlns:a16="http://schemas.microsoft.com/office/drawing/2014/main" id="{871F6B27-9D2F-6284-3029-4D5FC139EA8E}"/>
              </a:ext>
            </a:extLst>
          </p:cNvPr>
          <p:cNvSpPr txBox="1"/>
          <p:nvPr/>
        </p:nvSpPr>
        <p:spPr>
          <a:xfrm flipH="1">
            <a:off x="4731046" y="448901"/>
            <a:ext cx="2729906" cy="553998"/>
          </a:xfrm>
          <a:prstGeom prst="rect">
            <a:avLst/>
          </a:prstGeom>
          <a:noFill/>
        </p:spPr>
        <p:txBody>
          <a:bodyPr wrap="square" rtlCol="0">
            <a:spAutoFit/>
          </a:bodyPr>
          <a:lstStyle/>
          <a:p>
            <a:r>
              <a:rPr lang="en-IN" sz="3000" dirty="0">
                <a:latin typeface="Times New Roman" panose="02020603050405020304" pitchFamily="18" charset="0"/>
                <a:cs typeface="Times New Roman" panose="02020603050405020304" pitchFamily="18" charset="0"/>
              </a:rPr>
              <a:t>ABSTRACT</a:t>
            </a:r>
          </a:p>
        </p:txBody>
      </p:sp>
      <p:sp>
        <p:nvSpPr>
          <p:cNvPr id="8" name="TextBox 7">
            <a:extLst>
              <a:ext uri="{FF2B5EF4-FFF2-40B4-BE49-F238E27FC236}">
                <a16:creationId xmlns:a16="http://schemas.microsoft.com/office/drawing/2014/main" id="{7FBCFC4A-19D2-0F7B-4EC7-4EC4BDC09CB6}"/>
              </a:ext>
            </a:extLst>
          </p:cNvPr>
          <p:cNvSpPr txBox="1"/>
          <p:nvPr/>
        </p:nvSpPr>
        <p:spPr>
          <a:xfrm>
            <a:off x="1622087" y="1851400"/>
            <a:ext cx="8947825" cy="2807948"/>
          </a:xfrm>
          <a:prstGeom prst="rect">
            <a:avLst/>
          </a:prstGeom>
          <a:noFill/>
        </p:spPr>
        <p:txBody>
          <a:bodyPr wrap="square" rtlCol="0">
            <a:spAutoFit/>
          </a:bodyPr>
          <a:lstStyle/>
          <a:p>
            <a:pPr algn="just">
              <a:lnSpc>
                <a:spcPct val="107000"/>
              </a:lnSpc>
              <a:spcAft>
                <a:spcPts val="800"/>
              </a:spcAft>
            </a:pPr>
            <a:r>
              <a:rPr lang="en-US" sz="2000" dirty="0">
                <a:latin typeface="Times New Roman" panose="02020603050405020304" pitchFamily="18" charset="0"/>
                <a:cs typeface="Times New Roman" panose="02020603050405020304" pitchFamily="18" charset="0"/>
              </a:rPr>
              <a:t>Stock market price data is generated in huge volume and it changes every second. Stock market is a complex and challenging system where people will either gain money or lose their entire life savings. In this work, an attempt is made for prediction of stock market trend.</a:t>
            </a:r>
            <a:r>
              <a:rPr lang="en-IN" sz="2000" dirty="0">
                <a:effectLst/>
                <a:latin typeface="Calibri Light" panose="020F0302020204030204" pitchFamily="34"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Novel stock price prediction on Indian market using algorithms Deep Neural Networks and XGBoost with measured accuracy in terms of RMSE. We would be using LSTM followed by Ensemble techniques to predict the stock market price on Indian stock market dataset.</a:t>
            </a:r>
          </a:p>
          <a:p>
            <a:pPr algn="just"/>
            <a:endParaRPr lang="en-IN" sz="2000" dirty="0">
              <a:latin typeface="Times New Roman" panose="02020603050405020304" pitchFamily="18" charset="0"/>
              <a:cs typeface="Times New Roman" panose="02020603050405020304" pitchFamily="18" charset="0"/>
            </a:endParaRPr>
          </a:p>
        </p:txBody>
      </p:sp>
      <p:pic>
        <p:nvPicPr>
          <p:cNvPr id="9" name="object 3">
            <a:extLst>
              <a:ext uri="{FF2B5EF4-FFF2-40B4-BE49-F238E27FC236}">
                <a16:creationId xmlns:a16="http://schemas.microsoft.com/office/drawing/2014/main" id="{C65D21C9-C142-C142-89FF-299FD1FC6B89}"/>
              </a:ext>
            </a:extLst>
          </p:cNvPr>
          <p:cNvPicPr/>
          <p:nvPr/>
        </p:nvPicPr>
        <p:blipFill>
          <a:blip r:embed="rId2" cstate="print"/>
          <a:stretch>
            <a:fillRect/>
          </a:stretch>
        </p:blipFill>
        <p:spPr>
          <a:xfrm>
            <a:off x="10870114" y="0"/>
            <a:ext cx="990599" cy="1224480"/>
          </a:xfrm>
          <a:prstGeom prst="rect">
            <a:avLst/>
          </a:prstGeom>
        </p:spPr>
      </p:pic>
      <p:pic>
        <p:nvPicPr>
          <p:cNvPr id="10" name="object 3">
            <a:extLst>
              <a:ext uri="{FF2B5EF4-FFF2-40B4-BE49-F238E27FC236}">
                <a16:creationId xmlns:a16="http://schemas.microsoft.com/office/drawing/2014/main" id="{56684231-5741-F215-E317-0687F85FB556}"/>
              </a:ext>
            </a:extLst>
          </p:cNvPr>
          <p:cNvPicPr/>
          <p:nvPr/>
        </p:nvPicPr>
        <p:blipFill>
          <a:blip r:embed="rId3" cstate="print"/>
          <a:stretch>
            <a:fillRect/>
          </a:stretch>
        </p:blipFill>
        <p:spPr>
          <a:xfrm>
            <a:off x="152400" y="4786"/>
            <a:ext cx="1050388" cy="1200443"/>
          </a:xfrm>
          <a:prstGeom prst="rect">
            <a:avLst/>
          </a:prstGeom>
        </p:spPr>
      </p:pic>
      <p:sp>
        <p:nvSpPr>
          <p:cNvPr id="11" name="Footer Placeholder 10">
            <a:extLst>
              <a:ext uri="{FF2B5EF4-FFF2-40B4-BE49-F238E27FC236}">
                <a16:creationId xmlns:a16="http://schemas.microsoft.com/office/drawing/2014/main" id="{6035EEAE-9894-48C9-0DDB-F0F56E8F6E80}"/>
              </a:ext>
            </a:extLst>
          </p:cNvPr>
          <p:cNvSpPr>
            <a:spLocks noGrp="1"/>
          </p:cNvSpPr>
          <p:nvPr>
            <p:ph type="ftr" sz="quarter" idx="11"/>
          </p:nvPr>
        </p:nvSpPr>
        <p:spPr/>
        <p:txBody>
          <a:bodyPr/>
          <a:lstStyle/>
          <a:p>
            <a:r>
              <a:rPr lang="en-US"/>
              <a:t>Department of Computer Science and Engineering </a:t>
            </a:r>
            <a:endParaRPr lang="en-IN"/>
          </a:p>
        </p:txBody>
      </p:sp>
    </p:spTree>
    <p:extLst>
      <p:ext uri="{BB962C8B-B14F-4D97-AF65-F5344CB8AC3E}">
        <p14:creationId xmlns:p14="http://schemas.microsoft.com/office/powerpoint/2010/main" val="2588678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F343D6-43D2-C603-C8D1-F625C8A20A6C}"/>
              </a:ext>
            </a:extLst>
          </p:cNvPr>
          <p:cNvSpPr>
            <a:spLocks noGrp="1"/>
          </p:cNvSpPr>
          <p:nvPr>
            <p:ph type="dt" sz="half" idx="10"/>
          </p:nvPr>
        </p:nvSpPr>
        <p:spPr/>
        <p:txBody>
          <a:bodyPr/>
          <a:lstStyle/>
          <a:p>
            <a:fld id="{35B41021-A710-4430-ABD0-73D5AA356D6E}" type="datetime1">
              <a:rPr lang="en-US" smtClean="0"/>
              <a:t>6/7/2023</a:t>
            </a:fld>
            <a:endParaRPr lang="en-IN"/>
          </a:p>
        </p:txBody>
      </p:sp>
      <p:sp>
        <p:nvSpPr>
          <p:cNvPr id="4" name="Slide Number Placeholder 3">
            <a:extLst>
              <a:ext uri="{FF2B5EF4-FFF2-40B4-BE49-F238E27FC236}">
                <a16:creationId xmlns:a16="http://schemas.microsoft.com/office/drawing/2014/main" id="{5DAD2BE1-312F-F96B-2CCD-00971442F53D}"/>
              </a:ext>
            </a:extLst>
          </p:cNvPr>
          <p:cNvSpPr>
            <a:spLocks noGrp="1"/>
          </p:cNvSpPr>
          <p:nvPr>
            <p:ph type="sldNum" sz="quarter" idx="12"/>
          </p:nvPr>
        </p:nvSpPr>
        <p:spPr/>
        <p:txBody>
          <a:bodyPr/>
          <a:lstStyle/>
          <a:p>
            <a:fld id="{F3D1750D-2E0A-4829-88FB-0F61897A4AD4}" type="slidenum">
              <a:rPr lang="en-IN" smtClean="0"/>
              <a:t>4</a:t>
            </a:fld>
            <a:endParaRPr lang="en-IN"/>
          </a:p>
        </p:txBody>
      </p:sp>
      <p:pic>
        <p:nvPicPr>
          <p:cNvPr id="5" name="object 3">
            <a:extLst>
              <a:ext uri="{FF2B5EF4-FFF2-40B4-BE49-F238E27FC236}">
                <a16:creationId xmlns:a16="http://schemas.microsoft.com/office/drawing/2014/main" id="{704B260C-9D44-874C-D77F-C16DD981CED3}"/>
              </a:ext>
            </a:extLst>
          </p:cNvPr>
          <p:cNvPicPr/>
          <p:nvPr/>
        </p:nvPicPr>
        <p:blipFill>
          <a:blip r:embed="rId2" cstate="print"/>
          <a:stretch>
            <a:fillRect/>
          </a:stretch>
        </p:blipFill>
        <p:spPr>
          <a:xfrm>
            <a:off x="152400" y="4786"/>
            <a:ext cx="1050388" cy="1200443"/>
          </a:xfrm>
          <a:prstGeom prst="rect">
            <a:avLst/>
          </a:prstGeom>
        </p:spPr>
      </p:pic>
      <p:pic>
        <p:nvPicPr>
          <p:cNvPr id="6" name="object 3">
            <a:extLst>
              <a:ext uri="{FF2B5EF4-FFF2-40B4-BE49-F238E27FC236}">
                <a16:creationId xmlns:a16="http://schemas.microsoft.com/office/drawing/2014/main" id="{1B94A888-DA47-ED1B-E15E-70834D7B91C9}"/>
              </a:ext>
            </a:extLst>
          </p:cNvPr>
          <p:cNvPicPr/>
          <p:nvPr/>
        </p:nvPicPr>
        <p:blipFill>
          <a:blip r:embed="rId3" cstate="print"/>
          <a:stretch>
            <a:fillRect/>
          </a:stretch>
        </p:blipFill>
        <p:spPr>
          <a:xfrm>
            <a:off x="10870114" y="0"/>
            <a:ext cx="990599" cy="1224480"/>
          </a:xfrm>
          <a:prstGeom prst="rect">
            <a:avLst/>
          </a:prstGeom>
        </p:spPr>
      </p:pic>
      <p:sp>
        <p:nvSpPr>
          <p:cNvPr id="7" name="TextBox 6">
            <a:extLst>
              <a:ext uri="{FF2B5EF4-FFF2-40B4-BE49-F238E27FC236}">
                <a16:creationId xmlns:a16="http://schemas.microsoft.com/office/drawing/2014/main" id="{045FF0D1-E896-1A02-B7F4-2C241A4318A5}"/>
              </a:ext>
            </a:extLst>
          </p:cNvPr>
          <p:cNvSpPr txBox="1"/>
          <p:nvPr/>
        </p:nvSpPr>
        <p:spPr>
          <a:xfrm>
            <a:off x="4182082" y="391910"/>
            <a:ext cx="3827835" cy="553998"/>
          </a:xfrm>
          <a:prstGeom prst="rect">
            <a:avLst/>
          </a:prstGeom>
          <a:noFill/>
        </p:spPr>
        <p:txBody>
          <a:bodyPr wrap="square" rtlCol="0">
            <a:spAutoFit/>
          </a:bodyPr>
          <a:lstStyle/>
          <a:p>
            <a:r>
              <a:rPr lang="en-IN" sz="3000" dirty="0">
                <a:latin typeface="Times New Roman" panose="02020603050405020304" pitchFamily="18" charset="0"/>
                <a:cs typeface="Times New Roman" panose="02020603050405020304" pitchFamily="18" charset="0"/>
              </a:rPr>
              <a:t>INTRODUCTION</a:t>
            </a:r>
          </a:p>
        </p:txBody>
      </p:sp>
      <p:sp>
        <p:nvSpPr>
          <p:cNvPr id="8" name="TextBox 7">
            <a:extLst>
              <a:ext uri="{FF2B5EF4-FFF2-40B4-BE49-F238E27FC236}">
                <a16:creationId xmlns:a16="http://schemas.microsoft.com/office/drawing/2014/main" id="{7CBE9D69-6A9E-F00C-210F-B11AA187DDC5}"/>
              </a:ext>
            </a:extLst>
          </p:cNvPr>
          <p:cNvSpPr txBox="1"/>
          <p:nvPr/>
        </p:nvSpPr>
        <p:spPr>
          <a:xfrm>
            <a:off x="1545676" y="1676777"/>
            <a:ext cx="9623298"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2000" b="0" i="0" dirty="0">
                <a:solidFill>
                  <a:srgbClr val="3A3E46"/>
                </a:solidFill>
                <a:effectLst/>
                <a:latin typeface="Times New Roman" panose="02020603050405020304" pitchFamily="18" charset="0"/>
                <a:cs typeface="Times New Roman" panose="02020603050405020304" pitchFamily="18" charset="0"/>
              </a:rPr>
              <a:t>Stock Market Prediction is an example of time-series forecasting that promptly examines previous data and estimates future data values. </a:t>
            </a:r>
          </a:p>
          <a:p>
            <a:pPr marL="285750" indent="-285750" algn="just">
              <a:buFont typeface="Arial" panose="020B0604020202020204" pitchFamily="34" charset="0"/>
              <a:buChar char="•"/>
            </a:pPr>
            <a:endParaRPr lang="en-US" sz="2000" dirty="0">
              <a:solidFill>
                <a:srgbClr val="3A3E46"/>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0" i="0" dirty="0">
                <a:solidFill>
                  <a:srgbClr val="3A3E46"/>
                </a:solidFill>
                <a:effectLst/>
                <a:latin typeface="Times New Roman" panose="02020603050405020304" pitchFamily="18" charset="0"/>
                <a:cs typeface="Times New Roman" panose="02020603050405020304" pitchFamily="18" charset="0"/>
              </a:rPr>
              <a:t>It is the act of trying to determine the future value of a company stock or other financial instrument on an exchange.</a:t>
            </a:r>
          </a:p>
          <a:p>
            <a:pPr marL="285750" indent="-285750" algn="just">
              <a:buFont typeface="Arial" panose="020B0604020202020204" pitchFamily="34" charset="0"/>
              <a:buChar char="•"/>
            </a:pPr>
            <a:endParaRPr lang="en-US" sz="2000" dirty="0">
              <a:solidFill>
                <a:srgbClr val="3A3E46"/>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stock price crisis is nothing but a significant drop in stock price within a few days due to heavy selling in stocks.</a:t>
            </a:r>
            <a:endParaRPr lang="en-US" sz="2000" b="0" i="0" dirty="0">
              <a:solidFill>
                <a:srgbClr val="3A3E46"/>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000" dirty="0">
              <a:solidFill>
                <a:srgbClr val="3A3E46"/>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Stock crisis prediction helps investors to exit the market at the right time.</a:t>
            </a:r>
          </a:p>
          <a:p>
            <a:pPr marL="285750" indent="-285750" algn="just">
              <a:buFont typeface="Arial" panose="020B0604020202020204" pitchFamily="34" charset="0"/>
              <a:buChar char="•"/>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2000" dirty="0"/>
          </a:p>
        </p:txBody>
      </p:sp>
      <p:sp>
        <p:nvSpPr>
          <p:cNvPr id="10" name="Footer Placeholder 9">
            <a:extLst>
              <a:ext uri="{FF2B5EF4-FFF2-40B4-BE49-F238E27FC236}">
                <a16:creationId xmlns:a16="http://schemas.microsoft.com/office/drawing/2014/main" id="{6EFCD3DD-CF42-81BF-3711-1D49CDAFDE49}"/>
              </a:ext>
            </a:extLst>
          </p:cNvPr>
          <p:cNvSpPr>
            <a:spLocks noGrp="1"/>
          </p:cNvSpPr>
          <p:nvPr>
            <p:ph type="ftr" sz="quarter" idx="11"/>
          </p:nvPr>
        </p:nvSpPr>
        <p:spPr/>
        <p:txBody>
          <a:bodyPr/>
          <a:lstStyle/>
          <a:p>
            <a:r>
              <a:rPr lang="en-US"/>
              <a:t>Department of Computer Science and Engineering </a:t>
            </a:r>
            <a:endParaRPr lang="en-IN"/>
          </a:p>
        </p:txBody>
      </p:sp>
    </p:spTree>
    <p:extLst>
      <p:ext uri="{BB962C8B-B14F-4D97-AF65-F5344CB8AC3E}">
        <p14:creationId xmlns:p14="http://schemas.microsoft.com/office/powerpoint/2010/main" val="882393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F343D6-43D2-C603-C8D1-F625C8A20A6C}"/>
              </a:ext>
            </a:extLst>
          </p:cNvPr>
          <p:cNvSpPr>
            <a:spLocks noGrp="1"/>
          </p:cNvSpPr>
          <p:nvPr>
            <p:ph type="dt" sz="half" idx="10"/>
          </p:nvPr>
        </p:nvSpPr>
        <p:spPr/>
        <p:txBody>
          <a:bodyPr/>
          <a:lstStyle/>
          <a:p>
            <a:fld id="{4CC06CF9-FB2E-481F-B986-BA718CB850B2}" type="datetime1">
              <a:rPr lang="en-US" smtClean="0"/>
              <a:t>6/7/2023</a:t>
            </a:fld>
            <a:endParaRPr lang="en-IN"/>
          </a:p>
        </p:txBody>
      </p:sp>
      <p:sp>
        <p:nvSpPr>
          <p:cNvPr id="4" name="Slide Number Placeholder 3">
            <a:extLst>
              <a:ext uri="{FF2B5EF4-FFF2-40B4-BE49-F238E27FC236}">
                <a16:creationId xmlns:a16="http://schemas.microsoft.com/office/drawing/2014/main" id="{5DAD2BE1-312F-F96B-2CCD-00971442F53D}"/>
              </a:ext>
            </a:extLst>
          </p:cNvPr>
          <p:cNvSpPr>
            <a:spLocks noGrp="1"/>
          </p:cNvSpPr>
          <p:nvPr>
            <p:ph type="sldNum" sz="quarter" idx="12"/>
          </p:nvPr>
        </p:nvSpPr>
        <p:spPr/>
        <p:txBody>
          <a:bodyPr/>
          <a:lstStyle/>
          <a:p>
            <a:fld id="{F3D1750D-2E0A-4829-88FB-0F61897A4AD4}" type="slidenum">
              <a:rPr lang="en-IN" smtClean="0"/>
              <a:t>5</a:t>
            </a:fld>
            <a:endParaRPr lang="en-IN"/>
          </a:p>
        </p:txBody>
      </p:sp>
      <p:pic>
        <p:nvPicPr>
          <p:cNvPr id="5" name="object 3">
            <a:extLst>
              <a:ext uri="{FF2B5EF4-FFF2-40B4-BE49-F238E27FC236}">
                <a16:creationId xmlns:a16="http://schemas.microsoft.com/office/drawing/2014/main" id="{704B260C-9D44-874C-D77F-C16DD981CED3}"/>
              </a:ext>
            </a:extLst>
          </p:cNvPr>
          <p:cNvPicPr/>
          <p:nvPr/>
        </p:nvPicPr>
        <p:blipFill>
          <a:blip r:embed="rId2" cstate="print"/>
          <a:stretch>
            <a:fillRect/>
          </a:stretch>
        </p:blipFill>
        <p:spPr>
          <a:xfrm>
            <a:off x="152400" y="4786"/>
            <a:ext cx="1050388" cy="1200443"/>
          </a:xfrm>
          <a:prstGeom prst="rect">
            <a:avLst/>
          </a:prstGeom>
        </p:spPr>
      </p:pic>
      <p:pic>
        <p:nvPicPr>
          <p:cNvPr id="6" name="object 3">
            <a:extLst>
              <a:ext uri="{FF2B5EF4-FFF2-40B4-BE49-F238E27FC236}">
                <a16:creationId xmlns:a16="http://schemas.microsoft.com/office/drawing/2014/main" id="{1B94A888-DA47-ED1B-E15E-70834D7B91C9}"/>
              </a:ext>
            </a:extLst>
          </p:cNvPr>
          <p:cNvPicPr/>
          <p:nvPr/>
        </p:nvPicPr>
        <p:blipFill>
          <a:blip r:embed="rId3" cstate="print"/>
          <a:stretch>
            <a:fillRect/>
          </a:stretch>
        </p:blipFill>
        <p:spPr>
          <a:xfrm>
            <a:off x="10870114" y="0"/>
            <a:ext cx="990599" cy="1224480"/>
          </a:xfrm>
          <a:prstGeom prst="rect">
            <a:avLst/>
          </a:prstGeom>
        </p:spPr>
      </p:pic>
      <p:sp>
        <p:nvSpPr>
          <p:cNvPr id="7" name="TextBox 6">
            <a:extLst>
              <a:ext uri="{FF2B5EF4-FFF2-40B4-BE49-F238E27FC236}">
                <a16:creationId xmlns:a16="http://schemas.microsoft.com/office/drawing/2014/main" id="{045FF0D1-E896-1A02-B7F4-2C241A4318A5}"/>
              </a:ext>
            </a:extLst>
          </p:cNvPr>
          <p:cNvSpPr txBox="1"/>
          <p:nvPr/>
        </p:nvSpPr>
        <p:spPr>
          <a:xfrm>
            <a:off x="4182082" y="405466"/>
            <a:ext cx="3827835" cy="553998"/>
          </a:xfrm>
          <a:prstGeom prst="rect">
            <a:avLst/>
          </a:prstGeom>
          <a:noFill/>
        </p:spPr>
        <p:txBody>
          <a:bodyPr wrap="square" rtlCol="0">
            <a:spAutoFit/>
          </a:bodyPr>
          <a:lstStyle/>
          <a:p>
            <a:r>
              <a:rPr lang="en-IN" sz="3000" dirty="0">
                <a:latin typeface="Times New Roman" panose="02020603050405020304" pitchFamily="18" charset="0"/>
                <a:cs typeface="Times New Roman" panose="02020603050405020304" pitchFamily="18" charset="0"/>
              </a:rPr>
              <a:t>INTRODUCTION</a:t>
            </a:r>
          </a:p>
        </p:txBody>
      </p:sp>
      <p:sp>
        <p:nvSpPr>
          <p:cNvPr id="8" name="TextBox 7">
            <a:extLst>
              <a:ext uri="{FF2B5EF4-FFF2-40B4-BE49-F238E27FC236}">
                <a16:creationId xmlns:a16="http://schemas.microsoft.com/office/drawing/2014/main" id="{7CBE9D69-6A9E-F00C-210F-B11AA187DDC5}"/>
              </a:ext>
            </a:extLst>
          </p:cNvPr>
          <p:cNvSpPr txBox="1"/>
          <p:nvPr/>
        </p:nvSpPr>
        <p:spPr>
          <a:xfrm>
            <a:off x="1202788" y="1522889"/>
            <a:ext cx="10097311" cy="5016758"/>
          </a:xfrm>
          <a:prstGeom prst="rect">
            <a:avLst/>
          </a:prstGeom>
          <a:noFill/>
        </p:spPr>
        <p:txBody>
          <a:bodyPr wrap="square" rtlCol="0">
            <a:spAutoFit/>
          </a:bodyPr>
          <a:lstStyle/>
          <a:p>
            <a:pPr marL="285750" indent="-285750"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A deep neural network (DNN) is an ANN with multiple hidden layers between the input and output layers. We have an input, an output, and a flow of sequential data in a deep network.</a:t>
            </a:r>
          </a:p>
          <a:p>
            <a:pPr marL="285750" indent="-285750" algn="just">
              <a:buFont typeface="Arial" panose="020B0604020202020204" pitchFamily="34" charset="0"/>
              <a:buChar char="•"/>
            </a:pPr>
            <a:endPar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Deep neural networks (DNNs) combine the advantages of deep learning (DL) and neural networks and can be used to solve nonlinear problems more satisfactorily compared to conventional machine learning algorithms.</a:t>
            </a:r>
          </a:p>
          <a:p>
            <a:pPr marL="285750" indent="-285750" algn="just">
              <a:buFont typeface="Arial" panose="020B0604020202020204" pitchFamily="34" charset="0"/>
              <a:buChar char="•"/>
            </a:pPr>
            <a:endParaRPr lang="en-US" sz="2000" dirty="0">
              <a:solidFill>
                <a:srgbClr val="333333"/>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Ensemble methods is a machine learning technique that combines several base models in order to produce one optimal predictive model.</a:t>
            </a:r>
          </a:p>
          <a:p>
            <a:pPr marL="285750" indent="-285750" algn="just">
              <a:buFont typeface="Arial" panose="020B0604020202020204" pitchFamily="34" charset="0"/>
              <a:buChar char="•"/>
            </a:pPr>
            <a:endParaRPr lang="en-US" sz="2000" b="0" i="0" dirty="0">
              <a:solidFill>
                <a:srgbClr val="333333"/>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Results obtained using ensemble committee and those using other approaches would show that the ensemble approach has a lower error rate and generates fewer but compact rules.</a:t>
            </a:r>
          </a:p>
          <a:p>
            <a:pPr marL="342900" indent="-342900" algn="just">
              <a:buFont typeface="Arial" panose="020B0604020202020204" pitchFamily="34" charset="0"/>
              <a:buChar char="•"/>
            </a:pPr>
            <a:endParaRPr lang="en-US" sz="20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Long Short Term Memory (LSTM) networks are a type of Recurrent Neural Network that can learn order dependence.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
        <p:nvSpPr>
          <p:cNvPr id="9" name="Footer Placeholder 8">
            <a:extLst>
              <a:ext uri="{FF2B5EF4-FFF2-40B4-BE49-F238E27FC236}">
                <a16:creationId xmlns:a16="http://schemas.microsoft.com/office/drawing/2014/main" id="{C6278538-96C9-32B8-4FD1-DFFC8DD3D841}"/>
              </a:ext>
            </a:extLst>
          </p:cNvPr>
          <p:cNvSpPr>
            <a:spLocks noGrp="1"/>
          </p:cNvSpPr>
          <p:nvPr>
            <p:ph type="ftr" sz="quarter" idx="11"/>
          </p:nvPr>
        </p:nvSpPr>
        <p:spPr/>
        <p:txBody>
          <a:bodyPr/>
          <a:lstStyle/>
          <a:p>
            <a:r>
              <a:rPr lang="en-US"/>
              <a:t>Department of Computer Science and Engineering </a:t>
            </a:r>
            <a:endParaRPr lang="en-IN"/>
          </a:p>
        </p:txBody>
      </p:sp>
    </p:spTree>
    <p:extLst>
      <p:ext uri="{BB962C8B-B14F-4D97-AF65-F5344CB8AC3E}">
        <p14:creationId xmlns:p14="http://schemas.microsoft.com/office/powerpoint/2010/main" val="3313598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08457" y="290527"/>
            <a:ext cx="5861149" cy="428322"/>
          </a:xfrm>
          <a:prstGeom prst="rect">
            <a:avLst/>
          </a:prstGeom>
        </p:spPr>
        <p:txBody>
          <a:bodyPr vert="horz" wrap="square" lIns="0" tIns="12700" rIns="0" bIns="0" rtlCol="0">
            <a:spAutoFit/>
          </a:bodyPr>
          <a:lstStyle/>
          <a:p>
            <a:pPr marL="12700">
              <a:spcBef>
                <a:spcPts val="100"/>
              </a:spcBef>
            </a:pPr>
            <a:r>
              <a:rPr lang="en-IN" sz="3000" spc="-20" dirty="0">
                <a:latin typeface="Times New Roman" panose="02020603050405020304" pitchFamily="18" charset="0"/>
                <a:cs typeface="Times New Roman" panose="02020603050405020304" pitchFamily="18" charset="0"/>
              </a:rPr>
              <a:t>LITERATURE SURVEY</a:t>
            </a:r>
            <a:endParaRPr sz="3000" spc="-25" dirty="0">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xfrm>
            <a:off x="706967" y="6466776"/>
            <a:ext cx="1013459" cy="156068"/>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fld id="{9348A633-547C-46DD-BF04-864EA6EE2698}" type="datetime1">
              <a:rPr lang="en-US" spc="-5" smtClean="0"/>
              <a:t>6/7/2023</a:t>
            </a:fld>
            <a:endParaRPr spc="-5" dirty="0"/>
          </a:p>
        </p:txBody>
      </p:sp>
      <p:sp>
        <p:nvSpPr>
          <p:cNvPr id="5" name="object 5"/>
          <p:cNvSpPr txBox="1">
            <a:spLocks noGrp="1"/>
          </p:cNvSpPr>
          <p:nvPr>
            <p:ph type="sldNum" sz="quarter" idx="7"/>
          </p:nvPr>
        </p:nvSpPr>
        <p:spPr>
          <a:xfrm>
            <a:off x="11211321" y="6466763"/>
            <a:ext cx="308187" cy="156068"/>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IN" smtClean="0"/>
              <a:pPr marL="38100">
                <a:lnSpc>
                  <a:spcPts val="1240"/>
                </a:lnSpc>
              </a:pPr>
              <a:t>6</a:t>
            </a:fld>
            <a:endParaRPr dirty="0"/>
          </a:p>
        </p:txBody>
      </p:sp>
      <p:graphicFrame>
        <p:nvGraphicFramePr>
          <p:cNvPr id="7" name="Table 6"/>
          <p:cNvGraphicFramePr>
            <a:graphicFrameLocks noGrp="1"/>
          </p:cNvGraphicFramePr>
          <p:nvPr/>
        </p:nvGraphicFramePr>
        <p:xfrm>
          <a:off x="152399" y="1141041"/>
          <a:ext cx="11963402" cy="5329415"/>
        </p:xfrm>
        <a:graphic>
          <a:graphicData uri="http://schemas.openxmlformats.org/drawingml/2006/table">
            <a:tbl>
              <a:tblPr firstRow="1" bandRow="1">
                <a:tableStyleId>{5940675A-B579-460E-94D1-54222C63F5DA}</a:tableStyleId>
              </a:tblPr>
              <a:tblGrid>
                <a:gridCol w="690195">
                  <a:extLst>
                    <a:ext uri="{9D8B030D-6E8A-4147-A177-3AD203B41FA5}">
                      <a16:colId xmlns:a16="http://schemas.microsoft.com/office/drawing/2014/main" val="20000"/>
                    </a:ext>
                  </a:extLst>
                </a:gridCol>
                <a:gridCol w="3123139">
                  <a:extLst>
                    <a:ext uri="{9D8B030D-6E8A-4147-A177-3AD203B41FA5}">
                      <a16:colId xmlns:a16="http://schemas.microsoft.com/office/drawing/2014/main" val="20001"/>
                    </a:ext>
                  </a:extLst>
                </a:gridCol>
                <a:gridCol w="3065623">
                  <a:extLst>
                    <a:ext uri="{9D8B030D-6E8A-4147-A177-3AD203B41FA5}">
                      <a16:colId xmlns:a16="http://schemas.microsoft.com/office/drawing/2014/main" val="20002"/>
                    </a:ext>
                  </a:extLst>
                </a:gridCol>
                <a:gridCol w="5084445">
                  <a:extLst>
                    <a:ext uri="{9D8B030D-6E8A-4147-A177-3AD203B41FA5}">
                      <a16:colId xmlns:a16="http://schemas.microsoft.com/office/drawing/2014/main" val="20003"/>
                    </a:ext>
                  </a:extLst>
                </a:gridCol>
              </a:tblGrid>
              <a:tr h="582658">
                <a:tc>
                  <a:txBody>
                    <a:bodyPr/>
                    <a:lstStyle/>
                    <a:p>
                      <a:pPr algn="ctr"/>
                      <a:r>
                        <a:rPr lang="en-IN" b="1" dirty="0">
                          <a:latin typeface="Times New Roman" panose="02020603050405020304" pitchFamily="18" charset="0"/>
                          <a:cs typeface="Times New Roman" panose="02020603050405020304" pitchFamily="18" charset="0"/>
                        </a:rPr>
                        <a:t>S.No</a:t>
                      </a:r>
                    </a:p>
                  </a:txBody>
                  <a:tcPr/>
                </a:tc>
                <a:tc>
                  <a:txBody>
                    <a:bodyPr/>
                    <a:lstStyle/>
                    <a:p>
                      <a:pPr algn="ctr"/>
                      <a:r>
                        <a:rPr lang="en-IN" b="1" dirty="0">
                          <a:latin typeface="Times New Roman" panose="02020603050405020304" pitchFamily="18" charset="0"/>
                          <a:cs typeface="Times New Roman" panose="02020603050405020304" pitchFamily="18" charset="0"/>
                        </a:rPr>
                        <a:t>Title</a:t>
                      </a:r>
                      <a:r>
                        <a:rPr lang="en-IN" b="1" baseline="0" dirty="0">
                          <a:latin typeface="Times New Roman" panose="02020603050405020304" pitchFamily="18" charset="0"/>
                          <a:cs typeface="Times New Roman" panose="02020603050405020304" pitchFamily="18" charset="0"/>
                        </a:rPr>
                        <a:t> of the paper</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IN" b="1" dirty="0">
                          <a:latin typeface="Times New Roman" panose="02020603050405020304" pitchFamily="18" charset="0"/>
                          <a:cs typeface="Times New Roman" panose="02020603050405020304" pitchFamily="18" charset="0"/>
                        </a:rPr>
                        <a:t>Author(s) &amp;</a:t>
                      </a:r>
                      <a:r>
                        <a:rPr lang="en-IN" b="1" baseline="0" dirty="0">
                          <a:latin typeface="Times New Roman" panose="02020603050405020304" pitchFamily="18" charset="0"/>
                          <a:cs typeface="Times New Roman" panose="02020603050405020304" pitchFamily="18" charset="0"/>
                        </a:rPr>
                        <a:t> Journal Details</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IN" b="1" dirty="0">
                          <a:latin typeface="Times New Roman" panose="02020603050405020304" pitchFamily="18" charset="0"/>
                          <a:cs typeface="Times New Roman" panose="02020603050405020304" pitchFamily="18" charset="0"/>
                        </a:rPr>
                        <a:t>Description/</a:t>
                      </a:r>
                    </a:p>
                    <a:p>
                      <a:pPr algn="ctr"/>
                      <a:r>
                        <a:rPr lang="en-IN" b="1" dirty="0">
                          <a:latin typeface="Times New Roman" panose="02020603050405020304" pitchFamily="18" charset="0"/>
                          <a:cs typeface="Times New Roman" panose="02020603050405020304" pitchFamily="18" charset="0"/>
                        </a:rPr>
                        <a:t>Interpretation</a:t>
                      </a:r>
                    </a:p>
                  </a:txBody>
                  <a:tcPr/>
                </a:tc>
                <a:extLst>
                  <a:ext uri="{0D108BD9-81ED-4DB2-BD59-A6C34878D82A}">
                    <a16:rowId xmlns:a16="http://schemas.microsoft.com/office/drawing/2014/main" val="10000"/>
                  </a:ext>
                </a:extLst>
              </a:tr>
              <a:tr h="998843">
                <a:tc>
                  <a:txBody>
                    <a:bodyPr/>
                    <a:lstStyle/>
                    <a:p>
                      <a:r>
                        <a:rPr lang="en-IN" sz="1000" dirty="0"/>
                        <a:t>1.</a:t>
                      </a:r>
                    </a:p>
                  </a:txBody>
                  <a:tcPr/>
                </a:tc>
                <a:tc>
                  <a:txBody>
                    <a:bodyPr/>
                    <a:lstStyle/>
                    <a:p>
                      <a:r>
                        <a:rPr lang="en-US" sz="1000" b="0" i="0" u="none" strike="noStrike" baseline="0" dirty="0">
                          <a:solidFill>
                            <a:schemeClr val="tx1"/>
                          </a:solidFill>
                          <a:latin typeface="Times New Roman" panose="02020603050405020304" pitchFamily="18" charset="0"/>
                          <a:ea typeface="+mn-ea"/>
                          <a:cs typeface="Times New Roman" panose="02020603050405020304" pitchFamily="18" charset="0"/>
                        </a:rPr>
                        <a:t>A Machine Learning-Based Early Warning System for the Housing and Stock Markets</a:t>
                      </a:r>
                      <a:endParaRPr lang="en-IN" sz="1000" dirty="0">
                        <a:latin typeface="Times New Roman" panose="02020603050405020304" pitchFamily="18" charset="0"/>
                        <a:cs typeface="Times New Roman" panose="02020603050405020304" pitchFamily="18" charset="0"/>
                      </a:endParaRPr>
                    </a:p>
                  </a:txBody>
                  <a:tcPr/>
                </a:tc>
                <a:tc>
                  <a:txBody>
                    <a:bodyPr/>
                    <a:lstStyle/>
                    <a:p>
                      <a:r>
                        <a:rPr lang="en-IN" sz="1000" b="0" i="0" u="none" strike="noStrike" baseline="0" dirty="0">
                          <a:solidFill>
                            <a:schemeClr val="tx1"/>
                          </a:solidFill>
                          <a:latin typeface="Times New Roman" panose="02020603050405020304" pitchFamily="18" charset="0"/>
                          <a:ea typeface="+mn-ea"/>
                          <a:cs typeface="Times New Roman" panose="02020603050405020304" pitchFamily="18" charset="0"/>
                        </a:rPr>
                        <a:t>Doojin Ryu, </a:t>
                      </a:r>
                      <a:r>
                        <a:rPr lang="en-IN" sz="1000" b="0" i="0" u="none" strike="noStrike" baseline="0" dirty="0" err="1">
                          <a:solidFill>
                            <a:schemeClr val="tx1"/>
                          </a:solidFill>
                          <a:latin typeface="Times New Roman" panose="02020603050405020304" pitchFamily="18" charset="0"/>
                          <a:ea typeface="+mn-ea"/>
                          <a:cs typeface="Times New Roman" panose="02020603050405020304" pitchFamily="18" charset="0"/>
                        </a:rPr>
                        <a:t>Daehyeon</a:t>
                      </a:r>
                      <a:r>
                        <a:rPr lang="en-IN" sz="1000" b="0" i="0" u="none" strike="noStrike" baseline="0" dirty="0">
                          <a:solidFill>
                            <a:schemeClr val="tx1"/>
                          </a:solidFill>
                          <a:latin typeface="Times New Roman" panose="02020603050405020304" pitchFamily="18" charset="0"/>
                          <a:ea typeface="+mn-ea"/>
                          <a:cs typeface="Times New Roman" panose="02020603050405020304" pitchFamily="18" charset="0"/>
                        </a:rPr>
                        <a:t> Park,</a:t>
                      </a:r>
                      <a:r>
                        <a:rPr lang="en-US" sz="1000" b="0" i="0" u="none" strike="noStrike" baseline="0" dirty="0">
                          <a:solidFill>
                            <a:schemeClr val="tx1"/>
                          </a:solidFill>
                          <a:latin typeface="Times New Roman" panose="02020603050405020304" pitchFamily="18" charset="0"/>
                          <a:ea typeface="+mn-ea"/>
                          <a:cs typeface="Times New Roman" panose="02020603050405020304" pitchFamily="18" charset="0"/>
                        </a:rPr>
                        <a:t> IEEE Access (Volume 9), 06 May 2021</a:t>
                      </a:r>
                      <a:endParaRPr lang="en-IN" sz="10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IN" sz="1000" dirty="0">
                          <a:solidFill>
                            <a:schemeClr val="tx1"/>
                          </a:solidFill>
                          <a:effectLst/>
                          <a:latin typeface="Times New Roman" panose="02020603050405020304" pitchFamily="18" charset="0"/>
                          <a:ea typeface="+mn-ea"/>
                          <a:cs typeface="Times New Roman" panose="02020603050405020304" pitchFamily="18" charset="0"/>
                        </a:rPr>
                        <a:t>This study proposes an early warning system for risks of the housing markets due to occurrence of housing bubbles.</a:t>
                      </a:r>
                    </a:p>
                    <a:p>
                      <a:pPr marL="0" indent="0">
                        <a:buFont typeface="Arial" panose="020B0604020202020204" pitchFamily="34" charset="0"/>
                        <a:buNone/>
                      </a:pPr>
                      <a:endParaRPr lang="en-IN" sz="1000" dirty="0">
                        <a:solidFill>
                          <a:schemeClr val="tx1"/>
                        </a:solidFill>
                        <a:effectLst/>
                        <a:latin typeface="Times New Roman" panose="02020603050405020304" pitchFamily="18" charset="0"/>
                        <a:ea typeface="+mn-ea"/>
                        <a:cs typeface="Times New Roman" panose="02020603050405020304" pitchFamily="18" charset="0"/>
                      </a:endParaRPr>
                    </a:p>
                    <a:p>
                      <a:pPr marL="285750" indent="-285750">
                        <a:buFont typeface="Arial" panose="020B0604020202020204" pitchFamily="34" charset="0"/>
                        <a:buChar char="•"/>
                      </a:pPr>
                      <a:r>
                        <a:rPr lang="en-US" sz="1000" dirty="0">
                          <a:latin typeface="Times New Roman" panose="02020603050405020304" pitchFamily="18" charset="0"/>
                          <a:cs typeface="Times New Roman" panose="02020603050405020304" pitchFamily="18" charset="0"/>
                        </a:rPr>
                        <a:t>Future work - Since the predictive power of this EWS is vulnerable to drastic policy changes, further extension of the model to include policy and macroeconomic variables may be necessary for future studies.</a:t>
                      </a:r>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846242">
                <a:tc>
                  <a:txBody>
                    <a:bodyPr/>
                    <a:lstStyle/>
                    <a:p>
                      <a:r>
                        <a:rPr lang="en-IN" sz="1000" dirty="0"/>
                        <a:t>2.</a:t>
                      </a:r>
                    </a:p>
                  </a:txBody>
                  <a:tcPr/>
                </a:tc>
                <a:tc>
                  <a:txBody>
                    <a:bodyPr/>
                    <a:lstStyle/>
                    <a:p>
                      <a:r>
                        <a:rPr lang="en-US" sz="1000" b="0" i="0" u="none" strike="noStrike" baseline="0" dirty="0">
                          <a:solidFill>
                            <a:schemeClr val="tx1"/>
                          </a:solidFill>
                          <a:latin typeface="Times New Roman" panose="02020603050405020304" pitchFamily="18" charset="0"/>
                          <a:ea typeface="+mn-ea"/>
                          <a:cs typeface="Times New Roman" panose="02020603050405020304" pitchFamily="18" charset="0"/>
                        </a:rPr>
                        <a:t>Asymmetric Risk Spillovers Between China </a:t>
                      </a:r>
                      <a:r>
                        <a:rPr lang="en-IN" sz="1000" b="0" i="0" u="none" strike="noStrike" baseline="0" dirty="0">
                          <a:solidFill>
                            <a:schemeClr val="tx1"/>
                          </a:solidFill>
                          <a:latin typeface="Times New Roman" panose="02020603050405020304" pitchFamily="18" charset="0"/>
                          <a:ea typeface="+mn-ea"/>
                          <a:cs typeface="Times New Roman" panose="02020603050405020304" pitchFamily="18" charset="0"/>
                        </a:rPr>
                        <a:t>and ASEAN Stock Markets</a:t>
                      </a:r>
                      <a:endParaRPr lang="en-IN" sz="1000" dirty="0">
                        <a:latin typeface="Times New Roman" panose="02020603050405020304" pitchFamily="18" charset="0"/>
                        <a:cs typeface="Times New Roman" panose="02020603050405020304" pitchFamily="18" charset="0"/>
                      </a:endParaRPr>
                    </a:p>
                  </a:txBody>
                  <a:tcPr/>
                </a:tc>
                <a:tc>
                  <a:txBody>
                    <a:bodyPr/>
                    <a:lstStyle/>
                    <a:p>
                      <a:r>
                        <a:rPr lang="en-IN" sz="1000" b="0" i="0" u="none" strike="noStrike" baseline="0" dirty="0">
                          <a:solidFill>
                            <a:schemeClr val="tx1"/>
                          </a:solidFill>
                          <a:latin typeface="Times New Roman" panose="02020603050405020304" pitchFamily="18" charset="0"/>
                          <a:ea typeface="+mn-ea"/>
                          <a:cs typeface="Times New Roman" panose="02020603050405020304" pitchFamily="18" charset="0"/>
                        </a:rPr>
                        <a:t>Jiusheng Chen, </a:t>
                      </a:r>
                      <a:r>
                        <a:rPr lang="en-IN" sz="1000" b="0" i="0" u="none" strike="noStrike" baseline="0" dirty="0" err="1">
                          <a:solidFill>
                            <a:schemeClr val="tx1"/>
                          </a:solidFill>
                          <a:latin typeface="Times New Roman" panose="02020603050405020304" pitchFamily="18" charset="0"/>
                          <a:ea typeface="+mn-ea"/>
                          <a:cs typeface="Times New Roman" panose="02020603050405020304" pitchFamily="18" charset="0"/>
                        </a:rPr>
                        <a:t>Xianning</a:t>
                      </a:r>
                      <a:r>
                        <a:rPr lang="en-IN" sz="1000" b="0" i="0" u="none" strike="noStrike" baseline="0" dirty="0">
                          <a:solidFill>
                            <a:schemeClr val="tx1"/>
                          </a:solidFill>
                          <a:latin typeface="Times New Roman" panose="02020603050405020304" pitchFamily="18" charset="0"/>
                          <a:ea typeface="+mn-ea"/>
                          <a:cs typeface="Times New Roman" panose="02020603050405020304" pitchFamily="18" charset="0"/>
                        </a:rPr>
                        <a:t> Wang,</a:t>
                      </a:r>
                      <a:r>
                        <a:rPr lang="en-US" sz="1000" b="0" i="0" u="none" strike="noStrike" baseline="0" dirty="0">
                          <a:solidFill>
                            <a:schemeClr val="tx1"/>
                          </a:solidFill>
                          <a:latin typeface="Times New Roman" panose="02020603050405020304" pitchFamily="18" charset="0"/>
                          <a:ea typeface="+mn-ea"/>
                          <a:cs typeface="Times New Roman" panose="02020603050405020304" pitchFamily="18" charset="0"/>
                        </a:rPr>
                        <a:t> IEEE Access (Volume 9), 14 October 2021</a:t>
                      </a:r>
                      <a:endParaRPr lang="en-IN" sz="10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IN" sz="1000" dirty="0">
                          <a:solidFill>
                            <a:schemeClr val="tx1"/>
                          </a:solidFill>
                          <a:effectLst/>
                          <a:latin typeface="Times New Roman" panose="02020603050405020304" pitchFamily="18" charset="0"/>
                          <a:ea typeface="+mn-ea"/>
                          <a:cs typeface="Times New Roman" panose="02020603050405020304" pitchFamily="18" charset="0"/>
                        </a:rPr>
                        <a:t>It is used to detect whether there are any risk spillovers between any countries to avoid the stock market downturns. </a:t>
                      </a:r>
                    </a:p>
                    <a:p>
                      <a:pPr marL="0" indent="0">
                        <a:buFont typeface="Arial" panose="020B0604020202020204" pitchFamily="34" charset="0"/>
                        <a:buNone/>
                      </a:pPr>
                      <a:endParaRPr lang="en-IN" sz="1000" dirty="0">
                        <a:solidFill>
                          <a:schemeClr val="tx1"/>
                        </a:solidFill>
                        <a:effectLst/>
                        <a:latin typeface="Times New Roman" panose="02020603050405020304" pitchFamily="18" charset="0"/>
                        <a:ea typeface="+mn-ea"/>
                        <a:cs typeface="Times New Roman" panose="02020603050405020304" pitchFamily="18" charset="0"/>
                      </a:endParaRPr>
                    </a:p>
                    <a:p>
                      <a:pPr marL="285750" indent="-285750">
                        <a:buFont typeface="Arial" panose="020B0604020202020204" pitchFamily="34" charset="0"/>
                        <a:buChar char="•"/>
                      </a:pPr>
                      <a:r>
                        <a:rPr lang="en-US" sz="1000" dirty="0">
                          <a:latin typeface="Times New Roman" panose="02020603050405020304" pitchFamily="18" charset="0"/>
                          <a:cs typeface="Times New Roman" panose="02020603050405020304" pitchFamily="18" charset="0"/>
                        </a:rPr>
                        <a:t>Future work - research, we may include more risk spillover effect models and volatility models and consider whether different models can affect the results.</a:t>
                      </a:r>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998843">
                <a:tc>
                  <a:txBody>
                    <a:bodyPr/>
                    <a:lstStyle/>
                    <a:p>
                      <a:r>
                        <a:rPr lang="en-IN" sz="1000" dirty="0"/>
                        <a:t>3.</a:t>
                      </a:r>
                    </a:p>
                  </a:txBody>
                  <a:tcPr/>
                </a:tc>
                <a:tc>
                  <a:txBody>
                    <a:bodyPr/>
                    <a:lstStyle/>
                    <a:p>
                      <a:r>
                        <a:rPr lang="en-US" sz="1000" b="0" i="0" u="none" strike="noStrike" baseline="0" dirty="0">
                          <a:solidFill>
                            <a:schemeClr val="tx1"/>
                          </a:solidFill>
                          <a:latin typeface="Times New Roman" panose="02020603050405020304" pitchFamily="18" charset="0"/>
                          <a:ea typeface="+mn-ea"/>
                          <a:cs typeface="Times New Roman" panose="02020603050405020304" pitchFamily="18" charset="0"/>
                        </a:rPr>
                        <a:t>Decision Fusion for Stock Market Prediction: A </a:t>
                      </a:r>
                      <a:r>
                        <a:rPr lang="en-IN" sz="1000" b="0" i="0" u="none" strike="noStrike" baseline="0" dirty="0">
                          <a:solidFill>
                            <a:schemeClr val="tx1"/>
                          </a:solidFill>
                          <a:latin typeface="Times New Roman" panose="02020603050405020304" pitchFamily="18" charset="0"/>
                          <a:ea typeface="+mn-ea"/>
                          <a:cs typeface="Times New Roman" panose="02020603050405020304" pitchFamily="18" charset="0"/>
                        </a:rPr>
                        <a:t>Systematic Review</a:t>
                      </a:r>
                      <a:endParaRPr lang="en-IN" sz="1000" dirty="0">
                        <a:latin typeface="Times New Roman" panose="02020603050405020304" pitchFamily="18" charset="0"/>
                        <a:cs typeface="Times New Roman" panose="02020603050405020304" pitchFamily="18" charset="0"/>
                      </a:endParaRPr>
                    </a:p>
                  </a:txBody>
                  <a:tcPr/>
                </a:tc>
                <a:tc>
                  <a:txBody>
                    <a:bodyPr/>
                    <a:lstStyle/>
                    <a:p>
                      <a:r>
                        <a:rPr lang="nl-NL" sz="1000" b="0" i="0" u="none" strike="noStrike" baseline="0" dirty="0">
                          <a:solidFill>
                            <a:schemeClr val="tx1"/>
                          </a:solidFill>
                          <a:latin typeface="+mn-lt"/>
                          <a:ea typeface="+mn-ea"/>
                          <a:cs typeface="+mn-cs"/>
                        </a:rPr>
                        <a:t>Cheng Zhang, Nilam N. A. Sjarif, Roslina B. Ibrahim, IEEE Access (Volume 10), 01 August 2022</a:t>
                      </a:r>
                      <a:endParaRPr lang="en-IN" sz="1000" dirty="0"/>
                    </a:p>
                  </a:txBody>
                  <a:tcPr/>
                </a:tc>
                <a:tc>
                  <a:txBody>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dirty="0">
                          <a:solidFill>
                            <a:schemeClr val="tx1"/>
                          </a:solidFill>
                          <a:effectLst/>
                          <a:latin typeface="Times New Roman" panose="02020603050405020304" pitchFamily="18" charset="0"/>
                          <a:ea typeface="+mn-ea"/>
                          <a:cs typeface="Times New Roman" panose="02020603050405020304" pitchFamily="18" charset="0"/>
                        </a:rPr>
                        <a:t>This study represents how to provide different forecasts of a model having different structures for predicting the stock market prices.</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latin typeface="Times New Roman" panose="02020603050405020304" pitchFamily="18" charset="0"/>
                          <a:cs typeface="Times New Roman" panose="02020603050405020304" pitchFamily="18" charset="0"/>
                        </a:rPr>
                        <a:t>Future work - Developing an ensemble with base learners using other algorithms, such as the jump-diffusion model, generative adversarial network (GAN), graph neural network (GNN), and capsule network, can be a future direction for researchers.</a:t>
                      </a:r>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1831212">
                <a:tc>
                  <a:txBody>
                    <a:bodyPr/>
                    <a:lstStyle/>
                    <a:p>
                      <a:r>
                        <a:rPr lang="en-IN" sz="1000" dirty="0"/>
                        <a:t>4.</a:t>
                      </a:r>
                    </a:p>
                    <a:p>
                      <a:endParaRPr lang="en-IN" sz="1000" dirty="0"/>
                    </a:p>
                    <a:p>
                      <a:endParaRPr lang="en-IN" sz="1000" dirty="0"/>
                    </a:p>
                    <a:p>
                      <a:endParaRPr lang="en-IN" sz="1000" dirty="0"/>
                    </a:p>
                    <a:p>
                      <a:endParaRPr lang="en-IN" sz="1000" dirty="0"/>
                    </a:p>
                    <a:p>
                      <a:endParaRPr lang="en-IN" sz="1000" dirty="0"/>
                    </a:p>
                    <a:p>
                      <a:endParaRPr lang="en-IN" sz="10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dirty="0">
                          <a:latin typeface="Times New Roman" panose="02020603050405020304" pitchFamily="18" charset="0"/>
                          <a:cs typeface="Times New Roman" panose="02020603050405020304" pitchFamily="18" charset="0"/>
                        </a:rPr>
                        <a:t>Deep Reinforcement Learning Approach for Trading Automation in the Stock Market</a:t>
                      </a:r>
                      <a:endParaRPr lang="en-IN" sz="1000" dirty="0">
                        <a:latin typeface="Times New Roman" panose="02020603050405020304" pitchFamily="18" charset="0"/>
                        <a:cs typeface="Times New Roman" panose="02020603050405020304" pitchFamily="18" charset="0"/>
                      </a:endParaRPr>
                    </a:p>
                    <a:p>
                      <a:endParaRPr lang="en-IN" sz="1000" dirty="0"/>
                    </a:p>
                    <a:p>
                      <a:endParaRPr lang="en-IN" sz="1000" dirty="0"/>
                    </a:p>
                    <a:p>
                      <a:pPr marL="0" marR="0" lvl="0" indent="0" defTabSz="914400" eaLnBrk="1" fontAlgn="auto" latinLnBrk="0" hangingPunct="1">
                        <a:lnSpc>
                          <a:spcPct val="100000"/>
                        </a:lnSpc>
                        <a:spcBef>
                          <a:spcPts val="0"/>
                        </a:spcBef>
                        <a:spcAft>
                          <a:spcPts val="0"/>
                        </a:spcAft>
                        <a:buClrTx/>
                        <a:buSzTx/>
                        <a:buFontTx/>
                        <a:buNone/>
                        <a:tabLst/>
                        <a:defRPr/>
                      </a:pPr>
                      <a:endParaRPr lang="en-US" sz="1000" dirty="0">
                        <a:latin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1000" dirty="0">
                        <a:latin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1000" dirty="0">
                        <a:latin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anose="02020603050405020304" pitchFamily="18" charset="0"/>
                        <a:cs typeface="Times New Roman" panose="02020603050405020304" pitchFamily="18" charset="0"/>
                      </a:endParaRPr>
                    </a:p>
                    <a:p>
                      <a:endParaRPr lang="en-IN" sz="10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sv-SE" sz="1000" dirty="0">
                          <a:latin typeface="Times New Roman" panose="02020603050405020304" pitchFamily="18" charset="0"/>
                          <a:cs typeface="Times New Roman" panose="02020603050405020304" pitchFamily="18" charset="0"/>
                        </a:rPr>
                        <a:t>TAYLAN KABBANI AND EKREM DUMAN, IEEE Access Volume 10, 2022</a:t>
                      </a:r>
                      <a:endParaRPr lang="en-IN" sz="1000" dirty="0">
                        <a:latin typeface="Times New Roman" panose="02020603050405020304" pitchFamily="18" charset="0"/>
                        <a:cs typeface="Times New Roman" panose="02020603050405020304" pitchFamily="18" charset="0"/>
                      </a:endParaRPr>
                    </a:p>
                    <a:p>
                      <a:endParaRPr lang="en-IN" sz="1000" dirty="0"/>
                    </a:p>
                    <a:p>
                      <a:endParaRPr lang="en-IN" sz="1000" dirty="0"/>
                    </a:p>
                    <a:p>
                      <a:endParaRPr lang="en-IN" sz="1000" dirty="0"/>
                    </a:p>
                    <a:p>
                      <a:endParaRPr lang="en-IN" sz="1000" dirty="0"/>
                    </a:p>
                    <a:p>
                      <a:pPr marL="0" marR="0" lvl="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anose="02020603050405020304" pitchFamily="18" charset="0"/>
                        <a:cs typeface="Times New Roman" panose="02020603050405020304" pitchFamily="18" charset="0"/>
                      </a:endParaRPr>
                    </a:p>
                    <a:p>
                      <a:endParaRPr lang="en-IN" sz="1000" dirty="0"/>
                    </a:p>
                  </a:txBody>
                  <a:tcPr/>
                </a:tc>
                <a:tc>
                  <a:txBody>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latin typeface="Times New Roman" panose="02020603050405020304" pitchFamily="18" charset="0"/>
                          <a:cs typeface="Times New Roman" panose="02020603050405020304" pitchFamily="18" charset="0"/>
                        </a:rPr>
                        <a:t>The automation of profit generation in the stock market is possible using DRL, by combining the financial assets price "prediction" step and the "allocation" step of the portfolio to make optimal decisions through trial and error.</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dirty="0">
                        <a:latin typeface="Times New Roman" panose="02020603050405020304" pitchFamily="18" charset="0"/>
                        <a:cs typeface="Times New Roman" panose="02020603050405020304" pitchFamily="18" charset="0"/>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latin typeface="Times New Roman" panose="02020603050405020304" pitchFamily="18" charset="0"/>
                          <a:cs typeface="Times New Roman" panose="02020603050405020304" pitchFamily="18" charset="0"/>
                        </a:rPr>
                        <a:t>Future work - The approach 788 can be improved in future work by having more compu789 </a:t>
                      </a:r>
                      <a:r>
                        <a:rPr lang="en-US" sz="1000" dirty="0" err="1">
                          <a:latin typeface="Times New Roman" panose="02020603050405020304" pitchFamily="18" charset="0"/>
                          <a:cs typeface="Times New Roman" panose="02020603050405020304" pitchFamily="18" charset="0"/>
                        </a:rPr>
                        <a:t>tational</a:t>
                      </a:r>
                      <a:r>
                        <a:rPr lang="en-US" sz="1000" dirty="0">
                          <a:latin typeface="Times New Roman" panose="02020603050405020304" pitchFamily="18" charset="0"/>
                          <a:cs typeface="Times New Roman" panose="02020603050405020304" pitchFamily="18" charset="0"/>
                        </a:rPr>
                        <a:t> power to run more experiences and better evaluate 790 the approach.</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pic>
        <p:nvPicPr>
          <p:cNvPr id="3" name="object 3">
            <a:extLst>
              <a:ext uri="{FF2B5EF4-FFF2-40B4-BE49-F238E27FC236}">
                <a16:creationId xmlns:a16="http://schemas.microsoft.com/office/drawing/2014/main" id="{EF39CE5B-DC3E-1A07-2023-C9749BF216ED}"/>
              </a:ext>
            </a:extLst>
          </p:cNvPr>
          <p:cNvPicPr/>
          <p:nvPr/>
        </p:nvPicPr>
        <p:blipFill>
          <a:blip r:embed="rId2" cstate="print"/>
          <a:stretch>
            <a:fillRect/>
          </a:stretch>
        </p:blipFill>
        <p:spPr>
          <a:xfrm>
            <a:off x="152400" y="4787"/>
            <a:ext cx="1005191" cy="951772"/>
          </a:xfrm>
          <a:prstGeom prst="rect">
            <a:avLst/>
          </a:prstGeom>
        </p:spPr>
      </p:pic>
      <p:pic>
        <p:nvPicPr>
          <p:cNvPr id="8" name="object 3">
            <a:extLst>
              <a:ext uri="{FF2B5EF4-FFF2-40B4-BE49-F238E27FC236}">
                <a16:creationId xmlns:a16="http://schemas.microsoft.com/office/drawing/2014/main" id="{031448D9-DFFB-E39B-83CC-52E19B8FA820}"/>
              </a:ext>
            </a:extLst>
          </p:cNvPr>
          <p:cNvPicPr/>
          <p:nvPr/>
        </p:nvPicPr>
        <p:blipFill>
          <a:blip r:embed="rId3" cstate="print"/>
          <a:stretch>
            <a:fillRect/>
          </a:stretch>
        </p:blipFill>
        <p:spPr>
          <a:xfrm>
            <a:off x="10870114" y="0"/>
            <a:ext cx="861443" cy="1009377"/>
          </a:xfrm>
          <a:prstGeom prst="rect">
            <a:avLst/>
          </a:prstGeom>
        </p:spPr>
      </p:pic>
      <p:sp>
        <p:nvSpPr>
          <p:cNvPr id="9" name="Footer Placeholder 8">
            <a:extLst>
              <a:ext uri="{FF2B5EF4-FFF2-40B4-BE49-F238E27FC236}">
                <a16:creationId xmlns:a16="http://schemas.microsoft.com/office/drawing/2014/main" id="{DD725DDD-2802-D472-BD0B-48CEC006103D}"/>
              </a:ext>
            </a:extLst>
          </p:cNvPr>
          <p:cNvSpPr>
            <a:spLocks noGrp="1"/>
          </p:cNvSpPr>
          <p:nvPr>
            <p:ph type="ftr" sz="quarter" idx="11"/>
          </p:nvPr>
        </p:nvSpPr>
        <p:spPr/>
        <p:txBody>
          <a:bodyPr/>
          <a:lstStyle/>
          <a:p>
            <a:r>
              <a:rPr lang="en-US"/>
              <a:t>Department of Computer Science and Engineering </a:t>
            </a: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5491" y="357339"/>
            <a:ext cx="5937349" cy="428322"/>
          </a:xfrm>
          <a:prstGeom prst="rect">
            <a:avLst/>
          </a:prstGeom>
        </p:spPr>
        <p:txBody>
          <a:bodyPr vert="horz" wrap="square" lIns="0" tIns="12700" rIns="0" bIns="0" rtlCol="0">
            <a:spAutoFit/>
          </a:bodyPr>
          <a:lstStyle/>
          <a:p>
            <a:pPr marL="12700">
              <a:spcBef>
                <a:spcPts val="100"/>
              </a:spcBef>
            </a:pPr>
            <a:r>
              <a:rPr lang="en-IN" sz="3000" spc="-20" dirty="0">
                <a:latin typeface="Times New Roman" panose="02020603050405020304" pitchFamily="18" charset="0"/>
                <a:cs typeface="Times New Roman" panose="02020603050405020304" pitchFamily="18" charset="0"/>
              </a:rPr>
              <a:t>LITERATURE SURVEY</a:t>
            </a:r>
            <a:endParaRPr sz="3000" spc="-25" dirty="0">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xfrm>
            <a:off x="706967" y="6466776"/>
            <a:ext cx="1013459" cy="156068"/>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fld id="{CB99D769-2019-46FC-91BA-9385A515FED1}" type="datetime1">
              <a:rPr lang="en-US" spc="-5" smtClean="0"/>
              <a:t>6/7/2023</a:t>
            </a:fld>
            <a:endParaRPr spc="-5" dirty="0"/>
          </a:p>
        </p:txBody>
      </p:sp>
      <p:sp>
        <p:nvSpPr>
          <p:cNvPr id="5" name="object 5"/>
          <p:cNvSpPr txBox="1">
            <a:spLocks noGrp="1"/>
          </p:cNvSpPr>
          <p:nvPr>
            <p:ph type="sldNum" sz="quarter" idx="7"/>
          </p:nvPr>
        </p:nvSpPr>
        <p:spPr>
          <a:xfrm>
            <a:off x="11211321" y="6466763"/>
            <a:ext cx="308187" cy="156068"/>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IN" smtClean="0"/>
              <a:pPr marL="38100">
                <a:lnSpc>
                  <a:spcPts val="1240"/>
                </a:lnSpc>
              </a:pPr>
              <a:t>7</a:t>
            </a:fld>
            <a:endParaRPr dirty="0"/>
          </a:p>
        </p:txBody>
      </p:sp>
      <p:graphicFrame>
        <p:nvGraphicFramePr>
          <p:cNvPr id="7" name="Table 6"/>
          <p:cNvGraphicFramePr>
            <a:graphicFrameLocks noGrp="1"/>
          </p:cNvGraphicFramePr>
          <p:nvPr/>
        </p:nvGraphicFramePr>
        <p:xfrm>
          <a:off x="152400" y="1143000"/>
          <a:ext cx="11887200" cy="5425440"/>
        </p:xfrm>
        <a:graphic>
          <a:graphicData uri="http://schemas.openxmlformats.org/drawingml/2006/table">
            <a:tbl>
              <a:tblPr firstRow="1" bandRow="1">
                <a:tableStyleId>{5940675A-B579-460E-94D1-54222C63F5DA}</a:tableStyleId>
              </a:tblPr>
              <a:tblGrid>
                <a:gridCol w="990600">
                  <a:extLst>
                    <a:ext uri="{9D8B030D-6E8A-4147-A177-3AD203B41FA5}">
                      <a16:colId xmlns:a16="http://schemas.microsoft.com/office/drawing/2014/main" val="20000"/>
                    </a:ext>
                  </a:extLst>
                </a:gridCol>
                <a:gridCol w="2798446">
                  <a:extLst>
                    <a:ext uri="{9D8B030D-6E8A-4147-A177-3AD203B41FA5}">
                      <a16:colId xmlns:a16="http://schemas.microsoft.com/office/drawing/2014/main" val="20001"/>
                    </a:ext>
                  </a:extLst>
                </a:gridCol>
                <a:gridCol w="3491864">
                  <a:extLst>
                    <a:ext uri="{9D8B030D-6E8A-4147-A177-3AD203B41FA5}">
                      <a16:colId xmlns:a16="http://schemas.microsoft.com/office/drawing/2014/main" val="20002"/>
                    </a:ext>
                  </a:extLst>
                </a:gridCol>
                <a:gridCol w="4606290">
                  <a:extLst>
                    <a:ext uri="{9D8B030D-6E8A-4147-A177-3AD203B41FA5}">
                      <a16:colId xmlns:a16="http://schemas.microsoft.com/office/drawing/2014/main" val="20003"/>
                    </a:ext>
                  </a:extLst>
                </a:gridCol>
              </a:tblGrid>
              <a:tr h="565265">
                <a:tc>
                  <a:txBody>
                    <a:bodyPr/>
                    <a:lstStyle/>
                    <a:p>
                      <a:pPr algn="ctr"/>
                      <a:r>
                        <a:rPr lang="en-IN" b="1" dirty="0">
                          <a:latin typeface="Times New Roman" panose="02020603050405020304" pitchFamily="18" charset="0"/>
                          <a:cs typeface="Times New Roman" panose="02020603050405020304" pitchFamily="18" charset="0"/>
                        </a:rPr>
                        <a:t>S.No</a:t>
                      </a:r>
                    </a:p>
                  </a:txBody>
                  <a:tcPr/>
                </a:tc>
                <a:tc>
                  <a:txBody>
                    <a:bodyPr/>
                    <a:lstStyle/>
                    <a:p>
                      <a:pPr algn="ctr"/>
                      <a:r>
                        <a:rPr lang="en-IN" b="1" dirty="0">
                          <a:latin typeface="Times New Roman" panose="02020603050405020304" pitchFamily="18" charset="0"/>
                          <a:cs typeface="Times New Roman" panose="02020603050405020304" pitchFamily="18" charset="0"/>
                        </a:rPr>
                        <a:t>Title</a:t>
                      </a:r>
                      <a:r>
                        <a:rPr lang="en-IN" b="1" baseline="0" dirty="0">
                          <a:latin typeface="Times New Roman" panose="02020603050405020304" pitchFamily="18" charset="0"/>
                          <a:cs typeface="Times New Roman" panose="02020603050405020304" pitchFamily="18" charset="0"/>
                        </a:rPr>
                        <a:t> of the paper</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IN" b="1" dirty="0">
                          <a:latin typeface="Times New Roman" panose="02020603050405020304" pitchFamily="18" charset="0"/>
                          <a:cs typeface="Times New Roman" panose="02020603050405020304" pitchFamily="18" charset="0"/>
                        </a:rPr>
                        <a:t>Author(s) &amp;</a:t>
                      </a:r>
                      <a:r>
                        <a:rPr lang="en-IN" b="1" baseline="0" dirty="0">
                          <a:latin typeface="Times New Roman" panose="02020603050405020304" pitchFamily="18" charset="0"/>
                          <a:cs typeface="Times New Roman" panose="02020603050405020304" pitchFamily="18" charset="0"/>
                        </a:rPr>
                        <a:t> Journal Details</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IN" b="1" dirty="0">
                          <a:latin typeface="Times New Roman" panose="02020603050405020304" pitchFamily="18" charset="0"/>
                          <a:cs typeface="Times New Roman" panose="02020603050405020304" pitchFamily="18" charset="0"/>
                        </a:rPr>
                        <a:t>Description/</a:t>
                      </a:r>
                    </a:p>
                    <a:p>
                      <a:pPr algn="ctr"/>
                      <a:r>
                        <a:rPr lang="en-IN" b="1" dirty="0">
                          <a:latin typeface="Times New Roman" panose="02020603050405020304" pitchFamily="18" charset="0"/>
                          <a:cs typeface="Times New Roman" panose="02020603050405020304" pitchFamily="18" charset="0"/>
                        </a:rPr>
                        <a:t>Interpretation</a:t>
                      </a:r>
                    </a:p>
                  </a:txBody>
                  <a:tcPr/>
                </a:tc>
                <a:extLst>
                  <a:ext uri="{0D108BD9-81ED-4DB2-BD59-A6C34878D82A}">
                    <a16:rowId xmlns:a16="http://schemas.microsoft.com/office/drawing/2014/main" val="10000"/>
                  </a:ext>
                </a:extLst>
              </a:tr>
              <a:tr h="1117072">
                <a:tc>
                  <a:txBody>
                    <a:bodyPr/>
                    <a:lstStyle/>
                    <a:p>
                      <a:r>
                        <a:rPr lang="en-IN" sz="1100" dirty="0"/>
                        <a:t>5.</a:t>
                      </a:r>
                    </a:p>
                  </a:txBody>
                  <a:tcPr/>
                </a:tc>
                <a:tc>
                  <a:txBody>
                    <a:bodyPr/>
                    <a:lstStyle/>
                    <a:p>
                      <a:r>
                        <a:rPr lang="en-US" sz="1000" dirty="0">
                          <a:latin typeface="Times New Roman" panose="02020603050405020304" pitchFamily="18" charset="0"/>
                          <a:cs typeface="Times New Roman" panose="02020603050405020304" pitchFamily="18" charset="0"/>
                        </a:rPr>
                        <a:t>Manipulator Detection in Cryptocurrency Markets Based on Forecasting Anomalies</a:t>
                      </a:r>
                      <a:endParaRPr lang="en-IN" sz="1000" dirty="0">
                        <a:latin typeface="Times New Roman" panose="02020603050405020304" pitchFamily="18" charset="0"/>
                        <a:cs typeface="Times New Roman" panose="02020603050405020304" pitchFamily="18" charset="0"/>
                      </a:endParaRPr>
                    </a:p>
                  </a:txBody>
                  <a:tcPr/>
                </a:tc>
                <a:tc>
                  <a:txBody>
                    <a:bodyPr/>
                    <a:lstStyle/>
                    <a:p>
                      <a:r>
                        <a:rPr lang="en-IN" sz="1000" dirty="0">
                          <a:latin typeface="Times New Roman" panose="02020603050405020304" pitchFamily="18" charset="0"/>
                          <a:cs typeface="Times New Roman" panose="02020603050405020304" pitchFamily="18" charset="0"/>
                        </a:rPr>
                        <a:t>FIRAT AKBA 1, IHSAN TOLGA MEDENI2 , MEHMET SERDAR GUZEL 1 , AND IMAN ASKERZADE 1,</a:t>
                      </a:r>
                      <a:r>
                        <a:rPr lang="en-US" sz="1000" dirty="0">
                          <a:latin typeface="Times New Roman" panose="02020603050405020304" pitchFamily="18" charset="0"/>
                          <a:cs typeface="Times New Roman" panose="02020603050405020304" pitchFamily="18" charset="0"/>
                        </a:rPr>
                        <a:t> IEEE Access ( Volume: 9), 30 July 2021</a:t>
                      </a:r>
                      <a:endParaRPr lang="en-IN" sz="10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000" dirty="0">
                          <a:latin typeface="Times New Roman" panose="02020603050405020304" pitchFamily="18" charset="0"/>
                          <a:cs typeface="Times New Roman" panose="02020603050405020304" pitchFamily="18" charset="0"/>
                        </a:rPr>
                        <a:t>It is possible to have some knowledge of the situations experienced in the markets and to make a profit. </a:t>
                      </a:r>
                    </a:p>
                    <a:p>
                      <a:pPr marL="0" indent="0">
                        <a:buFont typeface="Arial" panose="020B0604020202020204" pitchFamily="34" charset="0"/>
                        <a:buNone/>
                      </a:pPr>
                      <a:endParaRPr lang="en-US" sz="1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000" dirty="0">
                          <a:latin typeface="Times New Roman" panose="02020603050405020304" pitchFamily="18" charset="0"/>
                          <a:cs typeface="Times New Roman" panose="02020603050405020304" pitchFamily="18" charset="0"/>
                        </a:rPr>
                        <a:t>Future work - It is believed that this involves one of the most comprehensive research in terms of presenting scientific and realistic solutions about Manipulator detection in Bitcoin Market. This study has the potential to provide a roadmap for further studies.</a:t>
                      </a:r>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117072">
                <a:tc>
                  <a:txBody>
                    <a:bodyPr/>
                    <a:lstStyle/>
                    <a:p>
                      <a:r>
                        <a:rPr lang="en-IN" sz="1100" dirty="0"/>
                        <a:t>6.</a:t>
                      </a:r>
                    </a:p>
                  </a:txBody>
                  <a:tcPr/>
                </a:tc>
                <a:tc>
                  <a:txBody>
                    <a:bodyPr/>
                    <a:lstStyle/>
                    <a:p>
                      <a:r>
                        <a:rPr lang="en-US" sz="1000" dirty="0">
                          <a:latin typeface="Times New Roman" panose="02020603050405020304" pitchFamily="18" charset="0"/>
                          <a:cs typeface="Times New Roman" panose="02020603050405020304" pitchFamily="18" charset="0"/>
                        </a:rPr>
                        <a:t>Market Making Strategy Optimization Via Deep Reinforcement Learning</a:t>
                      </a:r>
                      <a:endParaRPr lang="en-IN" sz="1000" dirty="0">
                        <a:latin typeface="Times New Roman" panose="02020603050405020304" pitchFamily="18" charset="0"/>
                        <a:cs typeface="Times New Roman" panose="02020603050405020304" pitchFamily="18" charset="0"/>
                      </a:endParaRPr>
                    </a:p>
                  </a:txBody>
                  <a:tcPr/>
                </a:tc>
                <a:tc>
                  <a:txBody>
                    <a:bodyPr/>
                    <a:lstStyle/>
                    <a:p>
                      <a:r>
                        <a:rPr lang="en-US" sz="1000" dirty="0">
                          <a:latin typeface="Times New Roman" panose="02020603050405020304" pitchFamily="18" charset="0"/>
                          <a:cs typeface="Times New Roman" panose="02020603050405020304" pitchFamily="18" charset="0"/>
                        </a:rPr>
                        <a:t>TIANYUAN SUN , DECHUN HUANG, AND JIE YU, IEEE Access ( Volume: 10), 14 January 2022</a:t>
                      </a:r>
                      <a:endParaRPr lang="en-IN" sz="10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000" dirty="0">
                          <a:latin typeface="Times New Roman" panose="02020603050405020304" pitchFamily="18" charset="0"/>
                          <a:cs typeface="Times New Roman" panose="02020603050405020304" pitchFamily="18" charset="0"/>
                        </a:rPr>
                        <a:t>It exploits long short-term memory network to extract temporal patterns of the market directly from limit order books the market making agent according to the inventory states.</a:t>
                      </a:r>
                    </a:p>
                    <a:p>
                      <a:pPr marL="0" indent="0">
                        <a:buFont typeface="Arial" panose="020B0604020202020204" pitchFamily="34" charset="0"/>
                        <a:buNone/>
                      </a:pPr>
                      <a:endParaRPr lang="en-US" sz="1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000" dirty="0">
                          <a:latin typeface="Times New Roman" panose="02020603050405020304" pitchFamily="18" charset="0"/>
                          <a:cs typeface="Times New Roman" panose="02020603050405020304" pitchFamily="18" charset="0"/>
                        </a:rPr>
                        <a:t>Future work - DRLMM can be extended to a multi-agent setting, where many agents with different parameters are trained to learn market making and a meta-learning mechanism</a:t>
                      </a:r>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820981">
                <a:tc>
                  <a:txBody>
                    <a:bodyPr/>
                    <a:lstStyle/>
                    <a:p>
                      <a:r>
                        <a:rPr lang="en-IN" sz="1100" dirty="0"/>
                        <a:t>7.</a:t>
                      </a:r>
                    </a:p>
                  </a:txBody>
                  <a:tcPr/>
                </a:tc>
                <a:tc>
                  <a:txBody>
                    <a:bodyPr/>
                    <a:lstStyle/>
                    <a:p>
                      <a:r>
                        <a:rPr lang="en-US" sz="1000" dirty="0">
                          <a:latin typeface="Times New Roman" panose="02020603050405020304" pitchFamily="18" charset="0"/>
                          <a:cs typeface="Times New Roman" panose="02020603050405020304" pitchFamily="18" charset="0"/>
                        </a:rPr>
                        <a:t>Novel Stock Crisis Prediction Technique—A Study on Indian Stock Market</a:t>
                      </a:r>
                      <a:endParaRPr lang="en-IN" sz="1000" dirty="0">
                        <a:latin typeface="Times New Roman" panose="02020603050405020304" pitchFamily="18" charset="0"/>
                        <a:cs typeface="Times New Roman" panose="02020603050405020304" pitchFamily="18" charset="0"/>
                      </a:endParaRPr>
                    </a:p>
                  </a:txBody>
                  <a:tcPr/>
                </a:tc>
                <a:tc>
                  <a:txBody>
                    <a:bodyPr/>
                    <a:lstStyle/>
                    <a:p>
                      <a:r>
                        <a:rPr lang="en-IN" sz="1000" dirty="0">
                          <a:latin typeface="Times New Roman" panose="02020603050405020304" pitchFamily="18" charset="0"/>
                          <a:cs typeface="Times New Roman" panose="02020603050405020304" pitchFamily="18" charset="0"/>
                        </a:rPr>
                        <a:t>NAGARAJ NAIK AND BIJU R. MOHAN, IEEE Access ( Volume: 10), 14 June 2021</a:t>
                      </a:r>
                    </a:p>
                  </a:txBody>
                  <a:tcPr/>
                </a:tc>
                <a:tc>
                  <a:txBody>
                    <a:bodyPr/>
                    <a:lstStyle/>
                    <a:p>
                      <a:pPr marL="285750" indent="-285750">
                        <a:buFont typeface="Arial" panose="020B0604020202020204" pitchFamily="34" charset="0"/>
                        <a:buChar char="•"/>
                      </a:pPr>
                      <a:r>
                        <a:rPr lang="en-US" sz="1000" dirty="0">
                          <a:latin typeface="Times New Roman" panose="02020603050405020304" pitchFamily="18" charset="0"/>
                          <a:cs typeface="Times New Roman" panose="02020603050405020304" pitchFamily="18" charset="0"/>
                        </a:rPr>
                        <a:t>Stock crisis prediction is a difficult task due to more volatility in the stock market.</a:t>
                      </a:r>
                    </a:p>
                    <a:p>
                      <a:pPr marL="0" indent="0">
                        <a:buFont typeface="Arial" panose="020B0604020202020204" pitchFamily="34" charset="0"/>
                        <a:buNone/>
                      </a:pPr>
                      <a:endParaRPr lang="en-US" sz="1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000" dirty="0">
                          <a:latin typeface="Times New Roman" panose="02020603050405020304" pitchFamily="18" charset="0"/>
                          <a:cs typeface="Times New Roman" panose="02020603050405020304" pitchFamily="18" charset="0"/>
                        </a:rPr>
                        <a:t>Future work - different fundamentals stock and technical parameters can be applied to improve the model accuracy.</a:t>
                      </a:r>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1561209">
                <a:tc>
                  <a:txBody>
                    <a:bodyPr/>
                    <a:lstStyle/>
                    <a:p>
                      <a:r>
                        <a:rPr lang="en-IN" sz="1100" dirty="0"/>
                        <a:t>8.</a:t>
                      </a:r>
                    </a:p>
                    <a:p>
                      <a:endParaRPr lang="en-IN" sz="1100" dirty="0"/>
                    </a:p>
                    <a:p>
                      <a:endParaRPr lang="en-IN" sz="1100" dirty="0"/>
                    </a:p>
                    <a:p>
                      <a:endParaRPr lang="en-IN" sz="1100" dirty="0"/>
                    </a:p>
                    <a:p>
                      <a:endParaRPr lang="en-IN" sz="1100" dirty="0"/>
                    </a:p>
                  </a:txBody>
                  <a:tcPr/>
                </a:tc>
                <a:tc>
                  <a:txBody>
                    <a:bodyPr/>
                    <a:lstStyle/>
                    <a:p>
                      <a:r>
                        <a:rPr lang="en-US" sz="1000" dirty="0">
                          <a:latin typeface="Times New Roman" panose="02020603050405020304" pitchFamily="18" charset="0"/>
                          <a:cs typeface="Times New Roman" panose="02020603050405020304" pitchFamily="18" charset="0"/>
                        </a:rPr>
                        <a:t>ML-GATA: A Multilevel Graph Attention Model for Stock Prediction</a:t>
                      </a:r>
                    </a:p>
                    <a:p>
                      <a:endParaRPr lang="en-US" sz="1000" dirty="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IN" sz="1000" dirty="0">
                        <a:latin typeface="Times New Roman" panose="02020603050405020304" pitchFamily="18" charset="0"/>
                        <a:cs typeface="Times New Roman" panose="02020603050405020304" pitchFamily="18" charset="0"/>
                      </a:endParaRPr>
                    </a:p>
                  </a:txBody>
                  <a:tcPr/>
                </a:tc>
                <a:tc>
                  <a:txBody>
                    <a:bodyPr/>
                    <a:lstStyle/>
                    <a:p>
                      <a:r>
                        <a:rPr lang="en-IN" sz="1000" dirty="0">
                          <a:latin typeface="Times New Roman" panose="02020603050405020304" pitchFamily="18" charset="0"/>
                          <a:cs typeface="Times New Roman" panose="02020603050405020304" pitchFamily="18" charset="0"/>
                        </a:rPr>
                        <a:t>KUN HUANG 1 , XIAOMING LI 2 , FANGYUAN LIU 3 , XIAOPING YANG 2 , AND WEI YU2, IEEE Access ( Volume: 10), 16 August 2022</a:t>
                      </a:r>
                    </a:p>
                    <a:p>
                      <a:endParaRPr lang="en-IN" sz="1000" dirty="0">
                        <a:latin typeface="Times New Roman" panose="02020603050405020304" pitchFamily="18" charset="0"/>
                        <a:cs typeface="Times New Roman" panose="02020603050405020304" pitchFamily="18" charset="0"/>
                      </a:endParaRPr>
                    </a:p>
                    <a:p>
                      <a:endParaRPr lang="en-IN" sz="1000" dirty="0">
                        <a:latin typeface="Times New Roman" panose="02020603050405020304" pitchFamily="18" charset="0"/>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IN" sz="1000" dirty="0">
                        <a:latin typeface="Times New Roman" panose="02020603050405020304" pitchFamily="18" charset="0"/>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IN" sz="1000" dirty="0">
                        <a:latin typeface="Times New Roman" panose="02020603050405020304" pitchFamily="18" charset="0"/>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IN" sz="1000" dirty="0">
                        <a:latin typeface="Times New Roman" panose="02020603050405020304" pitchFamily="18" charset="0"/>
                        <a:cs typeface="Times New Roman" panose="02020603050405020304" pitchFamily="18" charset="0"/>
                      </a:endParaRPr>
                    </a:p>
                    <a:p>
                      <a:endParaRPr lang="en-IN" sz="10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000" dirty="0">
                          <a:latin typeface="Times New Roman" panose="02020603050405020304" pitchFamily="18" charset="0"/>
                          <a:cs typeface="Times New Roman" panose="02020603050405020304" pitchFamily="18" charset="0"/>
                        </a:rPr>
                        <a:t>Stock market volatility research has long been the focus of industry and academia, and stock trend forecasting is challenging.</a:t>
                      </a:r>
                    </a:p>
                    <a:p>
                      <a:pPr marL="285750" indent="-285750">
                        <a:buFont typeface="Arial" panose="020B0604020202020204" pitchFamily="34" charset="0"/>
                        <a:buChar char="•"/>
                      </a:pPr>
                      <a:r>
                        <a:rPr lang="en-US" sz="1000" dirty="0"/>
                        <a:t> We will explore different coding tools suitable for different characteristics in the financial field, </a:t>
                      </a:r>
                      <a:endParaRPr lang="en-US" sz="1000" dirty="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pic>
        <p:nvPicPr>
          <p:cNvPr id="3" name="object 3">
            <a:extLst>
              <a:ext uri="{FF2B5EF4-FFF2-40B4-BE49-F238E27FC236}">
                <a16:creationId xmlns:a16="http://schemas.microsoft.com/office/drawing/2014/main" id="{D9736417-EA1F-9F81-39DC-5FF015351B23}"/>
              </a:ext>
            </a:extLst>
          </p:cNvPr>
          <p:cNvPicPr/>
          <p:nvPr/>
        </p:nvPicPr>
        <p:blipFill>
          <a:blip r:embed="rId2" cstate="print"/>
          <a:stretch>
            <a:fillRect/>
          </a:stretch>
        </p:blipFill>
        <p:spPr>
          <a:xfrm>
            <a:off x="152400" y="4786"/>
            <a:ext cx="1013458" cy="1051715"/>
          </a:xfrm>
          <a:prstGeom prst="rect">
            <a:avLst/>
          </a:prstGeom>
        </p:spPr>
      </p:pic>
      <p:pic>
        <p:nvPicPr>
          <p:cNvPr id="8" name="object 3">
            <a:extLst>
              <a:ext uri="{FF2B5EF4-FFF2-40B4-BE49-F238E27FC236}">
                <a16:creationId xmlns:a16="http://schemas.microsoft.com/office/drawing/2014/main" id="{319FE6BF-6B73-5770-37FB-66C2C5A06D45}"/>
              </a:ext>
            </a:extLst>
          </p:cNvPr>
          <p:cNvPicPr/>
          <p:nvPr/>
        </p:nvPicPr>
        <p:blipFill>
          <a:blip r:embed="rId3" cstate="print"/>
          <a:stretch>
            <a:fillRect/>
          </a:stretch>
        </p:blipFill>
        <p:spPr>
          <a:xfrm>
            <a:off x="10870114" y="0"/>
            <a:ext cx="946573" cy="1143000"/>
          </a:xfrm>
          <a:prstGeom prst="rect">
            <a:avLst/>
          </a:prstGeom>
        </p:spPr>
      </p:pic>
      <p:sp>
        <p:nvSpPr>
          <p:cNvPr id="9" name="Footer Placeholder 8">
            <a:extLst>
              <a:ext uri="{FF2B5EF4-FFF2-40B4-BE49-F238E27FC236}">
                <a16:creationId xmlns:a16="http://schemas.microsoft.com/office/drawing/2014/main" id="{B29DB5E4-6D74-49C5-9346-2F6D261B353A}"/>
              </a:ext>
            </a:extLst>
          </p:cNvPr>
          <p:cNvSpPr>
            <a:spLocks noGrp="1"/>
          </p:cNvSpPr>
          <p:nvPr>
            <p:ph type="ftr" sz="quarter" idx="11"/>
          </p:nvPr>
        </p:nvSpPr>
        <p:spPr/>
        <p:txBody>
          <a:bodyPr/>
          <a:lstStyle/>
          <a:p>
            <a:r>
              <a:rPr lang="en-US"/>
              <a:t>Department of Computer Science and Engineering </a:t>
            </a: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56910" y="346722"/>
            <a:ext cx="5784949" cy="428322"/>
          </a:xfrm>
          <a:prstGeom prst="rect">
            <a:avLst/>
          </a:prstGeom>
        </p:spPr>
        <p:txBody>
          <a:bodyPr vert="horz" wrap="square" lIns="0" tIns="12700" rIns="0" bIns="0" rtlCol="0">
            <a:spAutoFit/>
          </a:bodyPr>
          <a:lstStyle/>
          <a:p>
            <a:pPr marL="12700">
              <a:spcBef>
                <a:spcPts val="100"/>
              </a:spcBef>
            </a:pPr>
            <a:r>
              <a:rPr lang="en-IN" sz="3000" spc="-20" dirty="0">
                <a:latin typeface="Times New Roman" panose="02020603050405020304" pitchFamily="18" charset="0"/>
                <a:cs typeface="Times New Roman" panose="02020603050405020304" pitchFamily="18" charset="0"/>
              </a:rPr>
              <a:t>LITERATURE SURVEY</a:t>
            </a:r>
            <a:endParaRPr sz="3000" spc="-25" dirty="0">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xfrm>
            <a:off x="706967" y="6466776"/>
            <a:ext cx="1013459" cy="156068"/>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fld id="{6E8F5850-39BD-4FB4-A5B4-AB38BDE4A879}" type="datetime1">
              <a:rPr lang="en-US" spc="-5" smtClean="0"/>
              <a:t>6/7/2023</a:t>
            </a:fld>
            <a:endParaRPr spc="-5" dirty="0"/>
          </a:p>
        </p:txBody>
      </p:sp>
      <p:sp>
        <p:nvSpPr>
          <p:cNvPr id="5" name="object 5"/>
          <p:cNvSpPr txBox="1">
            <a:spLocks noGrp="1"/>
          </p:cNvSpPr>
          <p:nvPr>
            <p:ph type="sldNum" sz="quarter" idx="7"/>
          </p:nvPr>
        </p:nvSpPr>
        <p:spPr>
          <a:xfrm>
            <a:off x="11211321" y="6466763"/>
            <a:ext cx="308187" cy="156068"/>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IN" smtClean="0"/>
              <a:pPr marL="38100">
                <a:lnSpc>
                  <a:spcPts val="1240"/>
                </a:lnSpc>
              </a:pPr>
              <a:t>8</a:t>
            </a:fld>
            <a:endParaRPr dirty="0"/>
          </a:p>
        </p:txBody>
      </p:sp>
      <p:graphicFrame>
        <p:nvGraphicFramePr>
          <p:cNvPr id="7" name="Table 6"/>
          <p:cNvGraphicFramePr>
            <a:graphicFrameLocks noGrp="1"/>
          </p:cNvGraphicFramePr>
          <p:nvPr/>
        </p:nvGraphicFramePr>
        <p:xfrm>
          <a:off x="419100" y="1219200"/>
          <a:ext cx="11353799" cy="5338306"/>
        </p:xfrm>
        <a:graphic>
          <a:graphicData uri="http://schemas.openxmlformats.org/drawingml/2006/table">
            <a:tbl>
              <a:tblPr firstRow="1" bandRow="1">
                <a:tableStyleId>{5940675A-B579-460E-94D1-54222C63F5DA}</a:tableStyleId>
              </a:tblPr>
              <a:tblGrid>
                <a:gridCol w="770481">
                  <a:extLst>
                    <a:ext uri="{9D8B030D-6E8A-4147-A177-3AD203B41FA5}">
                      <a16:colId xmlns:a16="http://schemas.microsoft.com/office/drawing/2014/main" val="20000"/>
                    </a:ext>
                  </a:extLst>
                </a:gridCol>
                <a:gridCol w="3915215">
                  <a:extLst>
                    <a:ext uri="{9D8B030D-6E8A-4147-A177-3AD203B41FA5}">
                      <a16:colId xmlns:a16="http://schemas.microsoft.com/office/drawing/2014/main" val="20001"/>
                    </a:ext>
                  </a:extLst>
                </a:gridCol>
                <a:gridCol w="3785087">
                  <a:extLst>
                    <a:ext uri="{9D8B030D-6E8A-4147-A177-3AD203B41FA5}">
                      <a16:colId xmlns:a16="http://schemas.microsoft.com/office/drawing/2014/main" val="20002"/>
                    </a:ext>
                  </a:extLst>
                </a:gridCol>
                <a:gridCol w="2883016">
                  <a:extLst>
                    <a:ext uri="{9D8B030D-6E8A-4147-A177-3AD203B41FA5}">
                      <a16:colId xmlns:a16="http://schemas.microsoft.com/office/drawing/2014/main" val="20003"/>
                    </a:ext>
                  </a:extLst>
                </a:gridCol>
              </a:tblGrid>
              <a:tr h="544494">
                <a:tc>
                  <a:txBody>
                    <a:bodyPr/>
                    <a:lstStyle/>
                    <a:p>
                      <a:pPr algn="ctr"/>
                      <a:r>
                        <a:rPr lang="en-IN" sz="1400" b="1" dirty="0" err="1">
                          <a:latin typeface="Times New Roman" panose="02020603050405020304" pitchFamily="18" charset="0"/>
                          <a:cs typeface="Times New Roman" panose="02020603050405020304" pitchFamily="18" charset="0"/>
                        </a:rPr>
                        <a:t>S.No</a:t>
                      </a:r>
                      <a:endParaRPr lang="en-IN" sz="1400" b="1" dirty="0">
                        <a:latin typeface="Times New Roman" panose="02020603050405020304" pitchFamily="18" charset="0"/>
                        <a:cs typeface="Times New Roman" panose="02020603050405020304" pitchFamily="18" charset="0"/>
                      </a:endParaRPr>
                    </a:p>
                  </a:txBody>
                  <a:tcPr/>
                </a:tc>
                <a:tc>
                  <a:txBody>
                    <a:bodyPr/>
                    <a:lstStyle/>
                    <a:p>
                      <a:pPr algn="ctr"/>
                      <a:r>
                        <a:rPr lang="en-IN" sz="1400" b="1" dirty="0">
                          <a:latin typeface="Times New Roman" panose="02020603050405020304" pitchFamily="18" charset="0"/>
                          <a:cs typeface="Times New Roman" panose="02020603050405020304" pitchFamily="18" charset="0"/>
                        </a:rPr>
                        <a:t>Title</a:t>
                      </a:r>
                      <a:r>
                        <a:rPr lang="en-IN" sz="1400" b="1" baseline="0" dirty="0">
                          <a:latin typeface="Times New Roman" panose="02020603050405020304" pitchFamily="18" charset="0"/>
                          <a:cs typeface="Times New Roman" panose="02020603050405020304" pitchFamily="18" charset="0"/>
                        </a:rPr>
                        <a:t> of the paper</a:t>
                      </a:r>
                      <a:endParaRPr lang="en-IN" sz="1400" b="1" dirty="0">
                        <a:latin typeface="Times New Roman" panose="02020603050405020304" pitchFamily="18" charset="0"/>
                        <a:cs typeface="Times New Roman" panose="02020603050405020304" pitchFamily="18" charset="0"/>
                      </a:endParaRPr>
                    </a:p>
                  </a:txBody>
                  <a:tcPr/>
                </a:tc>
                <a:tc>
                  <a:txBody>
                    <a:bodyPr/>
                    <a:lstStyle/>
                    <a:p>
                      <a:pPr algn="ctr"/>
                      <a:r>
                        <a:rPr lang="en-IN" sz="1400" b="1" dirty="0">
                          <a:latin typeface="Times New Roman" panose="02020603050405020304" pitchFamily="18" charset="0"/>
                          <a:cs typeface="Times New Roman" panose="02020603050405020304" pitchFamily="18" charset="0"/>
                        </a:rPr>
                        <a:t>Author(s) &amp;</a:t>
                      </a:r>
                      <a:r>
                        <a:rPr lang="en-IN" sz="1400" b="1" baseline="0" dirty="0">
                          <a:latin typeface="Times New Roman" panose="02020603050405020304" pitchFamily="18" charset="0"/>
                          <a:cs typeface="Times New Roman" panose="02020603050405020304" pitchFamily="18" charset="0"/>
                        </a:rPr>
                        <a:t> Journal Details</a:t>
                      </a:r>
                      <a:endParaRPr lang="en-IN" sz="1400" b="1" dirty="0">
                        <a:latin typeface="Times New Roman" panose="02020603050405020304" pitchFamily="18" charset="0"/>
                        <a:cs typeface="Times New Roman" panose="02020603050405020304" pitchFamily="18" charset="0"/>
                      </a:endParaRPr>
                    </a:p>
                  </a:txBody>
                  <a:tcPr/>
                </a:tc>
                <a:tc>
                  <a:txBody>
                    <a:bodyPr/>
                    <a:lstStyle/>
                    <a:p>
                      <a:pPr algn="ctr"/>
                      <a:r>
                        <a:rPr lang="en-IN" sz="1400" b="1" dirty="0">
                          <a:latin typeface="Times New Roman" panose="02020603050405020304" pitchFamily="18" charset="0"/>
                          <a:cs typeface="Times New Roman" panose="02020603050405020304" pitchFamily="18" charset="0"/>
                        </a:rPr>
                        <a:t>Description/</a:t>
                      </a:r>
                    </a:p>
                    <a:p>
                      <a:pPr algn="ctr"/>
                      <a:r>
                        <a:rPr lang="en-IN" sz="1400" b="1" dirty="0">
                          <a:latin typeface="Times New Roman" panose="02020603050405020304" pitchFamily="18" charset="0"/>
                          <a:cs typeface="Times New Roman" panose="02020603050405020304" pitchFamily="18" charset="0"/>
                        </a:rPr>
                        <a:t>Interpretation</a:t>
                      </a:r>
                    </a:p>
                  </a:txBody>
                  <a:tcPr/>
                </a:tc>
                <a:extLst>
                  <a:ext uri="{0D108BD9-81ED-4DB2-BD59-A6C34878D82A}">
                    <a16:rowId xmlns:a16="http://schemas.microsoft.com/office/drawing/2014/main" val="10000"/>
                  </a:ext>
                </a:extLst>
              </a:tr>
              <a:tr h="1105002">
                <a:tc>
                  <a:txBody>
                    <a:bodyPr/>
                    <a:lstStyle/>
                    <a:p>
                      <a:pPr algn="ctr"/>
                      <a:r>
                        <a:rPr lang="en-US" sz="900" dirty="0">
                          <a:latin typeface="Times New Roman" panose="02020603050405020304" pitchFamily="18" charset="0"/>
                          <a:cs typeface="Times New Roman" panose="02020603050405020304" pitchFamily="18" charset="0"/>
                        </a:rPr>
                        <a:t>9.</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One Step Ahead: A Framework for Detecting Unexpected Incidents and Predicting the Stock Markets</a:t>
                      </a:r>
                      <a:endParaRPr lang="en-IN" sz="900" dirty="0">
                        <a:latin typeface="Times New Roman" panose="02020603050405020304" pitchFamily="18" charset="0"/>
                        <a:cs typeface="Times New Roman" panose="02020603050405020304" pitchFamily="18" charset="0"/>
                      </a:endParaRPr>
                    </a:p>
                  </a:txBody>
                  <a:tcPr/>
                </a:tc>
                <a:tc>
                  <a:txBody>
                    <a:bodyPr/>
                    <a:lstStyle/>
                    <a:p>
                      <a:r>
                        <a:rPr lang="en-IN" sz="900" dirty="0">
                          <a:latin typeface="Times New Roman" panose="02020603050405020304" pitchFamily="18" charset="0"/>
                          <a:cs typeface="Times New Roman" panose="02020603050405020304" pitchFamily="18" charset="0"/>
                        </a:rPr>
                        <a:t>Ziye Lei , Shiwei Lyu, Haipeng Zhang , </a:t>
                      </a:r>
                      <a:r>
                        <a:rPr lang="en-IN" sz="900" dirty="0" err="1">
                          <a:latin typeface="Times New Roman" panose="02020603050405020304" pitchFamily="18" charset="0"/>
                          <a:cs typeface="Times New Roman" panose="02020603050405020304" pitchFamily="18" charset="0"/>
                        </a:rPr>
                        <a:t>Tianpai</a:t>
                      </a:r>
                      <a:r>
                        <a:rPr lang="en-IN" sz="900" dirty="0">
                          <a:latin typeface="Times New Roman" panose="02020603050405020304" pitchFamily="18" charset="0"/>
                          <a:cs typeface="Times New Roman" panose="02020603050405020304" pitchFamily="18" charset="0"/>
                        </a:rPr>
                        <a:t> Jiang,</a:t>
                      </a:r>
                      <a:r>
                        <a:rPr lang="en-US" sz="900" dirty="0">
                          <a:latin typeface="Times New Roman" panose="02020603050405020304" pitchFamily="18" charset="0"/>
                          <a:cs typeface="Times New Roman" panose="02020603050405020304" pitchFamily="18" charset="0"/>
                        </a:rPr>
                        <a:t> IEEE Access ( Volume: 9), 12 February 2021</a:t>
                      </a:r>
                      <a:endParaRPr lang="en-IN" sz="900" dirty="0">
                        <a:latin typeface="Times New Roman" panose="02020603050405020304" pitchFamily="18" charset="0"/>
                        <a:cs typeface="Times New Roman" panose="02020603050405020304" pitchFamily="18" charset="0"/>
                      </a:endParaRPr>
                    </a:p>
                  </a:txBody>
                  <a:tcPr/>
                </a:tc>
                <a:tc>
                  <a:txBody>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900" dirty="0">
                          <a:solidFill>
                            <a:schemeClr val="tx1"/>
                          </a:solidFill>
                          <a:effectLst/>
                          <a:latin typeface="Times New Roman" panose="02020603050405020304" pitchFamily="18" charset="0"/>
                          <a:ea typeface="+mn-ea"/>
                          <a:cs typeface="Times New Roman" panose="02020603050405020304" pitchFamily="18" charset="0"/>
                        </a:rPr>
                        <a:t>It is crucial to quantify the key facts that affect the incidents' impacts, and to estimate the reactions of the markets accurately.</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900" dirty="0">
                          <a:solidFill>
                            <a:schemeClr val="tx1"/>
                          </a:solidFill>
                          <a:effectLst/>
                          <a:latin typeface="Times New Roman" panose="02020603050405020304" pitchFamily="18" charset="0"/>
                          <a:ea typeface="+mn-ea"/>
                          <a:cs typeface="Times New Roman" panose="02020603050405020304" pitchFamily="18" charset="0"/>
                        </a:rPr>
                        <a:t>Future work - </a:t>
                      </a:r>
                      <a:r>
                        <a:rPr lang="en-US" sz="900" dirty="0">
                          <a:solidFill>
                            <a:schemeClr val="tx1"/>
                          </a:solidFill>
                          <a:effectLst/>
                          <a:latin typeface="Times New Roman" panose="02020603050405020304" pitchFamily="18" charset="0"/>
                          <a:ea typeface="+mn-ea"/>
                          <a:cs typeface="Times New Roman" panose="02020603050405020304" pitchFamily="18" charset="0"/>
                        </a:rPr>
                        <a:t>W</a:t>
                      </a:r>
                      <a:r>
                        <a:rPr lang="en-US" sz="900" dirty="0"/>
                        <a:t>e can predict the impacts of more categories of incidents such as natural disasters and disease outbreaks in more regions.</a:t>
                      </a:r>
                      <a:endParaRPr lang="en-IN" sz="900" dirty="0">
                        <a:solidFill>
                          <a:schemeClr val="tx1"/>
                        </a:solidFill>
                        <a:effectLst/>
                        <a:latin typeface="Times New Roman" panose="02020603050405020304" pitchFamily="18" charset="0"/>
                        <a:ea typeface="+mn-ea"/>
                        <a:cs typeface="Times New Roman" panose="02020603050405020304" pitchFamily="18" charset="0"/>
                      </a:endParaRPr>
                    </a:p>
                    <a:p>
                      <a:endParaRPr lang="en-IN"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077997">
                <a:tc>
                  <a:txBody>
                    <a:bodyPr/>
                    <a:lstStyle/>
                    <a:p>
                      <a:pPr algn="ctr"/>
                      <a:r>
                        <a:rPr lang="en-US" sz="900" dirty="0">
                          <a:latin typeface="Times New Roman" panose="02020603050405020304" pitchFamily="18" charset="0"/>
                          <a:cs typeface="Times New Roman" panose="02020603050405020304" pitchFamily="18" charset="0"/>
                        </a:rPr>
                        <a:t>10.</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Optimal Setting for Hurst Index Estimation and Its Application in Chinese Stock Market</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Liang Ding ,Yi luo ,Yan </a:t>
                      </a:r>
                      <a:r>
                        <a:rPr lang="en-US" sz="900" dirty="0" err="1">
                          <a:latin typeface="Times New Roman" panose="02020603050405020304" pitchFamily="18" charset="0"/>
                          <a:cs typeface="Times New Roman" panose="02020603050405020304" pitchFamily="18" charset="0"/>
                        </a:rPr>
                        <a:t>Lin,Yirong</a:t>
                      </a:r>
                      <a:r>
                        <a:rPr lang="en-US" sz="900" dirty="0">
                          <a:latin typeface="Times New Roman" panose="02020603050405020304" pitchFamily="18" charset="0"/>
                          <a:cs typeface="Times New Roman" panose="02020603050405020304" pitchFamily="18" charset="0"/>
                        </a:rPr>
                        <a:t> Huang, IEEE Access (Volume 9), 17 June 2021</a:t>
                      </a:r>
                      <a:endParaRPr lang="en-IN" sz="900" dirty="0">
                        <a:latin typeface="Times New Roman" panose="02020603050405020304" pitchFamily="18" charset="0"/>
                        <a:cs typeface="Times New Roman" panose="02020603050405020304" pitchFamily="18" charset="0"/>
                      </a:endParaRPr>
                    </a:p>
                  </a:txBody>
                  <a:tcPr/>
                </a:tc>
                <a:tc>
                  <a:txBody>
                    <a:bodyPr/>
                    <a:lstStyle/>
                    <a:p>
                      <a:pPr marL="171450" indent="-171450">
                        <a:buFont typeface="Arial" panose="020B0604020202020204" pitchFamily="34" charset="0"/>
                        <a:buChar char="•"/>
                      </a:pPr>
                      <a:r>
                        <a:rPr lang="en-IN" sz="900" dirty="0">
                          <a:solidFill>
                            <a:schemeClr val="tx1"/>
                          </a:solidFill>
                          <a:effectLst/>
                          <a:latin typeface="Times New Roman" panose="02020603050405020304" pitchFamily="18" charset="0"/>
                          <a:ea typeface="+mn-ea"/>
                          <a:cs typeface="Times New Roman" panose="02020603050405020304" pitchFamily="18" charset="0"/>
                        </a:rPr>
                        <a:t>The results show that the settings have significant impact on the accuracy of the Hurst index estimation. </a:t>
                      </a:r>
                    </a:p>
                    <a:p>
                      <a:pPr marL="171450" indent="-171450">
                        <a:buFont typeface="Arial" panose="020B0604020202020204" pitchFamily="34" charset="0"/>
                        <a:buChar char="•"/>
                      </a:pPr>
                      <a:r>
                        <a:rPr lang="en-IN" sz="900" dirty="0">
                          <a:solidFill>
                            <a:schemeClr val="tx1"/>
                          </a:solidFill>
                          <a:effectLst/>
                          <a:latin typeface="Times New Roman" panose="02020603050405020304" pitchFamily="18" charset="0"/>
                          <a:ea typeface="+mn-ea"/>
                          <a:cs typeface="Times New Roman" panose="02020603050405020304" pitchFamily="18" charset="0"/>
                        </a:rPr>
                        <a:t>Future work - </a:t>
                      </a:r>
                      <a:r>
                        <a:rPr lang="en-US" sz="900" dirty="0">
                          <a:solidFill>
                            <a:schemeClr val="tx1"/>
                          </a:solidFill>
                          <a:effectLst/>
                          <a:latin typeface="Times New Roman" panose="02020603050405020304" pitchFamily="18" charset="0"/>
                          <a:ea typeface="+mn-ea"/>
                          <a:cs typeface="Times New Roman" panose="02020603050405020304" pitchFamily="18" charset="0"/>
                        </a:rPr>
                        <a:t>W</a:t>
                      </a:r>
                      <a:r>
                        <a:rPr lang="en-US" sz="900" dirty="0"/>
                        <a:t>hether characteristics</a:t>
                      </a:r>
                      <a:r>
                        <a:rPr lang="en-IN" sz="900" dirty="0">
                          <a:solidFill>
                            <a:schemeClr val="tx1"/>
                          </a:solidFill>
                          <a:effectLst/>
                          <a:latin typeface="Times New Roman" panose="02020603050405020304" pitchFamily="18" charset="0"/>
                          <a:ea typeface="+mn-ea"/>
                          <a:cs typeface="Times New Roman" panose="02020603050405020304" pitchFamily="18" charset="0"/>
                        </a:rPr>
                        <a:t> </a:t>
                      </a:r>
                      <a:r>
                        <a:rPr lang="en-US" sz="900" dirty="0"/>
                        <a:t> such as trends, structural breaks, and heavy-tails have an impact on the H index estimation and how to deal with them are fields worthy of future research.</a:t>
                      </a:r>
                      <a:endParaRPr lang="en-IN"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1249133">
                <a:tc>
                  <a:txBody>
                    <a:bodyPr/>
                    <a:lstStyle/>
                    <a:p>
                      <a:pPr algn="ctr"/>
                      <a:r>
                        <a:rPr lang="en-US" sz="900" dirty="0">
                          <a:latin typeface="Times New Roman" panose="02020603050405020304" pitchFamily="18" charset="0"/>
                          <a:cs typeface="Times New Roman" panose="02020603050405020304" pitchFamily="18" charset="0"/>
                        </a:rPr>
                        <a:t>11.</a:t>
                      </a:r>
                      <a:endParaRPr lang="en-IN"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Stock Price Manipulation Detection Using Deep Unsupervised Learning: The Case of Thailand </a:t>
                      </a:r>
                      <a:endParaRPr lang="en-IN" sz="900" dirty="0">
                        <a:latin typeface="Times New Roman" panose="02020603050405020304" pitchFamily="18" charset="0"/>
                        <a:cs typeface="Times New Roman" panose="02020603050405020304" pitchFamily="18" charset="0"/>
                      </a:endParaRPr>
                    </a:p>
                  </a:txBody>
                  <a:tcPr/>
                </a:tc>
                <a:tc>
                  <a:txBody>
                    <a:bodyPr/>
                    <a:lstStyle/>
                    <a:p>
                      <a:r>
                        <a:rPr lang="en-IN" sz="900" dirty="0">
                          <a:latin typeface="Times New Roman" panose="02020603050405020304" pitchFamily="18" charset="0"/>
                          <a:cs typeface="Times New Roman" panose="02020603050405020304" pitchFamily="18" charset="0"/>
                        </a:rPr>
                        <a:t>Teema Leangarun, Poj </a:t>
                      </a:r>
                      <a:r>
                        <a:rPr lang="en-IN" sz="900" dirty="0" err="1">
                          <a:latin typeface="Times New Roman" panose="02020603050405020304" pitchFamily="18" charset="0"/>
                          <a:cs typeface="Times New Roman" panose="02020603050405020304" pitchFamily="18" charset="0"/>
                        </a:rPr>
                        <a:t>Tangamchit</a:t>
                      </a:r>
                      <a:r>
                        <a:rPr lang="en-IN" sz="900" dirty="0">
                          <a:latin typeface="Times New Roman" panose="02020603050405020304" pitchFamily="18" charset="0"/>
                          <a:cs typeface="Times New Roman" panose="02020603050405020304" pitchFamily="18" charset="0"/>
                        </a:rPr>
                        <a:t> </a:t>
                      </a:r>
                      <a:r>
                        <a:rPr lang="en-IN" sz="900" dirty="0" err="1">
                          <a:latin typeface="Times New Roman" panose="02020603050405020304" pitchFamily="18" charset="0"/>
                          <a:cs typeface="Times New Roman" panose="02020603050405020304" pitchFamily="18" charset="0"/>
                        </a:rPr>
                        <a:t>SuttipongThajchayapong</a:t>
                      </a:r>
                      <a:r>
                        <a:rPr lang="en-IN" sz="900" dirty="0">
                          <a:latin typeface="Times New Roman" panose="02020603050405020304" pitchFamily="18" charset="0"/>
                          <a:cs typeface="Times New Roman" panose="02020603050405020304" pitchFamily="18" charset="0"/>
                        </a:rPr>
                        <a:t>,</a:t>
                      </a:r>
                      <a:r>
                        <a:rPr lang="en-US" sz="900" dirty="0">
                          <a:latin typeface="Times New Roman" panose="02020603050405020304" pitchFamily="18" charset="0"/>
                          <a:cs typeface="Times New Roman" panose="02020603050405020304" pitchFamily="18" charset="0"/>
                        </a:rPr>
                        <a:t> IEEE Access (Volume 9), 26 July 2021</a:t>
                      </a:r>
                      <a:endParaRPr lang="en-IN" sz="900" dirty="0">
                        <a:latin typeface="Times New Roman" panose="02020603050405020304" pitchFamily="18" charset="0"/>
                        <a:cs typeface="Times New Roman" panose="02020603050405020304" pitchFamily="18" charset="0"/>
                      </a:endParaRPr>
                    </a:p>
                  </a:txBody>
                  <a:tcPr/>
                </a:tc>
                <a:tc>
                  <a:txBody>
                    <a:bodyPr/>
                    <a:lstStyle/>
                    <a:p>
                      <a:pPr marL="171450" indent="-171450">
                        <a:buFont typeface="Arial" panose="020B0604020202020204" pitchFamily="34" charset="0"/>
                        <a:buChar char="•"/>
                      </a:pPr>
                      <a:r>
                        <a:rPr lang="en-IN" sz="900" dirty="0">
                          <a:solidFill>
                            <a:schemeClr val="tx1"/>
                          </a:solidFill>
                          <a:effectLst/>
                          <a:latin typeface="Times New Roman" panose="02020603050405020304" pitchFamily="18" charset="0"/>
                          <a:ea typeface="+mn-ea"/>
                          <a:cs typeface="Times New Roman" panose="02020603050405020304" pitchFamily="18" charset="0"/>
                        </a:rPr>
                        <a:t>The majority of the related work employed supervised learning techniques, which necessitated known manipulation patterns as examples for their models to recognize. </a:t>
                      </a:r>
                    </a:p>
                    <a:p>
                      <a:pPr marL="171450" indent="-171450">
                        <a:buFont typeface="Arial" panose="020B0604020202020204" pitchFamily="34" charset="0"/>
                        <a:buChar char="•"/>
                      </a:pPr>
                      <a:r>
                        <a:rPr lang="en-IN" sz="900" dirty="0">
                          <a:solidFill>
                            <a:schemeClr val="tx1"/>
                          </a:solidFill>
                          <a:effectLst/>
                          <a:latin typeface="Times New Roman" panose="02020603050405020304" pitchFamily="18" charset="0"/>
                          <a:ea typeface="+mn-ea"/>
                          <a:cs typeface="Times New Roman" panose="02020603050405020304" pitchFamily="18" charset="0"/>
                        </a:rPr>
                        <a:t>Future work - </a:t>
                      </a:r>
                      <a:r>
                        <a:rPr lang="en-US" sz="900" dirty="0">
                          <a:solidFill>
                            <a:schemeClr val="tx1"/>
                          </a:solidFill>
                          <a:effectLst/>
                          <a:latin typeface="Times New Roman" panose="02020603050405020304" pitchFamily="18" charset="0"/>
                          <a:ea typeface="+mn-ea"/>
                          <a:cs typeface="Times New Roman" panose="02020603050405020304" pitchFamily="18" charset="0"/>
                        </a:rPr>
                        <a:t>I</a:t>
                      </a:r>
                      <a:r>
                        <a:rPr lang="en-US" sz="900" dirty="0"/>
                        <a:t>f new incoming trading data show significant deviations from the norm, retrain the models and re-adjust their threshold values to find the best decision boundaries.</a:t>
                      </a:r>
                      <a:endParaRPr lang="en-IN"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1361680">
                <a:tc>
                  <a:txBody>
                    <a:bodyPr/>
                    <a:lstStyle/>
                    <a:p>
                      <a:pPr algn="ctr"/>
                      <a:r>
                        <a:rPr lang="en-US" sz="900" dirty="0">
                          <a:latin typeface="Times New Roman" panose="02020603050405020304" pitchFamily="18" charset="0"/>
                          <a:cs typeface="Times New Roman" panose="02020603050405020304" pitchFamily="18" charset="0"/>
                        </a:rPr>
                        <a:t>12.</a:t>
                      </a:r>
                      <a:endParaRPr lang="en-IN" sz="9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900" b="0" dirty="0">
                          <a:solidFill>
                            <a:schemeClr val="tx1"/>
                          </a:solidFill>
                          <a:effectLst/>
                          <a:latin typeface="Times New Roman" panose="02020603050405020304" pitchFamily="18" charset="0"/>
                          <a:ea typeface="+mn-ea"/>
                          <a:cs typeface="Times New Roman" panose="02020603050405020304" pitchFamily="18" charset="0"/>
                        </a:rPr>
                        <a:t>Reducing Manual Effort to Label Stock Market Data by Applying a Metaheuristic Search: A Case Study From the Saudi Stock Market</a:t>
                      </a:r>
                    </a:p>
                    <a:p>
                      <a:endParaRPr lang="en-IN" sz="900" dirty="0">
                        <a:latin typeface="Times New Roman" panose="02020603050405020304" pitchFamily="18" charset="0"/>
                        <a:cs typeface="Times New Roman" panose="02020603050405020304" pitchFamily="18" charset="0"/>
                      </a:endParaRPr>
                    </a:p>
                  </a:txBody>
                  <a:tcPr/>
                </a:tc>
                <a:tc>
                  <a:txBody>
                    <a:bodyPr/>
                    <a:lstStyle/>
                    <a:p>
                      <a:r>
                        <a:rPr lang="en-IN" sz="900" dirty="0">
                          <a:latin typeface="Times New Roman" panose="02020603050405020304" pitchFamily="18" charset="0"/>
                          <a:cs typeface="Times New Roman" panose="02020603050405020304" pitchFamily="18" charset="0"/>
                        </a:rPr>
                        <a:t>Mohammad </a:t>
                      </a:r>
                      <a:r>
                        <a:rPr lang="en-IN" sz="900" dirty="0" err="1">
                          <a:latin typeface="Times New Roman" panose="02020603050405020304" pitchFamily="18" charset="0"/>
                          <a:cs typeface="Times New Roman" panose="02020603050405020304" pitchFamily="18" charset="0"/>
                        </a:rPr>
                        <a:t>Alsulmi</a:t>
                      </a:r>
                      <a:r>
                        <a:rPr lang="en-IN" sz="900" dirty="0">
                          <a:latin typeface="Times New Roman" panose="02020603050405020304" pitchFamily="18" charset="0"/>
                          <a:cs typeface="Times New Roman" panose="02020603050405020304" pitchFamily="18" charset="0"/>
                        </a:rPr>
                        <a:t>, IEEE Access (Volume 9), 02 August 2021</a:t>
                      </a:r>
                    </a:p>
                  </a:txBody>
                  <a:tcPr/>
                </a:tc>
                <a:tc>
                  <a:txBody>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900" dirty="0">
                          <a:solidFill>
                            <a:schemeClr val="tx1"/>
                          </a:solidFill>
                          <a:effectLst/>
                          <a:latin typeface="Times New Roman" panose="02020603050405020304" pitchFamily="18" charset="0"/>
                          <a:ea typeface="+mn-ea"/>
                          <a:cs typeface="Times New Roman" panose="02020603050405020304" pitchFamily="18" charset="0"/>
                        </a:rPr>
                        <a:t>The results of empirical experiments are practical as it outperforms the current manual approaches for stock data labeling and achieves higher labelling effectiveness.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900" dirty="0">
                          <a:solidFill>
                            <a:schemeClr val="tx1"/>
                          </a:solidFill>
                          <a:effectLst/>
                          <a:latin typeface="Times New Roman" panose="02020603050405020304" pitchFamily="18" charset="0"/>
                          <a:ea typeface="+mn-ea"/>
                          <a:cs typeface="Times New Roman" panose="02020603050405020304" pitchFamily="18" charset="0"/>
                        </a:rPr>
                        <a:t>Future work – </a:t>
                      </a:r>
                      <a:r>
                        <a:rPr lang="en-US" sz="900" dirty="0">
                          <a:solidFill>
                            <a:schemeClr val="tx1"/>
                          </a:solidFill>
                          <a:effectLst/>
                          <a:latin typeface="Times New Roman" panose="02020603050405020304" pitchFamily="18" charset="0"/>
                          <a:ea typeface="+mn-ea"/>
                          <a:cs typeface="Times New Roman" panose="02020603050405020304" pitchFamily="18" charset="0"/>
                        </a:rPr>
                        <a:t>The </a:t>
                      </a:r>
                      <a:r>
                        <a:rPr lang="en-US" sz="900" dirty="0"/>
                        <a:t>limitation whether the improvement in labeling effectiveness will correlate into higher prediction accuracy should be addressed.</a:t>
                      </a:r>
                      <a:endParaRPr lang="en-IN" sz="900" dirty="0">
                        <a:solidFill>
                          <a:schemeClr val="tx1"/>
                        </a:solidFill>
                        <a:effectLst/>
                        <a:latin typeface="Times New Roman" panose="02020603050405020304" pitchFamily="18" charset="0"/>
                        <a:ea typeface="+mn-ea"/>
                        <a:cs typeface="Times New Roman" panose="02020603050405020304" pitchFamily="18" charset="0"/>
                      </a:endParaRPr>
                    </a:p>
                    <a:p>
                      <a:endParaRPr lang="en-IN"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8564072"/>
                  </a:ext>
                </a:extLst>
              </a:tr>
            </a:tbl>
          </a:graphicData>
        </a:graphic>
      </p:graphicFrame>
      <p:pic>
        <p:nvPicPr>
          <p:cNvPr id="3" name="object 3">
            <a:extLst>
              <a:ext uri="{FF2B5EF4-FFF2-40B4-BE49-F238E27FC236}">
                <a16:creationId xmlns:a16="http://schemas.microsoft.com/office/drawing/2014/main" id="{2E311EC3-FD27-0C50-8237-DC49BF8B70E1}"/>
              </a:ext>
            </a:extLst>
          </p:cNvPr>
          <p:cNvPicPr/>
          <p:nvPr/>
        </p:nvPicPr>
        <p:blipFill>
          <a:blip r:embed="rId2" cstate="print"/>
          <a:stretch>
            <a:fillRect/>
          </a:stretch>
        </p:blipFill>
        <p:spPr>
          <a:xfrm>
            <a:off x="152400" y="4786"/>
            <a:ext cx="888460" cy="1045801"/>
          </a:xfrm>
          <a:prstGeom prst="rect">
            <a:avLst/>
          </a:prstGeom>
        </p:spPr>
      </p:pic>
      <p:pic>
        <p:nvPicPr>
          <p:cNvPr id="8" name="object 3">
            <a:extLst>
              <a:ext uri="{FF2B5EF4-FFF2-40B4-BE49-F238E27FC236}">
                <a16:creationId xmlns:a16="http://schemas.microsoft.com/office/drawing/2014/main" id="{841D17A1-63D8-5D37-AFF5-54958F4A80AA}"/>
              </a:ext>
            </a:extLst>
          </p:cNvPr>
          <p:cNvPicPr/>
          <p:nvPr/>
        </p:nvPicPr>
        <p:blipFill>
          <a:blip r:embed="rId3" cstate="print"/>
          <a:stretch>
            <a:fillRect/>
          </a:stretch>
        </p:blipFill>
        <p:spPr>
          <a:xfrm>
            <a:off x="10870114" y="0"/>
            <a:ext cx="902785" cy="1121767"/>
          </a:xfrm>
          <a:prstGeom prst="rect">
            <a:avLst/>
          </a:prstGeom>
        </p:spPr>
      </p:pic>
      <p:sp>
        <p:nvSpPr>
          <p:cNvPr id="9" name="Footer Placeholder 8">
            <a:extLst>
              <a:ext uri="{FF2B5EF4-FFF2-40B4-BE49-F238E27FC236}">
                <a16:creationId xmlns:a16="http://schemas.microsoft.com/office/drawing/2014/main" id="{8CF61477-D65C-1BFF-9A18-60185AFC2144}"/>
              </a:ext>
            </a:extLst>
          </p:cNvPr>
          <p:cNvSpPr>
            <a:spLocks noGrp="1"/>
          </p:cNvSpPr>
          <p:nvPr>
            <p:ph type="ftr" sz="quarter" idx="11"/>
          </p:nvPr>
        </p:nvSpPr>
        <p:spPr/>
        <p:txBody>
          <a:bodyPr/>
          <a:lstStyle/>
          <a:p>
            <a:r>
              <a:rPr lang="en-US"/>
              <a:t>Department of Computer Science and Engineering </a:t>
            </a: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870114" y="15139"/>
            <a:ext cx="990599" cy="1224480"/>
          </a:xfrm>
          <a:prstGeom prst="rect">
            <a:avLst/>
          </a:prstGeom>
        </p:spPr>
      </p:pic>
      <p:sp>
        <p:nvSpPr>
          <p:cNvPr id="3" name="object 3"/>
          <p:cNvSpPr txBox="1">
            <a:spLocks noGrp="1"/>
          </p:cNvSpPr>
          <p:nvPr>
            <p:ph type="title"/>
          </p:nvPr>
        </p:nvSpPr>
        <p:spPr>
          <a:xfrm>
            <a:off x="4015417" y="377359"/>
            <a:ext cx="5036656" cy="428322"/>
          </a:xfrm>
          <a:prstGeom prst="rect">
            <a:avLst/>
          </a:prstGeom>
        </p:spPr>
        <p:txBody>
          <a:bodyPr vert="horz" wrap="square" lIns="0" tIns="12700" rIns="0" bIns="0" rtlCol="0">
            <a:spAutoFit/>
          </a:bodyPr>
          <a:lstStyle/>
          <a:p>
            <a:pPr marL="12700">
              <a:spcBef>
                <a:spcPts val="100"/>
              </a:spcBef>
            </a:pPr>
            <a:r>
              <a:rPr sz="3000" spc="-10" dirty="0">
                <a:latin typeface="Times New Roman" panose="02020603050405020304" pitchFamily="18" charset="0"/>
                <a:cs typeface="Times New Roman" panose="02020603050405020304" pitchFamily="18" charset="0"/>
              </a:rPr>
              <a:t>EXISTING</a:t>
            </a:r>
            <a:r>
              <a:rPr sz="3000" spc="-70" dirty="0">
                <a:latin typeface="Times New Roman" panose="02020603050405020304" pitchFamily="18" charset="0"/>
                <a:cs typeface="Times New Roman" panose="02020603050405020304" pitchFamily="18" charset="0"/>
              </a:rPr>
              <a:t> </a:t>
            </a:r>
            <a:r>
              <a:rPr sz="3000" spc="-35" dirty="0">
                <a:latin typeface="Times New Roman" panose="02020603050405020304" pitchFamily="18" charset="0"/>
                <a:cs typeface="Times New Roman" panose="02020603050405020304" pitchFamily="18" charset="0"/>
              </a:rPr>
              <a:t>SYSTEM</a:t>
            </a:r>
          </a:p>
        </p:txBody>
      </p:sp>
      <p:sp>
        <p:nvSpPr>
          <p:cNvPr id="5" name="object 5"/>
          <p:cNvSpPr txBox="1">
            <a:spLocks noGrp="1"/>
          </p:cNvSpPr>
          <p:nvPr>
            <p:ph type="dt" sz="half" idx="6"/>
          </p:nvPr>
        </p:nvSpPr>
        <p:spPr>
          <a:xfrm>
            <a:off x="706967" y="6466776"/>
            <a:ext cx="1013459" cy="156068"/>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fld id="{6E8A9E40-2F8D-45EF-BF12-7409A451A1F8}" type="datetime1">
              <a:rPr lang="en-US" spc="-5" smtClean="0"/>
              <a:t>6/7/2023</a:t>
            </a:fld>
            <a:endParaRPr spc="-5" dirty="0"/>
          </a:p>
        </p:txBody>
      </p:sp>
      <p:sp>
        <p:nvSpPr>
          <p:cNvPr id="6" name="object 6"/>
          <p:cNvSpPr txBox="1">
            <a:spLocks noGrp="1"/>
          </p:cNvSpPr>
          <p:nvPr>
            <p:ph type="sldNum" sz="quarter" idx="7"/>
          </p:nvPr>
        </p:nvSpPr>
        <p:spPr>
          <a:xfrm>
            <a:off x="11211321" y="6466763"/>
            <a:ext cx="308187" cy="156068"/>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IN" smtClean="0"/>
              <a:pPr marL="38100">
                <a:lnSpc>
                  <a:spcPts val="1240"/>
                </a:lnSpc>
              </a:pPr>
              <a:t>9</a:t>
            </a:fld>
            <a:endParaRPr dirty="0"/>
          </a:p>
        </p:txBody>
      </p:sp>
      <p:sp>
        <p:nvSpPr>
          <p:cNvPr id="4" name="TextBox 3">
            <a:extLst>
              <a:ext uri="{FF2B5EF4-FFF2-40B4-BE49-F238E27FC236}">
                <a16:creationId xmlns:a16="http://schemas.microsoft.com/office/drawing/2014/main" id="{2B068A66-CAEE-1C92-AABD-835AC6535A22}"/>
              </a:ext>
            </a:extLst>
          </p:cNvPr>
          <p:cNvSpPr txBox="1"/>
          <p:nvPr/>
        </p:nvSpPr>
        <p:spPr>
          <a:xfrm>
            <a:off x="1384301" y="1234399"/>
            <a:ext cx="10135207" cy="5016758"/>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itchFamily="18" charset="0"/>
                <a:cs typeface="Times New Roman" pitchFamily="18" charset="0"/>
                <a:hlinkClick r:id="rId3"/>
              </a:rPr>
              <a:t>Base Paper Link</a:t>
            </a:r>
            <a:endParaRPr lang="en-US" sz="2000" dirty="0">
              <a:latin typeface="Times New Roman" pitchFamily="18" charset="0"/>
              <a:cs typeface="Times New Roman" pitchFamily="18" charset="0"/>
            </a:endParaRPr>
          </a:p>
          <a:p>
            <a:pPr marL="285750" indent="-285750" algn="just">
              <a:buFont typeface="Arial" panose="020B0604020202020204" pitchFamily="34" charset="0"/>
              <a:buChar char="•"/>
            </a:pPr>
            <a:endParaRPr lang="en-US" sz="2000" dirty="0">
              <a:latin typeface="Times New Roman" pitchFamily="18" charset="0"/>
              <a:cs typeface="Times New Roman" pitchFamily="18" charset="0"/>
            </a:endParaRPr>
          </a:p>
          <a:p>
            <a:pPr marL="285750" indent="-285750">
              <a:buFont typeface="Arial" panose="020B0604020202020204" pitchFamily="34" charset="0"/>
              <a:buChar char="•"/>
            </a:pPr>
            <a:r>
              <a:rPr lang="en-US" sz="2000" dirty="0">
                <a:latin typeface="Times New Roman" pitchFamily="18" charset="0"/>
                <a:cs typeface="Times New Roman" pitchFamily="18" charset="0"/>
              </a:rPr>
              <a:t>Base Paper title: Novel Stock Crisis Prediction Technique—A Study on Indian Stock Market.</a:t>
            </a:r>
          </a:p>
          <a:p>
            <a:pPr marL="285750" indent="-285750">
              <a:buFont typeface="Arial" panose="020B0604020202020204" pitchFamily="34" charset="0"/>
              <a:buChar char="•"/>
            </a:pPr>
            <a:endParaRPr lang="en-US" sz="2000" dirty="0">
              <a:latin typeface="Times New Roman" pitchFamily="18" charset="0"/>
              <a:cs typeface="Times New Roman" pitchFamily="18" charset="0"/>
            </a:endParaRPr>
          </a:p>
          <a:p>
            <a:pPr marL="285750" indent="-285750">
              <a:buFont typeface="Arial" panose="020B0604020202020204" pitchFamily="34" charset="0"/>
              <a:buChar char="•"/>
            </a:pPr>
            <a:r>
              <a:rPr lang="en-US" sz="2000" dirty="0">
                <a:latin typeface="Times New Roman" pitchFamily="18" charset="0"/>
                <a:cs typeface="Times New Roman" pitchFamily="18" charset="0"/>
              </a:rPr>
              <a:t>The existing system for predicting the stock market prices on Indian stock market is   developed by using Deep Neural Networks and </a:t>
            </a:r>
            <a:r>
              <a:rPr lang="en-US" sz="2000" dirty="0" err="1">
                <a:latin typeface="Times New Roman" pitchFamily="18" charset="0"/>
                <a:cs typeface="Times New Roman" pitchFamily="18" charset="0"/>
              </a:rPr>
              <a:t>XGBoost</a:t>
            </a:r>
            <a:r>
              <a:rPr lang="en-US" sz="2000" dirty="0">
                <a:latin typeface="Times New Roman" pitchFamily="18" charset="0"/>
                <a:cs typeface="Times New Roman" pitchFamily="18" charset="0"/>
              </a:rPr>
              <a:t>.</a:t>
            </a:r>
          </a:p>
          <a:p>
            <a:pPr marL="285750" indent="-285750">
              <a:buFont typeface="Arial" panose="020B0604020202020204" pitchFamily="34" charset="0"/>
              <a:buChar char="•"/>
            </a:pPr>
            <a:endParaRPr lang="en-US" sz="2000" dirty="0">
              <a:latin typeface="Times New Roman" pitchFamily="18" charset="0"/>
              <a:cs typeface="Times New Roman" pitchFamily="18" charset="0"/>
            </a:endParaRPr>
          </a:p>
          <a:p>
            <a:pPr marL="342900" indent="-342900">
              <a:buFont typeface="Arial" panose="020B0604020202020204" pitchFamily="34" charset="0"/>
              <a:buChar char="•"/>
            </a:pPr>
            <a:r>
              <a:rPr lang="en-US" sz="2000" dirty="0">
                <a:latin typeface="Times New Roman" pitchFamily="18" charset="0"/>
                <a:cs typeface="Times New Roman" pitchFamily="18" charset="0"/>
              </a:rPr>
              <a:t>DNN is a deep learning algorithm that consists of multiple layers of interconnected nodes. DNN can learn complex nonlinear relationships between input features and output values, making it well-suited for predicting stock prices.</a:t>
            </a:r>
          </a:p>
          <a:p>
            <a:endParaRPr lang="en-US" sz="2000" dirty="0">
              <a:latin typeface="Times New Roman" pitchFamily="18" charset="0"/>
              <a:cs typeface="Times New Roman" pitchFamily="18" charset="0"/>
            </a:endParaRPr>
          </a:p>
          <a:p>
            <a:pPr marL="285750" indent="-285750">
              <a:buFont typeface="Arial" panose="020B0604020202020204" pitchFamily="34" charset="0"/>
              <a:buChar char="•"/>
            </a:pPr>
            <a:r>
              <a:rPr lang="en-US" sz="2000" dirty="0">
                <a:latin typeface="Times New Roman" pitchFamily="18" charset="0"/>
                <a:cs typeface="Times New Roman" pitchFamily="18" charset="0"/>
              </a:rPr>
              <a:t>In order to determine if the stock price has climbed or decreased, Deep Neural Networks  provide stock price directions.</a:t>
            </a:r>
          </a:p>
          <a:p>
            <a:pPr marL="285750" indent="-285750">
              <a:buFont typeface="Arial" panose="020B0604020202020204" pitchFamily="34" charset="0"/>
              <a:buChar char="•"/>
            </a:pPr>
            <a:endParaRPr lang="en-US" sz="2000" dirty="0">
              <a:latin typeface="Times New Roman" pitchFamily="18" charset="0"/>
              <a:cs typeface="Times New Roman" pitchFamily="18" charset="0"/>
            </a:endParaRPr>
          </a:p>
          <a:p>
            <a:pPr marL="285750" indent="-285750">
              <a:buFont typeface="Arial" panose="020B0604020202020204" pitchFamily="34" charset="0"/>
              <a:buChar char="•"/>
            </a:pPr>
            <a:r>
              <a:rPr lang="en-US" sz="2000" dirty="0" err="1">
                <a:latin typeface="Times New Roman" pitchFamily="18" charset="0"/>
                <a:cs typeface="Times New Roman" pitchFamily="18" charset="0"/>
              </a:rPr>
              <a:t>XGBoost</a:t>
            </a:r>
            <a:r>
              <a:rPr lang="en-US" sz="2000" dirty="0">
                <a:latin typeface="Times New Roman" pitchFamily="18" charset="0"/>
                <a:cs typeface="Times New Roman" pitchFamily="18" charset="0"/>
              </a:rPr>
              <a:t> can be used to build ensemble models by combining multiple weak learners, such as decision trees, to improve the overall prediction accuracy.</a:t>
            </a:r>
          </a:p>
        </p:txBody>
      </p:sp>
      <p:pic>
        <p:nvPicPr>
          <p:cNvPr id="8" name="object 3">
            <a:extLst>
              <a:ext uri="{FF2B5EF4-FFF2-40B4-BE49-F238E27FC236}">
                <a16:creationId xmlns:a16="http://schemas.microsoft.com/office/drawing/2014/main" id="{AFA7D561-B893-6B15-58BE-ABD4244B3977}"/>
              </a:ext>
            </a:extLst>
          </p:cNvPr>
          <p:cNvPicPr/>
          <p:nvPr/>
        </p:nvPicPr>
        <p:blipFill>
          <a:blip r:embed="rId4" cstate="print"/>
          <a:stretch>
            <a:fillRect/>
          </a:stretch>
        </p:blipFill>
        <p:spPr>
          <a:xfrm>
            <a:off x="152400" y="4786"/>
            <a:ext cx="888460" cy="1045801"/>
          </a:xfrm>
          <a:prstGeom prst="rect">
            <a:avLst/>
          </a:prstGeom>
        </p:spPr>
      </p:pic>
      <p:sp>
        <p:nvSpPr>
          <p:cNvPr id="9" name="Footer Placeholder 8">
            <a:extLst>
              <a:ext uri="{FF2B5EF4-FFF2-40B4-BE49-F238E27FC236}">
                <a16:creationId xmlns:a16="http://schemas.microsoft.com/office/drawing/2014/main" id="{AD875BCC-DEB2-2B87-9021-347407730014}"/>
              </a:ext>
            </a:extLst>
          </p:cNvPr>
          <p:cNvSpPr>
            <a:spLocks noGrp="1"/>
          </p:cNvSpPr>
          <p:nvPr>
            <p:ph type="ftr" sz="quarter" idx="11"/>
          </p:nvPr>
        </p:nvSpPr>
        <p:spPr/>
        <p:txBody>
          <a:bodyPr/>
          <a:lstStyle/>
          <a:p>
            <a:r>
              <a:rPr lang="en-US"/>
              <a:t>Department of Computer Science and Engineering </a:t>
            </a: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1275</TotalTime>
  <Words>3183</Words>
  <Application>Microsoft Office PowerPoint</Application>
  <PresentationFormat>Widescreen</PresentationFormat>
  <Paragraphs>373</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Arial MT</vt:lpstr>
      <vt:lpstr>Calibri</vt:lpstr>
      <vt:lpstr>Calibri Light</vt:lpstr>
      <vt:lpstr>Times New Roman</vt:lpstr>
      <vt:lpstr>Office Theme</vt:lpstr>
      <vt:lpstr>        BVRIT HYDERABAD  College of Engineering for Women    Department of Computer Science and Engineering </vt:lpstr>
      <vt:lpstr>TABLE OF CONTENTS</vt:lpstr>
      <vt:lpstr>PowerPoint Presentation</vt:lpstr>
      <vt:lpstr>PowerPoint Presentation</vt:lpstr>
      <vt:lpstr>PowerPoint Presentation</vt:lpstr>
      <vt:lpstr>LITERATURE SURVEY</vt:lpstr>
      <vt:lpstr>LITERATURE SURVEY</vt:lpstr>
      <vt:lpstr>LITERATURE SURVEY</vt:lpstr>
      <vt:lpstr>EXISTING SYSTEM</vt:lpstr>
      <vt:lpstr>DRAWBACKS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DATASET</vt:lpstr>
      <vt:lpstr>RESULTS</vt:lpstr>
      <vt:lpstr>SOCIETAL IMPACT</vt:lpstr>
      <vt:lpstr>PowerPoint Presentation</vt:lpstr>
      <vt:lpstr>PUBLICATIONS</vt:lpstr>
      <vt:lpstr>REFERENCES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BVRIT HYDERABAD  College of Engineering for Women    Department of Computer Science and Engineering</dc:title>
  <dc:creator>Priyanka gadela</dc:creator>
  <cp:lastModifiedBy>priyanka</cp:lastModifiedBy>
  <cp:revision>40</cp:revision>
  <dcterms:created xsi:type="dcterms:W3CDTF">2022-12-20T15:00:47Z</dcterms:created>
  <dcterms:modified xsi:type="dcterms:W3CDTF">2023-06-07T15:07:42Z</dcterms:modified>
</cp:coreProperties>
</file>