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2" r:id="rId7"/>
    <p:sldId id="263" r:id="rId8"/>
    <p:sldId id="264" r:id="rId9"/>
    <p:sldId id="287" r:id="rId10"/>
    <p:sldId id="261"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84" r:id="rId24"/>
    <p:sldId id="280" r:id="rId25"/>
    <p:sldId id="266" r:id="rId26"/>
    <p:sldId id="286" r:id="rId27"/>
    <p:sldId id="281" r:id="rId28"/>
    <p:sldId id="282" r:id="rId29"/>
    <p:sldId id="283" r:id="rId30"/>
  </p:sldIdLst>
  <p:sldSz cx="12192000" cy="6858000"/>
  <p:notesSz cx="9144000" cy="6858000"/>
  <p:embeddedFontLst>
    <p:embeddedFont>
      <p:font typeface="Calibri" pitchFamily="34" charset="0"/>
      <p:regular r:id="rId32"/>
      <p:bold r:id="rId33"/>
      <p:italic r:id="rId34"/>
      <p:boldItalic r:id="rId35"/>
    </p:embeddedFont>
    <p:embeddedFont>
      <p:font typeface="Inter"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3CEE347-DD80-4216-A739-95B60726D652}">
          <p14:sldIdLst>
            <p14:sldId id="256"/>
            <p14:sldId id="257"/>
            <p14:sldId id="258"/>
            <p14:sldId id="259"/>
            <p14:sldId id="260"/>
            <p14:sldId id="262"/>
            <p14:sldId id="263"/>
            <p14:sldId id="264"/>
            <p14:sldId id="287"/>
            <p14:sldId id="261"/>
            <p14:sldId id="267"/>
            <p14:sldId id="268"/>
            <p14:sldId id="269"/>
            <p14:sldId id="270"/>
            <p14:sldId id="271"/>
            <p14:sldId id="272"/>
            <p14:sldId id="273"/>
            <p14:sldId id="274"/>
            <p14:sldId id="275"/>
            <p14:sldId id="276"/>
            <p14:sldId id="278"/>
            <p14:sldId id="277"/>
            <p14:sldId id="284"/>
            <p14:sldId id="280"/>
            <p14:sldId id="266"/>
            <p14:sldId id="286"/>
            <p14:sldId id="281"/>
            <p14:sldId id="282"/>
            <p14:sldId id="283"/>
          </p14:sldIdLst>
        </p14:section>
      </p14:sectionLst>
    </p:ext>
    <p:ext uri="{EFAFB233-063F-42B5-8137-9DF3F51BA10A}">
      <p15:sldGuideLst xmlns="" xmlns:p15="http://schemas.microsoft.com/office/powerpoint/2012/main">
        <p15:guide id="1" orient="horz" pos="288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nJplplFyhFoAjIL8ZTVxooj79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FDF1B58-3271-474C-A413-1F2641756BAD}">
  <a:tblStyle styleId="{3FDF1B58-3271-474C-A413-1F2641756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94660"/>
  </p:normalViewPr>
  <p:slideViewPr>
    <p:cSldViewPr snapToGrid="0">
      <p:cViewPr>
        <p:scale>
          <a:sx n="72" d="100"/>
          <a:sy n="72" d="100"/>
        </p:scale>
        <p:origin x="-403" y="-58"/>
      </p:cViewPr>
      <p:guideLst>
        <p:guide orient="horz" pos="288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49828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 name="Google Shape;132;p9: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7"/>
        <p:cNvGrpSpPr/>
        <p:nvPr/>
      </p:nvGrpSpPr>
      <p:grpSpPr>
        <a:xfrm>
          <a:off x="0" y="0"/>
          <a:ext cx="0" cy="0"/>
          <a:chOff x="0" y="0"/>
          <a:chExt cx="0" cy="0"/>
        </a:xfrm>
      </p:grpSpPr>
      <p:pic>
        <p:nvPicPr>
          <p:cNvPr id="18" name="Google Shape;18;p31"/>
          <p:cNvPicPr preferRelativeResize="0"/>
          <p:nvPr/>
        </p:nvPicPr>
        <p:blipFill rotWithShape="1">
          <a:blip r:embed="rId2">
            <a:alphaModFix/>
          </a:blip>
          <a:srcRect/>
          <a:stretch/>
        </p:blipFill>
        <p:spPr>
          <a:xfrm>
            <a:off x="152379" y="0"/>
            <a:ext cx="1293088" cy="1108360"/>
          </a:xfrm>
          <a:prstGeom prst="rect">
            <a:avLst/>
          </a:prstGeom>
          <a:noFill/>
          <a:ln>
            <a:noFill/>
          </a:ln>
        </p:spPr>
      </p:pic>
      <p:sp>
        <p:nvSpPr>
          <p:cNvPr id="19" name="Google Shape;19;p31"/>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49136" y="2118233"/>
            <a:ext cx="10893725" cy="3693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32"/>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2"/>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33"/>
          <p:cNvSpPr txBox="1">
            <a:spLocks noGrp="1"/>
          </p:cNvSpPr>
          <p:nvPr>
            <p:ph type="ctrTitle"/>
          </p:nvPr>
        </p:nvSpPr>
        <p:spPr>
          <a:xfrm>
            <a:off x="914400" y="2125980"/>
            <a:ext cx="10363200" cy="6155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subTitle" idx="1"/>
          </p:nvPr>
        </p:nvSpPr>
        <p:spPr>
          <a:xfrm>
            <a:off x="1828800" y="3840480"/>
            <a:ext cx="853440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3"/>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609600" y="1577340"/>
            <a:ext cx="5303520" cy="3693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4"/>
          <p:cNvSpPr txBox="1">
            <a:spLocks noGrp="1"/>
          </p:cNvSpPr>
          <p:nvPr>
            <p:ph type="body" idx="2"/>
          </p:nvPr>
        </p:nvSpPr>
        <p:spPr>
          <a:xfrm>
            <a:off x="6278880" y="1577340"/>
            <a:ext cx="5303520" cy="3693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4"/>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4"/>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
        <p:cNvGrpSpPr/>
        <p:nvPr/>
      </p:nvGrpSpPr>
      <p:grpSpPr>
        <a:xfrm>
          <a:off x="0" y="0"/>
          <a:ext cx="0" cy="0"/>
          <a:chOff x="0" y="0"/>
          <a:chExt cx="0" cy="0"/>
        </a:xfrm>
      </p:grpSpPr>
      <p:sp>
        <p:nvSpPr>
          <p:cNvPr id="43" name="Google Shape;43;p35"/>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0"/>
          <p:cNvPicPr preferRelativeResize="0"/>
          <p:nvPr/>
        </p:nvPicPr>
        <p:blipFill rotWithShape="1">
          <a:blip r:embed="rId7">
            <a:alphaModFix/>
          </a:blip>
          <a:srcRect/>
          <a:stretch/>
        </p:blipFill>
        <p:spPr>
          <a:xfrm>
            <a:off x="152379" y="0"/>
            <a:ext cx="1293088" cy="1108360"/>
          </a:xfrm>
          <a:prstGeom prst="rect">
            <a:avLst/>
          </a:prstGeom>
          <a:noFill/>
          <a:ln>
            <a:noFill/>
          </a:ln>
        </p:spPr>
      </p:pic>
      <p:pic>
        <p:nvPicPr>
          <p:cNvPr id="11" name="Google Shape;11;p30"/>
          <p:cNvPicPr preferRelativeResize="0"/>
          <p:nvPr/>
        </p:nvPicPr>
        <p:blipFill rotWithShape="1">
          <a:blip r:embed="rId8">
            <a:alphaModFix/>
          </a:blip>
          <a:srcRect/>
          <a:stretch/>
        </p:blipFill>
        <p:spPr>
          <a:xfrm>
            <a:off x="10871201" y="0"/>
            <a:ext cx="1320799" cy="1224480"/>
          </a:xfrm>
          <a:prstGeom prst="rect">
            <a:avLst/>
          </a:prstGeom>
          <a:noFill/>
          <a:ln>
            <a:noFill/>
          </a:ln>
        </p:spPr>
      </p:pic>
      <p:sp>
        <p:nvSpPr>
          <p:cNvPr id="12" name="Google Shape;12;p30"/>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0"/>
          <p:cNvSpPr txBox="1">
            <a:spLocks noGrp="1"/>
          </p:cNvSpPr>
          <p:nvPr>
            <p:ph type="body" idx="1"/>
          </p:nvPr>
        </p:nvSpPr>
        <p:spPr>
          <a:xfrm>
            <a:off x="649136" y="2118233"/>
            <a:ext cx="10893725" cy="36933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4" name="Google Shape;14;p30"/>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0"/>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0"/>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rtl="0">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rtl="0">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rtl="0">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rtl="0">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rtl="0">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rtl="0">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rtl="0">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rtl="0">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kaggle.com/datasets/mohamedhanyyy/chest-ctscan-image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Google Shape;50;p1"/>
          <p:cNvSpPr txBox="1">
            <a:spLocks noGrp="1"/>
          </p:cNvSpPr>
          <p:nvPr>
            <p:ph type="title"/>
          </p:nvPr>
        </p:nvSpPr>
        <p:spPr>
          <a:xfrm>
            <a:off x="1981200" y="314872"/>
            <a:ext cx="7848600" cy="1613262"/>
          </a:xfrm>
          <a:prstGeom prst="rect">
            <a:avLst/>
          </a:prstGeom>
          <a:noFill/>
          <a:ln>
            <a:noFill/>
          </a:ln>
        </p:spPr>
        <p:txBody>
          <a:bodyPr spcFirstLastPara="1" wrap="square" lIns="0" tIns="12700" rIns="0" bIns="0" anchor="t" anchorCtr="0">
            <a:spAutoFit/>
          </a:bodyPr>
          <a:lstStyle/>
          <a:p>
            <a:pPr marL="704850" marR="5080" lvl="0" indent="-692785" algn="ctr" rtl="0">
              <a:spcBef>
                <a:spcPts val="0"/>
              </a:spcBef>
              <a:spcAft>
                <a:spcPts val="0"/>
              </a:spcAft>
              <a:buNone/>
            </a:pPr>
            <a:r>
              <a:rPr lang="en-US" sz="2800" dirty="0">
                <a:latin typeface="Times New Roman"/>
                <a:ea typeface="Times New Roman"/>
                <a:cs typeface="Times New Roman"/>
                <a:sym typeface="Times New Roman"/>
              </a:rPr>
              <a:t>BVRIT HYDERABAD </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College of Engineering for Women</a:t>
            </a:r>
            <a:r>
              <a:rPr lang="en-US" sz="2400" dirty="0">
                <a:latin typeface="Times New Roman"/>
                <a:ea typeface="Times New Roman"/>
                <a:cs typeface="Times New Roman"/>
                <a:sym typeface="Times New Roman"/>
              </a:rPr>
              <a:t/>
            </a: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  </a:t>
            </a: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Department of Computer Science &amp; Engineering</a:t>
            </a:r>
            <a:endParaRPr sz="2400" dirty="0">
              <a:latin typeface="Times New Roman"/>
              <a:ea typeface="Times New Roman"/>
              <a:cs typeface="Times New Roman"/>
              <a:sym typeface="Times New Roman"/>
            </a:endParaRPr>
          </a:p>
        </p:txBody>
      </p:sp>
      <p:pic>
        <p:nvPicPr>
          <p:cNvPr id="51" name="Google Shape;51;p1"/>
          <p:cNvPicPr preferRelativeResize="0"/>
          <p:nvPr/>
        </p:nvPicPr>
        <p:blipFill rotWithShape="1">
          <a:blip r:embed="rId3">
            <a:alphaModFix/>
          </a:blip>
          <a:srcRect/>
          <a:stretch/>
        </p:blipFill>
        <p:spPr>
          <a:xfrm>
            <a:off x="123338" y="18361"/>
            <a:ext cx="1050388" cy="1200443"/>
          </a:xfrm>
          <a:prstGeom prst="rect">
            <a:avLst/>
          </a:prstGeom>
          <a:noFill/>
          <a:ln>
            <a:noFill/>
          </a:ln>
        </p:spPr>
      </p:pic>
      <p:sp>
        <p:nvSpPr>
          <p:cNvPr id="52" name="Google Shape;52;p1"/>
          <p:cNvSpPr txBox="1"/>
          <p:nvPr/>
        </p:nvSpPr>
        <p:spPr>
          <a:xfrm>
            <a:off x="0" y="2122510"/>
            <a:ext cx="12192000" cy="1059264"/>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endParaRPr sz="4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 Pulmonary and Lungs Nodule Classification Using Deep Learning</a:t>
            </a:r>
            <a:endParaRPr sz="2800" b="0" i="0" u="none" strike="noStrike" cap="none">
              <a:solidFill>
                <a:schemeClr val="dk1"/>
              </a:solidFill>
              <a:latin typeface="Calibri"/>
              <a:ea typeface="Calibri"/>
              <a:cs typeface="Calibri"/>
              <a:sym typeface="Calibri"/>
            </a:endParaRPr>
          </a:p>
        </p:txBody>
      </p:sp>
      <p:sp>
        <p:nvSpPr>
          <p:cNvPr id="53" name="Google Shape;53;p1"/>
          <p:cNvSpPr txBox="1"/>
          <p:nvPr/>
        </p:nvSpPr>
        <p:spPr>
          <a:xfrm>
            <a:off x="1157777" y="4726472"/>
            <a:ext cx="4841875" cy="869469"/>
          </a:xfrm>
          <a:prstGeom prst="rect">
            <a:avLst/>
          </a:prstGeom>
          <a:noFill/>
          <a:ln>
            <a:noFill/>
          </a:ln>
        </p:spPr>
        <p:txBody>
          <a:bodyPr spcFirstLastPara="1" wrap="square" lIns="0" tIns="12700" rIns="0" bIns="0" anchor="t" anchorCtr="0">
            <a:spAutoFit/>
          </a:bodyPr>
          <a:lstStyle/>
          <a:p>
            <a:pPr marL="12700" marR="5080" lvl="0" indent="0" algn="l"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Under the Guidance of :</a:t>
            </a:r>
            <a:endParaRPr sz="1800" b="1" i="0" u="none" strike="noStrike" cap="none">
              <a:solidFill>
                <a:schemeClr val="dk1"/>
              </a:solidFill>
              <a:latin typeface="Times New Roman"/>
              <a:ea typeface="Times New Roman"/>
              <a:cs typeface="Times New Roman"/>
              <a:sym typeface="Times New Roman"/>
            </a:endParaRPr>
          </a:p>
          <a:p>
            <a:pPr marL="12700" marR="5080" lvl="0" indent="0" algn="l" rtl="0">
              <a:spcBef>
                <a:spcPts val="10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Name: </a:t>
            </a:r>
            <a:r>
              <a:rPr lang="en-US" sz="1800" b="0" i="0" u="none" strike="noStrike" cap="none" dirty="0">
                <a:solidFill>
                  <a:schemeClr val="dk1"/>
                </a:solidFill>
                <a:latin typeface="Calibri"/>
                <a:ea typeface="Calibri"/>
                <a:cs typeface="Calibri"/>
                <a:sym typeface="Calibri"/>
              </a:rPr>
              <a:t>Ms. A. </a:t>
            </a:r>
            <a:r>
              <a:rPr lang="en-US" sz="1800" b="0" i="0" u="none" strike="noStrike" cap="none" dirty="0" err="1">
                <a:solidFill>
                  <a:schemeClr val="dk1"/>
                </a:solidFill>
                <a:latin typeface="Calibri"/>
                <a:ea typeface="Calibri"/>
                <a:cs typeface="Calibri"/>
                <a:sym typeface="Calibri"/>
              </a:rPr>
              <a:t>Kranthi</a:t>
            </a:r>
            <a:endParaRPr sz="1800" b="0" i="0" u="none" strike="noStrike" cap="none">
              <a:solidFill>
                <a:schemeClr val="dk1"/>
              </a:solidFill>
              <a:latin typeface="Calibri"/>
              <a:ea typeface="Calibri"/>
              <a:cs typeface="Calibri"/>
              <a:sym typeface="Calibri"/>
            </a:endParaRPr>
          </a:p>
          <a:p>
            <a:pPr marL="12700" marR="5080" lvl="0" indent="0" algn="l" rtl="0">
              <a:spcBef>
                <a:spcPts val="10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Designation: </a:t>
            </a:r>
            <a:r>
              <a:rPr lang="en-US" sz="1800" b="0" i="0" u="none" strike="noStrike" cap="none" dirty="0">
                <a:solidFill>
                  <a:schemeClr val="dk1"/>
                </a:solidFill>
                <a:latin typeface="Times New Roman"/>
                <a:ea typeface="Times New Roman"/>
                <a:cs typeface="Times New Roman"/>
                <a:sym typeface="Times New Roman"/>
              </a:rPr>
              <a:t>Assistant Professor</a:t>
            </a:r>
            <a:endParaRPr sz="1800" b="0" i="0" u="none" strike="noStrike" cap="none">
              <a:solidFill>
                <a:schemeClr val="dk1"/>
              </a:solidFill>
              <a:latin typeface="Times New Roman"/>
              <a:ea typeface="Times New Roman"/>
              <a:cs typeface="Times New Roman"/>
              <a:sym typeface="Times New Roman"/>
            </a:endParaRPr>
          </a:p>
        </p:txBody>
      </p:sp>
      <p:pic>
        <p:nvPicPr>
          <p:cNvPr id="54" name="Google Shape;54;p1"/>
          <p:cNvPicPr preferRelativeResize="0"/>
          <p:nvPr/>
        </p:nvPicPr>
        <p:blipFill rotWithShape="1">
          <a:blip r:embed="rId4">
            <a:alphaModFix/>
          </a:blip>
          <a:srcRect/>
          <a:stretch/>
        </p:blipFill>
        <p:spPr>
          <a:xfrm>
            <a:off x="11058010" y="18361"/>
            <a:ext cx="1066799" cy="1322152"/>
          </a:xfrm>
          <a:prstGeom prst="rect">
            <a:avLst/>
          </a:prstGeom>
          <a:noFill/>
          <a:ln>
            <a:noFill/>
          </a:ln>
        </p:spPr>
      </p:pic>
      <p:sp>
        <p:nvSpPr>
          <p:cNvPr id="55" name="Google Shape;55;p1"/>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56" name="Google Shape;56;p1"/>
          <p:cNvSpPr txBox="1">
            <a:spLocks noGrp="1"/>
          </p:cNvSpPr>
          <p:nvPr>
            <p:ph type="ftr" idx="11"/>
          </p:nvPr>
        </p:nvSpPr>
        <p:spPr>
          <a:xfrm>
            <a:off x="4058154" y="6377940"/>
            <a:ext cx="4998720" cy="48006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57" name="Google Shape;57;p1"/>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a:t>
            </a:fld>
            <a:endParaRPr/>
          </a:p>
        </p:txBody>
      </p:sp>
      <p:sp>
        <p:nvSpPr>
          <p:cNvPr id="59" name="Google Shape;59;p1"/>
          <p:cNvSpPr/>
          <p:nvPr/>
        </p:nvSpPr>
        <p:spPr>
          <a:xfrm>
            <a:off x="6705600" y="4145545"/>
            <a:ext cx="60960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r>
              <a:rPr lang="en-US" sz="1800" b="1" i="0" u="none" strike="noStrike" cap="none">
                <a:solidFill>
                  <a:schemeClr val="dk1"/>
                </a:solidFill>
                <a:latin typeface="Calibri"/>
                <a:ea typeface="Calibri"/>
                <a:cs typeface="Calibri"/>
                <a:sym typeface="Calibri"/>
              </a:rPr>
              <a:t>Team No: 20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 Akshita       19WH1A0567</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 Shriya          19WH1A05B9</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Priyanka       19WH1A05A2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4424506" y="812675"/>
            <a:ext cx="3342987"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pic>
        <p:nvPicPr>
          <p:cNvPr id="106" name="Google Shape;106;p6"/>
          <p:cNvPicPr preferRelativeResize="0"/>
          <p:nvPr/>
        </p:nvPicPr>
        <p:blipFill rotWithShape="1">
          <a:blip r:embed="rId3">
            <a:alphaModFix/>
          </a:blip>
          <a:srcRect/>
          <a:stretch/>
        </p:blipFill>
        <p:spPr>
          <a:xfrm>
            <a:off x="11170593" y="0"/>
            <a:ext cx="990599" cy="1224480"/>
          </a:xfrm>
          <a:prstGeom prst="rect">
            <a:avLst/>
          </a:prstGeom>
          <a:noFill/>
          <a:ln>
            <a:noFill/>
          </a:ln>
        </p:spPr>
      </p:pic>
      <p:sp>
        <p:nvSpPr>
          <p:cNvPr id="107" name="Google Shape;107;p6"/>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08" name="Google Shape;108;p6"/>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10</a:t>
            </a:fld>
            <a:endParaRPr/>
          </a:p>
        </p:txBody>
      </p:sp>
      <p:sp>
        <p:nvSpPr>
          <p:cNvPr id="109" name="Google Shape;109;p6"/>
          <p:cNvSpPr txBox="1">
            <a:spLocks noGrp="1"/>
          </p:cNvSpPr>
          <p:nvPr>
            <p:ph type="ftr" idx="11"/>
          </p:nvPr>
        </p:nvSpPr>
        <p:spPr>
          <a:xfrm>
            <a:off x="3840480" y="6368199"/>
            <a:ext cx="451104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110" name="Google Shape;110;p6"/>
          <p:cNvSpPr txBox="1"/>
          <p:nvPr/>
        </p:nvSpPr>
        <p:spPr>
          <a:xfrm>
            <a:off x="952464" y="2143116"/>
            <a:ext cx="9822507" cy="1692771"/>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None/>
            </a:pPr>
            <a:r>
              <a:rPr lang="en-US" sz="2600">
                <a:solidFill>
                  <a:schemeClr val="dk1"/>
                </a:solidFill>
                <a:latin typeface="Times New Roman"/>
                <a:ea typeface="Times New Roman"/>
                <a:cs typeface="Times New Roman"/>
                <a:sym typeface="Times New Roman"/>
              </a:rPr>
              <a:t>Our main objective of the project is to help the doctors to analyze CT</a:t>
            </a:r>
            <a:endParaRPr/>
          </a:p>
          <a:p>
            <a:pPr marL="457200" marR="0" lvl="0" indent="-457200" algn="just" rtl="0">
              <a:spcBef>
                <a:spcPts val="0"/>
              </a:spcBef>
              <a:spcAft>
                <a:spcPts val="0"/>
              </a:spcAft>
              <a:buNone/>
            </a:pPr>
            <a:r>
              <a:rPr lang="en-US" sz="2600">
                <a:solidFill>
                  <a:schemeClr val="dk1"/>
                </a:solidFill>
                <a:latin typeface="Times New Roman"/>
                <a:ea typeface="Times New Roman"/>
                <a:cs typeface="Times New Roman"/>
                <a:sym typeface="Times New Roman"/>
              </a:rPr>
              <a:t>images of lungs to predict the presence of nodules which classifies the</a:t>
            </a:r>
            <a:endParaRPr/>
          </a:p>
          <a:p>
            <a:pPr marL="457200" marR="0" lvl="0" indent="-457200" algn="just" rtl="0">
              <a:spcBef>
                <a:spcPts val="0"/>
              </a:spcBef>
              <a:spcAft>
                <a:spcPts val="0"/>
              </a:spcAft>
              <a:buNone/>
            </a:pPr>
            <a:r>
              <a:rPr lang="en-US" sz="2600">
                <a:solidFill>
                  <a:schemeClr val="dk1"/>
                </a:solidFill>
                <a:latin typeface="Times New Roman"/>
                <a:ea typeface="Times New Roman"/>
                <a:cs typeface="Times New Roman"/>
                <a:sym typeface="Times New Roman"/>
              </a:rPr>
              <a:t>lung as cancerous or not. Along with classifying the type of cancer if a</a:t>
            </a:r>
            <a:endParaRPr/>
          </a:p>
          <a:p>
            <a:pPr marL="457200" marR="0" lvl="0" indent="-457200" algn="just" rtl="0">
              <a:spcBef>
                <a:spcPts val="0"/>
              </a:spcBef>
              <a:spcAft>
                <a:spcPts val="0"/>
              </a:spcAft>
              <a:buNone/>
            </a:pPr>
            <a:r>
              <a:rPr lang="en-US" sz="2600">
                <a:solidFill>
                  <a:schemeClr val="dk1"/>
                </a:solidFill>
                <a:latin typeface="Times New Roman"/>
                <a:ea typeface="Times New Roman"/>
                <a:cs typeface="Times New Roman"/>
                <a:sym typeface="Times New Roman"/>
              </a:rPr>
              <a:t>lung nodule exists.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2"/>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64" name="Google Shape;164;p12"/>
          <p:cNvSpPr txBox="1">
            <a:spLocks noGrp="1"/>
          </p:cNvSpPr>
          <p:nvPr>
            <p:ph type="title"/>
          </p:nvPr>
        </p:nvSpPr>
        <p:spPr>
          <a:xfrm>
            <a:off x="1638300" y="381000"/>
            <a:ext cx="94488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PROPOSED SYSTEM </a:t>
            </a:r>
            <a:endParaRPr>
              <a:latin typeface="Times New Roman"/>
              <a:ea typeface="Times New Roman"/>
              <a:cs typeface="Times New Roman"/>
              <a:sym typeface="Times New Roman"/>
            </a:endParaRPr>
          </a:p>
        </p:txBody>
      </p:sp>
      <p:sp>
        <p:nvSpPr>
          <p:cNvPr id="165" name="Google Shape;165;p12"/>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66" name="Google Shape;166;p12"/>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11</a:t>
            </a:fld>
            <a:endParaRPr/>
          </a:p>
        </p:txBody>
      </p:sp>
      <p:sp>
        <p:nvSpPr>
          <p:cNvPr id="167" name="Google Shape;167;p12"/>
          <p:cNvSpPr txBox="1">
            <a:spLocks noGrp="1"/>
          </p:cNvSpPr>
          <p:nvPr>
            <p:ph type="ftr" idx="11"/>
          </p:nvPr>
        </p:nvSpPr>
        <p:spPr>
          <a:xfrm>
            <a:off x="4114800" y="6377941"/>
            <a:ext cx="44958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168" name="Google Shape;168;p12"/>
          <p:cNvSpPr txBox="1"/>
          <p:nvPr/>
        </p:nvSpPr>
        <p:spPr>
          <a:xfrm>
            <a:off x="952464" y="1643050"/>
            <a:ext cx="10709920" cy="249299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Proposing is a system where the lung nodules are classified using deep</a:t>
            </a:r>
            <a:endParaRPr dirty="0"/>
          </a:p>
          <a:p>
            <a:pPr marL="457200" marR="0" lvl="0" indent="-45720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learning techniques like a VGG16, InceptionV3. The nodules are classified</a:t>
            </a:r>
            <a:endParaRPr dirty="0"/>
          </a:p>
          <a:p>
            <a:pPr marL="457200" marR="0" lvl="0" indent="-45720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into 3 classes namely :</a:t>
            </a:r>
            <a:endParaRPr dirty="0"/>
          </a:p>
          <a:p>
            <a:pPr marL="457200" marR="0" lvl="0" indent="-457200" algn="just" rtl="0">
              <a:spcBef>
                <a:spcPts val="0"/>
              </a:spcBef>
              <a:spcAft>
                <a:spcPts val="0"/>
              </a:spcAft>
              <a:buClr>
                <a:schemeClr val="dk1"/>
              </a:buClr>
              <a:buSzPts val="2600"/>
              <a:buFont typeface="Arial"/>
              <a:buChar char="•"/>
            </a:pPr>
            <a:r>
              <a:rPr lang="en-US" sz="2600" dirty="0">
                <a:solidFill>
                  <a:schemeClr val="dk1"/>
                </a:solidFill>
                <a:latin typeface="Times New Roman"/>
                <a:ea typeface="Times New Roman"/>
                <a:cs typeface="Times New Roman"/>
                <a:sym typeface="Times New Roman"/>
              </a:rPr>
              <a:t>Adeno carcinoma</a:t>
            </a:r>
            <a:endParaRPr dirty="0"/>
          </a:p>
          <a:p>
            <a:pPr marL="457200" marR="0" lvl="0" indent="-457200" algn="just" rtl="0">
              <a:spcBef>
                <a:spcPts val="0"/>
              </a:spcBef>
              <a:spcAft>
                <a:spcPts val="0"/>
              </a:spcAft>
              <a:buClr>
                <a:schemeClr val="dk1"/>
              </a:buClr>
              <a:buSzPts val="2600"/>
              <a:buFont typeface="Arial"/>
              <a:buChar char="•"/>
            </a:pPr>
            <a:r>
              <a:rPr lang="en-US" sz="2600" dirty="0">
                <a:solidFill>
                  <a:schemeClr val="dk1"/>
                </a:solidFill>
                <a:latin typeface="Times New Roman"/>
                <a:ea typeface="Times New Roman"/>
                <a:cs typeface="Times New Roman"/>
                <a:sym typeface="Times New Roman"/>
              </a:rPr>
              <a:t>Large cell carcinoma</a:t>
            </a:r>
            <a:endParaRPr dirty="0"/>
          </a:p>
          <a:p>
            <a:pPr marL="457200" marR="0" lvl="0" indent="-457200" algn="just" rtl="0">
              <a:spcBef>
                <a:spcPts val="0"/>
              </a:spcBef>
              <a:spcAft>
                <a:spcPts val="0"/>
              </a:spcAft>
              <a:buClr>
                <a:schemeClr val="dk1"/>
              </a:buClr>
              <a:buSzPts val="2600"/>
              <a:buFont typeface="Arial"/>
              <a:buChar char="•"/>
            </a:pPr>
            <a:r>
              <a:rPr lang="en-US" sz="2600" dirty="0">
                <a:solidFill>
                  <a:schemeClr val="dk1"/>
                </a:solidFill>
                <a:latin typeface="Times New Roman"/>
                <a:ea typeface="Times New Roman"/>
                <a:cs typeface="Times New Roman"/>
                <a:sym typeface="Times New Roman"/>
              </a:rPr>
              <a:t>Squamous cell carcinoma</a:t>
            </a:r>
            <a:endParaRPr sz="2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3"/>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74" name="Google Shape;174;p13"/>
          <p:cNvSpPr txBox="1">
            <a:spLocks noGrp="1"/>
          </p:cNvSpPr>
          <p:nvPr>
            <p:ph type="title"/>
          </p:nvPr>
        </p:nvSpPr>
        <p:spPr>
          <a:xfrm>
            <a:off x="1638300" y="381000"/>
            <a:ext cx="94488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ADVANTAGES  </a:t>
            </a:r>
            <a:endParaRPr>
              <a:latin typeface="Times New Roman"/>
              <a:ea typeface="Times New Roman"/>
              <a:cs typeface="Times New Roman"/>
              <a:sym typeface="Times New Roman"/>
            </a:endParaRPr>
          </a:p>
        </p:txBody>
      </p:sp>
      <p:sp>
        <p:nvSpPr>
          <p:cNvPr id="175" name="Google Shape;175;p13"/>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76" name="Google Shape;176;p13"/>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12</a:t>
            </a:fld>
            <a:endParaRPr/>
          </a:p>
        </p:txBody>
      </p:sp>
      <p:sp>
        <p:nvSpPr>
          <p:cNvPr id="177" name="Google Shape;177;p13"/>
          <p:cNvSpPr txBox="1">
            <a:spLocks noGrp="1"/>
          </p:cNvSpPr>
          <p:nvPr>
            <p:ph type="ftr" idx="11"/>
          </p:nvPr>
        </p:nvSpPr>
        <p:spPr>
          <a:xfrm>
            <a:off x="4114800" y="6377941"/>
            <a:ext cx="44958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178" name="Google Shape;178;p13"/>
          <p:cNvSpPr txBox="1"/>
          <p:nvPr/>
        </p:nvSpPr>
        <p:spPr>
          <a:xfrm>
            <a:off x="809588" y="1643050"/>
            <a:ext cx="10709920"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600" b="1">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Classification of the cancerous lungs further</a:t>
            </a:r>
            <a:endParaRPr/>
          </a:p>
          <a:p>
            <a:pPr marL="457200" marR="0" lvl="0" indent="-457200" algn="l" rtl="0">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Good Performance</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600"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4"/>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184" name="Google Shape;184;p14"/>
          <p:cNvSpPr txBox="1">
            <a:spLocks noGrp="1"/>
          </p:cNvSpPr>
          <p:nvPr>
            <p:ph type="title"/>
          </p:nvPr>
        </p:nvSpPr>
        <p:spPr>
          <a:xfrm>
            <a:off x="0" y="104187"/>
            <a:ext cx="121920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ARCHITECTURE</a:t>
            </a:r>
            <a:endParaRPr>
              <a:latin typeface="Times New Roman"/>
              <a:ea typeface="Times New Roman"/>
              <a:cs typeface="Times New Roman"/>
              <a:sym typeface="Times New Roman"/>
            </a:endParaRPr>
          </a:p>
        </p:txBody>
      </p:sp>
      <p:sp>
        <p:nvSpPr>
          <p:cNvPr id="185" name="Google Shape;185;p14"/>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86" name="Google Shape;186;p14"/>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13</a:t>
            </a:fld>
            <a:endParaRPr/>
          </a:p>
        </p:txBody>
      </p:sp>
      <p:sp>
        <p:nvSpPr>
          <p:cNvPr id="187" name="Google Shape;187;p14"/>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pic>
        <p:nvPicPr>
          <p:cNvPr id="188" name="Google Shape;188;p14" descr="Blank board (1).png"/>
          <p:cNvPicPr preferRelativeResize="0"/>
          <p:nvPr/>
        </p:nvPicPr>
        <p:blipFill rotWithShape="1">
          <a:blip r:embed="rId4">
            <a:alphaModFix/>
          </a:blip>
          <a:srcRect/>
          <a:stretch/>
        </p:blipFill>
        <p:spPr>
          <a:xfrm>
            <a:off x="4095736" y="642918"/>
            <a:ext cx="4029361" cy="56436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15"/>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194" name="Google Shape;194;p15"/>
          <p:cNvSpPr txBox="1">
            <a:spLocks noGrp="1"/>
          </p:cNvSpPr>
          <p:nvPr>
            <p:ph type="title"/>
          </p:nvPr>
        </p:nvSpPr>
        <p:spPr>
          <a:xfrm>
            <a:off x="3962400" y="104187"/>
            <a:ext cx="5185318"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95" name="Google Shape;195;p15"/>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96" name="Google Shape;196;p15"/>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14</a:t>
            </a:fld>
            <a:endParaRPr/>
          </a:p>
        </p:txBody>
      </p:sp>
      <p:sp>
        <p:nvSpPr>
          <p:cNvPr id="197" name="Google Shape;197;p15"/>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198" name="Google Shape;198;p15"/>
          <p:cNvSpPr txBox="1"/>
          <p:nvPr/>
        </p:nvSpPr>
        <p:spPr>
          <a:xfrm>
            <a:off x="1166778" y="1393440"/>
            <a:ext cx="2857520" cy="8925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Data Augmentation Architecture</a:t>
            </a:r>
            <a:endParaRPr sz="2600" b="1">
              <a:solidFill>
                <a:schemeClr val="dk1"/>
              </a:solidFill>
              <a:latin typeface="Times New Roman"/>
              <a:ea typeface="Times New Roman"/>
              <a:cs typeface="Times New Roman"/>
              <a:sym typeface="Times New Roman"/>
            </a:endParaRPr>
          </a:p>
        </p:txBody>
      </p:sp>
      <p:pic>
        <p:nvPicPr>
          <p:cNvPr id="199" name="Google Shape;199;p15" descr="WhatsApp Image 2022-12-22 at 2.46.53 PM.jpeg"/>
          <p:cNvPicPr preferRelativeResize="0"/>
          <p:nvPr/>
        </p:nvPicPr>
        <p:blipFill rotWithShape="1">
          <a:blip r:embed="rId4">
            <a:alphaModFix/>
          </a:blip>
          <a:srcRect/>
          <a:stretch/>
        </p:blipFill>
        <p:spPr>
          <a:xfrm>
            <a:off x="5524496" y="1000108"/>
            <a:ext cx="2438400" cy="214314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200" name="Google Shape;200;p15" descr="WhatsApp Image 2022-12-22 at 2.49.22 PM.jpeg"/>
          <p:cNvPicPr preferRelativeResize="0"/>
          <p:nvPr/>
        </p:nvPicPr>
        <p:blipFill rotWithShape="1">
          <a:blip r:embed="rId5">
            <a:alphaModFix/>
          </a:blip>
          <a:srcRect/>
          <a:stretch/>
        </p:blipFill>
        <p:spPr>
          <a:xfrm>
            <a:off x="5595934" y="3857628"/>
            <a:ext cx="2438400" cy="214314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201" name="Google Shape;201;p15" descr="WhatsApp Image 2022-12-22 at 2.51.10 PM.jpeg"/>
          <p:cNvPicPr preferRelativeResize="0"/>
          <p:nvPr/>
        </p:nvPicPr>
        <p:blipFill rotWithShape="1">
          <a:blip r:embed="rId6">
            <a:alphaModFix/>
          </a:blip>
          <a:srcRect/>
          <a:stretch/>
        </p:blipFill>
        <p:spPr>
          <a:xfrm>
            <a:off x="8667768" y="3857628"/>
            <a:ext cx="2438400" cy="214314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02" name="Google Shape;202;p15"/>
          <p:cNvSpPr txBox="1"/>
          <p:nvPr/>
        </p:nvSpPr>
        <p:spPr>
          <a:xfrm>
            <a:off x="1238216" y="4702742"/>
            <a:ext cx="257176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Lung Image</a:t>
            </a:r>
            <a:endParaRPr sz="1800">
              <a:solidFill>
                <a:schemeClr val="dk1"/>
              </a:solidFill>
              <a:latin typeface="Times New Roman"/>
              <a:ea typeface="Times New Roman"/>
              <a:cs typeface="Times New Roman"/>
              <a:sym typeface="Times New Roman"/>
            </a:endParaRPr>
          </a:p>
        </p:txBody>
      </p:sp>
      <p:sp>
        <p:nvSpPr>
          <p:cNvPr id="203" name="Google Shape;203;p15"/>
          <p:cNvSpPr txBox="1"/>
          <p:nvPr/>
        </p:nvSpPr>
        <p:spPr>
          <a:xfrm>
            <a:off x="8524892" y="3202544"/>
            <a:ext cx="221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Rotation range : 180</a:t>
            </a:r>
            <a:endParaRPr sz="1800">
              <a:solidFill>
                <a:schemeClr val="dk1"/>
              </a:solidFill>
              <a:latin typeface="Times New Roman"/>
              <a:ea typeface="Times New Roman"/>
              <a:cs typeface="Times New Roman"/>
              <a:sym typeface="Times New Roman"/>
            </a:endParaRPr>
          </a:p>
        </p:txBody>
      </p:sp>
      <p:pic>
        <p:nvPicPr>
          <p:cNvPr id="204" name="Google Shape;204;p15" descr="WhatsApp Image 2022-12-22 at 2.57.39 PM.jpeg"/>
          <p:cNvPicPr preferRelativeResize="0"/>
          <p:nvPr/>
        </p:nvPicPr>
        <p:blipFill rotWithShape="1">
          <a:blip r:embed="rId7">
            <a:alphaModFix/>
          </a:blip>
          <a:srcRect/>
          <a:stretch/>
        </p:blipFill>
        <p:spPr>
          <a:xfrm>
            <a:off x="8524892" y="1000108"/>
            <a:ext cx="2500330" cy="215264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05" name="Google Shape;205;p15"/>
          <p:cNvSpPr txBox="1"/>
          <p:nvPr/>
        </p:nvSpPr>
        <p:spPr>
          <a:xfrm>
            <a:off x="5667372" y="3202544"/>
            <a:ext cx="221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Rotation range : 20</a:t>
            </a:r>
            <a:endParaRPr sz="1800">
              <a:solidFill>
                <a:schemeClr val="dk1"/>
              </a:solidFill>
              <a:latin typeface="Times New Roman"/>
              <a:ea typeface="Times New Roman"/>
              <a:cs typeface="Times New Roman"/>
              <a:sym typeface="Times New Roman"/>
            </a:endParaRPr>
          </a:p>
        </p:txBody>
      </p:sp>
      <p:sp>
        <p:nvSpPr>
          <p:cNvPr id="206" name="Google Shape;206;p15"/>
          <p:cNvSpPr txBox="1"/>
          <p:nvPr/>
        </p:nvSpPr>
        <p:spPr>
          <a:xfrm>
            <a:off x="8667768" y="6072206"/>
            <a:ext cx="257176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Horizontal Flip</a:t>
            </a:r>
            <a:endParaRPr sz="1800">
              <a:solidFill>
                <a:schemeClr val="dk1"/>
              </a:solidFill>
              <a:latin typeface="Times New Roman"/>
              <a:ea typeface="Times New Roman"/>
              <a:cs typeface="Times New Roman"/>
              <a:sym typeface="Times New Roman"/>
            </a:endParaRPr>
          </a:p>
        </p:txBody>
      </p:sp>
      <p:sp>
        <p:nvSpPr>
          <p:cNvPr id="207" name="Google Shape;207;p15"/>
          <p:cNvSpPr txBox="1"/>
          <p:nvPr/>
        </p:nvSpPr>
        <p:spPr>
          <a:xfrm>
            <a:off x="5524496" y="6072206"/>
            <a:ext cx="257176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Brightened</a:t>
            </a:r>
            <a:endParaRPr sz="1800">
              <a:solidFill>
                <a:schemeClr val="dk1"/>
              </a:solidFill>
              <a:latin typeface="Times New Roman"/>
              <a:ea typeface="Times New Roman"/>
              <a:cs typeface="Times New Roman"/>
              <a:sym typeface="Times New Roman"/>
            </a:endParaRPr>
          </a:p>
        </p:txBody>
      </p:sp>
      <p:pic>
        <p:nvPicPr>
          <p:cNvPr id="17" name="Picture 2" descr="WhatsApp Image 2022-12-22 at 2.45.32 PM.jpeg"/>
          <p:cNvPicPr>
            <a:picLocks noChangeAspect="1" noChangeArrowheads="1"/>
          </p:cNvPicPr>
          <p:nvPr/>
        </p:nvPicPr>
        <p:blipFill>
          <a:blip r:embed="rId8"/>
          <a:srcRect/>
          <a:stretch>
            <a:fillRect/>
          </a:stretch>
        </p:blipFill>
        <p:spPr bwMode="auto">
          <a:xfrm>
            <a:off x="1508579" y="2621903"/>
            <a:ext cx="2359810" cy="209077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6"/>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13" name="Google Shape;213;p16"/>
          <p:cNvSpPr txBox="1">
            <a:spLocks noGrp="1"/>
          </p:cNvSpPr>
          <p:nvPr>
            <p:ph type="title"/>
          </p:nvPr>
        </p:nvSpPr>
        <p:spPr>
          <a:xfrm>
            <a:off x="3238480" y="104187"/>
            <a:ext cx="5909238"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METHODOLOGY(Cont..)</a:t>
            </a:r>
            <a:endParaRPr>
              <a:latin typeface="Times New Roman"/>
              <a:ea typeface="Times New Roman"/>
              <a:cs typeface="Times New Roman"/>
              <a:sym typeface="Times New Roman"/>
            </a:endParaRPr>
          </a:p>
        </p:txBody>
      </p:sp>
      <p:sp>
        <p:nvSpPr>
          <p:cNvPr id="214" name="Google Shape;214;p16"/>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15" name="Google Shape;215;p16"/>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15</a:t>
            </a:fld>
            <a:endParaRPr/>
          </a:p>
        </p:txBody>
      </p:sp>
      <p:sp>
        <p:nvSpPr>
          <p:cNvPr id="216" name="Google Shape;216;p16"/>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17" name="Google Shape;217;p16"/>
          <p:cNvSpPr txBox="1"/>
          <p:nvPr/>
        </p:nvSpPr>
        <p:spPr>
          <a:xfrm>
            <a:off x="2052797" y="1054458"/>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VGG16 Architecture</a:t>
            </a:r>
            <a:endParaRPr sz="2600" b="1">
              <a:solidFill>
                <a:schemeClr val="dk1"/>
              </a:solidFill>
              <a:latin typeface="Times New Roman"/>
              <a:ea typeface="Times New Roman"/>
              <a:cs typeface="Times New Roman"/>
              <a:sym typeface="Times New Roman"/>
            </a:endParaRPr>
          </a:p>
        </p:txBody>
      </p:sp>
      <p:pic>
        <p:nvPicPr>
          <p:cNvPr id="218" name="Google Shape;218;p16" descr="Screenshot (211).png"/>
          <p:cNvPicPr preferRelativeResize="0"/>
          <p:nvPr/>
        </p:nvPicPr>
        <p:blipFill rotWithShape="1">
          <a:blip r:embed="rId4">
            <a:alphaModFix/>
          </a:blip>
          <a:srcRect l="22461" t="15625" r="26562" b="26041"/>
          <a:stretch/>
        </p:blipFill>
        <p:spPr>
          <a:xfrm>
            <a:off x="2452662" y="1643050"/>
            <a:ext cx="7358114" cy="40005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7"/>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24" name="Google Shape;224;p17"/>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25" name="Google Shape;225;p17"/>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26" name="Google Shape;226;p17"/>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16</a:t>
            </a:fld>
            <a:endParaRPr/>
          </a:p>
        </p:txBody>
      </p:sp>
      <p:sp>
        <p:nvSpPr>
          <p:cNvPr id="227" name="Google Shape;227;p17"/>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28" name="Google Shape;228;p17"/>
          <p:cNvSpPr txBox="1"/>
          <p:nvPr/>
        </p:nvSpPr>
        <p:spPr>
          <a:xfrm>
            <a:off x="2052797" y="1138541"/>
            <a:ext cx="8458200" cy="8925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InceptionV3 :</a:t>
            </a:r>
            <a:endParaRPr/>
          </a:p>
          <a:p>
            <a:pPr marL="0" marR="0" lvl="0" indent="-165100" algn="just" rtl="0">
              <a:spcBef>
                <a:spcPts val="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Naive Form</a:t>
            </a:r>
            <a:endParaRPr sz="2300">
              <a:solidFill>
                <a:schemeClr val="dk1"/>
              </a:solidFill>
              <a:latin typeface="Times New Roman"/>
              <a:ea typeface="Times New Roman"/>
              <a:cs typeface="Times New Roman"/>
              <a:sym typeface="Times New Roman"/>
            </a:endParaRPr>
          </a:p>
        </p:txBody>
      </p:sp>
      <p:pic>
        <p:nvPicPr>
          <p:cNvPr id="229" name="Google Shape;229;p17" descr="WhatsApp Image 2022-12-22 at 9.17.39 PM.jpeg"/>
          <p:cNvPicPr preferRelativeResize="0"/>
          <p:nvPr/>
        </p:nvPicPr>
        <p:blipFill rotWithShape="1">
          <a:blip r:embed="rId4">
            <a:alphaModFix/>
          </a:blip>
          <a:srcRect/>
          <a:stretch/>
        </p:blipFill>
        <p:spPr>
          <a:xfrm>
            <a:off x="2666976" y="2214554"/>
            <a:ext cx="6628474" cy="33423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8"/>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35" name="Google Shape;235;p18"/>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36" name="Google Shape;236;p18"/>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37" name="Google Shape;237;p18"/>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17</a:t>
            </a:fld>
            <a:endParaRPr/>
          </a:p>
        </p:txBody>
      </p:sp>
      <p:sp>
        <p:nvSpPr>
          <p:cNvPr id="238" name="Google Shape;238;p18"/>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39" name="Google Shape;239;p18"/>
          <p:cNvSpPr txBox="1"/>
          <p:nvPr/>
        </p:nvSpPr>
        <p:spPr>
          <a:xfrm>
            <a:off x="2052797" y="1138541"/>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Factorization into Smaller Convolutions</a:t>
            </a:r>
            <a:endParaRPr sz="2600">
              <a:solidFill>
                <a:schemeClr val="dk1"/>
              </a:solidFill>
              <a:latin typeface="Times New Roman"/>
              <a:ea typeface="Times New Roman"/>
              <a:cs typeface="Times New Roman"/>
              <a:sym typeface="Times New Roman"/>
            </a:endParaRPr>
          </a:p>
        </p:txBody>
      </p:sp>
      <p:pic>
        <p:nvPicPr>
          <p:cNvPr id="240" name="Google Shape;240;p18" descr="WhatsApp Image 2022-12-22 at 9.20.03 PM.jpeg"/>
          <p:cNvPicPr preferRelativeResize="0"/>
          <p:nvPr/>
        </p:nvPicPr>
        <p:blipFill rotWithShape="1">
          <a:blip r:embed="rId4">
            <a:alphaModFix/>
          </a:blip>
          <a:srcRect/>
          <a:stretch/>
        </p:blipFill>
        <p:spPr>
          <a:xfrm>
            <a:off x="1396400" y="2071678"/>
            <a:ext cx="4053848" cy="3219456"/>
          </a:xfrm>
          <a:prstGeom prst="rect">
            <a:avLst/>
          </a:prstGeom>
          <a:noFill/>
          <a:ln>
            <a:noFill/>
          </a:ln>
        </p:spPr>
      </p:pic>
      <p:pic>
        <p:nvPicPr>
          <p:cNvPr id="241" name="Google Shape;241;p18" descr="WhatsApp Image 2022-12-22 at 9.20.22 PM.jpeg"/>
          <p:cNvPicPr preferRelativeResize="0"/>
          <p:nvPr/>
        </p:nvPicPr>
        <p:blipFill rotWithShape="1">
          <a:blip r:embed="rId5">
            <a:alphaModFix/>
          </a:blip>
          <a:srcRect/>
          <a:stretch/>
        </p:blipFill>
        <p:spPr>
          <a:xfrm>
            <a:off x="6096000" y="2000240"/>
            <a:ext cx="4429156" cy="31765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9"/>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47" name="Google Shape;247;p19"/>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48" name="Google Shape;248;p19"/>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49" name="Google Shape;249;p19"/>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18</a:t>
            </a:fld>
            <a:endParaRPr/>
          </a:p>
        </p:txBody>
      </p:sp>
      <p:sp>
        <p:nvSpPr>
          <p:cNvPr id="250" name="Google Shape;250;p19"/>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51" name="Google Shape;251;p19"/>
          <p:cNvSpPr txBox="1"/>
          <p:nvPr/>
        </p:nvSpPr>
        <p:spPr>
          <a:xfrm>
            <a:off x="2052797" y="1138541"/>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Spatial Factorization into Asymmetric Convolutions</a:t>
            </a:r>
            <a:endParaRPr sz="2600" b="1">
              <a:solidFill>
                <a:schemeClr val="dk1"/>
              </a:solidFill>
              <a:latin typeface="Times New Roman"/>
              <a:ea typeface="Times New Roman"/>
              <a:cs typeface="Times New Roman"/>
              <a:sym typeface="Times New Roman"/>
            </a:endParaRPr>
          </a:p>
        </p:txBody>
      </p:sp>
      <p:pic>
        <p:nvPicPr>
          <p:cNvPr id="252" name="Google Shape;252;p19" descr="WhatsApp Image 2022-12-22 at 9.22.47 PM.jpeg"/>
          <p:cNvPicPr preferRelativeResize="0"/>
          <p:nvPr/>
        </p:nvPicPr>
        <p:blipFill rotWithShape="1">
          <a:blip r:embed="rId4">
            <a:alphaModFix/>
          </a:blip>
          <a:srcRect/>
          <a:stretch/>
        </p:blipFill>
        <p:spPr>
          <a:xfrm>
            <a:off x="3095604" y="2071678"/>
            <a:ext cx="5500726" cy="3524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20"/>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58" name="Google Shape;258;p20"/>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59" name="Google Shape;259;p20"/>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60" name="Google Shape;260;p20"/>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19</a:t>
            </a:fld>
            <a:endParaRPr/>
          </a:p>
        </p:txBody>
      </p:sp>
      <p:sp>
        <p:nvSpPr>
          <p:cNvPr id="261" name="Google Shape;261;p20"/>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62" name="Google Shape;262;p20"/>
          <p:cNvSpPr txBox="1"/>
          <p:nvPr/>
        </p:nvSpPr>
        <p:spPr>
          <a:xfrm>
            <a:off x="2052797" y="1138541"/>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InceptionV3 Architecture</a:t>
            </a:r>
            <a:endParaRPr sz="2600" b="1">
              <a:solidFill>
                <a:schemeClr val="dk1"/>
              </a:solidFill>
              <a:latin typeface="Times New Roman"/>
              <a:ea typeface="Times New Roman"/>
              <a:cs typeface="Times New Roman"/>
              <a:sym typeface="Times New Roman"/>
            </a:endParaRPr>
          </a:p>
        </p:txBody>
      </p:sp>
      <p:pic>
        <p:nvPicPr>
          <p:cNvPr id="263" name="Google Shape;263;p20" descr="Screenshot (212).png"/>
          <p:cNvPicPr preferRelativeResize="0"/>
          <p:nvPr/>
        </p:nvPicPr>
        <p:blipFill rotWithShape="1">
          <a:blip r:embed="rId4">
            <a:alphaModFix/>
          </a:blip>
          <a:srcRect l="24218" t="30208" r="14843" b="23958"/>
          <a:stretch/>
        </p:blipFill>
        <p:spPr>
          <a:xfrm>
            <a:off x="1595406" y="1857364"/>
            <a:ext cx="8786874" cy="38576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0" y="212802"/>
            <a:ext cx="3903456"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dirty="0">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pic>
        <p:nvPicPr>
          <p:cNvPr id="66" name="Google Shape;66;p2"/>
          <p:cNvPicPr preferRelativeResize="0"/>
          <p:nvPr/>
        </p:nvPicPr>
        <p:blipFill rotWithShape="1">
          <a:blip r:embed="rId3">
            <a:alphaModFix/>
          </a:blip>
          <a:srcRect/>
          <a:stretch/>
        </p:blipFill>
        <p:spPr>
          <a:xfrm>
            <a:off x="11170593" y="0"/>
            <a:ext cx="990599" cy="1224480"/>
          </a:xfrm>
          <a:prstGeom prst="rect">
            <a:avLst/>
          </a:prstGeom>
          <a:noFill/>
          <a:ln>
            <a:noFill/>
          </a:ln>
        </p:spPr>
      </p:pic>
      <p:sp>
        <p:nvSpPr>
          <p:cNvPr id="67" name="Google Shape;67;p2"/>
          <p:cNvSpPr txBox="1"/>
          <p:nvPr/>
        </p:nvSpPr>
        <p:spPr>
          <a:xfrm>
            <a:off x="2667000" y="1038211"/>
            <a:ext cx="8686800" cy="5091137"/>
          </a:xfrm>
          <a:prstGeom prst="rect">
            <a:avLst/>
          </a:prstGeom>
          <a:noFill/>
          <a:ln>
            <a:noFill/>
          </a:ln>
        </p:spPr>
        <p:txBody>
          <a:bodyPr spcFirstLastPara="1" wrap="square" lIns="0" tIns="12700" rIns="0" bIns="0" anchor="t" anchorCtr="0">
            <a:spAutoFit/>
          </a:bodyPr>
          <a:lstStyle/>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Abstract</a:t>
            </a:r>
            <a:endParaRPr dirty="0"/>
          </a:p>
          <a:p>
            <a:pPr marL="521969" marR="0" lvl="0" indent="-509269" algn="l" rtl="0">
              <a:spcBef>
                <a:spcPts val="0"/>
              </a:spcBef>
              <a:spcAft>
                <a:spcPts val="0"/>
              </a:spcAft>
              <a:buClr>
                <a:schemeClr val="dk1"/>
              </a:buClr>
              <a:buSzPts val="2200"/>
              <a:buFont typeface="Arial"/>
              <a:buChar char="•"/>
            </a:pPr>
            <a:r>
              <a:rPr lang="en-US" sz="2200" dirty="0" smtClean="0">
                <a:solidFill>
                  <a:schemeClr val="dk1"/>
                </a:solidFill>
                <a:latin typeface="Times New Roman"/>
                <a:ea typeface="Times New Roman"/>
                <a:cs typeface="Times New Roman"/>
                <a:sym typeface="Times New Roman"/>
              </a:rPr>
              <a:t>Introduction</a:t>
            </a:r>
          </a:p>
          <a:p>
            <a:pPr marL="521969" indent="-509269">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Literature </a:t>
            </a:r>
            <a:r>
              <a:rPr lang="en-US" sz="2200" dirty="0" smtClean="0">
                <a:solidFill>
                  <a:schemeClr val="dk1"/>
                </a:solidFill>
                <a:latin typeface="Times New Roman"/>
                <a:ea typeface="Times New Roman"/>
                <a:cs typeface="Times New Roman"/>
                <a:sym typeface="Times New Roman"/>
              </a:rPr>
              <a:t>Survey</a:t>
            </a:r>
          </a:p>
          <a:p>
            <a:pPr marL="521969" lvl="0" indent="-509269">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Existing </a:t>
            </a:r>
            <a:r>
              <a:rPr lang="en-US" sz="2200" dirty="0" smtClean="0">
                <a:solidFill>
                  <a:schemeClr val="dk1"/>
                </a:solidFill>
                <a:latin typeface="Times New Roman"/>
                <a:ea typeface="Times New Roman"/>
                <a:cs typeface="Times New Roman"/>
                <a:sym typeface="Times New Roman"/>
              </a:rPr>
              <a:t>System</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Objective</a:t>
            </a:r>
            <a:endParaRPr dirty="0"/>
          </a:p>
          <a:p>
            <a:pPr marL="521969" marR="0" lvl="0" indent="-509269" algn="l" rtl="0">
              <a:spcBef>
                <a:spcPts val="0"/>
              </a:spcBef>
              <a:spcAft>
                <a:spcPts val="0"/>
              </a:spcAft>
              <a:buClr>
                <a:schemeClr val="dk1"/>
              </a:buClr>
              <a:buSzPts val="2200"/>
              <a:buFont typeface="Arial"/>
              <a:buChar char="•"/>
            </a:pPr>
            <a:r>
              <a:rPr lang="en-US" sz="2200" dirty="0" smtClean="0">
                <a:solidFill>
                  <a:schemeClr val="dk1"/>
                </a:solidFill>
                <a:latin typeface="Times New Roman"/>
                <a:ea typeface="Times New Roman"/>
                <a:cs typeface="Times New Roman"/>
                <a:sym typeface="Times New Roman"/>
              </a:rPr>
              <a:t>Proposed System</a:t>
            </a:r>
          </a:p>
          <a:p>
            <a:pPr marL="521969" marR="0" lvl="0" indent="-509269" algn="l" rtl="0">
              <a:spcBef>
                <a:spcPts val="0"/>
              </a:spcBef>
              <a:spcAft>
                <a:spcPts val="0"/>
              </a:spcAft>
              <a:buClr>
                <a:schemeClr val="dk1"/>
              </a:buClr>
              <a:buSzPts val="2200"/>
              <a:buFont typeface="Arial"/>
              <a:buChar char="•"/>
            </a:pPr>
            <a:r>
              <a:rPr lang="en-US" sz="2200" dirty="0" smtClean="0">
                <a:solidFill>
                  <a:schemeClr val="dk1"/>
                </a:solidFill>
                <a:latin typeface="Times New Roman"/>
                <a:ea typeface="Times New Roman"/>
                <a:cs typeface="Times New Roman"/>
                <a:sym typeface="Times New Roman"/>
              </a:rPr>
              <a:t>Advantages</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Architecture</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Methodology</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Dataset</a:t>
            </a:r>
            <a:endParaRPr dirty="0"/>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Evaluation Metrics</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smtClean="0">
                <a:solidFill>
                  <a:schemeClr val="dk1"/>
                </a:solidFill>
                <a:latin typeface="Times New Roman"/>
                <a:ea typeface="Times New Roman"/>
                <a:cs typeface="Times New Roman"/>
                <a:sym typeface="Times New Roman"/>
              </a:rPr>
              <a:t>Conclusion</a:t>
            </a:r>
          </a:p>
          <a:p>
            <a:pPr marL="521969" marR="0" lvl="0" indent="-509269" algn="l" rtl="0">
              <a:spcBef>
                <a:spcPts val="0"/>
              </a:spcBef>
              <a:spcAft>
                <a:spcPts val="0"/>
              </a:spcAft>
              <a:buClr>
                <a:schemeClr val="dk1"/>
              </a:buClr>
              <a:buSzPts val="2200"/>
              <a:buFont typeface="Arial"/>
              <a:buChar char="•"/>
            </a:pPr>
            <a:r>
              <a:rPr lang="en-US" sz="2200" dirty="0" smtClean="0">
                <a:solidFill>
                  <a:schemeClr val="dk1"/>
                </a:solidFill>
                <a:latin typeface="Times New Roman"/>
                <a:ea typeface="Times New Roman"/>
                <a:cs typeface="Times New Roman"/>
                <a:sym typeface="Times New Roman"/>
              </a:rPr>
              <a:t>Future Work</a:t>
            </a:r>
          </a:p>
          <a:p>
            <a:pPr marL="521969" marR="0" lvl="0" indent="-509269" algn="l" rtl="0">
              <a:spcBef>
                <a:spcPts val="0"/>
              </a:spcBef>
              <a:spcAft>
                <a:spcPts val="0"/>
              </a:spcAft>
              <a:buClr>
                <a:schemeClr val="dk1"/>
              </a:buClr>
              <a:buSzPts val="2200"/>
              <a:buFont typeface="Arial"/>
              <a:buChar char="•"/>
            </a:pPr>
            <a:r>
              <a:rPr lang="en-US" sz="2200" dirty="0" smtClean="0">
                <a:solidFill>
                  <a:schemeClr val="dk1"/>
                </a:solidFill>
                <a:latin typeface="Times New Roman"/>
                <a:ea typeface="Times New Roman"/>
                <a:cs typeface="Times New Roman"/>
                <a:sym typeface="Times New Roman"/>
              </a:rPr>
              <a:t>Publications</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References</a:t>
            </a:r>
            <a:endParaRPr sz="2200" dirty="0">
              <a:solidFill>
                <a:schemeClr val="dk1"/>
              </a:solidFill>
              <a:latin typeface="Times New Roman"/>
              <a:ea typeface="Times New Roman"/>
              <a:cs typeface="Times New Roman"/>
              <a:sym typeface="Times New Roman"/>
            </a:endParaRPr>
          </a:p>
        </p:txBody>
      </p:sp>
      <p:sp>
        <p:nvSpPr>
          <p:cNvPr id="68" name="Google Shape;68;p2"/>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69" name="Google Shape;69;p2"/>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a:t>
            </a:fld>
            <a:endParaRPr/>
          </a:p>
        </p:txBody>
      </p:sp>
      <p:sp>
        <p:nvSpPr>
          <p:cNvPr id="70" name="Google Shape;70;p2"/>
          <p:cNvSpPr txBox="1">
            <a:spLocks noGrp="1"/>
          </p:cNvSpPr>
          <p:nvPr>
            <p:ph type="ftr" idx="11"/>
          </p:nvPr>
        </p:nvSpPr>
        <p:spPr>
          <a:xfrm>
            <a:off x="3840480" y="6368199"/>
            <a:ext cx="451104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21"/>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69" name="Google Shape;269;p21"/>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70" name="Google Shape;270;p21"/>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71" name="Google Shape;271;p21"/>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20</a:t>
            </a:fld>
            <a:endParaRPr/>
          </a:p>
        </p:txBody>
      </p:sp>
      <p:sp>
        <p:nvSpPr>
          <p:cNvPr id="272" name="Google Shape;272;p21"/>
          <p:cNvSpPr txBox="1">
            <a:spLocks noGrp="1"/>
          </p:cNvSpPr>
          <p:nvPr>
            <p:ph type="ftr" idx="11"/>
          </p:nvPr>
        </p:nvSpPr>
        <p:spPr>
          <a:xfrm>
            <a:off x="4267200" y="636757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73" name="Google Shape;273;p21"/>
          <p:cNvSpPr txBox="1"/>
          <p:nvPr/>
        </p:nvSpPr>
        <p:spPr>
          <a:xfrm>
            <a:off x="2052797" y="1138541"/>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Tabular Representation</a:t>
            </a:r>
            <a:endParaRPr sz="2600" b="1">
              <a:solidFill>
                <a:schemeClr val="dk1"/>
              </a:solidFill>
              <a:latin typeface="Times New Roman"/>
              <a:ea typeface="Times New Roman"/>
              <a:cs typeface="Times New Roman"/>
              <a:sym typeface="Times New Roman"/>
            </a:endParaRPr>
          </a:p>
        </p:txBody>
      </p:sp>
      <p:pic>
        <p:nvPicPr>
          <p:cNvPr id="274" name="Google Shape;274;p21" descr="Screenshot (213).png"/>
          <p:cNvPicPr preferRelativeResize="0"/>
          <p:nvPr/>
        </p:nvPicPr>
        <p:blipFill rotWithShape="1">
          <a:blip r:embed="rId4">
            <a:alphaModFix/>
          </a:blip>
          <a:srcRect l="43279" t="24820" r="28320" b="6251"/>
          <a:stretch/>
        </p:blipFill>
        <p:spPr>
          <a:xfrm>
            <a:off x="3581400" y="1630975"/>
            <a:ext cx="5229250" cy="4726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2971800" y="348940"/>
            <a:ext cx="6183231" cy="123110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EVALUATION METRICS</a:t>
            </a:r>
            <a:endParaRPr/>
          </a:p>
        </p:txBody>
      </p:sp>
      <p:sp>
        <p:nvSpPr>
          <p:cNvPr id="298" name="Google Shape;298;p23"/>
          <p:cNvSpPr txBox="1">
            <a:spLocks noGrp="1"/>
          </p:cNvSpPr>
          <p:nvPr>
            <p:ph type="body" idx="1"/>
          </p:nvPr>
        </p:nvSpPr>
        <p:spPr>
          <a:xfrm>
            <a:off x="2010852" y="2118233"/>
            <a:ext cx="8170294" cy="1200329"/>
          </a:xfrm>
          <a:prstGeom prst="rect">
            <a:avLst/>
          </a:prstGeom>
          <a:noFill/>
          <a:ln>
            <a:noFill/>
          </a:ln>
        </p:spPr>
        <p:txBody>
          <a:bodyPr spcFirstLastPara="1" wrap="square" lIns="0" tIns="0" rIns="0" bIns="0" anchor="t" anchorCtr="0">
            <a:spAutoFit/>
          </a:bodyPr>
          <a:lstStyle/>
          <a:p>
            <a:pPr marL="457200" lvl="0" indent="-457200" algn="l" rtl="0">
              <a:spcBef>
                <a:spcPts val="0"/>
              </a:spcBef>
              <a:spcAft>
                <a:spcPts val="0"/>
              </a:spcAft>
              <a:buNone/>
            </a:pPr>
            <a:endParaRPr sz="2600">
              <a:latin typeface="Times New Roman"/>
              <a:ea typeface="Times New Roman"/>
              <a:cs typeface="Times New Roman"/>
              <a:sym typeface="Times New Roman"/>
            </a:endParaRPr>
          </a:p>
          <a:p>
            <a:pPr marL="457200" lvl="0" indent="-292100" algn="l" rtl="0">
              <a:spcBef>
                <a:spcPts val="0"/>
              </a:spcBef>
              <a:spcAft>
                <a:spcPts val="0"/>
              </a:spcAft>
              <a:buClr>
                <a:schemeClr val="dk1"/>
              </a:buClr>
              <a:buSzPts val="2600"/>
              <a:buFont typeface="Arial"/>
              <a:buNone/>
            </a:pPr>
            <a:endParaRPr sz="2600" b="1">
              <a:latin typeface="Times New Roman"/>
              <a:ea typeface="Times New Roman"/>
              <a:cs typeface="Times New Roman"/>
              <a:sym typeface="Times New Roman"/>
            </a:endParaRPr>
          </a:p>
          <a:p>
            <a:pPr marL="457200" lvl="0" indent="-292100" algn="l" rtl="0">
              <a:spcBef>
                <a:spcPts val="0"/>
              </a:spcBef>
              <a:spcAft>
                <a:spcPts val="0"/>
              </a:spcAft>
              <a:buClr>
                <a:schemeClr val="dk1"/>
              </a:buClr>
              <a:buSzPts val="2600"/>
              <a:buFont typeface="Arial"/>
              <a:buNone/>
            </a:pPr>
            <a:endParaRPr sz="2600">
              <a:latin typeface="Times New Roman"/>
              <a:ea typeface="Times New Roman"/>
              <a:cs typeface="Times New Roman"/>
              <a:sym typeface="Times New Roman"/>
            </a:endParaRPr>
          </a:p>
        </p:txBody>
      </p:sp>
      <p:sp>
        <p:nvSpPr>
          <p:cNvPr id="299" name="Google Shape;299;p23"/>
          <p:cNvSpPr txBox="1">
            <a:spLocks noGrp="1"/>
          </p:cNvSpPr>
          <p:nvPr>
            <p:ph type="ftr" idx="11"/>
          </p:nvPr>
        </p:nvSpPr>
        <p:spPr>
          <a:xfrm>
            <a:off x="3886200" y="6377941"/>
            <a:ext cx="48006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300" name="Google Shape;300;p23"/>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301" name="Google Shape;301;p23"/>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21</a:t>
            </a:fld>
            <a:endParaRPr/>
          </a:p>
        </p:txBody>
      </p:sp>
      <p:pic>
        <p:nvPicPr>
          <p:cNvPr id="302" name="Google Shape;302;p23"/>
          <p:cNvPicPr preferRelativeResize="0"/>
          <p:nvPr/>
        </p:nvPicPr>
        <p:blipFill rotWithShape="1">
          <a:blip r:embed="rId3">
            <a:alphaModFix/>
          </a:blip>
          <a:srcRect/>
          <a:stretch/>
        </p:blipFill>
        <p:spPr>
          <a:xfrm>
            <a:off x="11197390" y="44477"/>
            <a:ext cx="990599" cy="1224480"/>
          </a:xfrm>
          <a:prstGeom prst="rect">
            <a:avLst/>
          </a:prstGeom>
          <a:noFill/>
          <a:ln>
            <a:noFill/>
          </a:ln>
        </p:spPr>
      </p:pic>
      <p:pic>
        <p:nvPicPr>
          <p:cNvPr id="303" name="Google Shape;303;p23" descr="Screenshot (207).png"/>
          <p:cNvPicPr preferRelativeResize="0"/>
          <p:nvPr/>
        </p:nvPicPr>
        <p:blipFill rotWithShape="1">
          <a:blip r:embed="rId4">
            <a:alphaModFix/>
          </a:blip>
          <a:srcRect l="11328" t="17708" r="46484" b="39583"/>
          <a:stretch/>
        </p:blipFill>
        <p:spPr>
          <a:xfrm>
            <a:off x="881026" y="2143116"/>
            <a:ext cx="5357850" cy="3571900"/>
          </a:xfrm>
          <a:prstGeom prst="rect">
            <a:avLst/>
          </a:prstGeom>
          <a:noFill/>
          <a:ln>
            <a:noFill/>
          </a:ln>
        </p:spPr>
      </p:pic>
      <p:sp>
        <p:nvSpPr>
          <p:cNvPr id="304" name="Google Shape;304;p23"/>
          <p:cNvSpPr txBox="1"/>
          <p:nvPr/>
        </p:nvSpPr>
        <p:spPr>
          <a:xfrm>
            <a:off x="1095340" y="1500174"/>
            <a:ext cx="5000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CONFUSION MATRIX</a:t>
            </a:r>
            <a:endParaRPr sz="1800">
              <a:solidFill>
                <a:schemeClr val="dk1"/>
              </a:solidFill>
              <a:latin typeface="Times New Roman"/>
              <a:ea typeface="Times New Roman"/>
              <a:cs typeface="Times New Roman"/>
              <a:sym typeface="Times New Roman"/>
            </a:endParaRPr>
          </a:p>
        </p:txBody>
      </p:sp>
      <p:sp>
        <p:nvSpPr>
          <p:cNvPr id="305" name="Google Shape;305;p23"/>
          <p:cNvSpPr txBox="1"/>
          <p:nvPr/>
        </p:nvSpPr>
        <p:spPr>
          <a:xfrm>
            <a:off x="6637918" y="2276872"/>
            <a:ext cx="4786346"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a:solidFill>
                  <a:schemeClr val="dk1"/>
                </a:solidFill>
                <a:latin typeface="Times New Roman"/>
                <a:ea typeface="Times New Roman"/>
                <a:cs typeface="Times New Roman"/>
                <a:sym typeface="Times New Roman"/>
              </a:rPr>
              <a:t>TN + TP</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ACCURACY  </a:t>
            </a: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TN + FP + TN + FN</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306" name="Google Shape;306;p23"/>
          <p:cNvCxnSpPr/>
          <p:nvPr/>
        </p:nvCxnSpPr>
        <p:spPr>
          <a:xfrm>
            <a:off x="8524892" y="2710508"/>
            <a:ext cx="2786082" cy="1588"/>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2"/>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280" name="Google Shape;280;p22"/>
          <p:cNvSpPr txBox="1">
            <a:spLocks noGrp="1"/>
          </p:cNvSpPr>
          <p:nvPr>
            <p:ph type="title"/>
          </p:nvPr>
        </p:nvSpPr>
        <p:spPr>
          <a:xfrm>
            <a:off x="2309905" y="320609"/>
            <a:ext cx="7267389" cy="551433"/>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sz="3500">
                <a:latin typeface="Times New Roman"/>
                <a:ea typeface="Times New Roman"/>
                <a:cs typeface="Times New Roman"/>
                <a:sym typeface="Times New Roman"/>
              </a:rPr>
              <a:t>DATASET</a:t>
            </a:r>
            <a:endParaRPr sz="3500">
              <a:latin typeface="Times New Roman"/>
              <a:ea typeface="Times New Roman"/>
              <a:cs typeface="Times New Roman"/>
              <a:sym typeface="Times New Roman"/>
            </a:endParaRPr>
          </a:p>
        </p:txBody>
      </p:sp>
      <p:sp>
        <p:nvSpPr>
          <p:cNvPr id="281" name="Google Shape;281;p22"/>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282" name="Google Shape;282;p22"/>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22</a:t>
            </a:fld>
            <a:endParaRPr/>
          </a:p>
        </p:txBody>
      </p:sp>
      <p:sp>
        <p:nvSpPr>
          <p:cNvPr id="283" name="Google Shape;283;p22"/>
          <p:cNvSpPr txBox="1">
            <a:spLocks noGrp="1"/>
          </p:cNvSpPr>
          <p:nvPr>
            <p:ph type="ftr" idx="11"/>
          </p:nvPr>
        </p:nvSpPr>
        <p:spPr>
          <a:xfrm>
            <a:off x="4191000" y="6309714"/>
            <a:ext cx="458724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284" name="Google Shape;284;p22"/>
          <p:cNvSpPr txBox="1"/>
          <p:nvPr/>
        </p:nvSpPr>
        <p:spPr>
          <a:xfrm>
            <a:off x="998200" y="1285860"/>
            <a:ext cx="11193800"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Times New Roman"/>
                <a:ea typeface="Times New Roman"/>
                <a:cs typeface="Times New Roman"/>
                <a:sym typeface="Times New Roman"/>
                <a:hlinkClick r:id="rId4">
                  <a:extLst>
                    <a:ext uri="{A12FA001-AC4F-418D-AE19-62706E023703}">
                      <ahyp:hlinkClr xmlns="" xmlns:ahyp="http://schemas.microsoft.com/office/drawing/2018/hyperlinkcolor" val="tx"/>
                    </a:ext>
                  </a:extLst>
                </a:hlinkClick>
              </a:rPr>
              <a:t>https://www.kaggle.com/datasets/mohamedhanyyy/chest-ctscan-images</a:t>
            </a:r>
            <a:endParaRPr sz="180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202124"/>
                </a:solidFill>
                <a:latin typeface="Times New Roman"/>
                <a:ea typeface="Times New Roman"/>
                <a:cs typeface="Times New Roman"/>
                <a:sym typeface="Times New Roman"/>
              </a:rPr>
              <a:t>Dataset type : Images</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Dataset size : 124MB</a:t>
            </a:r>
            <a:endParaRPr sz="180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202124"/>
                </a:solidFill>
                <a:latin typeface="Times New Roman"/>
                <a:ea typeface="Times New Roman"/>
                <a:cs typeface="Times New Roman"/>
                <a:sym typeface="Times New Roman"/>
              </a:rPr>
              <a:t>No. of Images : 1000 </a:t>
            </a:r>
            <a:r>
              <a:rPr lang="en-US" sz="1800" dirty="0">
                <a:solidFill>
                  <a:schemeClr val="dk1"/>
                </a:solidFill>
                <a:latin typeface="Times New Roman"/>
                <a:ea typeface="Times New Roman"/>
                <a:cs typeface="Times New Roman"/>
                <a:sym typeface="Times New Roman"/>
              </a:rPr>
              <a:t>{train = 613 (148 : 465), validate = 72 (13 : 59), test = 315 (54: 261)}</a:t>
            </a:r>
            <a:endParaRPr sz="180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202124"/>
                </a:solidFill>
                <a:latin typeface="Times New Roman"/>
                <a:ea typeface="Times New Roman"/>
                <a:cs typeface="Times New Roman"/>
                <a:sym typeface="Times New Roman"/>
              </a:rPr>
              <a:t>No. of classes : 4 </a:t>
            </a:r>
            <a:endParaRPr sz="1800" i="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endParaRPr sz="1800" i="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r>
              <a:rPr lang="en-US" sz="1800" dirty="0">
                <a:solidFill>
                  <a:srgbClr val="202124"/>
                </a:solidFill>
                <a:latin typeface="Inter"/>
                <a:ea typeface="Inter"/>
                <a:cs typeface="Inter"/>
                <a:sym typeface="Inter"/>
              </a:rPr>
              <a:t>		           		          		   </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5" name="Google Shape;285;p22"/>
          <p:cNvSpPr txBox="1"/>
          <p:nvPr/>
        </p:nvSpPr>
        <p:spPr>
          <a:xfrm>
            <a:off x="2666976" y="5286388"/>
            <a:ext cx="152268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2"/>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2"/>
          <p:cNvSpPr txBox="1"/>
          <p:nvPr/>
        </p:nvSpPr>
        <p:spPr>
          <a:xfrm>
            <a:off x="3429000" y="1981200"/>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8" name="Google Shape;288;p22" descr="https://storage.googleapis.com/kagglesdsdata/datasets/839140/1432479/Data/train/normal/10.png?X-Goog-Algorithm=GOOG4-RSA-SHA256&amp;X-Goog-Credential=databundle-worker-v2%40kaggle-161607.iam.gserviceaccount.com%2F20221115%2Fauto%2Fstorage%2Fgoog4_request&amp;X-Goog-Date=20221115T082135Z&amp;X-Goog-Expires=345600&amp;X-Goog-SignedHeaders=host&amp;X-Goog-Signature=18915f1f7fee166c0ede09afb26375be948be3481d262260fad12f7c51e03a13b79ec52ba4fcde719c17deffa4dcbdd89345e47a7863f1cc33c7c85bf04e7c25e056944a45e5d3fd1a4c9da38b9c057a641c04487bd4db3e1f350b7e0f86e9a8682cf4c475c4165b58f81d5bfdc4105e8fd979c79beb0926e390629bd6765a3763cd8c6b9c7a9e7b9515753f8781daad451543e905ce34603f6cbcbe42d9ba7b5e9f0e3717c691237d1ff77c188b45b168dd6fd329748f324d134694a0e49deb9933f7ea4e77cc0b90dfdf702b0e62e8fe1eb8550656636a5b76c2a4c8c8b6317979754f610cdca21148b74b46bcbcd904d770503bd241658cbf03a3e2d18914"/>
          <p:cNvPicPr preferRelativeResize="0"/>
          <p:nvPr/>
        </p:nvPicPr>
        <p:blipFill rotWithShape="1">
          <a:blip r:embed="rId5">
            <a:alphaModFix/>
          </a:blip>
          <a:srcRect/>
          <a:stretch/>
        </p:blipFill>
        <p:spPr>
          <a:xfrm>
            <a:off x="3095604" y="3214686"/>
            <a:ext cx="2571768" cy="1785950"/>
          </a:xfrm>
          <a:prstGeom prst="rect">
            <a:avLst/>
          </a:prstGeom>
          <a:noFill/>
          <a:ln>
            <a:noFill/>
          </a:ln>
        </p:spPr>
      </p:pic>
      <p:pic>
        <p:nvPicPr>
          <p:cNvPr id="289" name="Google Shape;289;p22" descr="https://storage.googleapis.com/kagglesdsdata/datasets/839140/1432479/Data/train/adenocarcinoma_left.lower.lobe_T2_N0_M0_Ib/000005%20%283%29.png?X-Goog-Algorithm=GOOG4-RSA-SHA256&amp;X-Goog-Credential=databundle-worker-v2%40kaggle-161607.iam.gserviceaccount.com%2F20221115%2Fauto%2Fstorage%2Fgoog4_request&amp;X-Goog-Date=20221115T082145Z&amp;X-Goog-Expires=345600&amp;X-Goog-SignedHeaders=host&amp;X-Goog-Signature=10c88ee807b7f0003c4ad362c0c8867a10e2ffa7302075975c8ad6cffa788dc9c10e24b7c788481e6442799a5f03bdbc7235c91afafd4c1896a5bfad41d18384bc8f95d266ea5aadb879808a0d8a046ce29de4a42fc2e70c864e06f2ca7cf8f42d7b89b94d6cef848dc555577a71bfeb13255e8bcff75dbbd977a1334a5c1e25b5a1568a482e47a179484c3bfce9716786d437e862ebe4a6215f17e80a726c7c4d684b8205cf6668f10a25644cc6d68ac0dbfdb3c9e091423ecf974b4024c66d15d7830256d271d93f1994bb577829f55ccc61bb333cedc885dba81e7eb4e46a7b76f477f40ddd6ab14b06e87e3ed29d68b039a24121117b1c6e730aec59a6a9"/>
          <p:cNvPicPr preferRelativeResize="0"/>
          <p:nvPr/>
        </p:nvPicPr>
        <p:blipFill rotWithShape="1">
          <a:blip r:embed="rId6">
            <a:alphaModFix/>
          </a:blip>
          <a:srcRect/>
          <a:stretch/>
        </p:blipFill>
        <p:spPr>
          <a:xfrm>
            <a:off x="6024562" y="3214686"/>
            <a:ext cx="2500330" cy="1785950"/>
          </a:xfrm>
          <a:prstGeom prst="rect">
            <a:avLst/>
          </a:prstGeom>
          <a:noFill/>
          <a:ln>
            <a:noFill/>
          </a:ln>
        </p:spPr>
      </p:pic>
      <p:sp>
        <p:nvSpPr>
          <p:cNvPr id="290" name="Google Shape;290;p22"/>
          <p:cNvSpPr txBox="1"/>
          <p:nvPr/>
        </p:nvSpPr>
        <p:spPr>
          <a:xfrm>
            <a:off x="3595670" y="5143512"/>
            <a:ext cx="18573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Normal Lung</a:t>
            </a:r>
            <a:endParaRPr sz="1800">
              <a:solidFill>
                <a:schemeClr val="dk1"/>
              </a:solidFill>
              <a:latin typeface="Times New Roman"/>
              <a:ea typeface="Times New Roman"/>
              <a:cs typeface="Times New Roman"/>
              <a:sym typeface="Times New Roman"/>
            </a:endParaRPr>
          </a:p>
        </p:txBody>
      </p:sp>
      <p:sp>
        <p:nvSpPr>
          <p:cNvPr id="291" name="Google Shape;291;p22"/>
          <p:cNvSpPr txBox="1"/>
          <p:nvPr/>
        </p:nvSpPr>
        <p:spPr>
          <a:xfrm>
            <a:off x="6167438" y="5143512"/>
            <a:ext cx="221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Cancer Lung</a:t>
            </a:r>
            <a:endParaRPr sz="1800">
              <a:solidFill>
                <a:schemeClr val="dk1"/>
              </a:solidFill>
              <a:latin typeface="Times New Roman"/>
              <a:ea typeface="Times New Roman"/>
              <a:cs typeface="Times New Roman"/>
              <a:sym typeface="Times New Roman"/>
            </a:endParaRPr>
          </a:p>
        </p:txBody>
      </p:sp>
      <p:sp>
        <p:nvSpPr>
          <p:cNvPr id="292" name="Google Shape;292;p22"/>
          <p:cNvSpPr/>
          <p:nvPr/>
        </p:nvSpPr>
        <p:spPr>
          <a:xfrm>
            <a:off x="5024430" y="5715016"/>
            <a:ext cx="197179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02124"/>
                </a:solidFill>
                <a:latin typeface="Inter"/>
                <a:ea typeface="Inter"/>
                <a:cs typeface="Inter"/>
                <a:sym typeface="Inter"/>
              </a:rPr>
              <a:t>Sample Images</a:t>
            </a:r>
            <a:endParaRPr sz="18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88F7D-182F-4B40-4D03-CAA0A9EF0D3C}"/>
              </a:ext>
            </a:extLst>
          </p:cNvPr>
          <p:cNvSpPr>
            <a:spLocks noGrp="1"/>
          </p:cNvSpPr>
          <p:nvPr>
            <p:ph type="title"/>
          </p:nvPr>
        </p:nvSpPr>
        <p:spPr>
          <a:xfrm>
            <a:off x="1509823" y="610166"/>
            <a:ext cx="9282223" cy="635000"/>
          </a:xfrm>
        </p:spPr>
        <p:txBody>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FD756345-BEEE-8337-03ED-F8FD40861AB7}"/>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23</a:t>
            </a:fld>
            <a:endParaRPr lang="en-US"/>
          </a:p>
        </p:txBody>
      </p:sp>
      <p:pic>
        <p:nvPicPr>
          <p:cNvPr id="5" name="Picture 4">
            <a:extLst>
              <a:ext uri="{FF2B5EF4-FFF2-40B4-BE49-F238E27FC236}">
                <a16:creationId xmlns="" xmlns:a16="http://schemas.microsoft.com/office/drawing/2014/main" id="{BAB44020-CA06-34BB-1409-EFFC93DDC3AB}"/>
              </a:ext>
            </a:extLst>
          </p:cNvPr>
          <p:cNvPicPr>
            <a:picLocks noChangeAspect="1"/>
          </p:cNvPicPr>
          <p:nvPr/>
        </p:nvPicPr>
        <p:blipFill>
          <a:blip r:embed="rId2"/>
          <a:stretch>
            <a:fillRect/>
          </a:stretch>
        </p:blipFill>
        <p:spPr>
          <a:xfrm>
            <a:off x="130628" y="1425249"/>
            <a:ext cx="11597951" cy="4421367"/>
          </a:xfrm>
          <a:prstGeom prst="rect">
            <a:avLst/>
          </a:prstGeom>
        </p:spPr>
      </p:pic>
    </p:spTree>
    <p:extLst>
      <p:ext uri="{BB962C8B-B14F-4D97-AF65-F5344CB8AC3E}">
        <p14:creationId xmlns:p14="http://schemas.microsoft.com/office/powerpoint/2010/main" val="26233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title"/>
          </p:nvPr>
        </p:nvSpPr>
        <p:spPr>
          <a:xfrm>
            <a:off x="1552353" y="342528"/>
            <a:ext cx="955867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323" name="Google Shape;323;p25"/>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324" name="Google Shape;324;p25"/>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24</a:t>
            </a:fld>
            <a:endParaRPr/>
          </a:p>
        </p:txBody>
      </p:sp>
      <p:sp>
        <p:nvSpPr>
          <p:cNvPr id="325" name="Google Shape;325;p25"/>
          <p:cNvSpPr txBox="1">
            <a:spLocks noGrp="1"/>
          </p:cNvSpPr>
          <p:nvPr>
            <p:ph type="ftr" idx="11"/>
          </p:nvPr>
        </p:nvSpPr>
        <p:spPr>
          <a:xfrm>
            <a:off x="3840479" y="6316069"/>
            <a:ext cx="451104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pic>
        <p:nvPicPr>
          <p:cNvPr id="326" name="Google Shape;326;p25"/>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327" name="Google Shape;327;p25"/>
          <p:cNvSpPr txBox="1"/>
          <p:nvPr/>
        </p:nvSpPr>
        <p:spPr>
          <a:xfrm>
            <a:off x="1584250" y="1928802"/>
            <a:ext cx="9048307" cy="12926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dirty="0">
                <a:solidFill>
                  <a:schemeClr val="dk1"/>
                </a:solidFill>
                <a:latin typeface="Times New Roman" pitchFamily="18" charset="0"/>
                <a:ea typeface="Times New Roman"/>
                <a:cs typeface="Times New Roman" pitchFamily="18" charset="0"/>
                <a:sym typeface="Times New Roman"/>
              </a:rPr>
              <a:t>We could predict lung nodules using VGG-16 model with an accuracy of 70% and using Inception V3 with accuracy of 89%.</a:t>
            </a:r>
            <a:endParaRPr sz="2600" dirty="0">
              <a:solidFill>
                <a:schemeClr val="dk1"/>
              </a:solidFill>
              <a:latin typeface="Times New Roman" pitchFamily="18" charset="0"/>
              <a:ea typeface="Times New Roman"/>
              <a:cs typeface="Times New Roman" pitchFamily="18" charset="0"/>
              <a:sym typeface="Times New Roman"/>
            </a:endParaRPr>
          </a:p>
          <a:p>
            <a:pPr lvl="0"/>
            <a:r>
              <a:rPr lang="en-US" sz="2600" dirty="0">
                <a:solidFill>
                  <a:schemeClr val="dk1"/>
                </a:solidFill>
                <a:latin typeface="Times New Roman" pitchFamily="18" charset="0"/>
                <a:ea typeface="Times New Roman"/>
                <a:cs typeface="Times New Roman" pitchFamily="18" charset="0"/>
                <a:sym typeface="Times New Roman"/>
              </a:rPr>
              <a:t> </a:t>
            </a:r>
            <a:endParaRPr sz="2600" dirty="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54" name="Google Shape;154;p11"/>
          <p:cNvSpPr txBox="1">
            <a:spLocks noGrp="1"/>
          </p:cNvSpPr>
          <p:nvPr>
            <p:ph type="title"/>
          </p:nvPr>
        </p:nvSpPr>
        <p:spPr>
          <a:xfrm>
            <a:off x="1638300" y="296918"/>
            <a:ext cx="94488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155" name="Google Shape;155;p11"/>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56" name="Google Shape;156;p11"/>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25</a:t>
            </a:fld>
            <a:endParaRPr/>
          </a:p>
        </p:txBody>
      </p:sp>
      <p:sp>
        <p:nvSpPr>
          <p:cNvPr id="157" name="Google Shape;157;p11"/>
          <p:cNvSpPr txBox="1">
            <a:spLocks noGrp="1"/>
          </p:cNvSpPr>
          <p:nvPr>
            <p:ph type="ftr" idx="11"/>
          </p:nvPr>
        </p:nvSpPr>
        <p:spPr>
          <a:xfrm>
            <a:off x="4114800" y="6377941"/>
            <a:ext cx="44958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158" name="Google Shape;158;p11"/>
          <p:cNvSpPr txBox="1"/>
          <p:nvPr/>
        </p:nvSpPr>
        <p:spPr>
          <a:xfrm>
            <a:off x="1638111" y="2118502"/>
            <a:ext cx="8897263"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600" b="1" dirty="0">
              <a:solidFill>
                <a:schemeClr val="dk1"/>
              </a:solidFill>
              <a:latin typeface="Times New Roman"/>
              <a:ea typeface="Times New Roman"/>
              <a:cs typeface="Times New Roman"/>
              <a:sym typeface="Times New Roman"/>
            </a:endParaRPr>
          </a:p>
          <a:p>
            <a:pPr marL="0" marR="0" lvl="0" indent="-165100" algn="l" rtl="0">
              <a:spcBef>
                <a:spcPts val="0"/>
              </a:spcBef>
              <a:spcAft>
                <a:spcPts val="0"/>
              </a:spcAft>
              <a:buClr>
                <a:schemeClr val="dk1"/>
              </a:buClr>
              <a:buSzPts val="2600"/>
              <a:buFont typeface="Arial"/>
              <a:buChar char="•"/>
            </a:pPr>
            <a:r>
              <a:rPr lang="en-US" sz="2600" b="1" dirty="0">
                <a:solidFill>
                  <a:schemeClr val="dk1"/>
                </a:solidFill>
                <a:latin typeface="Times New Roman"/>
                <a:ea typeface="Times New Roman"/>
                <a:cs typeface="Times New Roman"/>
                <a:sym typeface="Times New Roman"/>
              </a:rPr>
              <a:t>    </a:t>
            </a:r>
            <a:r>
              <a:rPr lang="en-US" sz="2600" dirty="0">
                <a:solidFill>
                  <a:schemeClr val="dk1"/>
                </a:solidFill>
                <a:latin typeface="Times New Roman"/>
                <a:ea typeface="Times New Roman"/>
                <a:cs typeface="Times New Roman"/>
                <a:sym typeface="Times New Roman"/>
              </a:rPr>
              <a:t>Further division of lung nodules  </a:t>
            </a:r>
            <a:endParaRPr dirty="0"/>
          </a:p>
          <a:p>
            <a:pPr marL="0" marR="0" lvl="0" indent="-165100" algn="l" rtl="0">
              <a:spcBef>
                <a:spcPts val="0"/>
              </a:spcBef>
              <a:spcAft>
                <a:spcPts val="0"/>
              </a:spcAft>
              <a:buClr>
                <a:schemeClr val="dk1"/>
              </a:buClr>
              <a:buSzPts val="2600"/>
              <a:buFont typeface="Arial"/>
              <a:buChar char="•"/>
            </a:pPr>
            <a:r>
              <a:rPr lang="en-US" sz="2600" dirty="0">
                <a:solidFill>
                  <a:schemeClr val="dk1"/>
                </a:solidFill>
                <a:latin typeface="Times New Roman"/>
                <a:ea typeface="Times New Roman"/>
                <a:cs typeface="Times New Roman"/>
                <a:sym typeface="Times New Roman"/>
              </a:rPr>
              <a:t>    Reducing the computation time</a:t>
            </a:r>
            <a:endParaRPr sz="2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263760E0-5E4E-F405-A1A7-15F05A78196F}"/>
              </a:ext>
            </a:extLst>
          </p:cNvPr>
          <p:cNvSpPr>
            <a:spLocks noGrp="1"/>
          </p:cNvSpPr>
          <p:nvPr>
            <p:ph type="ctrTitle"/>
          </p:nvPr>
        </p:nvSpPr>
        <p:spPr>
          <a:xfrm>
            <a:off x="3666931" y="381156"/>
            <a:ext cx="8198496" cy="615553"/>
          </a:xfrm>
        </p:spPr>
        <p:txBody>
          <a:bodyPr/>
          <a:lstStyle/>
          <a:p>
            <a:r>
              <a:rPr lang="en-US" dirty="0" smtClean="0">
                <a:latin typeface="Times New Roman" panose="02020603050405020304" pitchFamily="18" charset="0"/>
                <a:cs typeface="Times New Roman" panose="02020603050405020304" pitchFamily="18" charset="0"/>
              </a:rPr>
              <a:t>PUBLICATIONS</a:t>
            </a:r>
            <a:endParaRPr lang="en-IN" dirty="0">
              <a:latin typeface="Times New Roman" panose="02020603050405020304" pitchFamily="18" charset="0"/>
              <a:cs typeface="Times New Roman" panose="02020603050405020304" pitchFamily="18" charset="0"/>
            </a:endParaRPr>
          </a:p>
        </p:txBody>
      </p:sp>
      <p:sp>
        <p:nvSpPr>
          <p:cNvPr id="12" name="Subtitle 11">
            <a:extLst>
              <a:ext uri="{FF2B5EF4-FFF2-40B4-BE49-F238E27FC236}">
                <a16:creationId xmlns="" xmlns:a16="http://schemas.microsoft.com/office/drawing/2014/main" id="{2F734613-7BB7-F9CA-4535-CABB687E432C}"/>
              </a:ext>
            </a:extLst>
          </p:cNvPr>
          <p:cNvSpPr>
            <a:spLocks noGrp="1"/>
          </p:cNvSpPr>
          <p:nvPr>
            <p:ph type="subTitle" idx="1"/>
          </p:nvPr>
        </p:nvSpPr>
        <p:spPr>
          <a:xfrm>
            <a:off x="933061" y="1769084"/>
            <a:ext cx="9937102" cy="3600986"/>
          </a:xfrm>
        </p:spPr>
        <p:txBody>
          <a:bodyPr/>
          <a:lstStyle/>
          <a:p>
            <a:pPr marL="571500" indent="-342900" algn="just">
              <a:buFont typeface="Arial" panose="020B0604020202020204" pitchFamily="34" charset="0"/>
              <a:buChar char="•"/>
            </a:pPr>
            <a:r>
              <a:rPr lang="en-IN" sz="2600" dirty="0" err="1" smtClean="0">
                <a:latin typeface="Times New Roman" panose="02020603050405020304" pitchFamily="18" charset="0"/>
                <a:cs typeface="Times New Roman" panose="02020603050405020304" pitchFamily="18" charset="0"/>
              </a:rPr>
              <a:t>Ms.</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Shanmuga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Sundari</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Ms.</a:t>
            </a:r>
            <a:r>
              <a:rPr lang="en-IN" sz="2600" dirty="0" smtClean="0">
                <a:latin typeface="Times New Roman" panose="02020603050405020304" pitchFamily="18" charset="0"/>
                <a:cs typeface="Times New Roman" panose="02020603050405020304" pitchFamily="18" charset="0"/>
              </a:rPr>
              <a:t> A. </a:t>
            </a:r>
            <a:r>
              <a:rPr lang="en-IN" sz="2600" dirty="0" err="1" smtClean="0">
                <a:latin typeface="Times New Roman" panose="02020603050405020304" pitchFamily="18" charset="0"/>
                <a:cs typeface="Times New Roman" panose="02020603050405020304" pitchFamily="18" charset="0"/>
              </a:rPr>
              <a:t>Kranthi</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Mogullapalli</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Akshita, </a:t>
            </a:r>
            <a:r>
              <a:rPr lang="en-IN" sz="2600" dirty="0" err="1">
                <a:latin typeface="Times New Roman" panose="02020603050405020304" pitchFamily="18" charset="0"/>
                <a:cs typeface="Times New Roman" panose="02020603050405020304" pitchFamily="18" charset="0"/>
              </a:rPr>
              <a:t>Nimmala</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Shriya</a:t>
            </a:r>
            <a:r>
              <a:rPr lang="en-IN" sz="2600" dirty="0">
                <a:latin typeface="Times New Roman" panose="02020603050405020304" pitchFamily="18" charset="0"/>
                <a:cs typeface="Times New Roman" panose="02020603050405020304" pitchFamily="18" charset="0"/>
              </a:rPr>
              <a:t> Reddy, Challa </a:t>
            </a:r>
            <a:r>
              <a:rPr lang="en-IN" sz="2600" dirty="0" err="1">
                <a:latin typeface="Times New Roman" panose="02020603050405020304" pitchFamily="18" charset="0"/>
                <a:cs typeface="Times New Roman" panose="02020603050405020304" pitchFamily="18" charset="0"/>
              </a:rPr>
              <a:t>Priyanka</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presented </a:t>
            </a:r>
            <a:r>
              <a:rPr lang="en-IN" sz="2600" dirty="0">
                <a:latin typeface="Times New Roman" panose="02020603050405020304" pitchFamily="18" charset="0"/>
                <a:cs typeface="Times New Roman" panose="02020603050405020304" pitchFamily="18" charset="0"/>
              </a:rPr>
              <a:t>a paper "Pulmonary and Lung Nodule Classification using Deep Learning" on 8th International Conference on Computing, Communication and Security (ICCCS-2023) organized by Baba Farid College of Engineering and Technology Bathinda, Punjab (India), March 03-04, 2023</a:t>
            </a:r>
          </a:p>
          <a:p>
            <a:pPr marL="571500" indent="-34290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Publication will be in reputed </a:t>
            </a:r>
            <a:r>
              <a:rPr lang="en-US" sz="2600" dirty="0" smtClean="0">
                <a:latin typeface="Times New Roman" panose="02020603050405020304" pitchFamily="18" charset="0"/>
                <a:cs typeface="Times New Roman" panose="02020603050405020304" pitchFamily="18" charset="0"/>
              </a:rPr>
              <a:t>Scopus</a:t>
            </a:r>
            <a:endParaRPr lang="en-IN" sz="2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5F25730E-8E28-3850-A45F-F3682038E43B}"/>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26</a:t>
            </a:fld>
            <a:endParaRPr lang="en-US"/>
          </a:p>
        </p:txBody>
      </p:sp>
    </p:spTree>
    <p:extLst>
      <p:ext uri="{BB962C8B-B14F-4D97-AF65-F5344CB8AC3E}">
        <p14:creationId xmlns:p14="http://schemas.microsoft.com/office/powerpoint/2010/main" val="2846565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latin typeface="Times New Roman"/>
                <a:ea typeface="Times New Roman"/>
                <a:cs typeface="Times New Roman"/>
                <a:sym typeface="Times New Roman"/>
              </a:rPr>
              <a:t>REFERENCES</a:t>
            </a:r>
            <a:endParaRPr/>
          </a:p>
        </p:txBody>
      </p:sp>
      <p:sp>
        <p:nvSpPr>
          <p:cNvPr id="333" name="Google Shape;333;p26"/>
          <p:cNvSpPr txBox="1">
            <a:spLocks noGrp="1"/>
          </p:cNvSpPr>
          <p:nvPr>
            <p:ph type="body" idx="1"/>
          </p:nvPr>
        </p:nvSpPr>
        <p:spPr>
          <a:xfrm>
            <a:off x="773615" y="1276767"/>
            <a:ext cx="11265985" cy="4801314"/>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US" sz="1300">
                <a:latin typeface="Times New Roman"/>
                <a:ea typeface="Times New Roman"/>
                <a:cs typeface="Times New Roman"/>
                <a:sym typeface="Times New Roman"/>
              </a:rPr>
              <a:t>[1] MUHAMMAD MUZAMMIL, IMDAD ALI, IHSAN UL HAQ, AMIR A. KHALIQ, AND SUHEEL ABDULLAH, “Pulmonary Nodule Classification Using Feature and Ensemble Learning-Based Fusion Techniques”, IEEE Access, vol. 9, pages. 113415 - 113427, 05 August 2021.</a:t>
            </a:r>
            <a:endParaRPr/>
          </a:p>
          <a:p>
            <a:pPr marL="0" lvl="0" indent="0" algn="just" rtl="0">
              <a:spcBef>
                <a:spcPts val="0"/>
              </a:spcBef>
              <a:spcAft>
                <a:spcPts val="0"/>
              </a:spcAft>
              <a:buNone/>
            </a:pP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[2] YING CHEN , YERONG WANG , FEI HU, LONGFENG FENG,TAOHUI ZHOU, AND CHENG ZHENG, “LDNNET: Towards Robust Classification of Lung Nodule and Cancer Using Lung Dense Neural Network”, IEEE Access, vol. 9, pages. 50301 - 50320, 24 March 2021.</a:t>
            </a:r>
            <a:endParaRPr/>
          </a:p>
          <a:p>
            <a:pPr marL="0" lvl="0" indent="0" algn="just" rtl="0">
              <a:spcBef>
                <a:spcPts val="0"/>
              </a:spcBef>
              <a:spcAft>
                <a:spcPts val="0"/>
              </a:spcAft>
              <a:buNone/>
            </a:pP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[3] MIN LI, XIAOJIAN MA, CHEN CHEN, YUSHUAI YUAN, SHUAILEI ZHANG, ZIWEI YAN, CHENG CHEN, FANGFANG CHEN, YUJIE BAI, PANYUN ZHOU, XIAOYI LV, AND MINGRUI MA, “Research on the Auxiliary Classification and Diagnosis of Lung Cancer Subtypes Based on Histopathological Images”, IEEE Access, vol. 9, pages. 53687 - 53707, 05 April 2021.</a:t>
            </a:r>
            <a:endParaRPr/>
          </a:p>
          <a:p>
            <a:pPr marL="0" lvl="0" indent="0" algn="just" rtl="0">
              <a:spcBef>
                <a:spcPts val="0"/>
              </a:spcBef>
              <a:spcAft>
                <a:spcPts val="0"/>
              </a:spcAft>
              <a:buNone/>
            </a:pP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[4] Qiangchang Wang , Yuanjie Zheng, Gongping Yang , Weidong Jin, Xinjian Chen, and Yilong Yin, “Multiscale Rotation-Invariant Convolutional Neural Networks for Lung Texture Classification”, IEEE JOURNAL OF BIOMEDICAL AND HEALTH INFORMATICS, VOL. 22, NO. 1, JANUARY 2018.</a:t>
            </a:r>
            <a:endParaRPr/>
          </a:p>
          <a:p>
            <a:pPr marL="0" lvl="0" indent="0" algn="just" rtl="0">
              <a:spcBef>
                <a:spcPts val="0"/>
              </a:spcBef>
              <a:spcAft>
                <a:spcPts val="0"/>
              </a:spcAft>
              <a:buNone/>
            </a:pP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[5] Aryan Mobiny , Pengyu Yuan, Pietro A. Cicalese , Supratik K. Moulik, Naveen Garg, Carol C. Wu ,Kelvin Wong, Stephen T. Wong, Fellow, IEEE, Tian Cheng He , and Hien V. Nguyen, “Memory-Augmented Capsule Network for Adaptable Lung Nodule Classification”, IEEE TRANSACTIONS ON MEDICAL IMAGING, VOL. 40, NO. 10, OCTOBER 2021.</a:t>
            </a:r>
            <a:endParaRPr/>
          </a:p>
          <a:p>
            <a:pPr marL="0" lvl="0" indent="0" algn="just" rtl="0">
              <a:spcBef>
                <a:spcPts val="0"/>
              </a:spcBef>
              <a:spcAft>
                <a:spcPts val="0"/>
              </a:spcAft>
              <a:buNone/>
            </a:pP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[6]  Pranjal Sahu , Dantong Yu, Mallesham Dasari , Fei Hou , and Hong Qin, “A Lightweight Multi-Section CNN for Lung</a:t>
            </a:r>
            <a:endParaRPr/>
          </a:p>
          <a:p>
            <a:pPr marL="0" lvl="0" indent="0" algn="just" rtl="0">
              <a:spcBef>
                <a:spcPts val="0"/>
              </a:spcBef>
              <a:spcAft>
                <a:spcPts val="0"/>
              </a:spcAft>
              <a:buNone/>
            </a:pPr>
            <a:r>
              <a:rPr lang="en-US" sz="1300">
                <a:latin typeface="Times New Roman"/>
                <a:ea typeface="Times New Roman"/>
                <a:cs typeface="Times New Roman"/>
                <a:sym typeface="Times New Roman"/>
              </a:rPr>
              <a:t>Nodule Classification and Malignancy Estimation”, IEEE JOURNAL OF BIOMEDICAL AND HEALTH INFORMATICS, VOL. 23, NO. 3, MAY 2019.</a:t>
            </a:r>
            <a:endParaRPr/>
          </a:p>
          <a:p>
            <a:pPr marL="0" lvl="0" indent="0" algn="just" rtl="0">
              <a:spcBef>
                <a:spcPts val="0"/>
              </a:spcBef>
              <a:spcAft>
                <a:spcPts val="0"/>
              </a:spcAft>
              <a:buNone/>
            </a:pP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[7] Rasool Baghbani , Mohammad Behgam Shadmehr , Masoomeh Ashoorirad ,Seyyedeh Fatemeh Molaeezadeh , and Mohammad Hassan Moradi, “Bioimpedance Spectroscopy Measurement and Classification of Lung Tissue to Identify Pulmonary Nodules”, IEEE TRANSACTIONS ON INSTRUMENTATION AND MEASUREMENT, VOL. 70, 2021.</a:t>
            </a:r>
            <a:endParaRPr/>
          </a:p>
          <a:p>
            <a:pPr marL="0" lvl="0" indent="0" algn="just" rtl="0">
              <a:spcBef>
                <a:spcPts val="0"/>
              </a:spcBef>
              <a:spcAft>
                <a:spcPts val="0"/>
              </a:spcAft>
              <a:buNone/>
            </a:pPr>
            <a:endParaRPr sz="1300"/>
          </a:p>
        </p:txBody>
      </p:sp>
      <p:sp>
        <p:nvSpPr>
          <p:cNvPr id="334" name="Google Shape;334;p26"/>
          <p:cNvSpPr txBox="1">
            <a:spLocks noGrp="1"/>
          </p:cNvSpPr>
          <p:nvPr>
            <p:ph type="ftr" idx="11"/>
          </p:nvPr>
        </p:nvSpPr>
        <p:spPr>
          <a:xfrm>
            <a:off x="3886200" y="6377941"/>
            <a:ext cx="48006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335" name="Google Shape;335;p26"/>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336" name="Google Shape;336;p26"/>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27</a:t>
            </a:fld>
            <a:endParaRPr/>
          </a:p>
        </p:txBody>
      </p:sp>
      <p:pic>
        <p:nvPicPr>
          <p:cNvPr id="337" name="Google Shape;337;p26"/>
          <p:cNvPicPr preferRelativeResize="0"/>
          <p:nvPr/>
        </p:nvPicPr>
        <p:blipFill rotWithShape="1">
          <a:blip r:embed="rId3">
            <a:alphaModFix/>
          </a:blip>
          <a:srcRect/>
          <a:stretch/>
        </p:blipFill>
        <p:spPr>
          <a:xfrm>
            <a:off x="11197390" y="44477"/>
            <a:ext cx="990599" cy="12244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7"/>
          <p:cNvSpPr txBox="1">
            <a:spLocks noGrp="1"/>
          </p:cNvSpPr>
          <p:nvPr>
            <p:ph type="title"/>
          </p:nvPr>
        </p:nvSpPr>
        <p:spPr>
          <a:xfrm>
            <a:off x="4374291" y="329971"/>
            <a:ext cx="3443419"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REFERENCES</a:t>
            </a:r>
            <a:endParaRPr/>
          </a:p>
        </p:txBody>
      </p:sp>
      <p:sp>
        <p:nvSpPr>
          <p:cNvPr id="343" name="Google Shape;343;p27"/>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344" name="Google Shape;344;p27"/>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28</a:t>
            </a:fld>
            <a:endParaRPr/>
          </a:p>
        </p:txBody>
      </p:sp>
      <p:sp>
        <p:nvSpPr>
          <p:cNvPr id="345" name="Google Shape;345;p27"/>
          <p:cNvSpPr txBox="1">
            <a:spLocks noGrp="1"/>
          </p:cNvSpPr>
          <p:nvPr>
            <p:ph type="ftr" idx="11"/>
          </p:nvPr>
        </p:nvSpPr>
        <p:spPr>
          <a:xfrm>
            <a:off x="3962400" y="6324601"/>
            <a:ext cx="443484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346" name="Google Shape;346;p27"/>
          <p:cNvSpPr txBox="1"/>
          <p:nvPr/>
        </p:nvSpPr>
        <p:spPr>
          <a:xfrm>
            <a:off x="666712" y="1164134"/>
            <a:ext cx="11251146" cy="569386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300" dirty="0" smtClean="0">
                <a:solidFill>
                  <a:schemeClr val="dk1"/>
                </a:solidFill>
                <a:latin typeface="Times New Roman"/>
                <a:ea typeface="Times New Roman"/>
                <a:cs typeface="Times New Roman"/>
                <a:sym typeface="Times New Roman"/>
              </a:rPr>
              <a:t>[8</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Yoganand</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Balagurunathan</a:t>
            </a:r>
            <a:r>
              <a:rPr lang="en-US" sz="1300" dirty="0">
                <a:solidFill>
                  <a:schemeClr val="dk1"/>
                </a:solidFill>
                <a:latin typeface="Times New Roman"/>
                <a:ea typeface="Times New Roman"/>
                <a:cs typeface="Times New Roman"/>
                <a:sym typeface="Times New Roman"/>
              </a:rPr>
              <a:t> , Andrew Beers, Michael </a:t>
            </a:r>
            <a:r>
              <a:rPr lang="en-US" sz="1300" dirty="0" err="1">
                <a:solidFill>
                  <a:schemeClr val="dk1"/>
                </a:solidFill>
                <a:latin typeface="Times New Roman"/>
                <a:ea typeface="Times New Roman"/>
                <a:cs typeface="Times New Roman"/>
                <a:sym typeface="Times New Roman"/>
              </a:rPr>
              <a:t>McNitt</a:t>
            </a:r>
            <a:r>
              <a:rPr lang="en-US" sz="1300" dirty="0">
                <a:solidFill>
                  <a:schemeClr val="dk1"/>
                </a:solidFill>
                <a:latin typeface="Times New Roman"/>
                <a:ea typeface="Times New Roman"/>
                <a:cs typeface="Times New Roman"/>
                <a:sym typeface="Times New Roman"/>
              </a:rPr>
              <a:t>-Gray , Member, IEEE, </a:t>
            </a:r>
            <a:r>
              <a:rPr lang="en-US" sz="1300" dirty="0" err="1">
                <a:solidFill>
                  <a:schemeClr val="dk1"/>
                </a:solidFill>
                <a:latin typeface="Times New Roman"/>
                <a:ea typeface="Times New Roman"/>
                <a:cs typeface="Times New Roman"/>
                <a:sym typeface="Times New Roman"/>
              </a:rPr>
              <a:t>Lubomir</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Hadjiiski</a:t>
            </a:r>
            <a:r>
              <a:rPr lang="en-US" sz="1300" dirty="0">
                <a:solidFill>
                  <a:schemeClr val="dk1"/>
                </a:solidFill>
                <a:latin typeface="Times New Roman"/>
                <a:ea typeface="Times New Roman"/>
                <a:cs typeface="Times New Roman"/>
                <a:sym typeface="Times New Roman"/>
              </a:rPr>
              <a:t>, Senior Member, IEEE, Sandy </a:t>
            </a:r>
            <a:r>
              <a:rPr lang="en-US" sz="1300" dirty="0" err="1">
                <a:solidFill>
                  <a:schemeClr val="dk1"/>
                </a:solidFill>
                <a:latin typeface="Times New Roman"/>
                <a:ea typeface="Times New Roman"/>
                <a:cs typeface="Times New Roman"/>
                <a:sym typeface="Times New Roman"/>
              </a:rPr>
              <a:t>Napel</a:t>
            </a:r>
            <a:r>
              <a:rPr lang="en-US" sz="1300" dirty="0">
                <a:solidFill>
                  <a:schemeClr val="dk1"/>
                </a:solidFill>
                <a:latin typeface="Times New Roman"/>
                <a:ea typeface="Times New Roman"/>
                <a:cs typeface="Times New Roman"/>
                <a:sym typeface="Times New Roman"/>
              </a:rPr>
              <a:t> , Life Member, </a:t>
            </a:r>
            <a:r>
              <a:rPr lang="en-US" sz="1300" dirty="0" err="1">
                <a:solidFill>
                  <a:schemeClr val="dk1"/>
                </a:solidFill>
                <a:latin typeface="Times New Roman"/>
                <a:ea typeface="Times New Roman"/>
                <a:cs typeface="Times New Roman"/>
                <a:sym typeface="Times New Roman"/>
              </a:rPr>
              <a:t>IEEE,Dmitry</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Goldgof</a:t>
            </a:r>
            <a:r>
              <a:rPr lang="en-US" sz="1300" dirty="0">
                <a:solidFill>
                  <a:schemeClr val="dk1"/>
                </a:solidFill>
                <a:latin typeface="Times New Roman"/>
                <a:ea typeface="Times New Roman"/>
                <a:cs typeface="Times New Roman"/>
                <a:sym typeface="Times New Roman"/>
              </a:rPr>
              <a:t> , Fellow, IEEE, Gustavo Perez ,, “Lung Nodule Malignancy Prediction in Sequential CT Scans: Summary of ISBI 2018 Challenge”, IEEE TRANSACTIONS ON MEDICAL IMAGING, VOL. 40, NO. 12, DECEMBER 2021.</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[9] Hong Huang , Member, IEEE, </a:t>
            </a:r>
            <a:r>
              <a:rPr lang="en-US" sz="1300" dirty="0" err="1">
                <a:solidFill>
                  <a:schemeClr val="dk1"/>
                </a:solidFill>
                <a:latin typeface="Times New Roman"/>
                <a:ea typeface="Times New Roman"/>
                <a:cs typeface="Times New Roman"/>
                <a:sym typeface="Times New Roman"/>
              </a:rPr>
              <a:t>Ruoyu</a:t>
            </a:r>
            <a:r>
              <a:rPr lang="en-US" sz="1300" dirty="0">
                <a:solidFill>
                  <a:schemeClr val="dk1"/>
                </a:solidFill>
                <a:latin typeface="Times New Roman"/>
                <a:ea typeface="Times New Roman"/>
                <a:cs typeface="Times New Roman"/>
                <a:sym typeface="Times New Roman"/>
              </a:rPr>
              <a:t> Wu, Yuan Li, and Chao </a:t>
            </a:r>
            <a:r>
              <a:rPr lang="en-US" sz="1300" dirty="0" err="1">
                <a:solidFill>
                  <a:schemeClr val="dk1"/>
                </a:solidFill>
                <a:latin typeface="Times New Roman"/>
                <a:ea typeface="Times New Roman"/>
                <a:cs typeface="Times New Roman"/>
                <a:sym typeface="Times New Roman"/>
              </a:rPr>
              <a:t>Peng</a:t>
            </a:r>
            <a:r>
              <a:rPr lang="en-US" sz="1300" dirty="0">
                <a:solidFill>
                  <a:schemeClr val="dk1"/>
                </a:solidFill>
                <a:latin typeface="Times New Roman"/>
                <a:ea typeface="Times New Roman"/>
                <a:cs typeface="Times New Roman"/>
                <a:sym typeface="Times New Roman"/>
              </a:rPr>
              <a:t>, “Self-Supervised Transfer Learning Based on Domain Adaptation for Benign-Malignant Lung Nodule Classification on Thoracic CT”, IEEE JOURNAL OF BIOMEDICAL AND HEALTH INFORMATICS, VOL. 26, NO. 8, AUGUST 2022.</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[10] </a:t>
            </a:r>
            <a:r>
              <a:rPr lang="en-US" sz="1300" dirty="0" err="1">
                <a:solidFill>
                  <a:schemeClr val="dk1"/>
                </a:solidFill>
                <a:latin typeface="Times New Roman"/>
                <a:ea typeface="Times New Roman"/>
                <a:cs typeface="Times New Roman"/>
                <a:sym typeface="Times New Roman"/>
              </a:rPr>
              <a:t>Yutong</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Xie</a:t>
            </a:r>
            <a:r>
              <a:rPr lang="en-US" sz="1300" dirty="0">
                <a:solidFill>
                  <a:schemeClr val="dk1"/>
                </a:solidFill>
                <a:latin typeface="Times New Roman"/>
                <a:ea typeface="Times New Roman"/>
                <a:cs typeface="Times New Roman"/>
                <a:sym typeface="Times New Roman"/>
              </a:rPr>
              <a:t>, Yong Xia , Member, IEEE, </a:t>
            </a:r>
            <a:r>
              <a:rPr lang="en-US" sz="1300" dirty="0" err="1">
                <a:solidFill>
                  <a:schemeClr val="dk1"/>
                </a:solidFill>
                <a:latin typeface="Times New Roman"/>
                <a:ea typeface="Times New Roman"/>
                <a:cs typeface="Times New Roman"/>
                <a:sym typeface="Times New Roman"/>
              </a:rPr>
              <a:t>Jianpeng</a:t>
            </a:r>
            <a:r>
              <a:rPr lang="en-US" sz="1300" dirty="0">
                <a:solidFill>
                  <a:schemeClr val="dk1"/>
                </a:solidFill>
                <a:latin typeface="Times New Roman"/>
                <a:ea typeface="Times New Roman"/>
                <a:cs typeface="Times New Roman"/>
                <a:sym typeface="Times New Roman"/>
              </a:rPr>
              <a:t> Zhang, Yang Song, Member, IEEE, Dagan </a:t>
            </a:r>
            <a:r>
              <a:rPr lang="en-US" sz="1300" dirty="0" err="1">
                <a:solidFill>
                  <a:schemeClr val="dk1"/>
                </a:solidFill>
                <a:latin typeface="Times New Roman"/>
                <a:ea typeface="Times New Roman"/>
                <a:cs typeface="Times New Roman"/>
                <a:sym typeface="Times New Roman"/>
              </a:rPr>
              <a:t>Feng</a:t>
            </a:r>
            <a:r>
              <a:rPr lang="en-US" sz="1300" dirty="0">
                <a:solidFill>
                  <a:schemeClr val="dk1"/>
                </a:solidFill>
                <a:latin typeface="Times New Roman"/>
                <a:ea typeface="Times New Roman"/>
                <a:cs typeface="Times New Roman"/>
                <a:sym typeface="Times New Roman"/>
              </a:rPr>
              <a:t> , Fellow, IEEE, Michael </a:t>
            </a:r>
            <a:r>
              <a:rPr lang="en-US" sz="1300" dirty="0" err="1">
                <a:solidFill>
                  <a:schemeClr val="dk1"/>
                </a:solidFill>
                <a:latin typeface="Times New Roman"/>
                <a:ea typeface="Times New Roman"/>
                <a:cs typeface="Times New Roman"/>
                <a:sym typeface="Times New Roman"/>
              </a:rPr>
              <a:t>Fulham</a:t>
            </a:r>
            <a:r>
              <a:rPr lang="en-US" sz="1300" dirty="0">
                <a:solidFill>
                  <a:schemeClr val="dk1"/>
                </a:solidFill>
                <a:latin typeface="Times New Roman"/>
                <a:ea typeface="Times New Roman"/>
                <a:cs typeface="Times New Roman"/>
                <a:sym typeface="Times New Roman"/>
              </a:rPr>
              <a:t>, and </a:t>
            </a:r>
            <a:r>
              <a:rPr lang="en-US" sz="1300" dirty="0" err="1">
                <a:solidFill>
                  <a:schemeClr val="dk1"/>
                </a:solidFill>
                <a:latin typeface="Times New Roman"/>
                <a:ea typeface="Times New Roman"/>
                <a:cs typeface="Times New Roman"/>
                <a:sym typeface="Times New Roman"/>
              </a:rPr>
              <a:t>Weidong</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Cai</a:t>
            </a:r>
            <a:r>
              <a:rPr lang="en-US" sz="1300" dirty="0">
                <a:solidFill>
                  <a:schemeClr val="dk1"/>
                </a:solidFill>
                <a:latin typeface="Times New Roman"/>
                <a:ea typeface="Times New Roman"/>
                <a:cs typeface="Times New Roman"/>
                <a:sym typeface="Times New Roman"/>
              </a:rPr>
              <a:t> , Member, IEEE, “Knowledge-based Collaborative Deep Learning for Benign-Malignant Lung Nodule Classification on Chest CT”, IEEE TRANSACTIONS ON MEDICAL IMAGING, VOL. 38, NO. 4, APRIL 2019.</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[11] </a:t>
            </a:r>
            <a:r>
              <a:rPr lang="en-US" sz="1300" dirty="0" err="1">
                <a:solidFill>
                  <a:schemeClr val="dk1"/>
                </a:solidFill>
                <a:latin typeface="Times New Roman"/>
                <a:ea typeface="Times New Roman"/>
                <a:cs typeface="Times New Roman"/>
                <a:sym typeface="Times New Roman"/>
              </a:rPr>
              <a:t>Stelmo</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Magalhaes</a:t>
            </a:r>
            <a:r>
              <a:rPr lang="en-US" sz="1300" dirty="0">
                <a:solidFill>
                  <a:schemeClr val="dk1"/>
                </a:solidFill>
                <a:latin typeface="Times New Roman"/>
                <a:ea typeface="Times New Roman"/>
                <a:cs typeface="Times New Roman"/>
                <a:sym typeface="Times New Roman"/>
              </a:rPr>
              <a:t> Barros </a:t>
            </a:r>
            <a:r>
              <a:rPr lang="en-US" sz="1300" dirty="0" err="1">
                <a:solidFill>
                  <a:schemeClr val="dk1"/>
                </a:solidFill>
                <a:latin typeface="Times New Roman"/>
                <a:ea typeface="Times New Roman"/>
                <a:cs typeface="Times New Roman"/>
                <a:sym typeface="Times New Roman"/>
              </a:rPr>
              <a:t>Netto</a:t>
            </a:r>
            <a:r>
              <a:rPr lang="en-US" sz="1300" dirty="0">
                <a:solidFill>
                  <a:schemeClr val="dk1"/>
                </a:solidFill>
                <a:latin typeface="Times New Roman"/>
                <a:ea typeface="Times New Roman"/>
                <a:cs typeface="Times New Roman"/>
                <a:sym typeface="Times New Roman"/>
              </a:rPr>
              <a:t> , Joao </a:t>
            </a:r>
            <a:r>
              <a:rPr lang="en-US" sz="1300" dirty="0" err="1">
                <a:solidFill>
                  <a:schemeClr val="dk1"/>
                </a:solidFill>
                <a:latin typeface="Times New Roman"/>
                <a:ea typeface="Times New Roman"/>
                <a:cs typeface="Times New Roman"/>
                <a:sym typeface="Times New Roman"/>
              </a:rPr>
              <a:t>Otavio</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Bandeira</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Diniz</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Aristofanes</a:t>
            </a:r>
            <a:r>
              <a:rPr lang="en-US" sz="1300" dirty="0">
                <a:solidFill>
                  <a:schemeClr val="dk1"/>
                </a:solidFill>
                <a:latin typeface="Times New Roman"/>
                <a:ea typeface="Times New Roman"/>
                <a:cs typeface="Times New Roman"/>
                <a:sym typeface="Times New Roman"/>
              </a:rPr>
              <a:t> Correa Silva, </a:t>
            </a:r>
            <a:r>
              <a:rPr lang="en-US" sz="1300" dirty="0" err="1">
                <a:solidFill>
                  <a:schemeClr val="dk1"/>
                </a:solidFill>
                <a:latin typeface="Times New Roman"/>
                <a:ea typeface="Times New Roman"/>
                <a:cs typeface="Times New Roman"/>
                <a:sym typeface="Times New Roman"/>
              </a:rPr>
              <a:t>Anselmo</a:t>
            </a:r>
            <a:r>
              <a:rPr lang="en-US" sz="1300" dirty="0">
                <a:solidFill>
                  <a:schemeClr val="dk1"/>
                </a:solidFill>
                <a:latin typeface="Times New Roman"/>
                <a:ea typeface="Times New Roman"/>
                <a:cs typeface="Times New Roman"/>
                <a:sym typeface="Times New Roman"/>
              </a:rPr>
              <a:t> Cardoso de </a:t>
            </a:r>
            <a:r>
              <a:rPr lang="en-US" sz="1300" dirty="0" err="1">
                <a:solidFill>
                  <a:schemeClr val="dk1"/>
                </a:solidFill>
                <a:latin typeface="Times New Roman"/>
                <a:ea typeface="Times New Roman"/>
                <a:cs typeface="Times New Roman"/>
                <a:sym typeface="Times New Roman"/>
              </a:rPr>
              <a:t>Paiva</a:t>
            </a:r>
            <a:r>
              <a:rPr lang="en-US" sz="1300" dirty="0">
                <a:solidFill>
                  <a:schemeClr val="dk1"/>
                </a:solidFill>
                <a:latin typeface="Times New Roman"/>
                <a:ea typeface="Times New Roman"/>
                <a:cs typeface="Times New Roman"/>
                <a:sym typeface="Times New Roman"/>
              </a:rPr>
              <a:t> , </a:t>
            </a:r>
            <a:r>
              <a:rPr lang="en-US" sz="1300" dirty="0" err="1">
                <a:solidFill>
                  <a:schemeClr val="dk1"/>
                </a:solidFill>
                <a:latin typeface="Times New Roman"/>
                <a:ea typeface="Times New Roman"/>
                <a:cs typeface="Times New Roman"/>
                <a:sym typeface="Times New Roman"/>
              </a:rPr>
              <a:t>Rofolfo</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Acatauassu</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Nunes</a:t>
            </a:r>
            <a:r>
              <a:rPr lang="en-US" sz="1300" dirty="0">
                <a:solidFill>
                  <a:schemeClr val="dk1"/>
                </a:solidFill>
                <a:latin typeface="Times New Roman"/>
                <a:ea typeface="Times New Roman"/>
                <a:cs typeface="Times New Roman"/>
                <a:sym typeface="Times New Roman"/>
              </a:rPr>
              <a:t>, and Marcelo </a:t>
            </a:r>
            <a:r>
              <a:rPr lang="en-US" sz="1300" dirty="0" err="1">
                <a:solidFill>
                  <a:schemeClr val="dk1"/>
                </a:solidFill>
                <a:latin typeface="Times New Roman"/>
                <a:ea typeface="Times New Roman"/>
                <a:cs typeface="Times New Roman"/>
                <a:sym typeface="Times New Roman"/>
              </a:rPr>
              <a:t>Gattass</a:t>
            </a:r>
            <a:r>
              <a:rPr lang="en-US" sz="1300" dirty="0">
                <a:solidFill>
                  <a:schemeClr val="dk1"/>
                </a:solidFill>
                <a:latin typeface="Times New Roman"/>
                <a:ea typeface="Times New Roman"/>
                <a:cs typeface="Times New Roman"/>
                <a:sym typeface="Times New Roman"/>
              </a:rPr>
              <a:t>, “Modified Quality Threshold Clustering for Temporal Analysis and Classification of Lung Lesions”, IEEE TRANSACTIONS ON IMAGE PROCESSING, VOL. 28, NO. 4, APRIL 2019.</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[12] </a:t>
            </a:r>
            <a:r>
              <a:rPr lang="en-US" sz="1300" dirty="0" err="1">
                <a:solidFill>
                  <a:schemeClr val="dk1"/>
                </a:solidFill>
                <a:latin typeface="Times New Roman"/>
                <a:ea typeface="Times New Roman"/>
                <a:cs typeface="Times New Roman"/>
                <a:sym typeface="Times New Roman"/>
              </a:rPr>
              <a:t>Truc</a:t>
            </a:r>
            <a:r>
              <a:rPr lang="en-US" sz="1300" dirty="0">
                <a:solidFill>
                  <a:schemeClr val="dk1"/>
                </a:solidFill>
                <a:latin typeface="Times New Roman"/>
                <a:ea typeface="Times New Roman"/>
                <a:cs typeface="Times New Roman"/>
                <a:sym typeface="Times New Roman"/>
              </a:rPr>
              <a:t> Nguyen and Franz </a:t>
            </a:r>
            <a:r>
              <a:rPr lang="en-US" sz="1300" dirty="0" err="1">
                <a:solidFill>
                  <a:schemeClr val="dk1"/>
                </a:solidFill>
                <a:latin typeface="Times New Roman"/>
                <a:ea typeface="Times New Roman"/>
                <a:cs typeface="Times New Roman"/>
                <a:sym typeface="Times New Roman"/>
              </a:rPr>
              <a:t>Pernkopf</a:t>
            </a:r>
            <a:r>
              <a:rPr lang="en-US" sz="1300" dirty="0">
                <a:solidFill>
                  <a:schemeClr val="dk1"/>
                </a:solidFill>
                <a:latin typeface="Times New Roman"/>
                <a:ea typeface="Times New Roman"/>
                <a:cs typeface="Times New Roman"/>
                <a:sym typeface="Times New Roman"/>
              </a:rPr>
              <a:t> , Senior Member, IEEE, “Lung Sound Classification Using Co-Tuning and Stochastic Normalization”, IEEE TRANSACTIONS ON BIOMEDICAL ENGINEERING, VOL. 69, NO. 9, SEPTEMBER 2022.</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[13] Pin Lim, Student Member, IEEE, Chi </a:t>
            </a:r>
            <a:r>
              <a:rPr lang="en-US" sz="1300" dirty="0" err="1">
                <a:solidFill>
                  <a:schemeClr val="dk1"/>
                </a:solidFill>
                <a:latin typeface="Times New Roman"/>
                <a:ea typeface="Times New Roman"/>
                <a:cs typeface="Times New Roman"/>
                <a:sym typeface="Times New Roman"/>
              </a:rPr>
              <a:t>Keong</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Goh</a:t>
            </a:r>
            <a:r>
              <a:rPr lang="en-US" sz="1300" dirty="0">
                <a:solidFill>
                  <a:schemeClr val="dk1"/>
                </a:solidFill>
                <a:latin typeface="Times New Roman"/>
                <a:ea typeface="Times New Roman"/>
                <a:cs typeface="Times New Roman"/>
                <a:sym typeface="Times New Roman"/>
              </a:rPr>
              <a:t>, Senior Member, IEEE, and Kay Chen Tan, Fellow, IEEE, “Evolutionary Cluster-Based Synthetic Oversampling Ensemble (ECO-Ensemble) for Imbalance Learning”, IEEE TRANSACTIONS ON CYBERNETICS, VOL. 47, NO. 9, SEPTEMBER 2017.</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[14] </a:t>
            </a:r>
            <a:r>
              <a:rPr lang="en-US" sz="1300" dirty="0" err="1">
                <a:solidFill>
                  <a:schemeClr val="dk1"/>
                </a:solidFill>
                <a:latin typeface="Times New Roman"/>
                <a:ea typeface="Times New Roman"/>
                <a:cs typeface="Times New Roman"/>
                <a:sym typeface="Times New Roman"/>
              </a:rPr>
              <a:t>Zonghai</a:t>
            </a:r>
            <a:r>
              <a:rPr lang="en-US" sz="1300" dirty="0">
                <a:solidFill>
                  <a:schemeClr val="dk1"/>
                </a:solidFill>
                <a:latin typeface="Times New Roman"/>
                <a:ea typeface="Times New Roman"/>
                <a:cs typeface="Times New Roman"/>
                <a:sym typeface="Times New Roman"/>
              </a:rPr>
              <a:t> Zhu, </a:t>
            </a:r>
            <a:r>
              <a:rPr lang="en-US" sz="1300" dirty="0" err="1">
                <a:solidFill>
                  <a:schemeClr val="dk1"/>
                </a:solidFill>
                <a:latin typeface="Times New Roman"/>
                <a:ea typeface="Times New Roman"/>
                <a:cs typeface="Times New Roman"/>
                <a:sym typeface="Times New Roman"/>
              </a:rPr>
              <a:t>Zhe</a:t>
            </a:r>
            <a:r>
              <a:rPr lang="en-US" sz="1300" dirty="0">
                <a:solidFill>
                  <a:schemeClr val="dk1"/>
                </a:solidFill>
                <a:latin typeface="Times New Roman"/>
                <a:ea typeface="Times New Roman"/>
                <a:cs typeface="Times New Roman"/>
                <a:sym typeface="Times New Roman"/>
              </a:rPr>
              <a:t> Wang , </a:t>
            </a:r>
            <a:r>
              <a:rPr lang="en-US" sz="1300" dirty="0" err="1">
                <a:solidFill>
                  <a:schemeClr val="dk1"/>
                </a:solidFill>
                <a:latin typeface="Times New Roman"/>
                <a:ea typeface="Times New Roman"/>
                <a:cs typeface="Times New Roman"/>
                <a:sym typeface="Times New Roman"/>
              </a:rPr>
              <a:t>Dongdong</a:t>
            </a:r>
            <a:r>
              <a:rPr lang="en-US" sz="1300" dirty="0">
                <a:solidFill>
                  <a:schemeClr val="dk1"/>
                </a:solidFill>
                <a:latin typeface="Times New Roman"/>
                <a:ea typeface="Times New Roman"/>
                <a:cs typeface="Times New Roman"/>
                <a:sym typeface="Times New Roman"/>
              </a:rPr>
              <a:t> Li, </a:t>
            </a:r>
            <a:r>
              <a:rPr lang="en-US" sz="1300" dirty="0" err="1">
                <a:solidFill>
                  <a:schemeClr val="dk1"/>
                </a:solidFill>
                <a:latin typeface="Times New Roman"/>
                <a:ea typeface="Times New Roman"/>
                <a:cs typeface="Times New Roman"/>
                <a:sym typeface="Times New Roman"/>
              </a:rPr>
              <a:t>Yujin</a:t>
            </a:r>
            <a:r>
              <a:rPr lang="en-US" sz="1300" dirty="0">
                <a:solidFill>
                  <a:schemeClr val="dk1"/>
                </a:solidFill>
                <a:latin typeface="Times New Roman"/>
                <a:ea typeface="Times New Roman"/>
                <a:cs typeface="Times New Roman"/>
                <a:sym typeface="Times New Roman"/>
              </a:rPr>
              <a:t> Zhu, and </a:t>
            </a:r>
            <a:r>
              <a:rPr lang="en-US" sz="1300" dirty="0" err="1">
                <a:solidFill>
                  <a:schemeClr val="dk1"/>
                </a:solidFill>
                <a:latin typeface="Times New Roman"/>
                <a:ea typeface="Times New Roman"/>
                <a:cs typeface="Times New Roman"/>
                <a:sym typeface="Times New Roman"/>
              </a:rPr>
              <a:t>Wenli</a:t>
            </a:r>
            <a:r>
              <a:rPr lang="en-US" sz="1300" dirty="0">
                <a:solidFill>
                  <a:schemeClr val="dk1"/>
                </a:solidFill>
                <a:latin typeface="Times New Roman"/>
                <a:ea typeface="Times New Roman"/>
                <a:cs typeface="Times New Roman"/>
                <a:sym typeface="Times New Roman"/>
              </a:rPr>
              <a:t> Du, “Geometric Structural Ensemble Learning for Imbalanced Problems”, IEEE TRANSACTIONS ON CYBERNETICS, VOL. 50, NO. 4, APRIL 2020.</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300" dirty="0">
                <a:solidFill>
                  <a:schemeClr val="dk1"/>
                </a:solidFill>
                <a:latin typeface="Times New Roman"/>
                <a:ea typeface="Times New Roman"/>
                <a:cs typeface="Times New Roman"/>
                <a:sym typeface="Times New Roman"/>
              </a:rPr>
              <a:t>[15] Geoffrey I. Webb, Member, IEEE, and </a:t>
            </a:r>
            <a:r>
              <a:rPr lang="en-US" sz="1300" dirty="0" err="1">
                <a:solidFill>
                  <a:schemeClr val="dk1"/>
                </a:solidFill>
                <a:latin typeface="Times New Roman"/>
                <a:ea typeface="Times New Roman"/>
                <a:cs typeface="Times New Roman"/>
                <a:sym typeface="Times New Roman"/>
              </a:rPr>
              <a:t>Zijian</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Zheng</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Multistrategy</a:t>
            </a:r>
            <a:r>
              <a:rPr lang="en-US" sz="1300" dirty="0">
                <a:solidFill>
                  <a:schemeClr val="dk1"/>
                </a:solidFill>
                <a:latin typeface="Times New Roman"/>
                <a:ea typeface="Times New Roman"/>
                <a:cs typeface="Times New Roman"/>
                <a:sym typeface="Times New Roman"/>
              </a:rPr>
              <a:t> Ensemble Learning: Reducing Error by Combining Ensemble Learning Techniques”, IEEE TRANSACTIONS ON KNOWLEDGE AND DATA ENGINEERING, VOL.16,NO.8, AUGUST 2004.</a:t>
            </a:r>
            <a:endParaRPr dirty="0"/>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p:txBody>
      </p:sp>
      <p:pic>
        <p:nvPicPr>
          <p:cNvPr id="347" name="Google Shape;347;p27"/>
          <p:cNvPicPr preferRelativeResize="0"/>
          <p:nvPr/>
        </p:nvPicPr>
        <p:blipFill rotWithShape="1">
          <a:blip r:embed="rId3">
            <a:alphaModFix/>
          </a:blip>
          <a:srcRect/>
          <a:stretch/>
        </p:blipFill>
        <p:spPr>
          <a:xfrm>
            <a:off x="11197390" y="44477"/>
            <a:ext cx="990599" cy="12244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8"/>
          <p:cNvSpPr txBox="1">
            <a:spLocks noGrp="1"/>
          </p:cNvSpPr>
          <p:nvPr>
            <p:ph type="title"/>
          </p:nvPr>
        </p:nvSpPr>
        <p:spPr>
          <a:xfrm>
            <a:off x="3200401" y="2743200"/>
            <a:ext cx="6087745" cy="1013098"/>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6500">
                <a:latin typeface="Times New Roman"/>
                <a:ea typeface="Times New Roman"/>
                <a:cs typeface="Times New Roman"/>
                <a:sym typeface="Times New Roman"/>
              </a:rPr>
              <a:t>  THANK YOU</a:t>
            </a:r>
            <a:endParaRPr sz="6500">
              <a:latin typeface="Times New Roman"/>
              <a:ea typeface="Times New Roman"/>
              <a:cs typeface="Times New Roman"/>
              <a:sym typeface="Times New Roman"/>
            </a:endParaRPr>
          </a:p>
        </p:txBody>
      </p:sp>
      <p:sp>
        <p:nvSpPr>
          <p:cNvPr id="353" name="Google Shape;353;p28"/>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smtClean="0"/>
              <a:t>4/29/2023</a:t>
            </a:r>
            <a:endParaRPr/>
          </a:p>
        </p:txBody>
      </p:sp>
      <p:sp>
        <p:nvSpPr>
          <p:cNvPr id="354" name="Google Shape;354;p28"/>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29</a:t>
            </a:fld>
            <a:endParaRPr/>
          </a:p>
        </p:txBody>
      </p:sp>
      <p:sp>
        <p:nvSpPr>
          <p:cNvPr id="355" name="Google Shape;355;p28"/>
          <p:cNvSpPr txBox="1">
            <a:spLocks noGrp="1"/>
          </p:cNvSpPr>
          <p:nvPr>
            <p:ph type="ftr" idx="11"/>
          </p:nvPr>
        </p:nvSpPr>
        <p:spPr>
          <a:xfrm>
            <a:off x="4267200" y="6367578"/>
            <a:ext cx="45720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424506" y="212802"/>
            <a:ext cx="3342987"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pic>
        <p:nvPicPr>
          <p:cNvPr id="76" name="Google Shape;76;p3"/>
          <p:cNvPicPr preferRelativeResize="0"/>
          <p:nvPr/>
        </p:nvPicPr>
        <p:blipFill rotWithShape="1">
          <a:blip r:embed="rId3">
            <a:alphaModFix/>
          </a:blip>
          <a:srcRect/>
          <a:stretch/>
        </p:blipFill>
        <p:spPr>
          <a:xfrm>
            <a:off x="11170593" y="0"/>
            <a:ext cx="990599" cy="1224480"/>
          </a:xfrm>
          <a:prstGeom prst="rect">
            <a:avLst/>
          </a:prstGeom>
          <a:noFill/>
          <a:ln>
            <a:noFill/>
          </a:ln>
        </p:spPr>
      </p:pic>
      <p:sp>
        <p:nvSpPr>
          <p:cNvPr id="77" name="Google Shape;77;p3"/>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78" name="Google Shape;78;p3"/>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3</a:t>
            </a:fld>
            <a:endParaRPr/>
          </a:p>
        </p:txBody>
      </p:sp>
      <p:sp>
        <p:nvSpPr>
          <p:cNvPr id="79" name="Google Shape;79;p3"/>
          <p:cNvSpPr txBox="1">
            <a:spLocks noGrp="1"/>
          </p:cNvSpPr>
          <p:nvPr>
            <p:ph type="ftr" idx="11"/>
          </p:nvPr>
        </p:nvSpPr>
        <p:spPr>
          <a:xfrm>
            <a:off x="3840480" y="6368199"/>
            <a:ext cx="451104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80" name="Google Shape;80;p3"/>
          <p:cNvSpPr txBox="1"/>
          <p:nvPr/>
        </p:nvSpPr>
        <p:spPr>
          <a:xfrm>
            <a:off x="838200" y="1500289"/>
            <a:ext cx="10668000"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CT stands for computed tomography. It refers to a computerized x-ray imaging procedure in which a narrow beam of x-rays is aimed at a patient and quickly rotated around the body, producing signals that are processed by the machine’s computer to generate cross-sectional images.</a:t>
            </a:r>
            <a:endParaRPr sz="2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600">
                <a:solidFill>
                  <a:schemeClr val="dk1"/>
                </a:solidFill>
                <a:latin typeface="Times New Roman"/>
                <a:ea typeface="Times New Roman"/>
                <a:cs typeface="Times New Roman"/>
                <a:sym typeface="Times New Roman"/>
              </a:rPr>
              <a:t>The existence of pulmonary nodules exhibits the presence of lung cancer. The Computer-Aided Diagnostic (CAD) and classification of such nodules in CT images lead to improve the lung cancer screening. Lung nodules can be feature extracted from CT images using CNN.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886200" y="519932"/>
            <a:ext cx="477912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pic>
        <p:nvPicPr>
          <p:cNvPr id="86" name="Google Shape;86;p4"/>
          <p:cNvPicPr preferRelativeResize="0"/>
          <p:nvPr/>
        </p:nvPicPr>
        <p:blipFill rotWithShape="1">
          <a:blip r:embed="rId3">
            <a:alphaModFix/>
          </a:blip>
          <a:srcRect/>
          <a:stretch/>
        </p:blipFill>
        <p:spPr>
          <a:xfrm>
            <a:off x="11125200" y="0"/>
            <a:ext cx="990599" cy="1224480"/>
          </a:xfrm>
          <a:prstGeom prst="rect">
            <a:avLst/>
          </a:prstGeom>
          <a:noFill/>
          <a:ln>
            <a:noFill/>
          </a:ln>
        </p:spPr>
      </p:pic>
      <p:sp>
        <p:nvSpPr>
          <p:cNvPr id="87" name="Google Shape;87;p4"/>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88" name="Google Shape;88;p4"/>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4</a:t>
            </a:fld>
            <a:endParaRPr/>
          </a:p>
        </p:txBody>
      </p:sp>
      <p:sp>
        <p:nvSpPr>
          <p:cNvPr id="89" name="Google Shape;89;p4"/>
          <p:cNvSpPr txBox="1">
            <a:spLocks noGrp="1"/>
          </p:cNvSpPr>
          <p:nvPr>
            <p:ph type="ftr" idx="11"/>
          </p:nvPr>
        </p:nvSpPr>
        <p:spPr>
          <a:xfrm>
            <a:off x="3741420" y="633806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90" name="Google Shape;90;p4"/>
          <p:cNvSpPr txBox="1">
            <a:spLocks noGrp="1"/>
          </p:cNvSpPr>
          <p:nvPr>
            <p:ph type="body" idx="1"/>
          </p:nvPr>
        </p:nvSpPr>
        <p:spPr>
          <a:xfrm>
            <a:off x="738150" y="1785926"/>
            <a:ext cx="10932802" cy="3600986"/>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2600"/>
              <a:buFont typeface="Arial"/>
              <a:buChar char="•"/>
            </a:pPr>
            <a:r>
              <a:rPr lang="en-US" sz="2600">
                <a:latin typeface="Times New Roman"/>
                <a:ea typeface="Times New Roman"/>
                <a:cs typeface="Times New Roman"/>
                <a:sym typeface="Times New Roman"/>
              </a:rPr>
              <a:t> Cancer is a disease caused by an uncontrolled division of abnormal cells in a part of the body.</a:t>
            </a:r>
            <a:endParaRPr/>
          </a:p>
          <a:p>
            <a:pPr marL="0" lvl="0" indent="0" algn="just" rtl="0">
              <a:spcBef>
                <a:spcPts val="0"/>
              </a:spcBef>
              <a:spcAft>
                <a:spcPts val="0"/>
              </a:spcAft>
              <a:buNone/>
            </a:pPr>
            <a:endParaRPr sz="2600">
              <a:latin typeface="Times New Roman"/>
              <a:ea typeface="Times New Roman"/>
              <a:cs typeface="Times New Roman"/>
              <a:sym typeface="Times New Roman"/>
            </a:endParaRPr>
          </a:p>
          <a:p>
            <a:pPr marL="0" lvl="0" indent="0" algn="just" rtl="0">
              <a:spcBef>
                <a:spcPts val="0"/>
              </a:spcBef>
              <a:spcAft>
                <a:spcPts val="0"/>
              </a:spcAft>
              <a:buClr>
                <a:schemeClr val="dk1"/>
              </a:buClr>
              <a:buSzPts val="2600"/>
              <a:buFont typeface="Arial"/>
              <a:buChar char="•"/>
            </a:pPr>
            <a:r>
              <a:rPr lang="en-US" sz="2600">
                <a:latin typeface="Times New Roman"/>
                <a:ea typeface="Times New Roman"/>
                <a:cs typeface="Times New Roman"/>
                <a:sym typeface="Times New Roman"/>
              </a:rPr>
              <a:t> Among various types of cancers, lung cancer is the third most common type of cancer. </a:t>
            </a:r>
            <a:endParaRPr/>
          </a:p>
          <a:p>
            <a:pPr marL="0" lvl="0" indent="0" algn="just" rtl="0">
              <a:spcBef>
                <a:spcPts val="0"/>
              </a:spcBef>
              <a:spcAft>
                <a:spcPts val="0"/>
              </a:spcAft>
              <a:buNone/>
            </a:pPr>
            <a:endParaRPr sz="2600">
              <a:latin typeface="Times New Roman"/>
              <a:ea typeface="Times New Roman"/>
              <a:cs typeface="Times New Roman"/>
              <a:sym typeface="Times New Roman"/>
            </a:endParaRPr>
          </a:p>
          <a:p>
            <a:pPr marL="0" lvl="0" indent="0" algn="just" rtl="0">
              <a:spcBef>
                <a:spcPts val="0"/>
              </a:spcBef>
              <a:spcAft>
                <a:spcPts val="0"/>
              </a:spcAft>
              <a:buClr>
                <a:schemeClr val="dk1"/>
              </a:buClr>
              <a:buSzPts val="2600"/>
              <a:buFont typeface="Arial"/>
              <a:buChar char="•"/>
            </a:pPr>
            <a:r>
              <a:rPr lang="en-US" sz="2600">
                <a:latin typeface="Times New Roman"/>
                <a:ea typeface="Times New Roman"/>
                <a:cs typeface="Times New Roman"/>
                <a:sym typeface="Times New Roman"/>
              </a:rPr>
              <a:t> Lung carcinoma is characterized by malignant tumors from when gene changes in the DNA of the cells, mutate and promote unnatural growth. Lung cancer is the most common type of cancer.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3505200" y="381000"/>
            <a:ext cx="609600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INTRODUCTION(cont..)</a:t>
            </a:r>
            <a:endParaRPr>
              <a:latin typeface="Times New Roman"/>
              <a:ea typeface="Times New Roman"/>
              <a:cs typeface="Times New Roman"/>
              <a:sym typeface="Times New Roman"/>
            </a:endParaRPr>
          </a:p>
        </p:txBody>
      </p:sp>
      <p:pic>
        <p:nvPicPr>
          <p:cNvPr id="96" name="Google Shape;96;p5"/>
          <p:cNvPicPr preferRelativeResize="0"/>
          <p:nvPr/>
        </p:nvPicPr>
        <p:blipFill rotWithShape="1">
          <a:blip r:embed="rId3">
            <a:alphaModFix/>
          </a:blip>
          <a:srcRect/>
          <a:stretch/>
        </p:blipFill>
        <p:spPr>
          <a:xfrm>
            <a:off x="11125200" y="0"/>
            <a:ext cx="990599" cy="1224480"/>
          </a:xfrm>
          <a:prstGeom prst="rect">
            <a:avLst/>
          </a:prstGeom>
          <a:noFill/>
          <a:ln>
            <a:noFill/>
          </a:ln>
        </p:spPr>
      </p:pic>
      <p:sp>
        <p:nvSpPr>
          <p:cNvPr id="97" name="Google Shape;97;p5"/>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98" name="Google Shape;98;p5"/>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5</a:t>
            </a:fld>
            <a:endParaRPr/>
          </a:p>
        </p:txBody>
      </p:sp>
      <p:sp>
        <p:nvSpPr>
          <p:cNvPr id="99" name="Google Shape;99;p5"/>
          <p:cNvSpPr txBox="1">
            <a:spLocks noGrp="1"/>
          </p:cNvSpPr>
          <p:nvPr>
            <p:ph type="ftr" idx="11"/>
          </p:nvPr>
        </p:nvSpPr>
        <p:spPr>
          <a:xfrm>
            <a:off x="3741420" y="6338068"/>
            <a:ext cx="47244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100" name="Google Shape;100;p5"/>
          <p:cNvSpPr txBox="1"/>
          <p:nvPr/>
        </p:nvSpPr>
        <p:spPr>
          <a:xfrm>
            <a:off x="952464" y="1595021"/>
            <a:ext cx="10384391" cy="526297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Computed tomography (CT) produces a series of cross-sectional images covering a part of the human body. And analyzing  these CT images to predict the lung nodules. And classify the CT images.</a:t>
            </a:r>
            <a:endParaRPr/>
          </a:p>
          <a:p>
            <a:pPr marL="342900" marR="0" lvl="0" indent="-342900" algn="just" rtl="0">
              <a:spcBef>
                <a:spcPts val="0"/>
              </a:spcBef>
              <a:spcAft>
                <a:spcPts val="0"/>
              </a:spcAft>
              <a:buNone/>
            </a:pPr>
            <a:endParaRPr sz="26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Lung cancer can be further classified into:</a:t>
            </a:r>
            <a:endParaRPr/>
          </a:p>
          <a:p>
            <a:pPr marL="800100" marR="0" lvl="1" indent="-342900" algn="just" rtl="0">
              <a:spcBef>
                <a:spcPts val="0"/>
              </a:spcBef>
              <a:spcAft>
                <a:spcPts val="0"/>
              </a:spcAft>
              <a:buClr>
                <a:schemeClr val="dk1"/>
              </a:buClr>
              <a:buSzPts val="2600"/>
              <a:buFont typeface="Arial"/>
              <a:buChar char="•"/>
            </a:pPr>
            <a:r>
              <a:rPr lang="en-US" sz="2600" b="0" i="0" u="none" strike="noStrike" cap="none">
                <a:solidFill>
                  <a:schemeClr val="dk1"/>
                </a:solidFill>
                <a:latin typeface="Times New Roman"/>
                <a:ea typeface="Times New Roman"/>
                <a:cs typeface="Times New Roman"/>
                <a:sym typeface="Times New Roman"/>
              </a:rPr>
              <a:t>Adeno carcinoma</a:t>
            </a:r>
            <a:endParaRPr/>
          </a:p>
          <a:p>
            <a:pPr marL="800100" marR="0" lvl="1" indent="-342900" algn="just" rtl="0">
              <a:spcBef>
                <a:spcPts val="0"/>
              </a:spcBef>
              <a:spcAft>
                <a:spcPts val="0"/>
              </a:spcAft>
              <a:buClr>
                <a:schemeClr val="dk1"/>
              </a:buClr>
              <a:buSzPts val="2600"/>
              <a:buFont typeface="Arial"/>
              <a:buChar char="•"/>
            </a:pPr>
            <a:r>
              <a:rPr lang="en-US" sz="2600" b="0" i="0" u="none" strike="noStrike" cap="none">
                <a:solidFill>
                  <a:schemeClr val="dk1"/>
                </a:solidFill>
                <a:latin typeface="Times New Roman"/>
                <a:ea typeface="Times New Roman"/>
                <a:cs typeface="Times New Roman"/>
                <a:sym typeface="Times New Roman"/>
              </a:rPr>
              <a:t>Large cell carcinoma</a:t>
            </a:r>
            <a:endParaRPr/>
          </a:p>
          <a:p>
            <a:pPr marL="800100" marR="0" lvl="1" indent="-342900" algn="just" rtl="0">
              <a:spcBef>
                <a:spcPts val="0"/>
              </a:spcBef>
              <a:spcAft>
                <a:spcPts val="0"/>
              </a:spcAft>
              <a:buClr>
                <a:schemeClr val="dk1"/>
              </a:buClr>
              <a:buSzPts val="2600"/>
              <a:buFont typeface="Arial"/>
              <a:buChar char="•"/>
            </a:pPr>
            <a:r>
              <a:rPr lang="en-US" sz="2600" b="0" i="0" u="none" strike="noStrike" cap="none">
                <a:solidFill>
                  <a:schemeClr val="dk1"/>
                </a:solidFill>
                <a:latin typeface="Times New Roman"/>
                <a:ea typeface="Times New Roman"/>
                <a:cs typeface="Times New Roman"/>
                <a:sym typeface="Times New Roman"/>
              </a:rPr>
              <a:t>Squamous cell carcinoma</a:t>
            </a:r>
            <a:endParaRPr/>
          </a:p>
          <a:p>
            <a:pPr marL="4000500" marR="0" lvl="8" indent="-177800" algn="just" rtl="0">
              <a:spcBef>
                <a:spcPts val="0"/>
              </a:spcBef>
              <a:spcAft>
                <a:spcPts val="0"/>
              </a:spcAft>
              <a:buClr>
                <a:schemeClr val="dk1"/>
              </a:buClr>
              <a:buSzPts val="2600"/>
              <a:buFont typeface="Arial"/>
              <a:buNone/>
            </a:pPr>
            <a:endParaRPr sz="2600" b="0" i="0" u="none" strike="noStrike" cap="none">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Computer-Aided Diagnostic (CAD) systems use CNN to classify the images.</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3165425" y="299630"/>
            <a:ext cx="586115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16" name="Google Shape;116;p7"/>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17" name="Google Shape;117;p7"/>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6</a:t>
            </a:fld>
            <a:endParaRPr/>
          </a:p>
        </p:txBody>
      </p:sp>
      <p:sp>
        <p:nvSpPr>
          <p:cNvPr id="118" name="Google Shape;118;p7"/>
          <p:cNvSpPr txBox="1">
            <a:spLocks noGrp="1"/>
          </p:cNvSpPr>
          <p:nvPr>
            <p:ph type="ftr" idx="11"/>
          </p:nvPr>
        </p:nvSpPr>
        <p:spPr>
          <a:xfrm>
            <a:off x="4049305" y="6367578"/>
            <a:ext cx="46482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graphicFrame>
        <p:nvGraphicFramePr>
          <p:cNvPr id="119" name="Google Shape;119;p7"/>
          <p:cNvGraphicFramePr/>
          <p:nvPr/>
        </p:nvGraphicFramePr>
        <p:xfrm>
          <a:off x="380960" y="1214422"/>
          <a:ext cx="11501550" cy="5120690"/>
        </p:xfrm>
        <a:graphic>
          <a:graphicData uri="http://schemas.openxmlformats.org/drawingml/2006/table">
            <a:tbl>
              <a:tblPr firstRow="1" bandRow="1">
                <a:noFill/>
                <a:tableStyleId>{3FDF1B58-3271-474C-A413-1F2641756BAD}</a:tableStyleId>
              </a:tblPr>
              <a:tblGrid>
                <a:gridCol w="604050">
                  <a:extLst>
                    <a:ext uri="{9D8B030D-6E8A-4147-A177-3AD203B41FA5}">
                      <a16:colId xmlns="" xmlns:a16="http://schemas.microsoft.com/office/drawing/2014/main" val="20000"/>
                    </a:ext>
                  </a:extLst>
                </a:gridCol>
                <a:gridCol w="2693900">
                  <a:extLst>
                    <a:ext uri="{9D8B030D-6E8A-4147-A177-3AD203B41FA5}">
                      <a16:colId xmlns="" xmlns:a16="http://schemas.microsoft.com/office/drawing/2014/main" val="20001"/>
                    </a:ext>
                  </a:extLst>
                </a:gridCol>
                <a:gridCol w="2661800">
                  <a:extLst>
                    <a:ext uri="{9D8B030D-6E8A-4147-A177-3AD203B41FA5}">
                      <a16:colId xmlns="" xmlns:a16="http://schemas.microsoft.com/office/drawing/2014/main" val="20002"/>
                    </a:ext>
                  </a:extLst>
                </a:gridCol>
                <a:gridCol w="5541800">
                  <a:extLst>
                    <a:ext uri="{9D8B030D-6E8A-4147-A177-3AD203B41FA5}">
                      <a16:colId xmlns="" xmlns:a16="http://schemas.microsoft.com/office/drawing/2014/main" val="20003"/>
                    </a:ext>
                  </a:extLst>
                </a:gridCol>
              </a:tblGrid>
              <a:tr h="428625">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u="none" strike="noStrike" cap="none" dirty="0" err="1">
                          <a:solidFill>
                            <a:schemeClr val="dk1"/>
                          </a:solidFill>
                          <a:latin typeface="Times New Roman"/>
                          <a:ea typeface="Times New Roman"/>
                          <a:cs typeface="Times New Roman"/>
                          <a:sym typeface="Times New Roman"/>
                        </a:rPr>
                        <a:t>S.No</a:t>
                      </a:r>
                      <a:endParaRPr sz="1500" b="1"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a:solidFill>
                            <a:schemeClr val="dk1"/>
                          </a:solidFill>
                          <a:latin typeface="Times New Roman"/>
                          <a:ea typeface="Times New Roman"/>
                          <a:cs typeface="Times New Roman"/>
                          <a:sym typeface="Times New Roman"/>
                        </a:rPr>
                        <a:t>Title of the paper</a:t>
                      </a: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a:solidFill>
                            <a:schemeClr val="dk1"/>
                          </a:solidFill>
                          <a:latin typeface="Times New Roman"/>
                          <a:ea typeface="Times New Roman"/>
                          <a:cs typeface="Times New Roman"/>
                          <a:sym typeface="Times New Roman"/>
                        </a:rPr>
                        <a:t>Author(s) &amp; Journal Details</a:t>
                      </a: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500" b="1">
                          <a:solidFill>
                            <a:schemeClr val="dk1"/>
                          </a:solidFill>
                          <a:latin typeface="Times New Roman"/>
                          <a:ea typeface="Times New Roman"/>
                          <a:cs typeface="Times New Roman"/>
                          <a:sym typeface="Times New Roman"/>
                        </a:rPr>
                        <a:t>Description/Interpretation</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880125">
                <a:tc>
                  <a:txBody>
                    <a:bodyPr/>
                    <a:lstStyle/>
                    <a:p>
                      <a:pPr marL="0" marR="0" lvl="0" indent="0" algn="l" rtl="0">
                        <a:spcBef>
                          <a:spcPts val="0"/>
                        </a:spcBef>
                        <a:spcAft>
                          <a:spcPts val="0"/>
                        </a:spcAft>
                        <a:buNone/>
                      </a:pPr>
                      <a:r>
                        <a:rPr lang="en-US" sz="1250">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Pulmonary Nodule Classification Using Feature</a:t>
                      </a:r>
                      <a:endParaRPr/>
                    </a:p>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and Ensemble Learning-Based Fusion Techniques</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MUHAMMAD MUZAMMIL, IEEE Access (Volume 9), 2021</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SzPts val="1200"/>
                        <a:buFont typeface="Arial"/>
                        <a:buNone/>
                      </a:pPr>
                      <a:r>
                        <a:rPr lang="en-US" sz="1200" b="1">
                          <a:latin typeface="Times New Roman"/>
                          <a:ea typeface="Times New Roman"/>
                          <a:cs typeface="Times New Roman"/>
                          <a:sym typeface="Times New Roman"/>
                        </a:rPr>
                        <a:t>Proposed Work : </a:t>
                      </a:r>
                      <a:r>
                        <a:rPr lang="en-US" sz="1200">
                          <a:latin typeface="Times New Roman"/>
                          <a:ea typeface="Times New Roman"/>
                          <a:cs typeface="Times New Roman"/>
                          <a:sym typeface="Times New Roman"/>
                        </a:rPr>
                        <a:t>SVM and AdaBoostM2 machine learning algorithms are trained on the deep features.</a:t>
                      </a:r>
                      <a:endParaRPr/>
                    </a:p>
                    <a:p>
                      <a:pPr marL="0" marR="0" lvl="0" indent="0" algn="l" rtl="0">
                        <a:spcBef>
                          <a:spcPts val="0"/>
                        </a:spcBef>
                        <a:spcAft>
                          <a:spcPts val="0"/>
                        </a:spcAft>
                        <a:buSzPts val="1200"/>
                        <a:buFont typeface="Arial"/>
                        <a:buNone/>
                      </a:pPr>
                      <a:r>
                        <a:rPr lang="en-US" sz="1200" b="1">
                          <a:latin typeface="Times New Roman"/>
                          <a:ea typeface="Times New Roman"/>
                          <a:cs typeface="Times New Roman"/>
                          <a:sym typeface="Times New Roman"/>
                        </a:rPr>
                        <a:t>Future Work : </a:t>
                      </a:r>
                      <a:r>
                        <a:rPr lang="en-US" sz="1200">
                          <a:latin typeface="Times New Roman"/>
                          <a:ea typeface="Times New Roman"/>
                          <a:cs typeface="Times New Roman"/>
                          <a:sym typeface="Times New Roman"/>
                        </a:rPr>
                        <a:t> CNN based medical image fusion method to fuse the CT and MR images as the future work.</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1264950">
                <a:tc>
                  <a:txBody>
                    <a:bodyPr/>
                    <a:lstStyle/>
                    <a:p>
                      <a:pPr marL="0" marR="0" lvl="0" indent="0" algn="l" rtl="0">
                        <a:spcBef>
                          <a:spcPts val="0"/>
                        </a:spcBef>
                        <a:spcAft>
                          <a:spcPts val="0"/>
                        </a:spcAft>
                        <a:buNone/>
                      </a:pPr>
                      <a:r>
                        <a:rPr lang="en-US" sz="1250">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LDNNET: Towards Robust Classification of Lung Nodule and Cancer Using Lung Dense Neural Network</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YERONG WANG, IEEE Access (Volume 9), 2021</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SzPts val="1200"/>
                        <a:buFont typeface="Arial"/>
                        <a:buNone/>
                      </a:pPr>
                      <a:r>
                        <a:rPr lang="en-US" sz="1200" b="1">
                          <a:latin typeface="Times New Roman"/>
                          <a:ea typeface="Times New Roman"/>
                          <a:cs typeface="Times New Roman"/>
                          <a:sym typeface="Times New Roman"/>
                        </a:rPr>
                        <a:t>Proposed Work : </a:t>
                      </a:r>
                      <a:r>
                        <a:rPr lang="en-US" sz="1200">
                          <a:latin typeface="Times New Roman"/>
                          <a:ea typeface="Times New Roman"/>
                          <a:cs typeface="Times New Roman"/>
                          <a:sym typeface="Times New Roman"/>
                        </a:rPr>
                        <a:t>LDNNET uses Dense Blocks on LUNA and DSB datasets and gets accuracy higher for a dataset based on parameter values like dense connection, input image size.</a:t>
                      </a:r>
                      <a:endParaRPr sz="1200">
                        <a:latin typeface="Times New Roman"/>
                        <a:ea typeface="Times New Roman"/>
                        <a:cs typeface="Times New Roman"/>
                        <a:sym typeface="Times New Roman"/>
                      </a:endParaRPr>
                    </a:p>
                    <a:p>
                      <a:pPr marL="0" marR="0" lvl="0" indent="0" algn="l" rtl="0">
                        <a:spcBef>
                          <a:spcPts val="0"/>
                        </a:spcBef>
                        <a:spcAft>
                          <a:spcPts val="0"/>
                        </a:spcAft>
                        <a:buSzPts val="1200"/>
                        <a:buFont typeface="Arial"/>
                        <a:buNone/>
                      </a:pPr>
                      <a:r>
                        <a:rPr lang="en-US" sz="1200" b="1">
                          <a:latin typeface="Times New Roman"/>
                          <a:ea typeface="Times New Roman"/>
                          <a:cs typeface="Times New Roman"/>
                          <a:sym typeface="Times New Roman"/>
                        </a:rPr>
                        <a:t>Future Work : </a:t>
                      </a:r>
                      <a:r>
                        <a:rPr lang="en-US" sz="1200">
                          <a:latin typeface="Times New Roman"/>
                          <a:ea typeface="Times New Roman"/>
                          <a:cs typeface="Times New Roman"/>
                          <a:sym typeface="Times New Roman"/>
                        </a:rPr>
                        <a:t> Merging the features of different types of medical images, for instance, brain CT images, liver CT images, bone CT images and so on, to achieve more accurate and more robust medical image classification</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891575">
                <a:tc>
                  <a:txBody>
                    <a:bodyPr/>
                    <a:lstStyle/>
                    <a:p>
                      <a:pPr marL="0" marR="0" lvl="0" indent="0" algn="l" rtl="0">
                        <a:spcBef>
                          <a:spcPts val="0"/>
                        </a:spcBef>
                        <a:spcAft>
                          <a:spcPts val="0"/>
                        </a:spcAft>
                        <a:buNone/>
                      </a:pPr>
                      <a:r>
                        <a:rPr lang="en-US" sz="1250">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Research on the Auxiliary Classification and Diagnosis of Lung Cancer Subtypes Based on Histopathological Images</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dirty="0">
                          <a:solidFill>
                            <a:schemeClr val="dk1"/>
                          </a:solidFill>
                          <a:latin typeface="Times New Roman"/>
                          <a:ea typeface="Times New Roman"/>
                          <a:cs typeface="Times New Roman"/>
                          <a:sym typeface="Times New Roman"/>
                        </a:rPr>
                        <a:t>MIN LI , XIAOJIAN MA, IEEE Access (Volume 9), 2021</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SzPts val="1200"/>
                        <a:buFont typeface="Arial"/>
                        <a:buNone/>
                      </a:pPr>
                      <a:r>
                        <a:rPr lang="en-US" sz="1200" b="1">
                          <a:latin typeface="Times New Roman"/>
                          <a:ea typeface="Times New Roman"/>
                          <a:cs typeface="Times New Roman"/>
                          <a:sym typeface="Times New Roman"/>
                        </a:rPr>
                        <a:t>Proposed Work : </a:t>
                      </a:r>
                      <a:r>
                        <a:rPr lang="en-US" sz="1200">
                          <a:latin typeface="Times New Roman"/>
                          <a:ea typeface="Times New Roman"/>
                          <a:cs typeface="Times New Roman"/>
                          <a:sym typeface="Times New Roman"/>
                        </a:rPr>
                        <a:t>Lung Cancer histopathological image classification using Relief-SVM into sub types ASC, LUSC, SCLC.</a:t>
                      </a:r>
                      <a:endParaRPr sz="1200">
                        <a:latin typeface="Times New Roman"/>
                        <a:ea typeface="Times New Roman"/>
                        <a:cs typeface="Times New Roman"/>
                        <a:sym typeface="Times New Roman"/>
                      </a:endParaRPr>
                    </a:p>
                    <a:p>
                      <a:pPr marL="0" marR="0" lvl="0" indent="0" algn="l" rtl="0">
                        <a:spcBef>
                          <a:spcPts val="0"/>
                        </a:spcBef>
                        <a:spcAft>
                          <a:spcPts val="0"/>
                        </a:spcAft>
                        <a:buSzPts val="1200"/>
                        <a:buFont typeface="Arial"/>
                        <a:buNone/>
                      </a:pPr>
                      <a:r>
                        <a:rPr lang="en-US" sz="1200" b="1">
                          <a:latin typeface="Times New Roman"/>
                          <a:ea typeface="Times New Roman"/>
                          <a:cs typeface="Times New Roman"/>
                          <a:sym typeface="Times New Roman"/>
                        </a:rPr>
                        <a:t>Future Work : </a:t>
                      </a:r>
                      <a:r>
                        <a:rPr lang="en-US" sz="1200" b="0">
                          <a:latin typeface="Times New Roman"/>
                          <a:ea typeface="Times New Roman"/>
                          <a:cs typeface="Times New Roman"/>
                          <a:sym typeface="Times New Roman"/>
                        </a:rPr>
                        <a:t>CNNs are challenged to classify lung cancer into subtypes using histopathological images.</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1082075">
                <a:tc>
                  <a:txBody>
                    <a:bodyPr/>
                    <a:lstStyle/>
                    <a:p>
                      <a:pPr marL="0" marR="0" lvl="0" indent="0" algn="l" rtl="0">
                        <a:spcBef>
                          <a:spcPts val="0"/>
                        </a:spcBef>
                        <a:spcAft>
                          <a:spcPts val="0"/>
                        </a:spcAft>
                        <a:buNone/>
                      </a:pPr>
                      <a:r>
                        <a:rPr lang="en-US" sz="1250">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dirty="0">
                          <a:solidFill>
                            <a:schemeClr val="dk1"/>
                          </a:solidFill>
                          <a:latin typeface="Times New Roman"/>
                          <a:ea typeface="Times New Roman"/>
                          <a:cs typeface="Times New Roman"/>
                          <a:sym typeface="Times New Roman"/>
                        </a:rPr>
                        <a:t>Memory-Augmented Capsule Network for Adaptable Lung Nodule Classification</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dirty="0">
                          <a:solidFill>
                            <a:schemeClr val="dk1"/>
                          </a:solidFill>
                          <a:latin typeface="Times New Roman"/>
                          <a:ea typeface="Times New Roman"/>
                          <a:cs typeface="Times New Roman"/>
                          <a:sym typeface="Times New Roman"/>
                        </a:rPr>
                        <a:t>Aryan </a:t>
                      </a:r>
                      <a:r>
                        <a:rPr lang="en-US" sz="1200" b="0" i="0" dirty="0" err="1">
                          <a:solidFill>
                            <a:schemeClr val="dk1"/>
                          </a:solidFill>
                          <a:latin typeface="Times New Roman"/>
                          <a:ea typeface="Times New Roman"/>
                          <a:cs typeface="Times New Roman"/>
                          <a:sym typeface="Times New Roman"/>
                        </a:rPr>
                        <a:t>Mobiny</a:t>
                      </a:r>
                      <a:r>
                        <a:rPr lang="en-US" sz="1200" b="0" i="0" dirty="0">
                          <a:solidFill>
                            <a:schemeClr val="dk1"/>
                          </a:solidFill>
                          <a:latin typeface="Times New Roman"/>
                          <a:ea typeface="Times New Roman"/>
                          <a:cs typeface="Times New Roman"/>
                          <a:sym typeface="Times New Roman"/>
                        </a:rPr>
                        <a:t> , </a:t>
                      </a:r>
                      <a:r>
                        <a:rPr lang="en-US" sz="1200" b="0" i="0" dirty="0" err="1">
                          <a:solidFill>
                            <a:schemeClr val="dk1"/>
                          </a:solidFill>
                          <a:latin typeface="Times New Roman"/>
                          <a:ea typeface="Times New Roman"/>
                          <a:cs typeface="Times New Roman"/>
                          <a:sym typeface="Times New Roman"/>
                        </a:rPr>
                        <a:t>Pengyu</a:t>
                      </a:r>
                      <a:r>
                        <a:rPr lang="en-US" sz="1200" b="0" i="0" dirty="0">
                          <a:solidFill>
                            <a:schemeClr val="dk1"/>
                          </a:solidFill>
                          <a:latin typeface="Times New Roman"/>
                          <a:ea typeface="Times New Roman"/>
                          <a:cs typeface="Times New Roman"/>
                          <a:sym typeface="Times New Roman"/>
                        </a:rPr>
                        <a:t> Yuan, IEEE</a:t>
                      </a:r>
                      <a:endParaRPr/>
                    </a:p>
                    <a:p>
                      <a:pPr marL="0" marR="0" lvl="0" indent="0" algn="ctr" rtl="0">
                        <a:lnSpc>
                          <a:spcPct val="100000"/>
                        </a:lnSpc>
                        <a:spcBef>
                          <a:spcPts val="0"/>
                        </a:spcBef>
                        <a:spcAft>
                          <a:spcPts val="0"/>
                        </a:spcAft>
                        <a:buClr>
                          <a:schemeClr val="dk1"/>
                        </a:buClr>
                        <a:buSzPts val="1200"/>
                        <a:buFont typeface="Times New Roman"/>
                        <a:buNone/>
                      </a:pPr>
                      <a:r>
                        <a:rPr lang="en-US" sz="1200" b="0" i="0" dirty="0">
                          <a:solidFill>
                            <a:schemeClr val="dk1"/>
                          </a:solidFill>
                          <a:latin typeface="Times New Roman"/>
                          <a:ea typeface="Times New Roman"/>
                          <a:cs typeface="Times New Roman"/>
                          <a:sym typeface="Times New Roman"/>
                        </a:rPr>
                        <a:t>Transaction on Medical Imaging(Volume: 40), 2021</a:t>
                      </a:r>
                      <a:endParaRPr sz="12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Practical adaptive classifier called MEMCAP which is capable of taking a few annotated inputs from a new target domain to refine its decision making ability accordingly to classify lung images.</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 </a:t>
                      </a:r>
                      <a:r>
                        <a:rPr lang="en-US" sz="1200" b="0" i="0">
                          <a:solidFill>
                            <a:schemeClr val="dk1"/>
                          </a:solidFill>
                          <a:latin typeface="Times New Roman"/>
                          <a:ea typeface="Times New Roman"/>
                          <a:cs typeface="Times New Roman"/>
                          <a:sym typeface="Times New Roman"/>
                        </a:rPr>
                        <a:t>Integrating MEMCAP into OCT skin lesion analysis in order to address both the data scarcity and resolution variability of the data.</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383060" y="282550"/>
            <a:ext cx="563255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25" name="Google Shape;125;p8"/>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26" name="Google Shape;126;p8"/>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7</a:t>
            </a:fld>
            <a:endParaRPr/>
          </a:p>
        </p:txBody>
      </p:sp>
      <p:sp>
        <p:nvSpPr>
          <p:cNvPr id="127" name="Google Shape;127;p8"/>
          <p:cNvSpPr txBox="1">
            <a:spLocks noGrp="1"/>
          </p:cNvSpPr>
          <p:nvPr>
            <p:ph type="ftr" idx="11"/>
          </p:nvPr>
        </p:nvSpPr>
        <p:spPr>
          <a:xfrm>
            <a:off x="4049305" y="6367578"/>
            <a:ext cx="46482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graphicFrame>
        <p:nvGraphicFramePr>
          <p:cNvPr id="128" name="Google Shape;128;p8"/>
          <p:cNvGraphicFramePr/>
          <p:nvPr/>
        </p:nvGraphicFramePr>
        <p:xfrm>
          <a:off x="304800" y="1154633"/>
          <a:ext cx="11734800" cy="5203340"/>
        </p:xfrm>
        <a:graphic>
          <a:graphicData uri="http://schemas.openxmlformats.org/drawingml/2006/table">
            <a:tbl>
              <a:tblPr firstRow="1" bandRow="1">
                <a:noFill/>
                <a:tableStyleId>{3FDF1B58-3271-474C-A413-1F2641756BAD}</a:tableStyleId>
              </a:tblPr>
              <a:tblGrid>
                <a:gridCol w="609600">
                  <a:extLst>
                    <a:ext uri="{9D8B030D-6E8A-4147-A177-3AD203B41FA5}">
                      <a16:colId xmlns="" xmlns:a16="http://schemas.microsoft.com/office/drawing/2014/main" val="20000"/>
                    </a:ext>
                  </a:extLst>
                </a:gridCol>
                <a:gridCol w="2819400">
                  <a:extLst>
                    <a:ext uri="{9D8B030D-6E8A-4147-A177-3AD203B41FA5}">
                      <a16:colId xmlns="" xmlns:a16="http://schemas.microsoft.com/office/drawing/2014/main" val="20001"/>
                    </a:ext>
                  </a:extLst>
                </a:gridCol>
                <a:gridCol w="2438400">
                  <a:extLst>
                    <a:ext uri="{9D8B030D-6E8A-4147-A177-3AD203B41FA5}">
                      <a16:colId xmlns="" xmlns:a16="http://schemas.microsoft.com/office/drawing/2014/main" val="20002"/>
                    </a:ext>
                  </a:extLst>
                </a:gridCol>
                <a:gridCol w="5867400">
                  <a:extLst>
                    <a:ext uri="{9D8B030D-6E8A-4147-A177-3AD203B41FA5}">
                      <a16:colId xmlns="" xmlns:a16="http://schemas.microsoft.com/office/drawing/2014/main" val="20003"/>
                    </a:ext>
                  </a:extLst>
                </a:gridCol>
              </a:tblGrid>
              <a:tr h="631300">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dirty="0" err="1">
                          <a:solidFill>
                            <a:schemeClr val="dk1"/>
                          </a:solidFill>
                          <a:latin typeface="Times New Roman"/>
                          <a:ea typeface="Times New Roman"/>
                          <a:cs typeface="Times New Roman"/>
                          <a:sym typeface="Times New Roman"/>
                        </a:rPr>
                        <a:t>S.No</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a:solidFill>
                            <a:schemeClr val="dk1"/>
                          </a:solidFill>
                          <a:latin typeface="Times New Roman"/>
                          <a:ea typeface="Times New Roman"/>
                          <a:cs typeface="Times New Roman"/>
                          <a:sym typeface="Times New Roman"/>
                        </a:rPr>
                        <a:t>Title of the paper</a:t>
                      </a: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dirty="0">
                          <a:solidFill>
                            <a:schemeClr val="dk1"/>
                          </a:solidFill>
                          <a:latin typeface="Times New Roman"/>
                          <a:ea typeface="Times New Roman"/>
                          <a:cs typeface="Times New Roman"/>
                          <a:sym typeface="Times New Roman"/>
                        </a:rPr>
                        <a:t>Author &amp; Journal Details</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500" b="1">
                          <a:solidFill>
                            <a:schemeClr val="dk1"/>
                          </a:solidFill>
                          <a:latin typeface="Times New Roman"/>
                          <a:ea typeface="Times New Roman"/>
                          <a:cs typeface="Times New Roman"/>
                          <a:sym typeface="Times New Roman"/>
                        </a:rPr>
                        <a:t>Description/Interpretation</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782750">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A Lightweight Multi-Section CNN for Lung Nodule Classification and Malignancy Estimation</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Pranjal Sahu , Dantong Yu,  IEEE Journal of Biomedical and Health Informatics (Volume: 23), 2019</a:t>
                      </a:r>
                      <a:endParaRPr sz="12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a:t>
                      </a:r>
                      <a:r>
                        <a:rPr lang="en-US" sz="1200" b="0" i="0">
                          <a:solidFill>
                            <a:schemeClr val="dk1"/>
                          </a:solidFill>
                          <a:latin typeface="Times New Roman"/>
                          <a:ea typeface="Times New Roman"/>
                          <a:cs typeface="Times New Roman"/>
                          <a:sym typeface="Times New Roman"/>
                        </a:rPr>
                        <a:t> Multi-section CNN to obtain its performance under various settings like using only Axial cross-section and using the three orthogonal cross-sections.</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 </a:t>
                      </a:r>
                      <a:r>
                        <a:rPr lang="en-US" sz="1200" b="0" i="0">
                          <a:solidFill>
                            <a:schemeClr val="dk1"/>
                          </a:solidFill>
                          <a:latin typeface="Times New Roman"/>
                          <a:ea typeface="Times New Roman"/>
                          <a:cs typeface="Times New Roman"/>
                          <a:sym typeface="Times New Roman"/>
                        </a:rPr>
                        <a:t>An automated nodule detection algorithm to assist the practitioner in identifying and locating a suspicious nodule from a large image of CT scan.</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413875">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Bioimpedance Spectroscopy Measurement and Classification of Lung Tissue to Identify Pulmonary Nodules</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Rasool Baghbani , Mohammad Behgam Shadmehr, IEEE Transactions on Instrumentation and Measurement (Volume: 70), 2021</a:t>
                      </a:r>
                      <a:endParaRPr sz="12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a:t>
                      </a:r>
                      <a:r>
                        <a:rPr lang="en-US" sz="1200" b="0" i="0">
                          <a:solidFill>
                            <a:schemeClr val="dk1"/>
                          </a:solidFill>
                          <a:latin typeface="Times New Roman"/>
                          <a:ea typeface="Times New Roman"/>
                          <a:cs typeface="Times New Roman"/>
                          <a:sym typeface="Times New Roman"/>
                        </a:rPr>
                        <a:t> Smart system was designed based on the bio impedance phase and</a:t>
                      </a:r>
                      <a:endParaRPr/>
                    </a:p>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magnitude to differentiate healthy lung tissue from the tumoral  lung tissue using SVM, KNN, LDA.</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 </a:t>
                      </a:r>
                      <a:r>
                        <a:rPr lang="en-US" sz="1200" b="0" i="0">
                          <a:solidFill>
                            <a:schemeClr val="dk1"/>
                          </a:solidFill>
                          <a:latin typeface="Times New Roman"/>
                          <a:ea typeface="Times New Roman"/>
                          <a:cs typeface="Times New Roman"/>
                          <a:sym typeface="Times New Roman"/>
                        </a:rPr>
                        <a:t>Bioimpedance spectroscopy and machine learning to automatically localize deep pulmonary nodules during surgery.</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1083025">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Lung Nodule Malignancy Prediction in</a:t>
                      </a:r>
                      <a:endParaRPr/>
                    </a:p>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Sequential CT Scans: Summary</a:t>
                      </a:r>
                      <a:endParaRPr/>
                    </a:p>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of ISBI 2018 Challenge</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Yoganand Balagurunathan , Andrew Beers, IEEE Transactions on Medical Imaging (Volume: 40), 2021</a:t>
                      </a:r>
                      <a:endParaRPr sz="12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Demonstrated the effectiveness of screening using low dose CT (LDCT) in</a:t>
                      </a:r>
                      <a:endParaRPr/>
                    </a:p>
                    <a:p>
                      <a:pPr marL="0" marR="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reducing lung cancer related mortality.</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 </a:t>
                      </a:r>
                      <a:r>
                        <a:rPr lang="en-US" sz="1200" b="0" i="0">
                          <a:solidFill>
                            <a:schemeClr val="dk1"/>
                          </a:solidFill>
                          <a:latin typeface="Times New Roman"/>
                          <a:ea typeface="Times New Roman"/>
                          <a:cs typeface="Times New Roman"/>
                          <a:sym typeface="Times New Roman"/>
                        </a:rPr>
                        <a:t>The need for improved infrastructure for better international data distribution, and software support for users interacting with unfamiliar data formats.</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700700">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dirty="0">
                          <a:solidFill>
                            <a:schemeClr val="dk1"/>
                          </a:solidFill>
                          <a:latin typeface="Times New Roman"/>
                          <a:ea typeface="Times New Roman"/>
                          <a:cs typeface="Times New Roman"/>
                          <a:sym typeface="Times New Roman"/>
                        </a:rPr>
                        <a:t>Self-Supervised Transfer Learning Based on Domain Adaptation for Benign-Malignant Lung Nodule Classification on Thoracic CT</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Yuan Li, and Chao Peng, IEEE Journal of Biomedical and Health Informatics (Volume: 26), 2022</a:t>
                      </a:r>
                      <a:endParaRPr sz="12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The spatial heterogeneity is an important indicator of the malignancy of lung nodules and algorithm to classify this is self-supervised transfer learning based on domain adaptation (SSTL-DA) 3D CNN Framework.</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 </a:t>
                      </a:r>
                      <a:r>
                        <a:rPr lang="en-US" sz="1200" b="0" i="0">
                          <a:solidFill>
                            <a:schemeClr val="dk1"/>
                          </a:solidFill>
                          <a:latin typeface="Times New Roman"/>
                          <a:ea typeface="Times New Roman"/>
                          <a:cs typeface="Times New Roman"/>
                          <a:sym typeface="Times New Roman"/>
                        </a:rPr>
                        <a:t>SSTL-DA method have high computational cost and reducing this time consumption is needed.</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3224877" y="381001"/>
            <a:ext cx="5742246"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35" name="Google Shape;135;p9"/>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36" name="Google Shape;136;p9"/>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8</a:t>
            </a:fld>
            <a:endParaRPr/>
          </a:p>
        </p:txBody>
      </p:sp>
      <p:sp>
        <p:nvSpPr>
          <p:cNvPr id="137" name="Google Shape;137;p9"/>
          <p:cNvSpPr txBox="1">
            <a:spLocks noGrp="1"/>
          </p:cNvSpPr>
          <p:nvPr>
            <p:ph type="ftr" idx="11"/>
          </p:nvPr>
        </p:nvSpPr>
        <p:spPr>
          <a:xfrm>
            <a:off x="4049305" y="6367578"/>
            <a:ext cx="46482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graphicFrame>
        <p:nvGraphicFramePr>
          <p:cNvPr id="138" name="Google Shape;138;p9"/>
          <p:cNvGraphicFramePr/>
          <p:nvPr/>
        </p:nvGraphicFramePr>
        <p:xfrm>
          <a:off x="76200" y="1008718"/>
          <a:ext cx="11949150" cy="5349290"/>
        </p:xfrm>
        <a:graphic>
          <a:graphicData uri="http://schemas.openxmlformats.org/drawingml/2006/table">
            <a:tbl>
              <a:tblPr firstRow="1" bandRow="1">
                <a:noFill/>
                <a:tableStyleId>{3FDF1B58-3271-474C-A413-1F2641756BAD}</a:tableStyleId>
              </a:tblPr>
              <a:tblGrid>
                <a:gridCol w="617850">
                  <a:extLst>
                    <a:ext uri="{9D8B030D-6E8A-4147-A177-3AD203B41FA5}">
                      <a16:colId xmlns="" xmlns:a16="http://schemas.microsoft.com/office/drawing/2014/main" val="20000"/>
                    </a:ext>
                  </a:extLst>
                </a:gridCol>
                <a:gridCol w="3203700">
                  <a:extLst>
                    <a:ext uri="{9D8B030D-6E8A-4147-A177-3AD203B41FA5}">
                      <a16:colId xmlns="" xmlns:a16="http://schemas.microsoft.com/office/drawing/2014/main" val="20001"/>
                    </a:ext>
                  </a:extLst>
                </a:gridCol>
                <a:gridCol w="2297025">
                  <a:extLst>
                    <a:ext uri="{9D8B030D-6E8A-4147-A177-3AD203B41FA5}">
                      <a16:colId xmlns="" xmlns:a16="http://schemas.microsoft.com/office/drawing/2014/main" val="20002"/>
                    </a:ext>
                  </a:extLst>
                </a:gridCol>
                <a:gridCol w="5830575">
                  <a:extLst>
                    <a:ext uri="{9D8B030D-6E8A-4147-A177-3AD203B41FA5}">
                      <a16:colId xmlns="" xmlns:a16="http://schemas.microsoft.com/office/drawing/2014/main" val="20003"/>
                    </a:ext>
                  </a:extLst>
                </a:gridCol>
              </a:tblGrid>
              <a:tr h="251725">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dirty="0" err="1">
                          <a:solidFill>
                            <a:schemeClr val="dk1"/>
                          </a:solidFill>
                          <a:latin typeface="Times New Roman"/>
                          <a:ea typeface="Times New Roman"/>
                          <a:cs typeface="Times New Roman"/>
                          <a:sym typeface="Times New Roman"/>
                        </a:rPr>
                        <a:t>S.No</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a:solidFill>
                            <a:schemeClr val="dk1"/>
                          </a:solidFill>
                          <a:latin typeface="Times New Roman"/>
                          <a:ea typeface="Times New Roman"/>
                          <a:cs typeface="Times New Roman"/>
                          <a:sym typeface="Times New Roman"/>
                        </a:rPr>
                        <a:t>Title of the paper</a:t>
                      </a: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500" b="1">
                          <a:solidFill>
                            <a:schemeClr val="dk1"/>
                          </a:solidFill>
                          <a:latin typeface="Times New Roman"/>
                          <a:ea typeface="Times New Roman"/>
                          <a:cs typeface="Times New Roman"/>
                          <a:sym typeface="Times New Roman"/>
                        </a:rPr>
                        <a:t>Author(s) &amp; Journal Details</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500" b="1">
                          <a:solidFill>
                            <a:schemeClr val="dk1"/>
                          </a:solidFill>
                          <a:latin typeface="Times New Roman"/>
                          <a:ea typeface="Times New Roman"/>
                          <a:cs typeface="Times New Roman"/>
                          <a:sym typeface="Times New Roman"/>
                        </a:rPr>
                        <a:t>Description/Interpretation</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914400">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Knowledge-based Collaborative Deep Learning for Benign-Malignant Lung Nodule Classification on Chest CT</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Yutong Xie, IEEE Transactions on Medical Imaging (Volume: 38), 2019</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Multi-view knowledge-based collaborative (MV-KBC) deep model to separate malignant from benign nodules using limited chest CT data.</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a:t>
                      </a:r>
                      <a:r>
                        <a:rPr lang="en-US" sz="1200" b="0" i="0">
                          <a:solidFill>
                            <a:schemeClr val="dk1"/>
                          </a:solidFill>
                          <a:latin typeface="Times New Roman"/>
                          <a:ea typeface="Times New Roman"/>
                          <a:cs typeface="Times New Roman"/>
                          <a:sym typeface="Times New Roman"/>
                        </a:rPr>
                        <a:t>Extend to a semi-supervised learning framework, such that we can use the nodules with an uncertain level of malignancy and unlabeled nodules as training samples to reduce the need for data annotation. </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1114750">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Modified Quality Threshold Clustering for Temporal Analysis and Classification of Lung Lesions</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Stelmo Magalhaes Barros Netto, IEEE Transactions on Image Processing (Volume: 28), 2019</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A modified version of the quality threshold clustering algorithm to associate each voxel of the lesion to a cluster, and changes in the lesion over time are defined in terms of voxel moves to another cluster.</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a:t>
                      </a:r>
                      <a:r>
                        <a:rPr lang="en-US" sz="1200" b="0" i="0">
                          <a:solidFill>
                            <a:schemeClr val="dk1"/>
                          </a:solidFill>
                          <a:latin typeface="Times New Roman"/>
                          <a:ea typeface="Times New Roman"/>
                          <a:cs typeface="Times New Roman"/>
                          <a:sym typeface="Times New Roman"/>
                        </a:rPr>
                        <a:t>To incorporate an analysis based on stratification of malignant lesions and correlate the results with medical clinical data.</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854725">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Lung Sound Classification Using Co-Tuning and Stochastic Normalization</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Truc Nguyen and Franz Pernkopf, IEEE Transactions on Biomedical Engineering (Volume:69), 2022</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Lung sounds like respiratory cycles/ recordings are classified using feature processing and classification.</a:t>
                      </a:r>
                      <a:endParaRPr sz="12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a:t>
                      </a:r>
                      <a:r>
                        <a:rPr lang="en-US" sz="1200" b="0" i="0">
                          <a:solidFill>
                            <a:schemeClr val="dk1"/>
                          </a:solidFill>
                          <a:latin typeface="Times New Roman"/>
                          <a:ea typeface="Times New Roman"/>
                          <a:cs typeface="Times New Roman"/>
                          <a:sym typeface="Times New Roman"/>
                        </a:rPr>
                        <a:t>Based on lung sound class adventitious we can better model for better accuracy.</a:t>
                      </a:r>
                      <a:endParaRPr sz="12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1063325">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dirty="0">
                          <a:solidFill>
                            <a:schemeClr val="dk1"/>
                          </a:solidFill>
                          <a:latin typeface="Times New Roman"/>
                          <a:ea typeface="Times New Roman"/>
                          <a:cs typeface="Times New Roman"/>
                          <a:sym typeface="Times New Roman"/>
                        </a:rPr>
                        <a:t>Geometric Structural Ensemble Learning</a:t>
                      </a:r>
                      <a:endParaRPr/>
                    </a:p>
                    <a:p>
                      <a:pPr marL="0" marR="0" lvl="0" indent="0" algn="l" rtl="0">
                        <a:spcBef>
                          <a:spcPts val="0"/>
                        </a:spcBef>
                        <a:spcAft>
                          <a:spcPts val="0"/>
                        </a:spcAft>
                        <a:buNone/>
                      </a:pPr>
                      <a:r>
                        <a:rPr lang="en-US" sz="1200" b="0" i="0" dirty="0">
                          <a:solidFill>
                            <a:schemeClr val="dk1"/>
                          </a:solidFill>
                          <a:latin typeface="Times New Roman"/>
                          <a:ea typeface="Times New Roman"/>
                          <a:cs typeface="Times New Roman"/>
                          <a:sym typeface="Times New Roman"/>
                        </a:rPr>
                        <a:t>for Imbalanced Problems</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a:solidFill>
                            <a:schemeClr val="dk1"/>
                          </a:solidFill>
                          <a:latin typeface="Times New Roman"/>
                          <a:ea typeface="Times New Roman"/>
                          <a:cs typeface="Times New Roman"/>
                          <a:sym typeface="Times New Roman"/>
                        </a:rPr>
                        <a:t>Zonghai Zhu, Zhe Wang , Dongdong Li, IEEE Transactions on Cybernetics (Volume: 50), 2020</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Proposed Work : </a:t>
                      </a:r>
                      <a:r>
                        <a:rPr lang="en-US" sz="1200" b="0" i="0">
                          <a:solidFill>
                            <a:schemeClr val="dk1"/>
                          </a:solidFill>
                          <a:latin typeface="Times New Roman"/>
                          <a:ea typeface="Times New Roman"/>
                          <a:cs typeface="Times New Roman"/>
                          <a:sym typeface="Times New Roman"/>
                        </a:rPr>
                        <a:t>GSE partitions and eliminates redundant majority samples by generating hyper-sphere through the Euclidean metric and learns basic classifiers to enclose the minority samples.</a:t>
                      </a:r>
                      <a:endParaRPr/>
                    </a:p>
                    <a:p>
                      <a:pPr marL="0" marR="0" lvl="0" indent="0" algn="l" rtl="0">
                        <a:spcBef>
                          <a:spcPts val="0"/>
                        </a:spcBef>
                        <a:spcAft>
                          <a:spcPts val="0"/>
                        </a:spcAft>
                        <a:buNone/>
                      </a:pPr>
                      <a:r>
                        <a:rPr lang="en-US" sz="1200" b="1" i="0">
                          <a:solidFill>
                            <a:schemeClr val="dk1"/>
                          </a:solidFill>
                          <a:latin typeface="Times New Roman"/>
                          <a:ea typeface="Times New Roman"/>
                          <a:cs typeface="Times New Roman"/>
                          <a:sym typeface="Times New Roman"/>
                        </a:rPr>
                        <a:t>Future Work : </a:t>
                      </a:r>
                      <a:r>
                        <a:rPr lang="en-US" sz="1200" b="0" i="0">
                          <a:solidFill>
                            <a:schemeClr val="dk1"/>
                          </a:solidFill>
                          <a:latin typeface="Times New Roman"/>
                          <a:ea typeface="Times New Roman"/>
                          <a:cs typeface="Times New Roman"/>
                          <a:sym typeface="Times New Roman"/>
                        </a:rPr>
                        <a:t>The error functions, which represent the properties of the pruned area, should be designed to make the relaxation technique more robust.  </a:t>
                      </a:r>
                      <a:endParaRPr sz="12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0"/>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44" name="Google Shape;144;p10"/>
          <p:cNvSpPr txBox="1">
            <a:spLocks noGrp="1"/>
          </p:cNvSpPr>
          <p:nvPr>
            <p:ph type="title"/>
          </p:nvPr>
        </p:nvSpPr>
        <p:spPr>
          <a:xfrm>
            <a:off x="3802543" y="683983"/>
            <a:ext cx="4808057"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EXISTING SYSTEM</a:t>
            </a:r>
            <a:endParaRPr/>
          </a:p>
        </p:txBody>
      </p:sp>
      <p:sp>
        <p:nvSpPr>
          <p:cNvPr id="145" name="Google Shape;145;p10"/>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dirty="0" smtClean="0"/>
              <a:t>4/29/2023</a:t>
            </a:r>
            <a:endParaRPr/>
          </a:p>
        </p:txBody>
      </p:sp>
      <p:sp>
        <p:nvSpPr>
          <p:cNvPr id="146" name="Google Shape;146;p10"/>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9</a:t>
            </a:fld>
            <a:endParaRPr/>
          </a:p>
        </p:txBody>
      </p:sp>
      <p:sp>
        <p:nvSpPr>
          <p:cNvPr id="147" name="Google Shape;147;p10"/>
          <p:cNvSpPr txBox="1">
            <a:spLocks noGrp="1"/>
          </p:cNvSpPr>
          <p:nvPr>
            <p:ph type="ftr" idx="11"/>
          </p:nvPr>
        </p:nvSpPr>
        <p:spPr>
          <a:xfrm>
            <a:off x="4114800" y="6377941"/>
            <a:ext cx="44958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
        <p:nvSpPr>
          <p:cNvPr id="3" name="TextBox 2"/>
          <p:cNvSpPr txBox="1"/>
          <p:nvPr/>
        </p:nvSpPr>
        <p:spPr>
          <a:xfrm>
            <a:off x="1148315" y="2009554"/>
            <a:ext cx="10377377" cy="2092881"/>
          </a:xfrm>
          <a:prstGeom prst="rect">
            <a:avLst/>
          </a:prstGeom>
          <a:noFill/>
        </p:spPr>
        <p:txBody>
          <a:bodyPr wrap="square" rtlCol="0">
            <a:spAutoFit/>
          </a:bodyPr>
          <a:lstStyle/>
          <a:p>
            <a:pPr marL="457200" lvl="0" indent="-457200" algn="just">
              <a:buFont typeface="Arial" pitchFamily="34" charset="0"/>
              <a:buChar char="•"/>
            </a:pPr>
            <a:r>
              <a:rPr lang="en-US" sz="2600" dirty="0">
                <a:solidFill>
                  <a:schemeClr val="dk1"/>
                </a:solidFill>
                <a:latin typeface="Times New Roman"/>
                <a:ea typeface="Times New Roman"/>
                <a:cs typeface="Times New Roman"/>
                <a:sym typeface="Times New Roman"/>
              </a:rPr>
              <a:t>The lung nodules are classified as cancerous or not in the existing system. </a:t>
            </a:r>
            <a:r>
              <a:rPr lang="en-US" sz="2600" dirty="0" err="1">
                <a:solidFill>
                  <a:schemeClr val="dk1"/>
                </a:solidFill>
                <a:latin typeface="Times New Roman"/>
                <a:ea typeface="Times New Roman"/>
                <a:cs typeface="Times New Roman"/>
                <a:sym typeface="Times New Roman"/>
              </a:rPr>
              <a:t>GoogLeNet</a:t>
            </a:r>
            <a:r>
              <a:rPr lang="en-US" sz="2600" dirty="0">
                <a:solidFill>
                  <a:schemeClr val="dk1"/>
                </a:solidFill>
                <a:latin typeface="Times New Roman"/>
                <a:ea typeface="Times New Roman"/>
                <a:cs typeface="Times New Roman"/>
                <a:sym typeface="Times New Roman"/>
              </a:rPr>
              <a:t> and ResNet are used for feature extraction. For these features train SVM to estimate the probability scores</a:t>
            </a:r>
            <a:r>
              <a:rPr lang="en-US" sz="2600" dirty="0" smtClean="0">
                <a:solidFill>
                  <a:schemeClr val="dk1"/>
                </a:solidFill>
                <a:latin typeface="Times New Roman"/>
                <a:ea typeface="Times New Roman"/>
                <a:cs typeface="Times New Roman"/>
                <a:sym typeface="Times New Roman"/>
              </a:rPr>
              <a:t>.</a:t>
            </a:r>
          </a:p>
          <a:p>
            <a:pPr lvl="0" algn="just"/>
            <a:endParaRPr lang="en-US" sz="2600" dirty="0" smtClean="0">
              <a:solidFill>
                <a:schemeClr val="dk1"/>
              </a:solidFill>
              <a:latin typeface="Times New Roman"/>
              <a:ea typeface="Times New Roman"/>
              <a:cs typeface="Times New Roman"/>
              <a:sym typeface="Times New Roman"/>
            </a:endParaRPr>
          </a:p>
          <a:p>
            <a:pPr marL="457200" lvl="0" indent="-457200" algn="just">
              <a:buFont typeface="Arial" pitchFamily="34" charset="0"/>
              <a:buChar char="•"/>
            </a:pPr>
            <a:r>
              <a:rPr lang="en-US" sz="2600" dirty="0" smtClean="0">
                <a:solidFill>
                  <a:schemeClr val="dk1"/>
                </a:solidFill>
                <a:latin typeface="Times New Roman"/>
                <a:ea typeface="Times New Roman"/>
                <a:cs typeface="Times New Roman"/>
                <a:sym typeface="Times New Roman"/>
              </a:rPr>
              <a:t>Classify CT scans as cancerous or not.</a:t>
            </a:r>
          </a:p>
        </p:txBody>
      </p:sp>
    </p:spTree>
    <p:extLst>
      <p:ext uri="{BB962C8B-B14F-4D97-AF65-F5344CB8AC3E}">
        <p14:creationId xmlns:p14="http://schemas.microsoft.com/office/powerpoint/2010/main" val="21739106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2284</Words>
  <Application>Microsoft Office PowerPoint</Application>
  <PresentationFormat>Custom</PresentationFormat>
  <Paragraphs>329</Paragraphs>
  <Slides>29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Inter</vt:lpstr>
      <vt:lpstr>Times New Roman</vt:lpstr>
      <vt:lpstr>Office Theme</vt:lpstr>
      <vt:lpstr>BVRIT HYDERABAD  College of Engineering for Women    Department of Computer Science &amp; Engineering</vt:lpstr>
      <vt:lpstr>Table of Contents</vt:lpstr>
      <vt:lpstr>ABSTRACT</vt:lpstr>
      <vt:lpstr>INTRODUCTION</vt:lpstr>
      <vt:lpstr>INTRODUCTION(cont..)</vt:lpstr>
      <vt:lpstr>LITERATURE SURVEY</vt:lpstr>
      <vt:lpstr>LITERATURE SURVEY</vt:lpstr>
      <vt:lpstr>LITERATURE SURVEY</vt:lpstr>
      <vt:lpstr>EXISTING SYSTEM</vt:lpstr>
      <vt:lpstr>OBJECTIVE</vt:lpstr>
      <vt:lpstr>PROPOSED SYSTEM </vt:lpstr>
      <vt:lpstr>ADVANTAGES  </vt:lpstr>
      <vt:lpstr>ARCHITECTURE</vt:lpstr>
      <vt:lpstr>METHODOLOGY</vt:lpstr>
      <vt:lpstr>METHODOLOGY(Cont..)</vt:lpstr>
      <vt:lpstr>   METHODOLOGY(Cont..)</vt:lpstr>
      <vt:lpstr>   METHODOLOGY(Cont..)</vt:lpstr>
      <vt:lpstr>   METHODOLOGY(Cont..)</vt:lpstr>
      <vt:lpstr>   METHODOLOGY(Cont..)</vt:lpstr>
      <vt:lpstr>   METHODOLOGY(Cont..)</vt:lpstr>
      <vt:lpstr>EVALUATION METRICS</vt:lpstr>
      <vt:lpstr>DATASET</vt:lpstr>
      <vt:lpstr>RESULTS</vt:lpstr>
      <vt:lpstr>CONCLUSION</vt:lpstr>
      <vt:lpstr>FUTURE WORK</vt:lpstr>
      <vt:lpstr>PUBLICATIONS</vt:lpstr>
      <vt:lpstr>REFERENCES</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    Department of Computer Science &amp; Engineering</dc:title>
  <dc:creator>Praveena</dc:creator>
  <cp:lastModifiedBy>Admin</cp:lastModifiedBy>
  <cp:revision>39</cp:revision>
  <dcterms:created xsi:type="dcterms:W3CDTF">2022-11-12T05:57:52Z</dcterms:created>
  <dcterms:modified xsi:type="dcterms:W3CDTF">2023-06-07T11:42:16Z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