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2" r:id="rId7"/>
    <p:sldId id="263" r:id="rId8"/>
    <p:sldId id="264" r:id="rId9"/>
    <p:sldId id="265" r:id="rId10"/>
    <p:sldId id="261" r:id="rId11"/>
    <p:sldId id="267" r:id="rId12"/>
    <p:sldId id="268" r:id="rId13"/>
    <p:sldId id="269" r:id="rId14"/>
    <p:sldId id="270" r:id="rId15"/>
    <p:sldId id="271" r:id="rId16"/>
    <p:sldId id="273" r:id="rId17"/>
    <p:sldId id="272" r:id="rId18"/>
    <p:sldId id="274" r:id="rId19"/>
    <p:sldId id="275" r:id="rId20"/>
    <p:sldId id="276" r:id="rId21"/>
    <p:sldId id="278" r:id="rId22"/>
    <p:sldId id="277" r:id="rId23"/>
    <p:sldId id="284" r:id="rId24"/>
    <p:sldId id="280" r:id="rId25"/>
    <p:sldId id="266" r:id="rId26"/>
    <p:sldId id="286" r:id="rId27"/>
    <p:sldId id="281" r:id="rId28"/>
    <p:sldId id="282" r:id="rId29"/>
    <p:sldId id="283" r:id="rId30"/>
  </p:sldIdLst>
  <p:sldSz cx="12192000" cy="6858000"/>
  <p:notesSz cx="9144000" cy="6858000"/>
  <p:embeddedFontLst>
    <p:embeddedFont>
      <p:font typeface="Calibri" panose="020F0502020204030204" pitchFamily="34" charset="0"/>
      <p:regular r:id="rId32"/>
      <p:bold r:id="rId33"/>
      <p:italic r:id="rId34"/>
      <p:boldItalic r:id="rId35"/>
    </p:embeddedFont>
    <p:embeddedFont>
      <p:font typeface="Inter" panose="020B0604020202020204" charset="0"/>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73CEE347-DD80-4216-A739-95B60726D652}">
          <p14:sldIdLst>
            <p14:sldId id="256"/>
            <p14:sldId id="257"/>
            <p14:sldId id="258"/>
            <p14:sldId id="259"/>
            <p14:sldId id="260"/>
            <p14:sldId id="262"/>
            <p14:sldId id="263"/>
            <p14:sldId id="264"/>
            <p14:sldId id="265"/>
            <p14:sldId id="261"/>
            <p14:sldId id="267"/>
            <p14:sldId id="268"/>
            <p14:sldId id="269"/>
            <p14:sldId id="270"/>
            <p14:sldId id="271"/>
            <p14:sldId id="273"/>
            <p14:sldId id="272"/>
            <p14:sldId id="274"/>
            <p14:sldId id="275"/>
            <p14:sldId id="276"/>
            <p14:sldId id="278"/>
            <p14:sldId id="277"/>
            <p14:sldId id="284"/>
            <p14:sldId id="280"/>
            <p14:sldId id="266"/>
            <p14:sldId id="286"/>
            <p14:sldId id="281"/>
            <p14:sldId id="282"/>
            <p14:sldId id="283"/>
          </p14:sldIdLst>
        </p14:section>
        <p14:section name="Untitled Section" id="{764BCB66-3F7B-4BE6-88BA-EFD73B7AE236}">
          <p14:sldIdLst/>
        </p14:section>
      </p14:sectionLst>
    </p:ext>
    <p:ext uri="{EFAFB233-063F-42B5-8137-9DF3F51BA10A}">
      <p15:sldGuideLst xmlns:p15="http://schemas.microsoft.com/office/powerpoint/2012/main">
        <p15:guide id="1" orient="horz" pos="288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hnJplplFyhFoAjIL8ZTVxooj79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FDF1B58-3271-474C-A413-1F2641756BAD}">
  <a:tblStyle styleId="{3FDF1B58-3271-474C-A413-1F2641756BA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guide orient="horz" pos="288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3962400" cy="3429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80013" y="6513513"/>
            <a:ext cx="3962400" cy="3429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 name="Google Shape;48;p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6: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6: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1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7: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9: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 name="Google Shape;63;p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2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2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2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23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036691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p2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26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15911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26: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p27: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p2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p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7: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2" name="Google Shape;122;p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9: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2" name="Google Shape;132;p9:notes"/>
          <p:cNvSpPr txBox="1">
            <a:spLocks noGrp="1"/>
          </p:cNvSpPr>
          <p:nvPr>
            <p:ph type="sldNum" idx="12"/>
          </p:nvPr>
        </p:nvSpPr>
        <p:spPr>
          <a:xfrm>
            <a:off x="5180013" y="6513513"/>
            <a:ext cx="3962400" cy="34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1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bg>
      <p:bgPr>
        <a:solidFill>
          <a:schemeClr val="lt1"/>
        </a:solidFill>
        <a:effectLst/>
      </p:bgPr>
    </p:bg>
    <p:spTree>
      <p:nvGrpSpPr>
        <p:cNvPr id="1" name="Shape 17"/>
        <p:cNvGrpSpPr/>
        <p:nvPr/>
      </p:nvGrpSpPr>
      <p:grpSpPr>
        <a:xfrm>
          <a:off x="0" y="0"/>
          <a:ext cx="0" cy="0"/>
          <a:chOff x="0" y="0"/>
          <a:chExt cx="0" cy="0"/>
        </a:xfrm>
      </p:grpSpPr>
      <p:pic>
        <p:nvPicPr>
          <p:cNvPr id="18" name="Google Shape;18;p31"/>
          <p:cNvPicPr preferRelativeResize="0"/>
          <p:nvPr/>
        </p:nvPicPr>
        <p:blipFill rotWithShape="1">
          <a:blip r:embed="rId2">
            <a:alphaModFix/>
          </a:blip>
          <a:srcRect/>
          <a:stretch/>
        </p:blipFill>
        <p:spPr>
          <a:xfrm>
            <a:off x="152379" y="0"/>
            <a:ext cx="1293088" cy="1108360"/>
          </a:xfrm>
          <a:prstGeom prst="rect">
            <a:avLst/>
          </a:prstGeom>
          <a:noFill/>
          <a:ln>
            <a:noFill/>
          </a:ln>
        </p:spPr>
      </p:pic>
      <p:sp>
        <p:nvSpPr>
          <p:cNvPr id="19" name="Google Shape;19;p31"/>
          <p:cNvSpPr txBox="1">
            <a:spLocks noGrp="1"/>
          </p:cNvSpPr>
          <p:nvPr>
            <p:ph type="title"/>
          </p:nvPr>
        </p:nvSpPr>
        <p:spPr>
          <a:xfrm>
            <a:off x="3447548" y="264933"/>
            <a:ext cx="5296905" cy="6350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1" i="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1"/>
          <p:cNvSpPr txBox="1">
            <a:spLocks noGrp="1"/>
          </p:cNvSpPr>
          <p:nvPr>
            <p:ph type="body" idx="1"/>
          </p:nvPr>
        </p:nvSpPr>
        <p:spPr>
          <a:xfrm>
            <a:off x="649136" y="2118233"/>
            <a:ext cx="10893725" cy="369332"/>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400" b="0" i="0">
                <a:solidFill>
                  <a:schemeClr val="dk1"/>
                </a:solidFill>
                <a:latin typeface="Calibri"/>
                <a:ea typeface="Calibri"/>
                <a:cs typeface="Calibri"/>
                <a:sym typeface="Calibri"/>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 name="Google Shape;21;p31"/>
          <p:cNvSpPr txBox="1">
            <a:spLocks noGrp="1"/>
          </p:cNvSpPr>
          <p:nvPr>
            <p:ph type="ftr" idx="11"/>
          </p:nvPr>
        </p:nvSpPr>
        <p:spPr>
          <a:xfrm>
            <a:off x="4145280" y="6377940"/>
            <a:ext cx="3901440" cy="276999"/>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Computer Science &amp; Engineering</a:t>
            </a:r>
            <a:endParaRPr/>
          </a:p>
        </p:txBody>
      </p:sp>
      <p:sp>
        <p:nvSpPr>
          <p:cNvPr id="22" name="Google Shape;22;p31"/>
          <p:cNvSpPr txBox="1">
            <a:spLocks noGrp="1"/>
          </p:cNvSpPr>
          <p:nvPr>
            <p:ph type="dt" idx="10"/>
          </p:nvPr>
        </p:nvSpPr>
        <p:spPr>
          <a:xfrm>
            <a:off x="706967" y="6466776"/>
            <a:ext cx="1013459" cy="15606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00" b="0" i="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76F6E71-A118-494B-8EC9-EEBE633330A0}" type="datetime1">
              <a:rPr lang="en-US" smtClean="0"/>
              <a:t>4/29/2023</a:t>
            </a:fld>
            <a:endParaRPr/>
          </a:p>
        </p:txBody>
      </p:sp>
      <p:sp>
        <p:nvSpPr>
          <p:cNvPr id="23" name="Google Shape;23;p31"/>
          <p:cNvSpPr txBox="1">
            <a:spLocks noGrp="1"/>
          </p:cNvSpPr>
          <p:nvPr>
            <p:ph type="sldNum" idx="12"/>
          </p:nvPr>
        </p:nvSpPr>
        <p:spPr>
          <a:xfrm>
            <a:off x="11211321" y="6466763"/>
            <a:ext cx="308187" cy="156068"/>
          </a:xfrm>
          <a:prstGeom prst="rect">
            <a:avLst/>
          </a:prstGeom>
          <a:noFill/>
          <a:ln>
            <a:noFill/>
          </a:ln>
        </p:spPr>
        <p:txBody>
          <a:bodyPr spcFirstLastPara="1" wrap="square" lIns="0" tIns="0" rIns="0" bIns="0" anchor="t" anchorCtr="0">
            <a:spAutoFit/>
          </a:bodyPr>
          <a:lstStyle>
            <a:lvl1pPr marL="38100" marR="0" lvl="0" indent="0" algn="l">
              <a:lnSpc>
                <a:spcPct val="103333"/>
              </a:lnSpc>
              <a:spcBef>
                <a:spcPts val="0"/>
              </a:spcBef>
              <a:buNone/>
              <a:defRPr sz="1200" b="0" i="0" u="none" strike="noStrike" cap="none">
                <a:solidFill>
                  <a:srgbClr val="888888"/>
                </a:solidFill>
                <a:latin typeface="Calibri"/>
                <a:ea typeface="Calibri"/>
                <a:cs typeface="Calibri"/>
                <a:sym typeface="Calibri"/>
              </a:defRPr>
            </a:lvl1pPr>
            <a:lvl2pPr marL="38100" marR="0" lvl="1" indent="0" algn="l">
              <a:lnSpc>
                <a:spcPct val="103333"/>
              </a:lnSpc>
              <a:spcBef>
                <a:spcPts val="0"/>
              </a:spcBef>
              <a:buNone/>
              <a:defRPr sz="1200" b="0" i="0" u="none" strike="noStrike" cap="none">
                <a:solidFill>
                  <a:srgbClr val="888888"/>
                </a:solidFill>
                <a:latin typeface="Calibri"/>
                <a:ea typeface="Calibri"/>
                <a:cs typeface="Calibri"/>
                <a:sym typeface="Calibri"/>
              </a:defRPr>
            </a:lvl2pPr>
            <a:lvl3pPr marL="38100" marR="0" lvl="2" indent="0" algn="l">
              <a:lnSpc>
                <a:spcPct val="103333"/>
              </a:lnSpc>
              <a:spcBef>
                <a:spcPts val="0"/>
              </a:spcBef>
              <a:buNone/>
              <a:defRPr sz="1200" b="0" i="0" u="none" strike="noStrike" cap="none">
                <a:solidFill>
                  <a:srgbClr val="888888"/>
                </a:solidFill>
                <a:latin typeface="Calibri"/>
                <a:ea typeface="Calibri"/>
                <a:cs typeface="Calibri"/>
                <a:sym typeface="Calibri"/>
              </a:defRPr>
            </a:lvl3pPr>
            <a:lvl4pPr marL="38100" marR="0" lvl="3" indent="0" algn="l">
              <a:lnSpc>
                <a:spcPct val="103333"/>
              </a:lnSpc>
              <a:spcBef>
                <a:spcPts val="0"/>
              </a:spcBef>
              <a:buNone/>
              <a:defRPr sz="1200" b="0" i="0" u="none" strike="noStrike" cap="none">
                <a:solidFill>
                  <a:srgbClr val="888888"/>
                </a:solidFill>
                <a:latin typeface="Calibri"/>
                <a:ea typeface="Calibri"/>
                <a:cs typeface="Calibri"/>
                <a:sym typeface="Calibri"/>
              </a:defRPr>
            </a:lvl4pPr>
            <a:lvl5pPr marL="38100" marR="0" lvl="4" indent="0" algn="l">
              <a:lnSpc>
                <a:spcPct val="103333"/>
              </a:lnSpc>
              <a:spcBef>
                <a:spcPts val="0"/>
              </a:spcBef>
              <a:buNone/>
              <a:defRPr sz="1200" b="0" i="0" u="none" strike="noStrike" cap="none">
                <a:solidFill>
                  <a:srgbClr val="888888"/>
                </a:solidFill>
                <a:latin typeface="Calibri"/>
                <a:ea typeface="Calibri"/>
                <a:cs typeface="Calibri"/>
                <a:sym typeface="Calibri"/>
              </a:defRPr>
            </a:lvl5pPr>
            <a:lvl6pPr marL="38100" marR="0" lvl="5" indent="0" algn="l">
              <a:lnSpc>
                <a:spcPct val="103333"/>
              </a:lnSpc>
              <a:spcBef>
                <a:spcPts val="0"/>
              </a:spcBef>
              <a:buNone/>
              <a:defRPr sz="1200" b="0" i="0" u="none" strike="noStrike" cap="none">
                <a:solidFill>
                  <a:srgbClr val="888888"/>
                </a:solidFill>
                <a:latin typeface="Calibri"/>
                <a:ea typeface="Calibri"/>
                <a:cs typeface="Calibri"/>
                <a:sym typeface="Calibri"/>
              </a:defRPr>
            </a:lvl6pPr>
            <a:lvl7pPr marL="38100" marR="0" lvl="6" indent="0" algn="l">
              <a:lnSpc>
                <a:spcPct val="103333"/>
              </a:lnSpc>
              <a:spcBef>
                <a:spcPts val="0"/>
              </a:spcBef>
              <a:buNone/>
              <a:defRPr sz="1200" b="0" i="0" u="none" strike="noStrike" cap="none">
                <a:solidFill>
                  <a:srgbClr val="888888"/>
                </a:solidFill>
                <a:latin typeface="Calibri"/>
                <a:ea typeface="Calibri"/>
                <a:cs typeface="Calibri"/>
                <a:sym typeface="Calibri"/>
              </a:defRPr>
            </a:lvl7pPr>
            <a:lvl8pPr marL="38100" marR="0" lvl="7" indent="0" algn="l">
              <a:lnSpc>
                <a:spcPct val="103333"/>
              </a:lnSpc>
              <a:spcBef>
                <a:spcPts val="0"/>
              </a:spcBef>
              <a:buNone/>
              <a:defRPr sz="1200" b="0" i="0" u="none" strike="noStrike" cap="none">
                <a:solidFill>
                  <a:srgbClr val="888888"/>
                </a:solidFill>
                <a:latin typeface="Calibri"/>
                <a:ea typeface="Calibri"/>
                <a:cs typeface="Calibri"/>
                <a:sym typeface="Calibri"/>
              </a:defRPr>
            </a:lvl8pPr>
            <a:lvl9pPr marL="38100" marR="0" lvl="8" indent="0" algn="l">
              <a:lnSpc>
                <a:spcPct val="103333"/>
              </a:lnSpc>
              <a:spcBef>
                <a:spcPts val="0"/>
              </a:spcBef>
              <a:buNone/>
              <a:defRPr sz="1200" b="0" i="0" u="none" strike="noStrike" cap="none">
                <a:solidFill>
                  <a:srgbClr val="888888"/>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4"/>
        <p:cNvGrpSpPr/>
        <p:nvPr/>
      </p:nvGrpSpPr>
      <p:grpSpPr>
        <a:xfrm>
          <a:off x="0" y="0"/>
          <a:ext cx="0" cy="0"/>
          <a:chOff x="0" y="0"/>
          <a:chExt cx="0" cy="0"/>
        </a:xfrm>
      </p:grpSpPr>
      <p:sp>
        <p:nvSpPr>
          <p:cNvPr id="25" name="Google Shape;25;p32"/>
          <p:cNvSpPr txBox="1">
            <a:spLocks noGrp="1"/>
          </p:cNvSpPr>
          <p:nvPr>
            <p:ph type="title"/>
          </p:nvPr>
        </p:nvSpPr>
        <p:spPr>
          <a:xfrm>
            <a:off x="3447548" y="264933"/>
            <a:ext cx="5296905" cy="6350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1" i="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2"/>
          <p:cNvSpPr txBox="1">
            <a:spLocks noGrp="1"/>
          </p:cNvSpPr>
          <p:nvPr>
            <p:ph type="ftr" idx="11"/>
          </p:nvPr>
        </p:nvSpPr>
        <p:spPr>
          <a:xfrm>
            <a:off x="4145280" y="6377940"/>
            <a:ext cx="3901440" cy="276999"/>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Computer Science &amp; Engineering</a:t>
            </a:r>
            <a:endParaRPr/>
          </a:p>
        </p:txBody>
      </p:sp>
      <p:sp>
        <p:nvSpPr>
          <p:cNvPr id="27" name="Google Shape;27;p32"/>
          <p:cNvSpPr txBox="1">
            <a:spLocks noGrp="1"/>
          </p:cNvSpPr>
          <p:nvPr>
            <p:ph type="dt" idx="10"/>
          </p:nvPr>
        </p:nvSpPr>
        <p:spPr>
          <a:xfrm>
            <a:off x="706967" y="6466776"/>
            <a:ext cx="1013459" cy="15606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00" b="0" i="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89431137-BCEA-41F8-8EFA-20137824C475}" type="datetime1">
              <a:rPr lang="en-US" smtClean="0"/>
              <a:t>4/29/2023</a:t>
            </a:fld>
            <a:endParaRPr/>
          </a:p>
        </p:txBody>
      </p:sp>
      <p:sp>
        <p:nvSpPr>
          <p:cNvPr id="28" name="Google Shape;28;p32"/>
          <p:cNvSpPr txBox="1">
            <a:spLocks noGrp="1"/>
          </p:cNvSpPr>
          <p:nvPr>
            <p:ph type="sldNum" idx="12"/>
          </p:nvPr>
        </p:nvSpPr>
        <p:spPr>
          <a:xfrm>
            <a:off x="11211321" y="6466763"/>
            <a:ext cx="308187" cy="156068"/>
          </a:xfrm>
          <a:prstGeom prst="rect">
            <a:avLst/>
          </a:prstGeom>
          <a:noFill/>
          <a:ln>
            <a:noFill/>
          </a:ln>
        </p:spPr>
        <p:txBody>
          <a:bodyPr spcFirstLastPara="1" wrap="square" lIns="0" tIns="0" rIns="0" bIns="0" anchor="t" anchorCtr="0">
            <a:spAutoFit/>
          </a:bodyPr>
          <a:lstStyle>
            <a:lvl1pPr marL="38100" marR="0" lvl="0" indent="0" algn="l">
              <a:lnSpc>
                <a:spcPct val="103333"/>
              </a:lnSpc>
              <a:spcBef>
                <a:spcPts val="0"/>
              </a:spcBef>
              <a:buNone/>
              <a:defRPr sz="1200" b="0" i="0">
                <a:solidFill>
                  <a:srgbClr val="888888"/>
                </a:solidFill>
                <a:latin typeface="Calibri"/>
                <a:ea typeface="Calibri"/>
                <a:cs typeface="Calibri"/>
                <a:sym typeface="Calibri"/>
              </a:defRPr>
            </a:lvl1pPr>
            <a:lvl2pPr marL="38100" marR="0" lvl="1" indent="0" algn="l">
              <a:lnSpc>
                <a:spcPct val="103333"/>
              </a:lnSpc>
              <a:spcBef>
                <a:spcPts val="0"/>
              </a:spcBef>
              <a:buNone/>
              <a:defRPr sz="1200" b="0" i="0">
                <a:solidFill>
                  <a:srgbClr val="888888"/>
                </a:solidFill>
                <a:latin typeface="Calibri"/>
                <a:ea typeface="Calibri"/>
                <a:cs typeface="Calibri"/>
                <a:sym typeface="Calibri"/>
              </a:defRPr>
            </a:lvl2pPr>
            <a:lvl3pPr marL="38100" marR="0" lvl="2" indent="0" algn="l">
              <a:lnSpc>
                <a:spcPct val="103333"/>
              </a:lnSpc>
              <a:spcBef>
                <a:spcPts val="0"/>
              </a:spcBef>
              <a:buNone/>
              <a:defRPr sz="1200" b="0" i="0">
                <a:solidFill>
                  <a:srgbClr val="888888"/>
                </a:solidFill>
                <a:latin typeface="Calibri"/>
                <a:ea typeface="Calibri"/>
                <a:cs typeface="Calibri"/>
                <a:sym typeface="Calibri"/>
              </a:defRPr>
            </a:lvl3pPr>
            <a:lvl4pPr marL="38100" marR="0" lvl="3" indent="0" algn="l">
              <a:lnSpc>
                <a:spcPct val="103333"/>
              </a:lnSpc>
              <a:spcBef>
                <a:spcPts val="0"/>
              </a:spcBef>
              <a:buNone/>
              <a:defRPr sz="1200" b="0" i="0">
                <a:solidFill>
                  <a:srgbClr val="888888"/>
                </a:solidFill>
                <a:latin typeface="Calibri"/>
                <a:ea typeface="Calibri"/>
                <a:cs typeface="Calibri"/>
                <a:sym typeface="Calibri"/>
              </a:defRPr>
            </a:lvl4pPr>
            <a:lvl5pPr marL="38100" marR="0" lvl="4" indent="0" algn="l">
              <a:lnSpc>
                <a:spcPct val="103333"/>
              </a:lnSpc>
              <a:spcBef>
                <a:spcPts val="0"/>
              </a:spcBef>
              <a:buNone/>
              <a:defRPr sz="1200" b="0" i="0">
                <a:solidFill>
                  <a:srgbClr val="888888"/>
                </a:solidFill>
                <a:latin typeface="Calibri"/>
                <a:ea typeface="Calibri"/>
                <a:cs typeface="Calibri"/>
                <a:sym typeface="Calibri"/>
              </a:defRPr>
            </a:lvl5pPr>
            <a:lvl6pPr marL="38100" marR="0" lvl="5" indent="0" algn="l">
              <a:lnSpc>
                <a:spcPct val="103333"/>
              </a:lnSpc>
              <a:spcBef>
                <a:spcPts val="0"/>
              </a:spcBef>
              <a:buNone/>
              <a:defRPr sz="1200" b="0" i="0">
                <a:solidFill>
                  <a:srgbClr val="888888"/>
                </a:solidFill>
                <a:latin typeface="Calibri"/>
                <a:ea typeface="Calibri"/>
                <a:cs typeface="Calibri"/>
                <a:sym typeface="Calibri"/>
              </a:defRPr>
            </a:lvl6pPr>
            <a:lvl7pPr marL="38100" marR="0" lvl="6" indent="0" algn="l">
              <a:lnSpc>
                <a:spcPct val="103333"/>
              </a:lnSpc>
              <a:spcBef>
                <a:spcPts val="0"/>
              </a:spcBef>
              <a:buNone/>
              <a:defRPr sz="1200" b="0" i="0">
                <a:solidFill>
                  <a:srgbClr val="888888"/>
                </a:solidFill>
                <a:latin typeface="Calibri"/>
                <a:ea typeface="Calibri"/>
                <a:cs typeface="Calibri"/>
                <a:sym typeface="Calibri"/>
              </a:defRPr>
            </a:lvl7pPr>
            <a:lvl8pPr marL="38100" marR="0" lvl="7" indent="0" algn="l">
              <a:lnSpc>
                <a:spcPct val="103333"/>
              </a:lnSpc>
              <a:spcBef>
                <a:spcPts val="0"/>
              </a:spcBef>
              <a:buNone/>
              <a:defRPr sz="1200" b="0" i="0">
                <a:solidFill>
                  <a:srgbClr val="888888"/>
                </a:solidFill>
                <a:latin typeface="Calibri"/>
                <a:ea typeface="Calibri"/>
                <a:cs typeface="Calibri"/>
                <a:sym typeface="Calibri"/>
              </a:defRPr>
            </a:lvl8pPr>
            <a:lvl9pPr marL="38100" marR="0" lvl="8" indent="0" algn="l">
              <a:lnSpc>
                <a:spcPct val="103333"/>
              </a:lnSpc>
              <a:spcBef>
                <a:spcPts val="0"/>
              </a:spcBef>
              <a:buNone/>
              <a:defRPr sz="1200" b="0" i="0">
                <a:solidFill>
                  <a:srgbClr val="888888"/>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9"/>
        <p:cNvGrpSpPr/>
        <p:nvPr/>
      </p:nvGrpSpPr>
      <p:grpSpPr>
        <a:xfrm>
          <a:off x="0" y="0"/>
          <a:ext cx="0" cy="0"/>
          <a:chOff x="0" y="0"/>
          <a:chExt cx="0" cy="0"/>
        </a:xfrm>
      </p:grpSpPr>
      <p:sp>
        <p:nvSpPr>
          <p:cNvPr id="30" name="Google Shape;30;p33"/>
          <p:cNvSpPr txBox="1">
            <a:spLocks noGrp="1"/>
          </p:cNvSpPr>
          <p:nvPr>
            <p:ph type="ctrTitle"/>
          </p:nvPr>
        </p:nvSpPr>
        <p:spPr>
          <a:xfrm>
            <a:off x="914400" y="2125980"/>
            <a:ext cx="10363200" cy="61555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3"/>
          <p:cNvSpPr txBox="1">
            <a:spLocks noGrp="1"/>
          </p:cNvSpPr>
          <p:nvPr>
            <p:ph type="subTitle" idx="1"/>
          </p:nvPr>
        </p:nvSpPr>
        <p:spPr>
          <a:xfrm>
            <a:off x="1828800" y="3840480"/>
            <a:ext cx="8534400" cy="36933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3"/>
          <p:cNvSpPr txBox="1">
            <a:spLocks noGrp="1"/>
          </p:cNvSpPr>
          <p:nvPr>
            <p:ph type="ftr" idx="11"/>
          </p:nvPr>
        </p:nvSpPr>
        <p:spPr>
          <a:xfrm>
            <a:off x="4145280" y="6377940"/>
            <a:ext cx="3901440" cy="276999"/>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Computer Science &amp; Engineering</a:t>
            </a:r>
            <a:endParaRPr/>
          </a:p>
        </p:txBody>
      </p:sp>
      <p:sp>
        <p:nvSpPr>
          <p:cNvPr id="33" name="Google Shape;33;p33"/>
          <p:cNvSpPr txBox="1">
            <a:spLocks noGrp="1"/>
          </p:cNvSpPr>
          <p:nvPr>
            <p:ph type="dt" idx="10"/>
          </p:nvPr>
        </p:nvSpPr>
        <p:spPr>
          <a:xfrm>
            <a:off x="706967" y="6466776"/>
            <a:ext cx="1013459" cy="15606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00" b="0" i="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EC409AF-2F03-4009-8322-AA3A7B5D9536}" type="datetime1">
              <a:rPr lang="en-US" smtClean="0"/>
              <a:t>4/29/2023</a:t>
            </a:fld>
            <a:endParaRPr/>
          </a:p>
        </p:txBody>
      </p:sp>
      <p:sp>
        <p:nvSpPr>
          <p:cNvPr id="34" name="Google Shape;34;p33"/>
          <p:cNvSpPr txBox="1">
            <a:spLocks noGrp="1"/>
          </p:cNvSpPr>
          <p:nvPr>
            <p:ph type="sldNum" idx="12"/>
          </p:nvPr>
        </p:nvSpPr>
        <p:spPr>
          <a:xfrm>
            <a:off x="11211321" y="6466763"/>
            <a:ext cx="308187" cy="156068"/>
          </a:xfrm>
          <a:prstGeom prst="rect">
            <a:avLst/>
          </a:prstGeom>
          <a:noFill/>
          <a:ln>
            <a:noFill/>
          </a:ln>
        </p:spPr>
        <p:txBody>
          <a:bodyPr spcFirstLastPara="1" wrap="square" lIns="0" tIns="0" rIns="0" bIns="0" anchor="t" anchorCtr="0">
            <a:spAutoFit/>
          </a:bodyPr>
          <a:lstStyle>
            <a:lvl1pPr marL="38100" marR="0" lvl="0" indent="0" algn="l">
              <a:lnSpc>
                <a:spcPct val="103333"/>
              </a:lnSpc>
              <a:spcBef>
                <a:spcPts val="0"/>
              </a:spcBef>
              <a:buNone/>
              <a:defRPr sz="1200" b="0" i="0">
                <a:solidFill>
                  <a:srgbClr val="888888"/>
                </a:solidFill>
                <a:latin typeface="Calibri"/>
                <a:ea typeface="Calibri"/>
                <a:cs typeface="Calibri"/>
                <a:sym typeface="Calibri"/>
              </a:defRPr>
            </a:lvl1pPr>
            <a:lvl2pPr marL="38100" marR="0" lvl="1" indent="0" algn="l">
              <a:lnSpc>
                <a:spcPct val="103333"/>
              </a:lnSpc>
              <a:spcBef>
                <a:spcPts val="0"/>
              </a:spcBef>
              <a:buNone/>
              <a:defRPr sz="1200" b="0" i="0">
                <a:solidFill>
                  <a:srgbClr val="888888"/>
                </a:solidFill>
                <a:latin typeface="Calibri"/>
                <a:ea typeface="Calibri"/>
                <a:cs typeface="Calibri"/>
                <a:sym typeface="Calibri"/>
              </a:defRPr>
            </a:lvl2pPr>
            <a:lvl3pPr marL="38100" marR="0" lvl="2" indent="0" algn="l">
              <a:lnSpc>
                <a:spcPct val="103333"/>
              </a:lnSpc>
              <a:spcBef>
                <a:spcPts val="0"/>
              </a:spcBef>
              <a:buNone/>
              <a:defRPr sz="1200" b="0" i="0">
                <a:solidFill>
                  <a:srgbClr val="888888"/>
                </a:solidFill>
                <a:latin typeface="Calibri"/>
                <a:ea typeface="Calibri"/>
                <a:cs typeface="Calibri"/>
                <a:sym typeface="Calibri"/>
              </a:defRPr>
            </a:lvl3pPr>
            <a:lvl4pPr marL="38100" marR="0" lvl="3" indent="0" algn="l">
              <a:lnSpc>
                <a:spcPct val="103333"/>
              </a:lnSpc>
              <a:spcBef>
                <a:spcPts val="0"/>
              </a:spcBef>
              <a:buNone/>
              <a:defRPr sz="1200" b="0" i="0">
                <a:solidFill>
                  <a:srgbClr val="888888"/>
                </a:solidFill>
                <a:latin typeface="Calibri"/>
                <a:ea typeface="Calibri"/>
                <a:cs typeface="Calibri"/>
                <a:sym typeface="Calibri"/>
              </a:defRPr>
            </a:lvl4pPr>
            <a:lvl5pPr marL="38100" marR="0" lvl="4" indent="0" algn="l">
              <a:lnSpc>
                <a:spcPct val="103333"/>
              </a:lnSpc>
              <a:spcBef>
                <a:spcPts val="0"/>
              </a:spcBef>
              <a:buNone/>
              <a:defRPr sz="1200" b="0" i="0">
                <a:solidFill>
                  <a:srgbClr val="888888"/>
                </a:solidFill>
                <a:latin typeface="Calibri"/>
                <a:ea typeface="Calibri"/>
                <a:cs typeface="Calibri"/>
                <a:sym typeface="Calibri"/>
              </a:defRPr>
            </a:lvl5pPr>
            <a:lvl6pPr marL="38100" marR="0" lvl="5" indent="0" algn="l">
              <a:lnSpc>
                <a:spcPct val="103333"/>
              </a:lnSpc>
              <a:spcBef>
                <a:spcPts val="0"/>
              </a:spcBef>
              <a:buNone/>
              <a:defRPr sz="1200" b="0" i="0">
                <a:solidFill>
                  <a:srgbClr val="888888"/>
                </a:solidFill>
                <a:latin typeface="Calibri"/>
                <a:ea typeface="Calibri"/>
                <a:cs typeface="Calibri"/>
                <a:sym typeface="Calibri"/>
              </a:defRPr>
            </a:lvl6pPr>
            <a:lvl7pPr marL="38100" marR="0" lvl="6" indent="0" algn="l">
              <a:lnSpc>
                <a:spcPct val="103333"/>
              </a:lnSpc>
              <a:spcBef>
                <a:spcPts val="0"/>
              </a:spcBef>
              <a:buNone/>
              <a:defRPr sz="1200" b="0" i="0">
                <a:solidFill>
                  <a:srgbClr val="888888"/>
                </a:solidFill>
                <a:latin typeface="Calibri"/>
                <a:ea typeface="Calibri"/>
                <a:cs typeface="Calibri"/>
                <a:sym typeface="Calibri"/>
              </a:defRPr>
            </a:lvl7pPr>
            <a:lvl8pPr marL="38100" marR="0" lvl="7" indent="0" algn="l">
              <a:lnSpc>
                <a:spcPct val="103333"/>
              </a:lnSpc>
              <a:spcBef>
                <a:spcPts val="0"/>
              </a:spcBef>
              <a:buNone/>
              <a:defRPr sz="1200" b="0" i="0">
                <a:solidFill>
                  <a:srgbClr val="888888"/>
                </a:solidFill>
                <a:latin typeface="Calibri"/>
                <a:ea typeface="Calibri"/>
                <a:cs typeface="Calibri"/>
                <a:sym typeface="Calibri"/>
              </a:defRPr>
            </a:lvl8pPr>
            <a:lvl9pPr marL="38100" marR="0" lvl="8" indent="0" algn="l">
              <a:lnSpc>
                <a:spcPct val="103333"/>
              </a:lnSpc>
              <a:spcBef>
                <a:spcPts val="0"/>
              </a:spcBef>
              <a:buNone/>
              <a:defRPr sz="1200" b="0" i="0">
                <a:solidFill>
                  <a:srgbClr val="888888"/>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5"/>
        <p:cNvGrpSpPr/>
        <p:nvPr/>
      </p:nvGrpSpPr>
      <p:grpSpPr>
        <a:xfrm>
          <a:off x="0" y="0"/>
          <a:ext cx="0" cy="0"/>
          <a:chOff x="0" y="0"/>
          <a:chExt cx="0" cy="0"/>
        </a:xfrm>
      </p:grpSpPr>
      <p:sp>
        <p:nvSpPr>
          <p:cNvPr id="36" name="Google Shape;36;p34"/>
          <p:cNvSpPr txBox="1">
            <a:spLocks noGrp="1"/>
          </p:cNvSpPr>
          <p:nvPr>
            <p:ph type="title"/>
          </p:nvPr>
        </p:nvSpPr>
        <p:spPr>
          <a:xfrm>
            <a:off x="3447548" y="264933"/>
            <a:ext cx="5296905" cy="6350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1" i="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34"/>
          <p:cNvSpPr txBox="1">
            <a:spLocks noGrp="1"/>
          </p:cNvSpPr>
          <p:nvPr>
            <p:ph type="body" idx="1"/>
          </p:nvPr>
        </p:nvSpPr>
        <p:spPr>
          <a:xfrm>
            <a:off x="609600" y="1577340"/>
            <a:ext cx="5303520" cy="369332"/>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34"/>
          <p:cNvSpPr txBox="1">
            <a:spLocks noGrp="1"/>
          </p:cNvSpPr>
          <p:nvPr>
            <p:ph type="body" idx="2"/>
          </p:nvPr>
        </p:nvSpPr>
        <p:spPr>
          <a:xfrm>
            <a:off x="6278880" y="1577340"/>
            <a:ext cx="5303520" cy="369332"/>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34"/>
          <p:cNvSpPr txBox="1">
            <a:spLocks noGrp="1"/>
          </p:cNvSpPr>
          <p:nvPr>
            <p:ph type="ftr" idx="11"/>
          </p:nvPr>
        </p:nvSpPr>
        <p:spPr>
          <a:xfrm>
            <a:off x="4145280" y="6377940"/>
            <a:ext cx="3901440" cy="276999"/>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Computer Science &amp; Engineering</a:t>
            </a:r>
            <a:endParaRPr/>
          </a:p>
        </p:txBody>
      </p:sp>
      <p:sp>
        <p:nvSpPr>
          <p:cNvPr id="40" name="Google Shape;40;p34"/>
          <p:cNvSpPr txBox="1">
            <a:spLocks noGrp="1"/>
          </p:cNvSpPr>
          <p:nvPr>
            <p:ph type="dt" idx="10"/>
          </p:nvPr>
        </p:nvSpPr>
        <p:spPr>
          <a:xfrm>
            <a:off x="706967" y="6466776"/>
            <a:ext cx="1013459" cy="15606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00" b="0" i="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79DC2EC-4AEF-4740-AA5F-CABC644A5DE0}" type="datetime1">
              <a:rPr lang="en-US" smtClean="0"/>
              <a:t>4/29/2023</a:t>
            </a:fld>
            <a:endParaRPr/>
          </a:p>
        </p:txBody>
      </p:sp>
      <p:sp>
        <p:nvSpPr>
          <p:cNvPr id="41" name="Google Shape;41;p34"/>
          <p:cNvSpPr txBox="1">
            <a:spLocks noGrp="1"/>
          </p:cNvSpPr>
          <p:nvPr>
            <p:ph type="sldNum" idx="12"/>
          </p:nvPr>
        </p:nvSpPr>
        <p:spPr>
          <a:xfrm>
            <a:off x="11211321" y="6466763"/>
            <a:ext cx="308187" cy="156068"/>
          </a:xfrm>
          <a:prstGeom prst="rect">
            <a:avLst/>
          </a:prstGeom>
          <a:noFill/>
          <a:ln>
            <a:noFill/>
          </a:ln>
        </p:spPr>
        <p:txBody>
          <a:bodyPr spcFirstLastPara="1" wrap="square" lIns="0" tIns="0" rIns="0" bIns="0" anchor="t" anchorCtr="0">
            <a:spAutoFit/>
          </a:bodyPr>
          <a:lstStyle>
            <a:lvl1pPr marL="38100" marR="0" lvl="0" indent="0" algn="l">
              <a:lnSpc>
                <a:spcPct val="103333"/>
              </a:lnSpc>
              <a:spcBef>
                <a:spcPts val="0"/>
              </a:spcBef>
              <a:buNone/>
              <a:defRPr sz="1200" b="0" i="0">
                <a:solidFill>
                  <a:srgbClr val="888888"/>
                </a:solidFill>
                <a:latin typeface="Calibri"/>
                <a:ea typeface="Calibri"/>
                <a:cs typeface="Calibri"/>
                <a:sym typeface="Calibri"/>
              </a:defRPr>
            </a:lvl1pPr>
            <a:lvl2pPr marL="38100" marR="0" lvl="1" indent="0" algn="l">
              <a:lnSpc>
                <a:spcPct val="103333"/>
              </a:lnSpc>
              <a:spcBef>
                <a:spcPts val="0"/>
              </a:spcBef>
              <a:buNone/>
              <a:defRPr sz="1200" b="0" i="0">
                <a:solidFill>
                  <a:srgbClr val="888888"/>
                </a:solidFill>
                <a:latin typeface="Calibri"/>
                <a:ea typeface="Calibri"/>
                <a:cs typeface="Calibri"/>
                <a:sym typeface="Calibri"/>
              </a:defRPr>
            </a:lvl2pPr>
            <a:lvl3pPr marL="38100" marR="0" lvl="2" indent="0" algn="l">
              <a:lnSpc>
                <a:spcPct val="103333"/>
              </a:lnSpc>
              <a:spcBef>
                <a:spcPts val="0"/>
              </a:spcBef>
              <a:buNone/>
              <a:defRPr sz="1200" b="0" i="0">
                <a:solidFill>
                  <a:srgbClr val="888888"/>
                </a:solidFill>
                <a:latin typeface="Calibri"/>
                <a:ea typeface="Calibri"/>
                <a:cs typeface="Calibri"/>
                <a:sym typeface="Calibri"/>
              </a:defRPr>
            </a:lvl3pPr>
            <a:lvl4pPr marL="38100" marR="0" lvl="3" indent="0" algn="l">
              <a:lnSpc>
                <a:spcPct val="103333"/>
              </a:lnSpc>
              <a:spcBef>
                <a:spcPts val="0"/>
              </a:spcBef>
              <a:buNone/>
              <a:defRPr sz="1200" b="0" i="0">
                <a:solidFill>
                  <a:srgbClr val="888888"/>
                </a:solidFill>
                <a:latin typeface="Calibri"/>
                <a:ea typeface="Calibri"/>
                <a:cs typeface="Calibri"/>
                <a:sym typeface="Calibri"/>
              </a:defRPr>
            </a:lvl4pPr>
            <a:lvl5pPr marL="38100" marR="0" lvl="4" indent="0" algn="l">
              <a:lnSpc>
                <a:spcPct val="103333"/>
              </a:lnSpc>
              <a:spcBef>
                <a:spcPts val="0"/>
              </a:spcBef>
              <a:buNone/>
              <a:defRPr sz="1200" b="0" i="0">
                <a:solidFill>
                  <a:srgbClr val="888888"/>
                </a:solidFill>
                <a:latin typeface="Calibri"/>
                <a:ea typeface="Calibri"/>
                <a:cs typeface="Calibri"/>
                <a:sym typeface="Calibri"/>
              </a:defRPr>
            </a:lvl5pPr>
            <a:lvl6pPr marL="38100" marR="0" lvl="5" indent="0" algn="l">
              <a:lnSpc>
                <a:spcPct val="103333"/>
              </a:lnSpc>
              <a:spcBef>
                <a:spcPts val="0"/>
              </a:spcBef>
              <a:buNone/>
              <a:defRPr sz="1200" b="0" i="0">
                <a:solidFill>
                  <a:srgbClr val="888888"/>
                </a:solidFill>
                <a:latin typeface="Calibri"/>
                <a:ea typeface="Calibri"/>
                <a:cs typeface="Calibri"/>
                <a:sym typeface="Calibri"/>
              </a:defRPr>
            </a:lvl6pPr>
            <a:lvl7pPr marL="38100" marR="0" lvl="6" indent="0" algn="l">
              <a:lnSpc>
                <a:spcPct val="103333"/>
              </a:lnSpc>
              <a:spcBef>
                <a:spcPts val="0"/>
              </a:spcBef>
              <a:buNone/>
              <a:defRPr sz="1200" b="0" i="0">
                <a:solidFill>
                  <a:srgbClr val="888888"/>
                </a:solidFill>
                <a:latin typeface="Calibri"/>
                <a:ea typeface="Calibri"/>
                <a:cs typeface="Calibri"/>
                <a:sym typeface="Calibri"/>
              </a:defRPr>
            </a:lvl7pPr>
            <a:lvl8pPr marL="38100" marR="0" lvl="7" indent="0" algn="l">
              <a:lnSpc>
                <a:spcPct val="103333"/>
              </a:lnSpc>
              <a:spcBef>
                <a:spcPts val="0"/>
              </a:spcBef>
              <a:buNone/>
              <a:defRPr sz="1200" b="0" i="0">
                <a:solidFill>
                  <a:srgbClr val="888888"/>
                </a:solidFill>
                <a:latin typeface="Calibri"/>
                <a:ea typeface="Calibri"/>
                <a:cs typeface="Calibri"/>
                <a:sym typeface="Calibri"/>
              </a:defRPr>
            </a:lvl8pPr>
            <a:lvl9pPr marL="38100" marR="0" lvl="8" indent="0" algn="l">
              <a:lnSpc>
                <a:spcPct val="103333"/>
              </a:lnSpc>
              <a:spcBef>
                <a:spcPts val="0"/>
              </a:spcBef>
              <a:buNone/>
              <a:defRPr sz="1200" b="0" i="0">
                <a:solidFill>
                  <a:srgbClr val="888888"/>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2"/>
        <p:cNvGrpSpPr/>
        <p:nvPr/>
      </p:nvGrpSpPr>
      <p:grpSpPr>
        <a:xfrm>
          <a:off x="0" y="0"/>
          <a:ext cx="0" cy="0"/>
          <a:chOff x="0" y="0"/>
          <a:chExt cx="0" cy="0"/>
        </a:xfrm>
      </p:grpSpPr>
      <p:sp>
        <p:nvSpPr>
          <p:cNvPr id="43" name="Google Shape;43;p35"/>
          <p:cNvSpPr txBox="1">
            <a:spLocks noGrp="1"/>
          </p:cNvSpPr>
          <p:nvPr>
            <p:ph type="ftr" idx="11"/>
          </p:nvPr>
        </p:nvSpPr>
        <p:spPr>
          <a:xfrm>
            <a:off x="4145280" y="6377940"/>
            <a:ext cx="3901440" cy="276999"/>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Computer Science &amp; Engineering</a:t>
            </a:r>
            <a:endParaRPr/>
          </a:p>
        </p:txBody>
      </p:sp>
      <p:sp>
        <p:nvSpPr>
          <p:cNvPr id="44" name="Google Shape;44;p35"/>
          <p:cNvSpPr txBox="1">
            <a:spLocks noGrp="1"/>
          </p:cNvSpPr>
          <p:nvPr>
            <p:ph type="dt" idx="10"/>
          </p:nvPr>
        </p:nvSpPr>
        <p:spPr>
          <a:xfrm>
            <a:off x="706967" y="6466776"/>
            <a:ext cx="1013459" cy="15606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00" b="0" i="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8AD9C3E-5FF1-4061-AC3C-7104CB064281}" type="datetime1">
              <a:rPr lang="en-US" smtClean="0"/>
              <a:t>4/29/2023</a:t>
            </a:fld>
            <a:endParaRPr/>
          </a:p>
        </p:txBody>
      </p:sp>
      <p:sp>
        <p:nvSpPr>
          <p:cNvPr id="45" name="Google Shape;45;p35"/>
          <p:cNvSpPr txBox="1">
            <a:spLocks noGrp="1"/>
          </p:cNvSpPr>
          <p:nvPr>
            <p:ph type="sldNum" idx="12"/>
          </p:nvPr>
        </p:nvSpPr>
        <p:spPr>
          <a:xfrm>
            <a:off x="11211321" y="6466763"/>
            <a:ext cx="308187" cy="156068"/>
          </a:xfrm>
          <a:prstGeom prst="rect">
            <a:avLst/>
          </a:prstGeom>
          <a:noFill/>
          <a:ln>
            <a:noFill/>
          </a:ln>
        </p:spPr>
        <p:txBody>
          <a:bodyPr spcFirstLastPara="1" wrap="square" lIns="0" tIns="0" rIns="0" bIns="0" anchor="t" anchorCtr="0">
            <a:spAutoFit/>
          </a:bodyPr>
          <a:lstStyle>
            <a:lvl1pPr marL="38100" marR="0" lvl="0" indent="0" algn="l">
              <a:lnSpc>
                <a:spcPct val="103333"/>
              </a:lnSpc>
              <a:spcBef>
                <a:spcPts val="0"/>
              </a:spcBef>
              <a:buNone/>
              <a:defRPr sz="1200" b="0" i="0">
                <a:solidFill>
                  <a:srgbClr val="888888"/>
                </a:solidFill>
                <a:latin typeface="Calibri"/>
                <a:ea typeface="Calibri"/>
                <a:cs typeface="Calibri"/>
                <a:sym typeface="Calibri"/>
              </a:defRPr>
            </a:lvl1pPr>
            <a:lvl2pPr marL="38100" marR="0" lvl="1" indent="0" algn="l">
              <a:lnSpc>
                <a:spcPct val="103333"/>
              </a:lnSpc>
              <a:spcBef>
                <a:spcPts val="0"/>
              </a:spcBef>
              <a:buNone/>
              <a:defRPr sz="1200" b="0" i="0">
                <a:solidFill>
                  <a:srgbClr val="888888"/>
                </a:solidFill>
                <a:latin typeface="Calibri"/>
                <a:ea typeface="Calibri"/>
                <a:cs typeface="Calibri"/>
                <a:sym typeface="Calibri"/>
              </a:defRPr>
            </a:lvl2pPr>
            <a:lvl3pPr marL="38100" marR="0" lvl="2" indent="0" algn="l">
              <a:lnSpc>
                <a:spcPct val="103333"/>
              </a:lnSpc>
              <a:spcBef>
                <a:spcPts val="0"/>
              </a:spcBef>
              <a:buNone/>
              <a:defRPr sz="1200" b="0" i="0">
                <a:solidFill>
                  <a:srgbClr val="888888"/>
                </a:solidFill>
                <a:latin typeface="Calibri"/>
                <a:ea typeface="Calibri"/>
                <a:cs typeface="Calibri"/>
                <a:sym typeface="Calibri"/>
              </a:defRPr>
            </a:lvl3pPr>
            <a:lvl4pPr marL="38100" marR="0" lvl="3" indent="0" algn="l">
              <a:lnSpc>
                <a:spcPct val="103333"/>
              </a:lnSpc>
              <a:spcBef>
                <a:spcPts val="0"/>
              </a:spcBef>
              <a:buNone/>
              <a:defRPr sz="1200" b="0" i="0">
                <a:solidFill>
                  <a:srgbClr val="888888"/>
                </a:solidFill>
                <a:latin typeface="Calibri"/>
                <a:ea typeface="Calibri"/>
                <a:cs typeface="Calibri"/>
                <a:sym typeface="Calibri"/>
              </a:defRPr>
            </a:lvl4pPr>
            <a:lvl5pPr marL="38100" marR="0" lvl="4" indent="0" algn="l">
              <a:lnSpc>
                <a:spcPct val="103333"/>
              </a:lnSpc>
              <a:spcBef>
                <a:spcPts val="0"/>
              </a:spcBef>
              <a:buNone/>
              <a:defRPr sz="1200" b="0" i="0">
                <a:solidFill>
                  <a:srgbClr val="888888"/>
                </a:solidFill>
                <a:latin typeface="Calibri"/>
                <a:ea typeface="Calibri"/>
                <a:cs typeface="Calibri"/>
                <a:sym typeface="Calibri"/>
              </a:defRPr>
            </a:lvl5pPr>
            <a:lvl6pPr marL="38100" marR="0" lvl="5" indent="0" algn="l">
              <a:lnSpc>
                <a:spcPct val="103333"/>
              </a:lnSpc>
              <a:spcBef>
                <a:spcPts val="0"/>
              </a:spcBef>
              <a:buNone/>
              <a:defRPr sz="1200" b="0" i="0">
                <a:solidFill>
                  <a:srgbClr val="888888"/>
                </a:solidFill>
                <a:latin typeface="Calibri"/>
                <a:ea typeface="Calibri"/>
                <a:cs typeface="Calibri"/>
                <a:sym typeface="Calibri"/>
              </a:defRPr>
            </a:lvl6pPr>
            <a:lvl7pPr marL="38100" marR="0" lvl="6" indent="0" algn="l">
              <a:lnSpc>
                <a:spcPct val="103333"/>
              </a:lnSpc>
              <a:spcBef>
                <a:spcPts val="0"/>
              </a:spcBef>
              <a:buNone/>
              <a:defRPr sz="1200" b="0" i="0">
                <a:solidFill>
                  <a:srgbClr val="888888"/>
                </a:solidFill>
                <a:latin typeface="Calibri"/>
                <a:ea typeface="Calibri"/>
                <a:cs typeface="Calibri"/>
                <a:sym typeface="Calibri"/>
              </a:defRPr>
            </a:lvl7pPr>
            <a:lvl8pPr marL="38100" marR="0" lvl="7" indent="0" algn="l">
              <a:lnSpc>
                <a:spcPct val="103333"/>
              </a:lnSpc>
              <a:spcBef>
                <a:spcPts val="0"/>
              </a:spcBef>
              <a:buNone/>
              <a:defRPr sz="1200" b="0" i="0">
                <a:solidFill>
                  <a:srgbClr val="888888"/>
                </a:solidFill>
                <a:latin typeface="Calibri"/>
                <a:ea typeface="Calibri"/>
                <a:cs typeface="Calibri"/>
                <a:sym typeface="Calibri"/>
              </a:defRPr>
            </a:lvl8pPr>
            <a:lvl9pPr marL="38100" marR="0" lvl="8" indent="0" algn="l">
              <a:lnSpc>
                <a:spcPct val="103333"/>
              </a:lnSpc>
              <a:spcBef>
                <a:spcPts val="0"/>
              </a:spcBef>
              <a:buNone/>
              <a:defRPr sz="1200" b="0" i="0">
                <a:solidFill>
                  <a:srgbClr val="888888"/>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30"/>
          <p:cNvPicPr preferRelativeResize="0"/>
          <p:nvPr/>
        </p:nvPicPr>
        <p:blipFill rotWithShape="1">
          <a:blip r:embed="rId7">
            <a:alphaModFix/>
          </a:blip>
          <a:srcRect/>
          <a:stretch/>
        </p:blipFill>
        <p:spPr>
          <a:xfrm>
            <a:off x="152379" y="0"/>
            <a:ext cx="1293088" cy="1108360"/>
          </a:xfrm>
          <a:prstGeom prst="rect">
            <a:avLst/>
          </a:prstGeom>
          <a:noFill/>
          <a:ln>
            <a:noFill/>
          </a:ln>
        </p:spPr>
      </p:pic>
      <p:pic>
        <p:nvPicPr>
          <p:cNvPr id="11" name="Google Shape;11;p30"/>
          <p:cNvPicPr preferRelativeResize="0"/>
          <p:nvPr/>
        </p:nvPicPr>
        <p:blipFill rotWithShape="1">
          <a:blip r:embed="rId8">
            <a:alphaModFix/>
          </a:blip>
          <a:srcRect/>
          <a:stretch/>
        </p:blipFill>
        <p:spPr>
          <a:xfrm>
            <a:off x="10871201" y="0"/>
            <a:ext cx="1320799" cy="1224480"/>
          </a:xfrm>
          <a:prstGeom prst="rect">
            <a:avLst/>
          </a:prstGeom>
          <a:noFill/>
          <a:ln>
            <a:noFill/>
          </a:ln>
        </p:spPr>
      </p:pic>
      <p:sp>
        <p:nvSpPr>
          <p:cNvPr id="12" name="Google Shape;12;p30"/>
          <p:cNvSpPr txBox="1">
            <a:spLocks noGrp="1"/>
          </p:cNvSpPr>
          <p:nvPr>
            <p:ph type="title"/>
          </p:nvPr>
        </p:nvSpPr>
        <p:spPr>
          <a:xfrm>
            <a:off x="3447548" y="264933"/>
            <a:ext cx="5296905" cy="6350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30"/>
          <p:cNvSpPr txBox="1">
            <a:spLocks noGrp="1"/>
          </p:cNvSpPr>
          <p:nvPr>
            <p:ph type="body" idx="1"/>
          </p:nvPr>
        </p:nvSpPr>
        <p:spPr>
          <a:xfrm>
            <a:off x="649136" y="2118233"/>
            <a:ext cx="10893725" cy="369332"/>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4" name="Google Shape;14;p30"/>
          <p:cNvSpPr txBox="1">
            <a:spLocks noGrp="1"/>
          </p:cNvSpPr>
          <p:nvPr>
            <p:ph type="ftr" idx="11"/>
          </p:nvPr>
        </p:nvSpPr>
        <p:spPr>
          <a:xfrm>
            <a:off x="4145280" y="6377940"/>
            <a:ext cx="3901440" cy="276999"/>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Department of Computer Science &amp; Engineering</a:t>
            </a:r>
            <a:endParaRPr/>
          </a:p>
        </p:txBody>
      </p:sp>
      <p:sp>
        <p:nvSpPr>
          <p:cNvPr id="15" name="Google Shape;15;p30"/>
          <p:cNvSpPr txBox="1">
            <a:spLocks noGrp="1"/>
          </p:cNvSpPr>
          <p:nvPr>
            <p:ph type="dt" idx="10"/>
          </p:nvPr>
        </p:nvSpPr>
        <p:spPr>
          <a:xfrm>
            <a:off x="706967" y="6466776"/>
            <a:ext cx="1013459" cy="156068"/>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D9F0FC0B-B9CC-4C79-B2C6-289246D0E55C}" type="datetime1">
              <a:rPr lang="en-US" smtClean="0"/>
              <a:t>4/29/2023</a:t>
            </a:fld>
            <a:endParaRPr/>
          </a:p>
        </p:txBody>
      </p:sp>
      <p:sp>
        <p:nvSpPr>
          <p:cNvPr id="16" name="Google Shape;16;p30"/>
          <p:cNvSpPr txBox="1">
            <a:spLocks noGrp="1"/>
          </p:cNvSpPr>
          <p:nvPr>
            <p:ph type="sldNum" idx="12"/>
          </p:nvPr>
        </p:nvSpPr>
        <p:spPr>
          <a:xfrm>
            <a:off x="11211321" y="6466763"/>
            <a:ext cx="308187" cy="156068"/>
          </a:xfrm>
          <a:prstGeom prst="rect">
            <a:avLst/>
          </a:prstGeom>
          <a:noFill/>
          <a:ln>
            <a:noFill/>
          </a:ln>
        </p:spPr>
        <p:txBody>
          <a:bodyPr spcFirstLastPara="1" wrap="square" lIns="0" tIns="0" rIns="0" bIns="0" anchor="t" anchorCtr="0">
            <a:spAutoFit/>
          </a:bodyPr>
          <a:lstStyle>
            <a:lvl1pPr marL="38100" marR="0" lvl="0" indent="0" algn="l" rtl="0">
              <a:lnSpc>
                <a:spcPct val="103333"/>
              </a:lnSpc>
              <a:spcBef>
                <a:spcPts val="0"/>
              </a:spcBef>
              <a:buNone/>
              <a:defRPr sz="1200" b="0" i="0" u="none" strike="noStrike" cap="none">
                <a:solidFill>
                  <a:srgbClr val="888888"/>
                </a:solidFill>
                <a:latin typeface="Calibri"/>
                <a:ea typeface="Calibri"/>
                <a:cs typeface="Calibri"/>
                <a:sym typeface="Calibri"/>
              </a:defRPr>
            </a:lvl1pPr>
            <a:lvl2pPr marL="38100" marR="0" lvl="1" indent="0" algn="l" rtl="0">
              <a:lnSpc>
                <a:spcPct val="103333"/>
              </a:lnSpc>
              <a:spcBef>
                <a:spcPts val="0"/>
              </a:spcBef>
              <a:buNone/>
              <a:defRPr sz="1200" b="0" i="0" u="none" strike="noStrike" cap="none">
                <a:solidFill>
                  <a:srgbClr val="888888"/>
                </a:solidFill>
                <a:latin typeface="Calibri"/>
                <a:ea typeface="Calibri"/>
                <a:cs typeface="Calibri"/>
                <a:sym typeface="Calibri"/>
              </a:defRPr>
            </a:lvl2pPr>
            <a:lvl3pPr marL="38100" marR="0" lvl="2" indent="0" algn="l" rtl="0">
              <a:lnSpc>
                <a:spcPct val="103333"/>
              </a:lnSpc>
              <a:spcBef>
                <a:spcPts val="0"/>
              </a:spcBef>
              <a:buNone/>
              <a:defRPr sz="1200" b="0" i="0" u="none" strike="noStrike" cap="none">
                <a:solidFill>
                  <a:srgbClr val="888888"/>
                </a:solidFill>
                <a:latin typeface="Calibri"/>
                <a:ea typeface="Calibri"/>
                <a:cs typeface="Calibri"/>
                <a:sym typeface="Calibri"/>
              </a:defRPr>
            </a:lvl3pPr>
            <a:lvl4pPr marL="38100" marR="0" lvl="3" indent="0" algn="l" rtl="0">
              <a:lnSpc>
                <a:spcPct val="103333"/>
              </a:lnSpc>
              <a:spcBef>
                <a:spcPts val="0"/>
              </a:spcBef>
              <a:buNone/>
              <a:defRPr sz="1200" b="0" i="0" u="none" strike="noStrike" cap="none">
                <a:solidFill>
                  <a:srgbClr val="888888"/>
                </a:solidFill>
                <a:latin typeface="Calibri"/>
                <a:ea typeface="Calibri"/>
                <a:cs typeface="Calibri"/>
                <a:sym typeface="Calibri"/>
              </a:defRPr>
            </a:lvl4pPr>
            <a:lvl5pPr marL="38100" marR="0" lvl="4" indent="0" algn="l" rtl="0">
              <a:lnSpc>
                <a:spcPct val="103333"/>
              </a:lnSpc>
              <a:spcBef>
                <a:spcPts val="0"/>
              </a:spcBef>
              <a:buNone/>
              <a:defRPr sz="1200" b="0" i="0" u="none" strike="noStrike" cap="none">
                <a:solidFill>
                  <a:srgbClr val="888888"/>
                </a:solidFill>
                <a:latin typeface="Calibri"/>
                <a:ea typeface="Calibri"/>
                <a:cs typeface="Calibri"/>
                <a:sym typeface="Calibri"/>
              </a:defRPr>
            </a:lvl5pPr>
            <a:lvl6pPr marL="38100" marR="0" lvl="5" indent="0" algn="l" rtl="0">
              <a:lnSpc>
                <a:spcPct val="103333"/>
              </a:lnSpc>
              <a:spcBef>
                <a:spcPts val="0"/>
              </a:spcBef>
              <a:buNone/>
              <a:defRPr sz="1200" b="0" i="0" u="none" strike="noStrike" cap="none">
                <a:solidFill>
                  <a:srgbClr val="888888"/>
                </a:solidFill>
                <a:latin typeface="Calibri"/>
                <a:ea typeface="Calibri"/>
                <a:cs typeface="Calibri"/>
                <a:sym typeface="Calibri"/>
              </a:defRPr>
            </a:lvl6pPr>
            <a:lvl7pPr marL="38100" marR="0" lvl="6" indent="0" algn="l" rtl="0">
              <a:lnSpc>
                <a:spcPct val="103333"/>
              </a:lnSpc>
              <a:spcBef>
                <a:spcPts val="0"/>
              </a:spcBef>
              <a:buNone/>
              <a:defRPr sz="1200" b="0" i="0" u="none" strike="noStrike" cap="none">
                <a:solidFill>
                  <a:srgbClr val="888888"/>
                </a:solidFill>
                <a:latin typeface="Calibri"/>
                <a:ea typeface="Calibri"/>
                <a:cs typeface="Calibri"/>
                <a:sym typeface="Calibri"/>
              </a:defRPr>
            </a:lvl7pPr>
            <a:lvl8pPr marL="38100" marR="0" lvl="7" indent="0" algn="l" rtl="0">
              <a:lnSpc>
                <a:spcPct val="103333"/>
              </a:lnSpc>
              <a:spcBef>
                <a:spcPts val="0"/>
              </a:spcBef>
              <a:buNone/>
              <a:defRPr sz="1200" b="0" i="0" u="none" strike="noStrike" cap="none">
                <a:solidFill>
                  <a:srgbClr val="888888"/>
                </a:solidFill>
                <a:latin typeface="Calibri"/>
                <a:ea typeface="Calibri"/>
                <a:cs typeface="Calibri"/>
                <a:sym typeface="Calibri"/>
              </a:defRPr>
            </a:lvl8pPr>
            <a:lvl9pPr marL="38100" marR="0" lvl="8" indent="0" algn="l" rtl="0">
              <a:lnSpc>
                <a:spcPct val="103333"/>
              </a:lnSpc>
              <a:spcBef>
                <a:spcPts val="0"/>
              </a:spcBef>
              <a:buNone/>
              <a:defRPr sz="1200" b="0" i="0" u="none" strike="noStrike" cap="none">
                <a:solidFill>
                  <a:srgbClr val="888888"/>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www.kaggle.com/datasets/avk256/cnmc-leukemia"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9"/>
        <p:cNvGrpSpPr/>
        <p:nvPr/>
      </p:nvGrpSpPr>
      <p:grpSpPr>
        <a:xfrm>
          <a:off x="0" y="0"/>
          <a:ext cx="0" cy="0"/>
          <a:chOff x="0" y="0"/>
          <a:chExt cx="0" cy="0"/>
        </a:xfrm>
      </p:grpSpPr>
      <p:sp>
        <p:nvSpPr>
          <p:cNvPr id="50" name="Google Shape;50;p1"/>
          <p:cNvSpPr txBox="1">
            <a:spLocks noGrp="1"/>
          </p:cNvSpPr>
          <p:nvPr>
            <p:ph type="title"/>
          </p:nvPr>
        </p:nvSpPr>
        <p:spPr>
          <a:xfrm>
            <a:off x="1981200" y="38414"/>
            <a:ext cx="7848600" cy="1613262"/>
          </a:xfrm>
          <a:prstGeom prst="rect">
            <a:avLst/>
          </a:prstGeom>
          <a:noFill/>
          <a:ln>
            <a:noFill/>
          </a:ln>
        </p:spPr>
        <p:txBody>
          <a:bodyPr spcFirstLastPara="1" wrap="square" lIns="0" tIns="12700" rIns="0" bIns="0" anchor="t" anchorCtr="0">
            <a:spAutoFit/>
          </a:bodyPr>
          <a:lstStyle/>
          <a:p>
            <a:pPr marL="704850" marR="5080" lvl="0" indent="-692785" algn="ctr" rtl="0">
              <a:spcBef>
                <a:spcPts val="0"/>
              </a:spcBef>
              <a:spcAft>
                <a:spcPts val="0"/>
              </a:spcAft>
              <a:buNone/>
            </a:pPr>
            <a:r>
              <a:rPr lang="en-US" sz="2800">
                <a:latin typeface="Times New Roman"/>
                <a:ea typeface="Times New Roman"/>
                <a:cs typeface="Times New Roman"/>
                <a:sym typeface="Times New Roman"/>
              </a:rPr>
              <a:t>BVRIT HYDERABAD </a:t>
            </a:r>
            <a:br>
              <a:rPr lang="en-US" sz="2800">
                <a:latin typeface="Times New Roman"/>
                <a:ea typeface="Times New Roman"/>
                <a:cs typeface="Times New Roman"/>
                <a:sym typeface="Times New Roman"/>
              </a:rPr>
            </a:br>
            <a:r>
              <a:rPr lang="en-US" sz="2800">
                <a:latin typeface="Times New Roman"/>
                <a:ea typeface="Times New Roman"/>
                <a:cs typeface="Times New Roman"/>
                <a:sym typeface="Times New Roman"/>
              </a:rPr>
              <a:t>College of Engineering for Women</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  </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Department of Computer Science &amp; Engineering</a:t>
            </a:r>
            <a:endParaRPr sz="2400">
              <a:latin typeface="Times New Roman"/>
              <a:ea typeface="Times New Roman"/>
              <a:cs typeface="Times New Roman"/>
              <a:sym typeface="Times New Roman"/>
            </a:endParaRPr>
          </a:p>
        </p:txBody>
      </p:sp>
      <p:pic>
        <p:nvPicPr>
          <p:cNvPr id="51" name="Google Shape;51;p1"/>
          <p:cNvPicPr preferRelativeResize="0"/>
          <p:nvPr/>
        </p:nvPicPr>
        <p:blipFill rotWithShape="1">
          <a:blip r:embed="rId3">
            <a:alphaModFix/>
          </a:blip>
          <a:srcRect/>
          <a:stretch/>
        </p:blipFill>
        <p:spPr>
          <a:xfrm>
            <a:off x="123338" y="18361"/>
            <a:ext cx="1050388" cy="1200443"/>
          </a:xfrm>
          <a:prstGeom prst="rect">
            <a:avLst/>
          </a:prstGeom>
          <a:noFill/>
          <a:ln>
            <a:noFill/>
          </a:ln>
        </p:spPr>
      </p:pic>
      <p:sp>
        <p:nvSpPr>
          <p:cNvPr id="52" name="Google Shape;52;p1"/>
          <p:cNvSpPr txBox="1"/>
          <p:nvPr/>
        </p:nvSpPr>
        <p:spPr>
          <a:xfrm>
            <a:off x="1157777" y="2688189"/>
            <a:ext cx="12192000" cy="751488"/>
          </a:xfrm>
          <a:prstGeom prst="rect">
            <a:avLst/>
          </a:prstGeom>
          <a:noFill/>
          <a:ln>
            <a:noFill/>
          </a:ln>
        </p:spPr>
        <p:txBody>
          <a:bodyPr spcFirstLastPara="1" wrap="square" lIns="0" tIns="12700" rIns="0" bIns="0" anchor="t" anchorCtr="0">
            <a:spAutoFit/>
          </a:bodyPr>
          <a:lstStyle/>
          <a:p>
            <a:pPr marL="0" marR="0" lvl="0" indent="0" algn="ctr" rtl="0">
              <a:spcBef>
                <a:spcPts val="0"/>
              </a:spcBef>
              <a:spcAft>
                <a:spcPts val="0"/>
              </a:spcAft>
              <a:buNone/>
            </a:pPr>
            <a:r>
              <a:rPr lang="en-IN" sz="2400" b="1" dirty="0">
                <a:latin typeface="Times New Roman" panose="02020603050405020304" pitchFamily="18" charset="0"/>
                <a:cs typeface="Times New Roman" panose="02020603050405020304" pitchFamily="18" charset="0"/>
              </a:rPr>
              <a:t>Bone Marrow Cancer Detection from Leukocytes using Neural Networks 						</a:t>
            </a:r>
            <a:endParaRPr sz="2400" b="0" i="0" u="none" strike="noStrike" cap="none" dirty="0">
              <a:solidFill>
                <a:schemeClr val="dk1"/>
              </a:solidFill>
              <a:latin typeface="Calibri"/>
              <a:ea typeface="Calibri"/>
              <a:cs typeface="Calibri"/>
              <a:sym typeface="Calibri"/>
            </a:endParaRPr>
          </a:p>
        </p:txBody>
      </p:sp>
      <p:sp>
        <p:nvSpPr>
          <p:cNvPr id="53" name="Google Shape;53;p1"/>
          <p:cNvSpPr txBox="1"/>
          <p:nvPr/>
        </p:nvSpPr>
        <p:spPr>
          <a:xfrm>
            <a:off x="1157777" y="4726472"/>
            <a:ext cx="4841875" cy="869469"/>
          </a:xfrm>
          <a:prstGeom prst="rect">
            <a:avLst/>
          </a:prstGeom>
          <a:noFill/>
          <a:ln>
            <a:noFill/>
          </a:ln>
        </p:spPr>
        <p:txBody>
          <a:bodyPr spcFirstLastPara="1" wrap="square" lIns="0" tIns="12700" rIns="0" bIns="0" anchor="t" anchorCtr="0">
            <a:spAutoFit/>
          </a:bodyPr>
          <a:lstStyle/>
          <a:p>
            <a:pPr marL="12700" marR="5080" lvl="0" indent="0" algn="l" rtl="0">
              <a:spcBef>
                <a:spcPts val="0"/>
              </a:spcBef>
              <a:spcAft>
                <a:spcPts val="0"/>
              </a:spcAft>
              <a:buNone/>
            </a:pPr>
            <a:r>
              <a:rPr lang="en-US"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Under the Guidance of :</a:t>
            </a:r>
            <a:endParaRPr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12700" marR="5080" lvl="0" indent="0" algn="l" rtl="0">
              <a:spcBef>
                <a:spcPts val="100"/>
              </a:spcBef>
              <a:spcAft>
                <a:spcPts val="0"/>
              </a:spcAft>
              <a:buNone/>
            </a:pPr>
            <a:r>
              <a:rPr lang="en-US"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Name: </a:t>
            </a:r>
            <a:r>
              <a:rPr lang="en-US"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Ms. A. Kranthi</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12700" marR="5080" lvl="0" indent="0" algn="l" rtl="0">
              <a:spcBef>
                <a:spcPts val="100"/>
              </a:spcBef>
              <a:spcAft>
                <a:spcPts val="0"/>
              </a:spcAft>
              <a:buNone/>
            </a:pPr>
            <a:r>
              <a:rPr lang="en-US"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Designation: </a:t>
            </a:r>
            <a:r>
              <a:rPr lang="en-US"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Assistant Professor</a:t>
            </a:r>
            <a:endParaRPr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pic>
        <p:nvPicPr>
          <p:cNvPr id="54" name="Google Shape;54;p1"/>
          <p:cNvPicPr preferRelativeResize="0"/>
          <p:nvPr/>
        </p:nvPicPr>
        <p:blipFill rotWithShape="1">
          <a:blip r:embed="rId4">
            <a:alphaModFix/>
          </a:blip>
          <a:srcRect/>
          <a:stretch/>
        </p:blipFill>
        <p:spPr>
          <a:xfrm>
            <a:off x="11058010" y="18361"/>
            <a:ext cx="1066799" cy="1322152"/>
          </a:xfrm>
          <a:prstGeom prst="rect">
            <a:avLst/>
          </a:prstGeom>
          <a:noFill/>
          <a:ln>
            <a:noFill/>
          </a:ln>
        </p:spPr>
      </p:pic>
      <p:sp>
        <p:nvSpPr>
          <p:cNvPr id="58" name="Google Shape;58;p1"/>
          <p:cNvSpPr txBox="1"/>
          <p:nvPr/>
        </p:nvSpPr>
        <p:spPr>
          <a:xfrm>
            <a:off x="4275931" y="3534306"/>
            <a:ext cx="364013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dk1"/>
                </a:solidFill>
                <a:latin typeface="Times New Roman"/>
                <a:ea typeface="Times New Roman"/>
                <a:cs typeface="Times New Roman"/>
                <a:sym typeface="Times New Roman"/>
              </a:rPr>
              <a:t>29</a:t>
            </a:r>
            <a:r>
              <a:rPr lang="en-US" sz="1800" baseline="30000" dirty="0">
                <a:solidFill>
                  <a:schemeClr val="dk1"/>
                </a:solidFill>
                <a:latin typeface="Times New Roman"/>
                <a:ea typeface="Times New Roman"/>
                <a:cs typeface="Times New Roman"/>
                <a:sym typeface="Times New Roman"/>
              </a:rPr>
              <a:t>th</a:t>
            </a:r>
            <a:r>
              <a:rPr lang="en-US" sz="1800" dirty="0">
                <a:solidFill>
                  <a:schemeClr val="dk1"/>
                </a:solidFill>
                <a:latin typeface="Times New Roman"/>
                <a:ea typeface="Times New Roman"/>
                <a:cs typeface="Times New Roman"/>
                <a:sym typeface="Times New Roman"/>
              </a:rPr>
              <a:t> April</a:t>
            </a:r>
            <a:r>
              <a:rPr lang="en-US" sz="1800" b="0" i="0" u="none" strike="noStrike" cap="none" dirty="0">
                <a:solidFill>
                  <a:schemeClr val="dk1"/>
                </a:solidFill>
                <a:latin typeface="Times New Roman"/>
                <a:ea typeface="Times New Roman"/>
                <a:cs typeface="Times New Roman"/>
                <a:sym typeface="Times New Roman"/>
              </a:rPr>
              <a:t>, 2023</a:t>
            </a:r>
            <a:endParaRPr sz="1800" b="0" i="0" u="none" strike="noStrike" cap="none" dirty="0">
              <a:solidFill>
                <a:schemeClr val="dk1"/>
              </a:solidFill>
              <a:latin typeface="Times New Roman"/>
              <a:ea typeface="Times New Roman"/>
              <a:cs typeface="Times New Roman"/>
              <a:sym typeface="Times New Roman"/>
            </a:endParaRPr>
          </a:p>
        </p:txBody>
      </p:sp>
      <p:sp>
        <p:nvSpPr>
          <p:cNvPr id="59" name="Google Shape;59;p1"/>
          <p:cNvSpPr/>
          <p:nvPr/>
        </p:nvSpPr>
        <p:spPr>
          <a:xfrm>
            <a:off x="6705600" y="4145545"/>
            <a:ext cx="6096000"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b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Team No: 21</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R. Shreya         	  19WH1A0578</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M. Lekhya Sri           19WH1A0582</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T. Mili Preethika       19WH1A0583</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br>
              <a:rPr lang="en-US" sz="1800" dirty="0">
                <a:solidFill>
                  <a:schemeClr val="dk1"/>
                </a:solidFill>
                <a:latin typeface="Times New Roman" panose="02020603050405020304" pitchFamily="18" charset="0"/>
                <a:ea typeface="Calibri"/>
                <a:cs typeface="Times New Roman" panose="02020603050405020304" pitchFamily="18" charset="0"/>
                <a:sym typeface="Calibri"/>
              </a:rPr>
            </a:b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60" name="Google Shape;60;p1"/>
          <p:cNvSpPr txBox="1"/>
          <p:nvPr/>
        </p:nvSpPr>
        <p:spPr>
          <a:xfrm>
            <a:off x="5095868" y="1928802"/>
            <a:ext cx="137249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Times New Roman"/>
                <a:ea typeface="Times New Roman"/>
                <a:cs typeface="Times New Roman"/>
                <a:sym typeface="Times New Roman"/>
              </a:rPr>
              <a:t>Review 4</a:t>
            </a:r>
            <a:endParaRPr sz="2400" b="1" dirty="0">
              <a:solidFill>
                <a:schemeClr val="dk1"/>
              </a:solidFill>
              <a:latin typeface="Times New Roman"/>
              <a:ea typeface="Times New Roman"/>
              <a:cs typeface="Times New Roman"/>
              <a:sym typeface="Times New Roman"/>
            </a:endParaRPr>
          </a:p>
        </p:txBody>
      </p:sp>
      <p:sp>
        <p:nvSpPr>
          <p:cNvPr id="2" name="Date Placeholder 1">
            <a:extLst>
              <a:ext uri="{FF2B5EF4-FFF2-40B4-BE49-F238E27FC236}">
                <a16:creationId xmlns:a16="http://schemas.microsoft.com/office/drawing/2014/main" id="{7611B503-0201-AD05-1AD6-8E3C8C84F747}"/>
              </a:ext>
            </a:extLst>
          </p:cNvPr>
          <p:cNvSpPr>
            <a:spLocks noGrp="1"/>
          </p:cNvSpPr>
          <p:nvPr>
            <p:ph type="dt" idx="10"/>
          </p:nvPr>
        </p:nvSpPr>
        <p:spPr/>
        <p:txBody>
          <a:bodyPr/>
          <a:lstStyle/>
          <a:p>
            <a:fld id="{2440F635-2304-43BE-8E51-089333543FC4}" type="datetime1">
              <a:rPr lang="en-US" smtClean="0"/>
              <a:t>4/29/2023</a:t>
            </a:fld>
            <a:endParaRPr lang="en-US"/>
          </a:p>
        </p:txBody>
      </p:sp>
      <p:sp>
        <p:nvSpPr>
          <p:cNvPr id="3" name="Footer Placeholder 2">
            <a:extLst>
              <a:ext uri="{FF2B5EF4-FFF2-40B4-BE49-F238E27FC236}">
                <a16:creationId xmlns:a16="http://schemas.microsoft.com/office/drawing/2014/main" id="{D26F3A2D-8AE7-8F16-B3BE-C07C50EE93BC}"/>
              </a:ext>
            </a:extLst>
          </p:cNvPr>
          <p:cNvSpPr>
            <a:spLocks noGrp="1"/>
          </p:cNvSpPr>
          <p:nvPr>
            <p:ph type="ftr" idx="11"/>
          </p:nvPr>
        </p:nvSpPr>
        <p:spPr>
          <a:xfrm>
            <a:off x="4145280" y="6377940"/>
            <a:ext cx="4577480" cy="244891"/>
          </a:xfrm>
        </p:spPr>
        <p:txBody>
          <a:bodyPr/>
          <a:lstStyle/>
          <a:p>
            <a:r>
              <a:rPr lang="en-US" dirty="0"/>
              <a:t>Department of Computer Science &amp; Engineering</a:t>
            </a:r>
          </a:p>
        </p:txBody>
      </p:sp>
      <p:sp>
        <p:nvSpPr>
          <p:cNvPr id="4" name="Slide Number Placeholder 3">
            <a:extLst>
              <a:ext uri="{FF2B5EF4-FFF2-40B4-BE49-F238E27FC236}">
                <a16:creationId xmlns:a16="http://schemas.microsoft.com/office/drawing/2014/main" id="{E55C3E6C-55B7-7D7C-F7EE-9683CE81EFA3}"/>
              </a:ext>
            </a:extLst>
          </p:cNvPr>
          <p:cNvSpPr>
            <a:spLocks noGrp="1"/>
          </p:cNvSpPr>
          <p:nvPr>
            <p:ph type="sldNum"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6"/>
          <p:cNvSpPr txBox="1">
            <a:spLocks noGrp="1"/>
          </p:cNvSpPr>
          <p:nvPr>
            <p:ph type="title"/>
          </p:nvPr>
        </p:nvSpPr>
        <p:spPr>
          <a:xfrm>
            <a:off x="4424506" y="812675"/>
            <a:ext cx="3342987" cy="628377"/>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a:latin typeface="Times New Roman"/>
                <a:ea typeface="Times New Roman"/>
                <a:cs typeface="Times New Roman"/>
                <a:sym typeface="Times New Roman"/>
              </a:rPr>
              <a:t>OBJECTIVE</a:t>
            </a:r>
            <a:endParaRPr>
              <a:latin typeface="Times New Roman"/>
              <a:ea typeface="Times New Roman"/>
              <a:cs typeface="Times New Roman"/>
              <a:sym typeface="Times New Roman"/>
            </a:endParaRPr>
          </a:p>
        </p:txBody>
      </p:sp>
      <p:pic>
        <p:nvPicPr>
          <p:cNvPr id="106" name="Google Shape;106;p6"/>
          <p:cNvPicPr preferRelativeResize="0"/>
          <p:nvPr/>
        </p:nvPicPr>
        <p:blipFill rotWithShape="1">
          <a:blip r:embed="rId3">
            <a:alphaModFix/>
          </a:blip>
          <a:srcRect/>
          <a:stretch/>
        </p:blipFill>
        <p:spPr>
          <a:xfrm>
            <a:off x="11170593" y="0"/>
            <a:ext cx="990599" cy="1224480"/>
          </a:xfrm>
          <a:prstGeom prst="rect">
            <a:avLst/>
          </a:prstGeom>
          <a:noFill/>
          <a:ln>
            <a:noFill/>
          </a:ln>
        </p:spPr>
      </p:pic>
      <p:sp>
        <p:nvSpPr>
          <p:cNvPr id="110" name="Google Shape;110;p6"/>
          <p:cNvSpPr txBox="1"/>
          <p:nvPr/>
        </p:nvSpPr>
        <p:spPr>
          <a:xfrm>
            <a:off x="952464" y="2143116"/>
            <a:ext cx="9822507" cy="2970003"/>
          </a:xfrm>
          <a:prstGeom prst="rect">
            <a:avLst/>
          </a:prstGeom>
          <a:noFill/>
          <a:ln>
            <a:noFill/>
          </a:ln>
        </p:spPr>
        <p:txBody>
          <a:bodyPr spcFirstLastPara="1" wrap="square" lIns="91425" tIns="45700" rIns="91425" bIns="45700" anchor="t" anchorCtr="0">
            <a:spAutoFit/>
          </a:bodyPr>
          <a:lstStyle/>
          <a:p>
            <a:pPr algn="just">
              <a:lnSpc>
                <a:spcPct val="150000"/>
              </a:lnSpc>
            </a:pPr>
            <a:r>
              <a:rPr lang="en-US" sz="2200" dirty="0">
                <a:latin typeface="Times New Roman" panose="02020603050405020304" pitchFamily="18" charset="0"/>
                <a:cs typeface="Times New Roman" panose="02020603050405020304" pitchFamily="18" charset="0"/>
              </a:rPr>
              <a:t>Early detection and diagnosis are key to a good change for a cure. In order to reach a decisive conclusion for the diagnosis of the disease and the degree of progression, it is of paramount importance to identify malignant cells with high accuracy. Our motive is to propose a classifier that has best computational power.</a:t>
            </a:r>
            <a:endParaRPr lang="en-IN"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itchFamily="18" charset="0"/>
              <a:cs typeface="Times New Roman" pitchFamily="18" charset="0"/>
            </a:endParaRPr>
          </a:p>
          <a:p>
            <a:pPr marL="457200" marR="0" lvl="0" indent="-457200" algn="just" rtl="0">
              <a:spcBef>
                <a:spcPts val="0"/>
              </a:spcBef>
              <a:spcAft>
                <a:spcPts val="0"/>
              </a:spcAft>
              <a:buNone/>
            </a:pPr>
            <a:endParaRPr sz="2200" dirty="0">
              <a:solidFill>
                <a:schemeClr val="dk1"/>
              </a:solidFill>
              <a:latin typeface="Times New Roman"/>
              <a:ea typeface="Times New Roman"/>
              <a:cs typeface="Times New Roman"/>
              <a:sym typeface="Times New Roman"/>
            </a:endParaRPr>
          </a:p>
        </p:txBody>
      </p:sp>
      <p:sp>
        <p:nvSpPr>
          <p:cNvPr id="2" name="Date Placeholder 1">
            <a:extLst>
              <a:ext uri="{FF2B5EF4-FFF2-40B4-BE49-F238E27FC236}">
                <a16:creationId xmlns:a16="http://schemas.microsoft.com/office/drawing/2014/main" id="{FA11EADA-3C22-707D-5802-75C00554B9F9}"/>
              </a:ext>
            </a:extLst>
          </p:cNvPr>
          <p:cNvSpPr>
            <a:spLocks noGrp="1"/>
          </p:cNvSpPr>
          <p:nvPr>
            <p:ph type="dt" idx="10"/>
          </p:nvPr>
        </p:nvSpPr>
        <p:spPr/>
        <p:txBody>
          <a:bodyPr/>
          <a:lstStyle/>
          <a:p>
            <a:fld id="{9BF1792F-4CD0-4F2A-993E-83702EBA3B20}" type="datetime1">
              <a:rPr lang="en-US" smtClean="0"/>
              <a:t>4/29/2023</a:t>
            </a:fld>
            <a:endParaRPr lang="en-US"/>
          </a:p>
        </p:txBody>
      </p:sp>
      <p:sp>
        <p:nvSpPr>
          <p:cNvPr id="3" name="Footer Placeholder 2">
            <a:extLst>
              <a:ext uri="{FF2B5EF4-FFF2-40B4-BE49-F238E27FC236}">
                <a16:creationId xmlns:a16="http://schemas.microsoft.com/office/drawing/2014/main" id="{A9E9D436-1105-ED18-E16D-9510A77B5F90}"/>
              </a:ext>
            </a:extLst>
          </p:cNvPr>
          <p:cNvSpPr>
            <a:spLocks noGrp="1"/>
          </p:cNvSpPr>
          <p:nvPr>
            <p:ph type="ftr" idx="11"/>
          </p:nvPr>
        </p:nvSpPr>
        <p:spPr>
          <a:xfrm>
            <a:off x="4145279" y="6377940"/>
            <a:ext cx="4567205" cy="372181"/>
          </a:xfrm>
        </p:spPr>
        <p:txBody>
          <a:bodyPr/>
          <a:lstStyle/>
          <a:p>
            <a:r>
              <a:rPr lang="en-US" dirty="0"/>
              <a:t>Department of Computer Science &amp; Engineering</a:t>
            </a:r>
          </a:p>
        </p:txBody>
      </p:sp>
      <p:sp>
        <p:nvSpPr>
          <p:cNvPr id="4" name="Slide Number Placeholder 3">
            <a:extLst>
              <a:ext uri="{FF2B5EF4-FFF2-40B4-BE49-F238E27FC236}">
                <a16:creationId xmlns:a16="http://schemas.microsoft.com/office/drawing/2014/main" id="{F9DF9EF2-0F0D-00FA-E8F9-73CC28502503}"/>
              </a:ext>
            </a:extLst>
          </p:cNvPr>
          <p:cNvSpPr>
            <a:spLocks noGrp="1"/>
          </p:cNvSpPr>
          <p:nvPr>
            <p:ph type="sldNum"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12"/>
          <p:cNvPicPr preferRelativeResize="0"/>
          <p:nvPr/>
        </p:nvPicPr>
        <p:blipFill rotWithShape="1">
          <a:blip r:embed="rId3">
            <a:alphaModFix/>
          </a:blip>
          <a:srcRect/>
          <a:stretch/>
        </p:blipFill>
        <p:spPr>
          <a:xfrm>
            <a:off x="11173327" y="0"/>
            <a:ext cx="990599" cy="1224480"/>
          </a:xfrm>
          <a:prstGeom prst="rect">
            <a:avLst/>
          </a:prstGeom>
          <a:noFill/>
          <a:ln>
            <a:noFill/>
          </a:ln>
        </p:spPr>
      </p:pic>
      <p:sp>
        <p:nvSpPr>
          <p:cNvPr id="164" name="Google Shape;164;p12"/>
          <p:cNvSpPr txBox="1">
            <a:spLocks noGrp="1"/>
          </p:cNvSpPr>
          <p:nvPr>
            <p:ph type="title"/>
          </p:nvPr>
        </p:nvSpPr>
        <p:spPr>
          <a:xfrm>
            <a:off x="1638300" y="381000"/>
            <a:ext cx="9448800" cy="628377"/>
          </a:xfrm>
          <a:prstGeom prst="rect">
            <a:avLst/>
          </a:prstGeom>
          <a:noFill/>
          <a:ln>
            <a:noFill/>
          </a:ln>
        </p:spPr>
        <p:txBody>
          <a:bodyPr spcFirstLastPara="1" wrap="square" lIns="0" tIns="12700" rIns="0" bIns="0" anchor="t" anchorCtr="0">
            <a:spAutoFit/>
          </a:bodyPr>
          <a:lstStyle/>
          <a:p>
            <a:pPr marL="12700" lvl="0" indent="0" algn="ctr" rtl="0">
              <a:spcBef>
                <a:spcPts val="0"/>
              </a:spcBef>
              <a:spcAft>
                <a:spcPts val="0"/>
              </a:spcAft>
              <a:buNone/>
            </a:pPr>
            <a:r>
              <a:rPr lang="en-US">
                <a:latin typeface="Times New Roman"/>
                <a:ea typeface="Times New Roman"/>
                <a:cs typeface="Times New Roman"/>
                <a:sym typeface="Times New Roman"/>
              </a:rPr>
              <a:t>PROPOSED SYSTEM </a:t>
            </a:r>
            <a:endParaRPr>
              <a:latin typeface="Times New Roman"/>
              <a:ea typeface="Times New Roman"/>
              <a:cs typeface="Times New Roman"/>
              <a:sym typeface="Times New Roman"/>
            </a:endParaRPr>
          </a:p>
        </p:txBody>
      </p:sp>
      <p:sp>
        <p:nvSpPr>
          <p:cNvPr id="168" name="Google Shape;168;p12"/>
          <p:cNvSpPr txBox="1"/>
          <p:nvPr/>
        </p:nvSpPr>
        <p:spPr>
          <a:xfrm>
            <a:off x="741040" y="1802621"/>
            <a:ext cx="10470281" cy="1446509"/>
          </a:xfrm>
          <a:prstGeom prst="rect">
            <a:avLst/>
          </a:prstGeom>
          <a:noFill/>
          <a:ln>
            <a:noFill/>
          </a:ln>
        </p:spPr>
        <p:txBody>
          <a:bodyPr spcFirstLastPara="1" wrap="square" lIns="91425" tIns="45700" rIns="91425" bIns="45700" anchor="t" anchorCtr="0">
            <a:spAutoFit/>
          </a:bodyPr>
          <a:lstStyle/>
          <a:p>
            <a:pPr marL="457200" lvl="3" indent="-457200" algn="just"/>
            <a:r>
              <a:rPr lang="en-US" sz="2200" dirty="0">
                <a:latin typeface="Times New Roman" panose="02020603050405020304" pitchFamily="18" charset="0"/>
                <a:cs typeface="Times New Roman" panose="02020603050405020304" pitchFamily="18" charset="0"/>
              </a:rPr>
              <a:t>With the use of neural networks like ResNet50 and </a:t>
            </a:r>
            <a:r>
              <a:rPr lang="en-US" sz="2200" dirty="0" err="1">
                <a:latin typeface="Times New Roman" panose="02020603050405020304" pitchFamily="18" charset="0"/>
                <a:cs typeface="Times New Roman" panose="02020603050405020304" pitchFamily="18" charset="0"/>
              </a:rPr>
              <a:t>MobileNet</a:t>
            </a:r>
            <a:r>
              <a:rPr lang="en-US" sz="2200" dirty="0">
                <a:latin typeface="Times New Roman" panose="02020603050405020304" pitchFamily="18" charset="0"/>
                <a:cs typeface="Times New Roman" panose="02020603050405020304" pitchFamily="18" charset="0"/>
              </a:rPr>
              <a:t>, the system analyses the</a:t>
            </a:r>
          </a:p>
          <a:p>
            <a:pPr marL="457200" lvl="3" indent="-457200" algn="just"/>
            <a:r>
              <a:rPr lang="en-US" sz="2200" dirty="0">
                <a:latin typeface="Times New Roman" panose="02020603050405020304" pitchFamily="18" charset="0"/>
                <a:cs typeface="Times New Roman" panose="02020603050405020304" pitchFamily="18" charset="0"/>
              </a:rPr>
              <a:t>malignant cells to classify whether they are cancerous or not. We can improve the </a:t>
            </a:r>
          </a:p>
          <a:p>
            <a:pPr marL="457200" lvl="3" indent="-457200" algn="just"/>
            <a:r>
              <a:rPr lang="en-US" sz="2200" dirty="0">
                <a:latin typeface="Times New Roman" panose="02020603050405020304" pitchFamily="18" charset="0"/>
                <a:cs typeface="Times New Roman" panose="02020603050405020304" pitchFamily="18" charset="0"/>
              </a:rPr>
              <a:t>performance of this new system and the model is trained on the larger dataset compared to</a:t>
            </a:r>
          </a:p>
          <a:p>
            <a:pPr marL="457200" lvl="3" indent="-457200" algn="just"/>
            <a:r>
              <a:rPr lang="en-US" sz="2200" dirty="0">
                <a:latin typeface="Times New Roman" panose="02020603050405020304" pitchFamily="18" charset="0"/>
                <a:cs typeface="Times New Roman" panose="02020603050405020304" pitchFamily="18" charset="0"/>
              </a:rPr>
              <a:t>that of the existing one</a:t>
            </a:r>
          </a:p>
        </p:txBody>
      </p:sp>
      <p:sp>
        <p:nvSpPr>
          <p:cNvPr id="2" name="Date Placeholder 1">
            <a:extLst>
              <a:ext uri="{FF2B5EF4-FFF2-40B4-BE49-F238E27FC236}">
                <a16:creationId xmlns:a16="http://schemas.microsoft.com/office/drawing/2014/main" id="{FF38915E-F04E-CDE9-4220-BEDEA21E2A1E}"/>
              </a:ext>
            </a:extLst>
          </p:cNvPr>
          <p:cNvSpPr>
            <a:spLocks noGrp="1"/>
          </p:cNvSpPr>
          <p:nvPr>
            <p:ph type="dt" idx="10"/>
          </p:nvPr>
        </p:nvSpPr>
        <p:spPr/>
        <p:txBody>
          <a:bodyPr/>
          <a:lstStyle/>
          <a:p>
            <a:fld id="{DE0B6C67-FBF5-4277-A534-8BBA274F3A5F}" type="datetime1">
              <a:rPr lang="en-US" smtClean="0"/>
              <a:t>4/29/2023</a:t>
            </a:fld>
            <a:endParaRPr lang="en-US"/>
          </a:p>
        </p:txBody>
      </p:sp>
      <p:sp>
        <p:nvSpPr>
          <p:cNvPr id="3" name="Footer Placeholder 2">
            <a:extLst>
              <a:ext uri="{FF2B5EF4-FFF2-40B4-BE49-F238E27FC236}">
                <a16:creationId xmlns:a16="http://schemas.microsoft.com/office/drawing/2014/main" id="{E8045C73-5F9B-1B91-DFCC-E76B7D1596C4}"/>
              </a:ext>
            </a:extLst>
          </p:cNvPr>
          <p:cNvSpPr>
            <a:spLocks noGrp="1"/>
          </p:cNvSpPr>
          <p:nvPr>
            <p:ph type="ftr" idx="11"/>
          </p:nvPr>
        </p:nvSpPr>
        <p:spPr>
          <a:xfrm>
            <a:off x="4145280" y="6377940"/>
            <a:ext cx="4577480" cy="382456"/>
          </a:xfrm>
        </p:spPr>
        <p:txBody>
          <a:bodyPr/>
          <a:lstStyle/>
          <a:p>
            <a:r>
              <a:rPr lang="en-US" dirty="0"/>
              <a:t>Department of Computer Science &amp; Engineering</a:t>
            </a:r>
          </a:p>
        </p:txBody>
      </p:sp>
      <p:sp>
        <p:nvSpPr>
          <p:cNvPr id="4" name="Slide Number Placeholder 3">
            <a:extLst>
              <a:ext uri="{FF2B5EF4-FFF2-40B4-BE49-F238E27FC236}">
                <a16:creationId xmlns:a16="http://schemas.microsoft.com/office/drawing/2014/main" id="{3E3A48B5-63BB-565A-F3FA-D97C35CFA9E7}"/>
              </a:ext>
            </a:extLst>
          </p:cNvPr>
          <p:cNvSpPr>
            <a:spLocks noGrp="1"/>
          </p:cNvSpPr>
          <p:nvPr>
            <p:ph type="sldNum"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13"/>
          <p:cNvPicPr preferRelativeResize="0"/>
          <p:nvPr/>
        </p:nvPicPr>
        <p:blipFill rotWithShape="1">
          <a:blip r:embed="rId3">
            <a:alphaModFix/>
          </a:blip>
          <a:srcRect/>
          <a:stretch/>
        </p:blipFill>
        <p:spPr>
          <a:xfrm>
            <a:off x="11173327" y="0"/>
            <a:ext cx="990599" cy="1224480"/>
          </a:xfrm>
          <a:prstGeom prst="rect">
            <a:avLst/>
          </a:prstGeom>
          <a:noFill/>
          <a:ln>
            <a:noFill/>
          </a:ln>
        </p:spPr>
      </p:pic>
      <p:sp>
        <p:nvSpPr>
          <p:cNvPr id="174" name="Google Shape;174;p13"/>
          <p:cNvSpPr txBox="1">
            <a:spLocks noGrp="1"/>
          </p:cNvSpPr>
          <p:nvPr>
            <p:ph type="title"/>
          </p:nvPr>
        </p:nvSpPr>
        <p:spPr>
          <a:xfrm>
            <a:off x="1638300" y="381000"/>
            <a:ext cx="9448800" cy="628377"/>
          </a:xfrm>
          <a:prstGeom prst="rect">
            <a:avLst/>
          </a:prstGeom>
          <a:noFill/>
          <a:ln>
            <a:noFill/>
          </a:ln>
        </p:spPr>
        <p:txBody>
          <a:bodyPr spcFirstLastPara="1" wrap="square" lIns="0" tIns="12700" rIns="0" bIns="0" anchor="t" anchorCtr="0">
            <a:spAutoFit/>
          </a:bodyPr>
          <a:lstStyle/>
          <a:p>
            <a:pPr marL="12700" lvl="0" indent="0" algn="ctr" rtl="0">
              <a:spcBef>
                <a:spcPts val="0"/>
              </a:spcBef>
              <a:spcAft>
                <a:spcPts val="0"/>
              </a:spcAft>
              <a:buNone/>
            </a:pPr>
            <a:r>
              <a:rPr lang="en-US">
                <a:latin typeface="Times New Roman"/>
                <a:ea typeface="Times New Roman"/>
                <a:cs typeface="Times New Roman"/>
                <a:sym typeface="Times New Roman"/>
              </a:rPr>
              <a:t>ADVANTAGES  </a:t>
            </a:r>
            <a:endParaRPr>
              <a:latin typeface="Times New Roman"/>
              <a:ea typeface="Times New Roman"/>
              <a:cs typeface="Times New Roman"/>
              <a:sym typeface="Times New Roman"/>
            </a:endParaRPr>
          </a:p>
        </p:txBody>
      </p:sp>
      <p:sp>
        <p:nvSpPr>
          <p:cNvPr id="178" name="Google Shape;178;p13"/>
          <p:cNvSpPr txBox="1"/>
          <p:nvPr/>
        </p:nvSpPr>
        <p:spPr>
          <a:xfrm>
            <a:off x="809588" y="1653325"/>
            <a:ext cx="10709920" cy="24160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600" b="1" dirty="0">
              <a:solidFill>
                <a:schemeClr val="dk1"/>
              </a:solidFill>
              <a:latin typeface="Times New Roman"/>
              <a:ea typeface="Times New Roman"/>
              <a:cs typeface="Times New Roman"/>
              <a:sym typeface="Times New Roman"/>
            </a:endParaRP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Good performance</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Increased efficiency</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Higher effectiveness</a:t>
            </a:r>
          </a:p>
          <a:p>
            <a:pPr marL="0" marR="0" lvl="0" indent="0" algn="l" rtl="0">
              <a:spcBef>
                <a:spcPts val="0"/>
              </a:spcBef>
              <a:spcAft>
                <a:spcPts val="0"/>
              </a:spcAft>
              <a:buNone/>
            </a:pPr>
            <a:endParaRPr sz="2600" b="1" dirty="0">
              <a:solidFill>
                <a:schemeClr val="dk1"/>
              </a:solidFill>
              <a:latin typeface="Times New Roman"/>
              <a:ea typeface="Times New Roman"/>
              <a:cs typeface="Times New Roman"/>
              <a:sym typeface="Times New Roman"/>
            </a:endParaRPr>
          </a:p>
        </p:txBody>
      </p:sp>
      <p:sp>
        <p:nvSpPr>
          <p:cNvPr id="2" name="Date Placeholder 1">
            <a:extLst>
              <a:ext uri="{FF2B5EF4-FFF2-40B4-BE49-F238E27FC236}">
                <a16:creationId xmlns:a16="http://schemas.microsoft.com/office/drawing/2014/main" id="{6CF568B3-E738-25A8-2894-4F69D1A0EBCB}"/>
              </a:ext>
            </a:extLst>
          </p:cNvPr>
          <p:cNvSpPr>
            <a:spLocks noGrp="1"/>
          </p:cNvSpPr>
          <p:nvPr>
            <p:ph type="dt" idx="10"/>
          </p:nvPr>
        </p:nvSpPr>
        <p:spPr/>
        <p:txBody>
          <a:bodyPr/>
          <a:lstStyle/>
          <a:p>
            <a:fld id="{FA19799B-82B9-4615-BBFA-A03ABAF6D29D}" type="datetime1">
              <a:rPr lang="en-US" smtClean="0"/>
              <a:t>4/29/2023</a:t>
            </a:fld>
            <a:endParaRPr lang="en-US"/>
          </a:p>
        </p:txBody>
      </p:sp>
      <p:sp>
        <p:nvSpPr>
          <p:cNvPr id="3" name="Footer Placeholder 2">
            <a:extLst>
              <a:ext uri="{FF2B5EF4-FFF2-40B4-BE49-F238E27FC236}">
                <a16:creationId xmlns:a16="http://schemas.microsoft.com/office/drawing/2014/main" id="{FA128DAD-2154-EA11-65E7-DFAAE28F1191}"/>
              </a:ext>
            </a:extLst>
          </p:cNvPr>
          <p:cNvSpPr>
            <a:spLocks noGrp="1"/>
          </p:cNvSpPr>
          <p:nvPr>
            <p:ph type="ftr" idx="11"/>
          </p:nvPr>
        </p:nvSpPr>
        <p:spPr>
          <a:xfrm>
            <a:off x="4145280" y="6377940"/>
            <a:ext cx="4628850" cy="480060"/>
          </a:xfrm>
        </p:spPr>
        <p:txBody>
          <a:bodyPr/>
          <a:lstStyle/>
          <a:p>
            <a:r>
              <a:rPr lang="en-US" dirty="0"/>
              <a:t>Department of Computer Science &amp; Engineering</a:t>
            </a:r>
          </a:p>
        </p:txBody>
      </p:sp>
      <p:sp>
        <p:nvSpPr>
          <p:cNvPr id="4" name="Slide Number Placeholder 3">
            <a:extLst>
              <a:ext uri="{FF2B5EF4-FFF2-40B4-BE49-F238E27FC236}">
                <a16:creationId xmlns:a16="http://schemas.microsoft.com/office/drawing/2014/main" id="{EFBBADEF-4DB3-B6B4-1732-1C66C724BA28}"/>
              </a:ext>
            </a:extLst>
          </p:cNvPr>
          <p:cNvSpPr>
            <a:spLocks noGrp="1"/>
          </p:cNvSpPr>
          <p:nvPr>
            <p:ph type="sldNum"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14"/>
          <p:cNvPicPr preferRelativeResize="0"/>
          <p:nvPr/>
        </p:nvPicPr>
        <p:blipFill rotWithShape="1">
          <a:blip r:embed="rId3">
            <a:alphaModFix/>
          </a:blip>
          <a:srcRect/>
          <a:stretch/>
        </p:blipFill>
        <p:spPr>
          <a:xfrm>
            <a:off x="11197390" y="76200"/>
            <a:ext cx="990599" cy="1224480"/>
          </a:xfrm>
          <a:prstGeom prst="rect">
            <a:avLst/>
          </a:prstGeom>
          <a:noFill/>
          <a:ln>
            <a:noFill/>
          </a:ln>
        </p:spPr>
      </p:pic>
      <p:sp>
        <p:nvSpPr>
          <p:cNvPr id="184" name="Google Shape;184;p14"/>
          <p:cNvSpPr txBox="1">
            <a:spLocks noGrp="1"/>
          </p:cNvSpPr>
          <p:nvPr>
            <p:ph type="title"/>
          </p:nvPr>
        </p:nvSpPr>
        <p:spPr>
          <a:xfrm>
            <a:off x="0" y="104187"/>
            <a:ext cx="12192000" cy="628377"/>
          </a:xfrm>
          <a:prstGeom prst="rect">
            <a:avLst/>
          </a:prstGeom>
          <a:noFill/>
          <a:ln>
            <a:noFill/>
          </a:ln>
        </p:spPr>
        <p:txBody>
          <a:bodyPr spcFirstLastPara="1" wrap="square" lIns="0" tIns="12700" rIns="0" bIns="0" anchor="t" anchorCtr="0">
            <a:spAutoFit/>
          </a:bodyPr>
          <a:lstStyle/>
          <a:p>
            <a:pPr marL="12700" lvl="0" indent="0" algn="ctr" rtl="0">
              <a:spcBef>
                <a:spcPts val="0"/>
              </a:spcBef>
              <a:spcAft>
                <a:spcPts val="0"/>
              </a:spcAft>
              <a:buNone/>
            </a:pPr>
            <a:r>
              <a:rPr lang="en-US">
                <a:latin typeface="Times New Roman"/>
                <a:ea typeface="Times New Roman"/>
                <a:cs typeface="Times New Roman"/>
                <a:sym typeface="Times New Roman"/>
              </a:rPr>
              <a:t>ARCHITECTURE</a:t>
            </a:r>
            <a:endParaRPr>
              <a:latin typeface="Times New Roman"/>
              <a:ea typeface="Times New Roman"/>
              <a:cs typeface="Times New Roman"/>
              <a:sym typeface="Times New Roman"/>
            </a:endParaRPr>
          </a:p>
        </p:txBody>
      </p:sp>
      <p:sp>
        <p:nvSpPr>
          <p:cNvPr id="2" name="Date Placeholder 1">
            <a:extLst>
              <a:ext uri="{FF2B5EF4-FFF2-40B4-BE49-F238E27FC236}">
                <a16:creationId xmlns:a16="http://schemas.microsoft.com/office/drawing/2014/main" id="{18C6A4B4-D926-004C-9E4C-C79DA92B7226}"/>
              </a:ext>
            </a:extLst>
          </p:cNvPr>
          <p:cNvSpPr>
            <a:spLocks noGrp="1"/>
          </p:cNvSpPr>
          <p:nvPr>
            <p:ph type="dt" idx="10"/>
          </p:nvPr>
        </p:nvSpPr>
        <p:spPr/>
        <p:txBody>
          <a:bodyPr/>
          <a:lstStyle/>
          <a:p>
            <a:fld id="{7121B068-216E-4789-8A12-53FF439BD324}" type="datetime1">
              <a:rPr lang="en-US" smtClean="0"/>
              <a:t>4/29/2023</a:t>
            </a:fld>
            <a:endParaRPr lang="en-US"/>
          </a:p>
        </p:txBody>
      </p:sp>
      <p:sp>
        <p:nvSpPr>
          <p:cNvPr id="3" name="Footer Placeholder 2">
            <a:extLst>
              <a:ext uri="{FF2B5EF4-FFF2-40B4-BE49-F238E27FC236}">
                <a16:creationId xmlns:a16="http://schemas.microsoft.com/office/drawing/2014/main" id="{F587C591-8BDA-160C-B644-A89361FA9102}"/>
              </a:ext>
            </a:extLst>
          </p:cNvPr>
          <p:cNvSpPr>
            <a:spLocks noGrp="1"/>
          </p:cNvSpPr>
          <p:nvPr>
            <p:ph type="ftr" idx="11"/>
          </p:nvPr>
        </p:nvSpPr>
        <p:spPr>
          <a:xfrm>
            <a:off x="4145280" y="6377940"/>
            <a:ext cx="4598028" cy="375873"/>
          </a:xfrm>
        </p:spPr>
        <p:txBody>
          <a:bodyPr/>
          <a:lstStyle/>
          <a:p>
            <a:r>
              <a:rPr lang="en-US" dirty="0"/>
              <a:t>Department of Computer Science &amp; Engineering</a:t>
            </a:r>
          </a:p>
        </p:txBody>
      </p:sp>
      <p:sp>
        <p:nvSpPr>
          <p:cNvPr id="4" name="Slide Number Placeholder 3">
            <a:extLst>
              <a:ext uri="{FF2B5EF4-FFF2-40B4-BE49-F238E27FC236}">
                <a16:creationId xmlns:a16="http://schemas.microsoft.com/office/drawing/2014/main" id="{8EC5F200-5244-75AA-1814-BF125D306A27}"/>
              </a:ext>
            </a:extLst>
          </p:cNvPr>
          <p:cNvSpPr>
            <a:spLocks noGrp="1"/>
          </p:cNvSpPr>
          <p:nvPr>
            <p:ph type="sldNum"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13</a:t>
            </a:fld>
            <a:endParaRPr lang="en-US"/>
          </a:p>
        </p:txBody>
      </p:sp>
      <p:pic>
        <p:nvPicPr>
          <p:cNvPr id="5" name="Picture 4">
            <a:extLst>
              <a:ext uri="{FF2B5EF4-FFF2-40B4-BE49-F238E27FC236}">
                <a16:creationId xmlns:a16="http://schemas.microsoft.com/office/drawing/2014/main" id="{A3427BEB-52A4-5DE1-4F8B-D1E9BC0E1C7C}"/>
              </a:ext>
            </a:extLst>
          </p:cNvPr>
          <p:cNvPicPr>
            <a:picLocks noChangeAspect="1"/>
          </p:cNvPicPr>
          <p:nvPr/>
        </p:nvPicPr>
        <p:blipFill>
          <a:blip r:embed="rId4"/>
          <a:stretch>
            <a:fillRect/>
          </a:stretch>
        </p:blipFill>
        <p:spPr>
          <a:xfrm>
            <a:off x="1770513" y="1700634"/>
            <a:ext cx="8650974" cy="345673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15"/>
          <p:cNvPicPr preferRelativeResize="0"/>
          <p:nvPr/>
        </p:nvPicPr>
        <p:blipFill rotWithShape="1">
          <a:blip r:embed="rId3">
            <a:alphaModFix/>
          </a:blip>
          <a:srcRect/>
          <a:stretch/>
        </p:blipFill>
        <p:spPr>
          <a:xfrm>
            <a:off x="11197390" y="76200"/>
            <a:ext cx="990599" cy="1224480"/>
          </a:xfrm>
          <a:prstGeom prst="rect">
            <a:avLst/>
          </a:prstGeom>
          <a:noFill/>
          <a:ln>
            <a:noFill/>
          </a:ln>
        </p:spPr>
      </p:pic>
      <p:sp>
        <p:nvSpPr>
          <p:cNvPr id="194" name="Google Shape;194;p15"/>
          <p:cNvSpPr txBox="1">
            <a:spLocks noGrp="1"/>
          </p:cNvSpPr>
          <p:nvPr>
            <p:ph type="title"/>
          </p:nvPr>
        </p:nvSpPr>
        <p:spPr>
          <a:xfrm>
            <a:off x="3962400" y="104187"/>
            <a:ext cx="5185318" cy="628377"/>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p:txBody>
      </p:sp>
      <p:sp>
        <p:nvSpPr>
          <p:cNvPr id="198" name="Google Shape;198;p15"/>
          <p:cNvSpPr txBox="1"/>
          <p:nvPr/>
        </p:nvSpPr>
        <p:spPr>
          <a:xfrm>
            <a:off x="273977" y="2982744"/>
            <a:ext cx="4787757" cy="89251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600" dirty="0">
                <a:solidFill>
                  <a:schemeClr val="dk1"/>
                </a:solidFill>
                <a:latin typeface="Times New Roman"/>
                <a:ea typeface="Times New Roman"/>
                <a:cs typeface="Times New Roman"/>
                <a:sym typeface="Times New Roman"/>
              </a:rPr>
              <a:t>Data Augmentation </a:t>
            </a:r>
          </a:p>
          <a:p>
            <a:pPr marL="0" marR="0" lvl="0" indent="0" algn="just" rtl="0">
              <a:spcBef>
                <a:spcPts val="0"/>
              </a:spcBef>
              <a:spcAft>
                <a:spcPts val="0"/>
              </a:spcAft>
              <a:buNone/>
            </a:pPr>
            <a:r>
              <a:rPr lang="en-US" sz="2600" dirty="0">
                <a:solidFill>
                  <a:schemeClr val="dk1"/>
                </a:solidFill>
                <a:latin typeface="Times New Roman"/>
                <a:ea typeface="Times New Roman"/>
                <a:cs typeface="Times New Roman"/>
                <a:sym typeface="Times New Roman"/>
              </a:rPr>
              <a:t>Architecture</a:t>
            </a:r>
            <a:endParaRPr sz="2600" b="1" dirty="0">
              <a:solidFill>
                <a:schemeClr val="dk1"/>
              </a:solidFill>
              <a:latin typeface="Times New Roman"/>
              <a:ea typeface="Times New Roman"/>
              <a:cs typeface="Times New Roman"/>
              <a:sym typeface="Times New Roman"/>
            </a:endParaRPr>
          </a:p>
        </p:txBody>
      </p:sp>
      <p:sp>
        <p:nvSpPr>
          <p:cNvPr id="2" name="Date Placeholder 1">
            <a:extLst>
              <a:ext uri="{FF2B5EF4-FFF2-40B4-BE49-F238E27FC236}">
                <a16:creationId xmlns:a16="http://schemas.microsoft.com/office/drawing/2014/main" id="{750F2B83-E479-9B42-8CCC-403E4C4BC8BB}"/>
              </a:ext>
            </a:extLst>
          </p:cNvPr>
          <p:cNvSpPr>
            <a:spLocks noGrp="1"/>
          </p:cNvSpPr>
          <p:nvPr>
            <p:ph type="dt" idx="10"/>
          </p:nvPr>
        </p:nvSpPr>
        <p:spPr/>
        <p:txBody>
          <a:bodyPr/>
          <a:lstStyle/>
          <a:p>
            <a:fld id="{C628299C-61AE-4646-865C-7D3A784E411C}" type="datetime1">
              <a:rPr lang="en-US" smtClean="0"/>
              <a:t>4/29/2023</a:t>
            </a:fld>
            <a:endParaRPr lang="en-US"/>
          </a:p>
        </p:txBody>
      </p:sp>
      <p:sp>
        <p:nvSpPr>
          <p:cNvPr id="3" name="Footer Placeholder 2">
            <a:extLst>
              <a:ext uri="{FF2B5EF4-FFF2-40B4-BE49-F238E27FC236}">
                <a16:creationId xmlns:a16="http://schemas.microsoft.com/office/drawing/2014/main" id="{B30D8E03-4CA4-132D-F38F-D74AD5DA96F1}"/>
              </a:ext>
            </a:extLst>
          </p:cNvPr>
          <p:cNvSpPr>
            <a:spLocks noGrp="1"/>
          </p:cNvSpPr>
          <p:nvPr>
            <p:ph type="ftr" idx="11"/>
          </p:nvPr>
        </p:nvSpPr>
        <p:spPr>
          <a:xfrm>
            <a:off x="4145280" y="6377940"/>
            <a:ext cx="4618576" cy="375873"/>
          </a:xfrm>
        </p:spPr>
        <p:txBody>
          <a:bodyPr/>
          <a:lstStyle/>
          <a:p>
            <a:r>
              <a:rPr lang="en-US" dirty="0"/>
              <a:t>Department of Computer Science &amp; Engineering</a:t>
            </a:r>
          </a:p>
        </p:txBody>
      </p:sp>
      <p:sp>
        <p:nvSpPr>
          <p:cNvPr id="4" name="Slide Number Placeholder 3">
            <a:extLst>
              <a:ext uri="{FF2B5EF4-FFF2-40B4-BE49-F238E27FC236}">
                <a16:creationId xmlns:a16="http://schemas.microsoft.com/office/drawing/2014/main" id="{A912E468-4409-753E-AFD2-11932A650CF5}"/>
              </a:ext>
            </a:extLst>
          </p:cNvPr>
          <p:cNvSpPr>
            <a:spLocks noGrp="1"/>
          </p:cNvSpPr>
          <p:nvPr>
            <p:ph type="sldNum"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14</a:t>
            </a:fld>
            <a:endParaRPr lang="en-US"/>
          </a:p>
        </p:txBody>
      </p:sp>
      <p:pic>
        <p:nvPicPr>
          <p:cNvPr id="6" name="Picture 5">
            <a:extLst>
              <a:ext uri="{FF2B5EF4-FFF2-40B4-BE49-F238E27FC236}">
                <a16:creationId xmlns:a16="http://schemas.microsoft.com/office/drawing/2014/main" id="{1401D1EE-5984-B346-AA65-2BD074E584AD}"/>
              </a:ext>
            </a:extLst>
          </p:cNvPr>
          <p:cNvPicPr>
            <a:picLocks noChangeAspect="1"/>
          </p:cNvPicPr>
          <p:nvPr/>
        </p:nvPicPr>
        <p:blipFill>
          <a:blip r:embed="rId4"/>
          <a:stretch>
            <a:fillRect/>
          </a:stretch>
        </p:blipFill>
        <p:spPr>
          <a:xfrm>
            <a:off x="3684260" y="1366011"/>
            <a:ext cx="6892016" cy="2367610"/>
          </a:xfrm>
          <a:prstGeom prst="rect">
            <a:avLst/>
          </a:prstGeom>
        </p:spPr>
      </p:pic>
      <p:pic>
        <p:nvPicPr>
          <p:cNvPr id="8" name="Picture 7">
            <a:extLst>
              <a:ext uri="{FF2B5EF4-FFF2-40B4-BE49-F238E27FC236}">
                <a16:creationId xmlns:a16="http://schemas.microsoft.com/office/drawing/2014/main" id="{F472DD35-43C5-E388-D98E-46A37B5CE77C}"/>
              </a:ext>
            </a:extLst>
          </p:cNvPr>
          <p:cNvPicPr>
            <a:picLocks noChangeAspect="1"/>
          </p:cNvPicPr>
          <p:nvPr/>
        </p:nvPicPr>
        <p:blipFill>
          <a:blip r:embed="rId5"/>
          <a:stretch>
            <a:fillRect/>
          </a:stretch>
        </p:blipFill>
        <p:spPr>
          <a:xfrm>
            <a:off x="3684260" y="3866881"/>
            <a:ext cx="6817357" cy="221363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16"/>
          <p:cNvPicPr preferRelativeResize="0"/>
          <p:nvPr/>
        </p:nvPicPr>
        <p:blipFill rotWithShape="1">
          <a:blip r:embed="rId3">
            <a:alphaModFix/>
          </a:blip>
          <a:srcRect/>
          <a:stretch/>
        </p:blipFill>
        <p:spPr>
          <a:xfrm>
            <a:off x="11197390" y="76200"/>
            <a:ext cx="990599" cy="1224480"/>
          </a:xfrm>
          <a:prstGeom prst="rect">
            <a:avLst/>
          </a:prstGeom>
          <a:noFill/>
          <a:ln>
            <a:noFill/>
          </a:ln>
        </p:spPr>
      </p:pic>
      <p:sp>
        <p:nvSpPr>
          <p:cNvPr id="213" name="Google Shape;213;p16"/>
          <p:cNvSpPr txBox="1">
            <a:spLocks noGrp="1"/>
          </p:cNvSpPr>
          <p:nvPr>
            <p:ph type="title"/>
          </p:nvPr>
        </p:nvSpPr>
        <p:spPr>
          <a:xfrm>
            <a:off x="3238480" y="104187"/>
            <a:ext cx="5909238" cy="628377"/>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a:latin typeface="Times New Roman"/>
                <a:ea typeface="Times New Roman"/>
                <a:cs typeface="Times New Roman"/>
                <a:sym typeface="Times New Roman"/>
              </a:rPr>
              <a:t>METHODOLOGY(Cont..)</a:t>
            </a:r>
            <a:endParaRPr>
              <a:latin typeface="Times New Roman"/>
              <a:ea typeface="Times New Roman"/>
              <a:cs typeface="Times New Roman"/>
              <a:sym typeface="Times New Roman"/>
            </a:endParaRPr>
          </a:p>
        </p:txBody>
      </p:sp>
      <p:sp>
        <p:nvSpPr>
          <p:cNvPr id="217" name="Google Shape;217;p16"/>
          <p:cNvSpPr txBox="1"/>
          <p:nvPr/>
        </p:nvSpPr>
        <p:spPr>
          <a:xfrm>
            <a:off x="2052797" y="1054458"/>
            <a:ext cx="8458200" cy="49244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600" dirty="0">
                <a:solidFill>
                  <a:schemeClr val="dk1"/>
                </a:solidFill>
                <a:latin typeface="Times New Roman"/>
                <a:ea typeface="Times New Roman"/>
                <a:cs typeface="Times New Roman"/>
                <a:sym typeface="Times New Roman"/>
              </a:rPr>
              <a:t>		         ResNet-50 Architecture</a:t>
            </a:r>
            <a:endParaRPr sz="2600" b="1" dirty="0">
              <a:solidFill>
                <a:schemeClr val="dk1"/>
              </a:solidFill>
              <a:latin typeface="Times New Roman"/>
              <a:ea typeface="Times New Roman"/>
              <a:cs typeface="Times New Roman"/>
              <a:sym typeface="Times New Roman"/>
            </a:endParaRPr>
          </a:p>
        </p:txBody>
      </p:sp>
      <p:sp>
        <p:nvSpPr>
          <p:cNvPr id="2" name="Date Placeholder 1">
            <a:extLst>
              <a:ext uri="{FF2B5EF4-FFF2-40B4-BE49-F238E27FC236}">
                <a16:creationId xmlns:a16="http://schemas.microsoft.com/office/drawing/2014/main" id="{4484437C-8106-A166-E324-1124F499ECB9}"/>
              </a:ext>
            </a:extLst>
          </p:cNvPr>
          <p:cNvSpPr>
            <a:spLocks noGrp="1"/>
          </p:cNvSpPr>
          <p:nvPr>
            <p:ph type="dt" idx="10"/>
          </p:nvPr>
        </p:nvSpPr>
        <p:spPr/>
        <p:txBody>
          <a:bodyPr/>
          <a:lstStyle/>
          <a:p>
            <a:fld id="{FE127843-8D9D-4D67-89BE-ADBEFADE18E0}" type="datetime1">
              <a:rPr lang="en-US" smtClean="0"/>
              <a:t>4/29/2023</a:t>
            </a:fld>
            <a:endParaRPr lang="en-US"/>
          </a:p>
        </p:txBody>
      </p:sp>
      <p:sp>
        <p:nvSpPr>
          <p:cNvPr id="3" name="Footer Placeholder 2">
            <a:extLst>
              <a:ext uri="{FF2B5EF4-FFF2-40B4-BE49-F238E27FC236}">
                <a16:creationId xmlns:a16="http://schemas.microsoft.com/office/drawing/2014/main" id="{D9560018-8A1A-02A2-49AC-3CE110884EE2}"/>
              </a:ext>
            </a:extLst>
          </p:cNvPr>
          <p:cNvSpPr>
            <a:spLocks noGrp="1"/>
          </p:cNvSpPr>
          <p:nvPr>
            <p:ph type="ftr" idx="11"/>
          </p:nvPr>
        </p:nvSpPr>
        <p:spPr>
          <a:xfrm>
            <a:off x="4145280" y="6377940"/>
            <a:ext cx="4721318" cy="244891"/>
          </a:xfrm>
        </p:spPr>
        <p:txBody>
          <a:bodyPr/>
          <a:lstStyle/>
          <a:p>
            <a:r>
              <a:rPr lang="en-US" dirty="0"/>
              <a:t>Department of Computer Science &amp; Engineering</a:t>
            </a:r>
          </a:p>
        </p:txBody>
      </p:sp>
      <p:sp>
        <p:nvSpPr>
          <p:cNvPr id="4" name="Slide Number Placeholder 3">
            <a:extLst>
              <a:ext uri="{FF2B5EF4-FFF2-40B4-BE49-F238E27FC236}">
                <a16:creationId xmlns:a16="http://schemas.microsoft.com/office/drawing/2014/main" id="{E453174B-A3E2-D964-326C-F3AA5A4D4B0A}"/>
              </a:ext>
            </a:extLst>
          </p:cNvPr>
          <p:cNvSpPr>
            <a:spLocks noGrp="1"/>
          </p:cNvSpPr>
          <p:nvPr>
            <p:ph type="sldNum"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15</a:t>
            </a:fld>
            <a:endParaRPr lang="en-US"/>
          </a:p>
        </p:txBody>
      </p:sp>
      <p:pic>
        <p:nvPicPr>
          <p:cNvPr id="6" name="Picture 5">
            <a:extLst>
              <a:ext uri="{FF2B5EF4-FFF2-40B4-BE49-F238E27FC236}">
                <a16:creationId xmlns:a16="http://schemas.microsoft.com/office/drawing/2014/main" id="{FCF6861C-CE4D-EB41-7652-C33F17BC59E5}"/>
              </a:ext>
            </a:extLst>
          </p:cNvPr>
          <p:cNvPicPr>
            <a:picLocks noChangeAspect="1"/>
          </p:cNvPicPr>
          <p:nvPr/>
        </p:nvPicPr>
        <p:blipFill>
          <a:blip r:embed="rId4"/>
          <a:stretch>
            <a:fillRect/>
          </a:stretch>
        </p:blipFill>
        <p:spPr>
          <a:xfrm>
            <a:off x="1982273" y="2280863"/>
            <a:ext cx="8421651" cy="726122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18"/>
          <p:cNvPicPr preferRelativeResize="0"/>
          <p:nvPr/>
        </p:nvPicPr>
        <p:blipFill rotWithShape="1">
          <a:blip r:embed="rId3">
            <a:alphaModFix/>
          </a:blip>
          <a:srcRect/>
          <a:stretch/>
        </p:blipFill>
        <p:spPr>
          <a:xfrm>
            <a:off x="11197390" y="76200"/>
            <a:ext cx="990599" cy="1224480"/>
          </a:xfrm>
          <a:prstGeom prst="rect">
            <a:avLst/>
          </a:prstGeom>
          <a:noFill/>
          <a:ln>
            <a:noFill/>
          </a:ln>
        </p:spPr>
      </p:pic>
      <p:sp>
        <p:nvSpPr>
          <p:cNvPr id="235" name="Google Shape;235;p18"/>
          <p:cNvSpPr txBox="1">
            <a:spLocks noGrp="1"/>
          </p:cNvSpPr>
          <p:nvPr>
            <p:ph type="title"/>
          </p:nvPr>
        </p:nvSpPr>
        <p:spPr>
          <a:xfrm>
            <a:off x="2452662" y="104187"/>
            <a:ext cx="7000924" cy="628377"/>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a:latin typeface="Times New Roman"/>
                <a:ea typeface="Times New Roman"/>
                <a:cs typeface="Times New Roman"/>
                <a:sym typeface="Times New Roman"/>
              </a:rPr>
              <a:t>   METHODOLOGY(Cont..)</a:t>
            </a:r>
            <a:endParaRPr>
              <a:latin typeface="Times New Roman"/>
              <a:ea typeface="Times New Roman"/>
              <a:cs typeface="Times New Roman"/>
              <a:sym typeface="Times New Roman"/>
            </a:endParaRPr>
          </a:p>
        </p:txBody>
      </p:sp>
      <p:sp>
        <p:nvSpPr>
          <p:cNvPr id="2" name="Date Placeholder 1">
            <a:extLst>
              <a:ext uri="{FF2B5EF4-FFF2-40B4-BE49-F238E27FC236}">
                <a16:creationId xmlns:a16="http://schemas.microsoft.com/office/drawing/2014/main" id="{05FC1A4C-893C-FF4E-B9AF-929559D3574B}"/>
              </a:ext>
            </a:extLst>
          </p:cNvPr>
          <p:cNvSpPr>
            <a:spLocks noGrp="1"/>
          </p:cNvSpPr>
          <p:nvPr>
            <p:ph type="dt" idx="10"/>
          </p:nvPr>
        </p:nvSpPr>
        <p:spPr/>
        <p:txBody>
          <a:bodyPr/>
          <a:lstStyle/>
          <a:p>
            <a:fld id="{E028EAFE-ABAE-4C62-A873-14D1BC9D8274}" type="datetime1">
              <a:rPr lang="en-US" smtClean="0"/>
              <a:t>4/29/2023</a:t>
            </a:fld>
            <a:endParaRPr lang="en-US"/>
          </a:p>
        </p:txBody>
      </p:sp>
      <p:sp>
        <p:nvSpPr>
          <p:cNvPr id="3" name="Footer Placeholder 2">
            <a:extLst>
              <a:ext uri="{FF2B5EF4-FFF2-40B4-BE49-F238E27FC236}">
                <a16:creationId xmlns:a16="http://schemas.microsoft.com/office/drawing/2014/main" id="{3F5AA906-29B5-48A2-957D-47227C33371C}"/>
              </a:ext>
            </a:extLst>
          </p:cNvPr>
          <p:cNvSpPr>
            <a:spLocks noGrp="1"/>
          </p:cNvSpPr>
          <p:nvPr>
            <p:ph type="ftr" idx="11"/>
          </p:nvPr>
        </p:nvSpPr>
        <p:spPr>
          <a:xfrm>
            <a:off x="4145280" y="6377940"/>
            <a:ext cx="4587754" cy="375873"/>
          </a:xfrm>
        </p:spPr>
        <p:txBody>
          <a:bodyPr/>
          <a:lstStyle/>
          <a:p>
            <a:r>
              <a:rPr lang="en-US" dirty="0"/>
              <a:t>Department of Computer Science &amp; Engineering</a:t>
            </a:r>
          </a:p>
        </p:txBody>
      </p:sp>
      <p:sp>
        <p:nvSpPr>
          <p:cNvPr id="4" name="Slide Number Placeholder 3">
            <a:extLst>
              <a:ext uri="{FF2B5EF4-FFF2-40B4-BE49-F238E27FC236}">
                <a16:creationId xmlns:a16="http://schemas.microsoft.com/office/drawing/2014/main" id="{EFF5D69E-0553-5E45-6D3D-F46058886DC8}"/>
              </a:ext>
            </a:extLst>
          </p:cNvPr>
          <p:cNvSpPr>
            <a:spLocks noGrp="1"/>
          </p:cNvSpPr>
          <p:nvPr>
            <p:ph type="sldNum"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16</a:t>
            </a:fld>
            <a:endParaRPr lang="en-US"/>
          </a:p>
        </p:txBody>
      </p:sp>
      <p:pic>
        <p:nvPicPr>
          <p:cNvPr id="6" name="Picture 5">
            <a:extLst>
              <a:ext uri="{FF2B5EF4-FFF2-40B4-BE49-F238E27FC236}">
                <a16:creationId xmlns:a16="http://schemas.microsoft.com/office/drawing/2014/main" id="{F23EBA21-7C99-C477-3E10-8B87973306B0}"/>
              </a:ext>
            </a:extLst>
          </p:cNvPr>
          <p:cNvPicPr>
            <a:picLocks noChangeAspect="1"/>
          </p:cNvPicPr>
          <p:nvPr/>
        </p:nvPicPr>
        <p:blipFill>
          <a:blip r:embed="rId4"/>
          <a:stretch>
            <a:fillRect/>
          </a:stretch>
        </p:blipFill>
        <p:spPr>
          <a:xfrm>
            <a:off x="4052755" y="1636755"/>
            <a:ext cx="5575491" cy="4237373"/>
          </a:xfrm>
          <a:prstGeom prst="rect">
            <a:avLst/>
          </a:prstGeom>
        </p:spPr>
      </p:pic>
      <p:sp>
        <p:nvSpPr>
          <p:cNvPr id="7" name="TextBox 6">
            <a:extLst>
              <a:ext uri="{FF2B5EF4-FFF2-40B4-BE49-F238E27FC236}">
                <a16:creationId xmlns:a16="http://schemas.microsoft.com/office/drawing/2014/main" id="{2B132CAE-4A9D-2F43-E47B-477616A99E94}"/>
              </a:ext>
            </a:extLst>
          </p:cNvPr>
          <p:cNvSpPr txBox="1"/>
          <p:nvPr/>
        </p:nvSpPr>
        <p:spPr>
          <a:xfrm>
            <a:off x="4515453" y="1085236"/>
            <a:ext cx="3873357" cy="492443"/>
          </a:xfrm>
          <a:prstGeom prst="rect">
            <a:avLst/>
          </a:prstGeom>
          <a:noFill/>
        </p:spPr>
        <p:txBody>
          <a:bodyPr wrap="square" rtlCol="0">
            <a:spAutoFit/>
          </a:bodyPr>
          <a:lstStyle/>
          <a:p>
            <a:r>
              <a:rPr lang="en-IN" sz="2600" dirty="0">
                <a:latin typeface="Times New Roman" panose="02020603050405020304" pitchFamily="18" charset="0"/>
                <a:cs typeface="Times New Roman" panose="02020603050405020304" pitchFamily="18" charset="0"/>
              </a:rPr>
              <a:t>Skip</a:t>
            </a:r>
            <a:r>
              <a:rPr lang="en-IN" sz="2400" dirty="0">
                <a:latin typeface="Times New Roman" panose="02020603050405020304" pitchFamily="18" charset="0"/>
                <a:cs typeface="Times New Roman" panose="02020603050405020304" pitchFamily="18" charset="0"/>
              </a:rPr>
              <a:t> </a:t>
            </a:r>
            <a:r>
              <a:rPr lang="en-IN" sz="2600" dirty="0">
                <a:latin typeface="Times New Roman" panose="02020603050405020304" pitchFamily="18" charset="0"/>
                <a:cs typeface="Times New Roman" panose="02020603050405020304" pitchFamily="18" charset="0"/>
              </a:rPr>
              <a:t>Connection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17"/>
          <p:cNvPicPr preferRelativeResize="0"/>
          <p:nvPr/>
        </p:nvPicPr>
        <p:blipFill rotWithShape="1">
          <a:blip r:embed="rId3">
            <a:alphaModFix/>
          </a:blip>
          <a:srcRect/>
          <a:stretch/>
        </p:blipFill>
        <p:spPr>
          <a:xfrm>
            <a:off x="11201401" y="127571"/>
            <a:ext cx="990599" cy="1224480"/>
          </a:xfrm>
          <a:prstGeom prst="rect">
            <a:avLst/>
          </a:prstGeom>
          <a:noFill/>
          <a:ln>
            <a:noFill/>
          </a:ln>
        </p:spPr>
      </p:pic>
      <p:sp>
        <p:nvSpPr>
          <p:cNvPr id="224" name="Google Shape;224;p17"/>
          <p:cNvSpPr txBox="1">
            <a:spLocks noGrp="1"/>
          </p:cNvSpPr>
          <p:nvPr>
            <p:ph type="title"/>
          </p:nvPr>
        </p:nvSpPr>
        <p:spPr>
          <a:xfrm>
            <a:off x="2456673" y="155558"/>
            <a:ext cx="7000924" cy="628377"/>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a:latin typeface="Times New Roman"/>
                <a:ea typeface="Times New Roman"/>
                <a:cs typeface="Times New Roman"/>
                <a:sym typeface="Times New Roman"/>
              </a:rPr>
              <a:t>   METHODOLOGY(Cont..)</a:t>
            </a:r>
            <a:endParaRPr>
              <a:latin typeface="Times New Roman"/>
              <a:ea typeface="Times New Roman"/>
              <a:cs typeface="Times New Roman"/>
              <a:sym typeface="Times New Roman"/>
            </a:endParaRPr>
          </a:p>
        </p:txBody>
      </p:sp>
      <p:sp>
        <p:nvSpPr>
          <p:cNvPr id="228" name="Google Shape;228;p17"/>
          <p:cNvSpPr txBox="1"/>
          <p:nvPr/>
        </p:nvSpPr>
        <p:spPr>
          <a:xfrm>
            <a:off x="1870911" y="2165957"/>
            <a:ext cx="8458200" cy="2123618"/>
          </a:xfrm>
          <a:prstGeom prst="rect">
            <a:avLst/>
          </a:prstGeom>
          <a:noFill/>
          <a:ln>
            <a:noFill/>
          </a:ln>
        </p:spPr>
        <p:txBody>
          <a:bodyPr spcFirstLastPara="1" wrap="square" lIns="91425" tIns="45700" rIns="91425" bIns="45700" anchor="t" anchorCtr="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ResNet-50 is a convolutional neural network that is 50 layers deep</a:t>
            </a:r>
          </a:p>
          <a:p>
            <a:endParaRPr lang="en-IN"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50-layer </a:t>
            </a:r>
            <a:r>
              <a:rPr lang="en-US" sz="2200" dirty="0" err="1">
                <a:latin typeface="Times New Roman" panose="02020603050405020304" pitchFamily="18" charset="0"/>
                <a:cs typeface="Times New Roman" panose="02020603050405020304" pitchFamily="18" charset="0"/>
              </a:rPr>
              <a:t>ResNet</a:t>
            </a:r>
            <a:r>
              <a:rPr lang="en-US" sz="2200" dirty="0">
                <a:latin typeface="Times New Roman" panose="02020603050405020304" pitchFamily="18" charset="0"/>
                <a:cs typeface="Times New Roman" panose="02020603050405020304" pitchFamily="18" charset="0"/>
              </a:rPr>
              <a:t> architecture: 7×7 kernel convolution alongside 64 other kernels with a 2-sized stride. A max pooling layer with a 2-sized stride. 9 more layers—3×3,64 kernel convolution, another with 1×1,64 kernels, and a third with 1×1,256 kernels</a:t>
            </a:r>
          </a:p>
        </p:txBody>
      </p:sp>
      <p:sp>
        <p:nvSpPr>
          <p:cNvPr id="2" name="Date Placeholder 1">
            <a:extLst>
              <a:ext uri="{FF2B5EF4-FFF2-40B4-BE49-F238E27FC236}">
                <a16:creationId xmlns:a16="http://schemas.microsoft.com/office/drawing/2014/main" id="{A0064F7E-B03B-037E-9C69-F4C5F3A21A9A}"/>
              </a:ext>
            </a:extLst>
          </p:cNvPr>
          <p:cNvSpPr>
            <a:spLocks noGrp="1"/>
          </p:cNvSpPr>
          <p:nvPr>
            <p:ph type="dt" idx="10"/>
          </p:nvPr>
        </p:nvSpPr>
        <p:spPr>
          <a:xfrm>
            <a:off x="710978" y="6518147"/>
            <a:ext cx="1013459" cy="156068"/>
          </a:xfrm>
        </p:spPr>
        <p:txBody>
          <a:bodyPr/>
          <a:lstStyle/>
          <a:p>
            <a:fld id="{E86A5875-D65B-4DFE-BCBE-CBC12C7E55D3}" type="datetime1">
              <a:rPr lang="en-US" smtClean="0"/>
              <a:t>4/29/2023</a:t>
            </a:fld>
            <a:endParaRPr lang="en-US"/>
          </a:p>
        </p:txBody>
      </p:sp>
      <p:sp>
        <p:nvSpPr>
          <p:cNvPr id="3" name="Footer Placeholder 2">
            <a:extLst>
              <a:ext uri="{FF2B5EF4-FFF2-40B4-BE49-F238E27FC236}">
                <a16:creationId xmlns:a16="http://schemas.microsoft.com/office/drawing/2014/main" id="{D61714CB-CD3C-12E9-7584-A6FDD3D63320}"/>
              </a:ext>
            </a:extLst>
          </p:cNvPr>
          <p:cNvSpPr>
            <a:spLocks noGrp="1"/>
          </p:cNvSpPr>
          <p:nvPr>
            <p:ph type="ftr" idx="11"/>
          </p:nvPr>
        </p:nvSpPr>
        <p:spPr>
          <a:xfrm>
            <a:off x="4149291" y="6429311"/>
            <a:ext cx="4789226" cy="244891"/>
          </a:xfrm>
        </p:spPr>
        <p:txBody>
          <a:bodyPr/>
          <a:lstStyle/>
          <a:p>
            <a:r>
              <a:rPr lang="en-US" dirty="0"/>
              <a:t>Department of Computer Science &amp; Engineering</a:t>
            </a:r>
          </a:p>
        </p:txBody>
      </p:sp>
      <p:sp>
        <p:nvSpPr>
          <p:cNvPr id="4" name="Slide Number Placeholder 3">
            <a:extLst>
              <a:ext uri="{FF2B5EF4-FFF2-40B4-BE49-F238E27FC236}">
                <a16:creationId xmlns:a16="http://schemas.microsoft.com/office/drawing/2014/main" id="{33D8EDCB-7718-5C2D-18B7-2B85AA744F72}"/>
              </a:ext>
            </a:extLst>
          </p:cNvPr>
          <p:cNvSpPr>
            <a:spLocks noGrp="1"/>
          </p:cNvSpPr>
          <p:nvPr>
            <p:ph type="sldNum" idx="12"/>
          </p:nvPr>
        </p:nvSpPr>
        <p:spPr>
          <a:xfrm>
            <a:off x="11215332" y="6518134"/>
            <a:ext cx="308187" cy="156068"/>
          </a:xfrm>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19"/>
          <p:cNvPicPr preferRelativeResize="0"/>
          <p:nvPr/>
        </p:nvPicPr>
        <p:blipFill rotWithShape="1">
          <a:blip r:embed="rId3">
            <a:alphaModFix/>
          </a:blip>
          <a:srcRect/>
          <a:stretch/>
        </p:blipFill>
        <p:spPr>
          <a:xfrm>
            <a:off x="11197390" y="76200"/>
            <a:ext cx="990599" cy="1224480"/>
          </a:xfrm>
          <a:prstGeom prst="rect">
            <a:avLst/>
          </a:prstGeom>
          <a:noFill/>
          <a:ln>
            <a:noFill/>
          </a:ln>
        </p:spPr>
      </p:pic>
      <p:sp>
        <p:nvSpPr>
          <p:cNvPr id="247" name="Google Shape;247;p19"/>
          <p:cNvSpPr txBox="1">
            <a:spLocks noGrp="1"/>
          </p:cNvSpPr>
          <p:nvPr>
            <p:ph type="title"/>
          </p:nvPr>
        </p:nvSpPr>
        <p:spPr>
          <a:xfrm>
            <a:off x="2452662" y="104187"/>
            <a:ext cx="7000924" cy="628377"/>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a:latin typeface="Times New Roman"/>
                <a:ea typeface="Times New Roman"/>
                <a:cs typeface="Times New Roman"/>
                <a:sym typeface="Times New Roman"/>
              </a:rPr>
              <a:t>   METHODOLOGY(Cont..)</a:t>
            </a:r>
            <a:endParaRPr>
              <a:latin typeface="Times New Roman"/>
              <a:ea typeface="Times New Roman"/>
              <a:cs typeface="Times New Roman"/>
              <a:sym typeface="Times New Roman"/>
            </a:endParaRPr>
          </a:p>
        </p:txBody>
      </p:sp>
      <p:sp>
        <p:nvSpPr>
          <p:cNvPr id="251" name="Google Shape;251;p19"/>
          <p:cNvSpPr txBox="1"/>
          <p:nvPr/>
        </p:nvSpPr>
        <p:spPr>
          <a:xfrm>
            <a:off x="2052797" y="1138541"/>
            <a:ext cx="8458200" cy="49244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600" dirty="0">
                <a:solidFill>
                  <a:schemeClr val="dk1"/>
                </a:solidFill>
                <a:latin typeface="Times New Roman"/>
                <a:ea typeface="Times New Roman"/>
                <a:cs typeface="Times New Roman"/>
                <a:sym typeface="Times New Roman"/>
              </a:rPr>
              <a:t>		  MobileNetV2 Architecture</a:t>
            </a:r>
            <a:endParaRPr sz="2600" dirty="0">
              <a:solidFill>
                <a:schemeClr val="dk1"/>
              </a:solidFill>
              <a:latin typeface="Times New Roman"/>
              <a:ea typeface="Times New Roman"/>
              <a:cs typeface="Times New Roman"/>
              <a:sym typeface="Times New Roman"/>
            </a:endParaRPr>
          </a:p>
        </p:txBody>
      </p:sp>
      <p:sp>
        <p:nvSpPr>
          <p:cNvPr id="2" name="Date Placeholder 1">
            <a:extLst>
              <a:ext uri="{FF2B5EF4-FFF2-40B4-BE49-F238E27FC236}">
                <a16:creationId xmlns:a16="http://schemas.microsoft.com/office/drawing/2014/main" id="{07CE7B8D-6C5B-84E2-866C-71708BEF6043}"/>
              </a:ext>
            </a:extLst>
          </p:cNvPr>
          <p:cNvSpPr>
            <a:spLocks noGrp="1"/>
          </p:cNvSpPr>
          <p:nvPr>
            <p:ph type="dt" idx="10"/>
          </p:nvPr>
        </p:nvSpPr>
        <p:spPr/>
        <p:txBody>
          <a:bodyPr/>
          <a:lstStyle/>
          <a:p>
            <a:fld id="{02620C9C-74F5-4B6A-8C21-CA16A416F2C9}" type="datetime1">
              <a:rPr lang="en-US" smtClean="0"/>
              <a:t>4/29/2023</a:t>
            </a:fld>
            <a:endParaRPr lang="en-US"/>
          </a:p>
        </p:txBody>
      </p:sp>
      <p:sp>
        <p:nvSpPr>
          <p:cNvPr id="3" name="Footer Placeholder 2">
            <a:extLst>
              <a:ext uri="{FF2B5EF4-FFF2-40B4-BE49-F238E27FC236}">
                <a16:creationId xmlns:a16="http://schemas.microsoft.com/office/drawing/2014/main" id="{99253FB4-DE98-B006-0EEE-EA1AE1CCD159}"/>
              </a:ext>
            </a:extLst>
          </p:cNvPr>
          <p:cNvSpPr>
            <a:spLocks noGrp="1"/>
          </p:cNvSpPr>
          <p:nvPr>
            <p:ph type="ftr" idx="11"/>
          </p:nvPr>
        </p:nvSpPr>
        <p:spPr>
          <a:xfrm>
            <a:off x="4145279" y="6377940"/>
            <a:ext cx="4526109" cy="375873"/>
          </a:xfrm>
        </p:spPr>
        <p:txBody>
          <a:bodyPr/>
          <a:lstStyle/>
          <a:p>
            <a:r>
              <a:rPr lang="en-US" dirty="0"/>
              <a:t>Department of Computer Science &amp; Engineering</a:t>
            </a:r>
          </a:p>
        </p:txBody>
      </p:sp>
      <p:sp>
        <p:nvSpPr>
          <p:cNvPr id="4" name="Slide Number Placeholder 3">
            <a:extLst>
              <a:ext uri="{FF2B5EF4-FFF2-40B4-BE49-F238E27FC236}">
                <a16:creationId xmlns:a16="http://schemas.microsoft.com/office/drawing/2014/main" id="{AADD05E6-D2F3-C53B-3622-6AD52BCD0B7D}"/>
              </a:ext>
            </a:extLst>
          </p:cNvPr>
          <p:cNvSpPr>
            <a:spLocks noGrp="1"/>
          </p:cNvSpPr>
          <p:nvPr>
            <p:ph type="sldNum"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18</a:t>
            </a:fld>
            <a:endParaRPr lang="en-US"/>
          </a:p>
        </p:txBody>
      </p:sp>
      <p:pic>
        <p:nvPicPr>
          <p:cNvPr id="6" name="Picture 5">
            <a:extLst>
              <a:ext uri="{FF2B5EF4-FFF2-40B4-BE49-F238E27FC236}">
                <a16:creationId xmlns:a16="http://schemas.microsoft.com/office/drawing/2014/main" id="{1DB263CB-4E36-B0DE-7693-3D5E9F733366}"/>
              </a:ext>
            </a:extLst>
          </p:cNvPr>
          <p:cNvPicPr>
            <a:picLocks noChangeAspect="1"/>
          </p:cNvPicPr>
          <p:nvPr/>
        </p:nvPicPr>
        <p:blipFill>
          <a:blip r:embed="rId4"/>
          <a:stretch>
            <a:fillRect/>
          </a:stretch>
        </p:blipFill>
        <p:spPr>
          <a:xfrm>
            <a:off x="2526486" y="1741588"/>
            <a:ext cx="6853276" cy="452574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57" name="Google Shape;257;p20"/>
          <p:cNvPicPr preferRelativeResize="0"/>
          <p:nvPr/>
        </p:nvPicPr>
        <p:blipFill rotWithShape="1">
          <a:blip r:embed="rId3">
            <a:alphaModFix/>
          </a:blip>
          <a:srcRect/>
          <a:stretch/>
        </p:blipFill>
        <p:spPr>
          <a:xfrm>
            <a:off x="11197390" y="76200"/>
            <a:ext cx="990599" cy="1224480"/>
          </a:xfrm>
          <a:prstGeom prst="rect">
            <a:avLst/>
          </a:prstGeom>
          <a:noFill/>
          <a:ln>
            <a:noFill/>
          </a:ln>
        </p:spPr>
      </p:pic>
      <p:sp>
        <p:nvSpPr>
          <p:cNvPr id="258" name="Google Shape;258;p20"/>
          <p:cNvSpPr txBox="1">
            <a:spLocks noGrp="1"/>
          </p:cNvSpPr>
          <p:nvPr>
            <p:ph type="title"/>
          </p:nvPr>
        </p:nvSpPr>
        <p:spPr>
          <a:xfrm>
            <a:off x="2452662" y="104187"/>
            <a:ext cx="7000924" cy="628377"/>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a:latin typeface="Times New Roman"/>
                <a:ea typeface="Times New Roman"/>
                <a:cs typeface="Times New Roman"/>
                <a:sym typeface="Times New Roman"/>
              </a:rPr>
              <a:t>   METHODOLOGY(Cont..)</a:t>
            </a:r>
            <a:endParaRPr>
              <a:latin typeface="Times New Roman"/>
              <a:ea typeface="Times New Roman"/>
              <a:cs typeface="Times New Roman"/>
              <a:sym typeface="Times New Roman"/>
            </a:endParaRPr>
          </a:p>
        </p:txBody>
      </p:sp>
      <p:sp>
        <p:nvSpPr>
          <p:cNvPr id="2" name="Date Placeholder 1">
            <a:extLst>
              <a:ext uri="{FF2B5EF4-FFF2-40B4-BE49-F238E27FC236}">
                <a16:creationId xmlns:a16="http://schemas.microsoft.com/office/drawing/2014/main" id="{0242B488-FE3D-C975-1999-E06BF6CEA301}"/>
              </a:ext>
            </a:extLst>
          </p:cNvPr>
          <p:cNvSpPr>
            <a:spLocks noGrp="1"/>
          </p:cNvSpPr>
          <p:nvPr>
            <p:ph type="dt" idx="10"/>
          </p:nvPr>
        </p:nvSpPr>
        <p:spPr/>
        <p:txBody>
          <a:bodyPr/>
          <a:lstStyle/>
          <a:p>
            <a:fld id="{75D04B82-7FC3-46FD-9E24-3B0EE130A659}" type="datetime1">
              <a:rPr lang="en-US" smtClean="0"/>
              <a:t>4/29/2023</a:t>
            </a:fld>
            <a:endParaRPr lang="en-US"/>
          </a:p>
        </p:txBody>
      </p:sp>
      <p:sp>
        <p:nvSpPr>
          <p:cNvPr id="3" name="Footer Placeholder 2">
            <a:extLst>
              <a:ext uri="{FF2B5EF4-FFF2-40B4-BE49-F238E27FC236}">
                <a16:creationId xmlns:a16="http://schemas.microsoft.com/office/drawing/2014/main" id="{4D65B3C4-2BB9-B79C-73A5-9775AB34D78A}"/>
              </a:ext>
            </a:extLst>
          </p:cNvPr>
          <p:cNvSpPr>
            <a:spLocks noGrp="1"/>
          </p:cNvSpPr>
          <p:nvPr>
            <p:ph type="ftr" idx="11"/>
          </p:nvPr>
        </p:nvSpPr>
        <p:spPr>
          <a:xfrm>
            <a:off x="4145280" y="6377940"/>
            <a:ext cx="4587754" cy="352141"/>
          </a:xfrm>
        </p:spPr>
        <p:txBody>
          <a:bodyPr/>
          <a:lstStyle/>
          <a:p>
            <a:r>
              <a:rPr lang="en-US" dirty="0"/>
              <a:t>Department of Computer Science &amp; Engineering</a:t>
            </a:r>
          </a:p>
        </p:txBody>
      </p:sp>
      <p:sp>
        <p:nvSpPr>
          <p:cNvPr id="4" name="Slide Number Placeholder 3">
            <a:extLst>
              <a:ext uri="{FF2B5EF4-FFF2-40B4-BE49-F238E27FC236}">
                <a16:creationId xmlns:a16="http://schemas.microsoft.com/office/drawing/2014/main" id="{9B971A27-2681-C574-CA0D-F6F0DCEF7C27}"/>
              </a:ext>
            </a:extLst>
          </p:cNvPr>
          <p:cNvSpPr>
            <a:spLocks noGrp="1"/>
          </p:cNvSpPr>
          <p:nvPr>
            <p:ph type="sldNum"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19</a:t>
            </a:fld>
            <a:endParaRPr lang="en-US"/>
          </a:p>
        </p:txBody>
      </p:sp>
      <p:pic>
        <p:nvPicPr>
          <p:cNvPr id="6" name="Picture 5">
            <a:extLst>
              <a:ext uri="{FF2B5EF4-FFF2-40B4-BE49-F238E27FC236}">
                <a16:creationId xmlns:a16="http://schemas.microsoft.com/office/drawing/2014/main" id="{24DBFED4-184C-5D25-7043-7A6D78F6151A}"/>
              </a:ext>
            </a:extLst>
          </p:cNvPr>
          <p:cNvPicPr>
            <a:picLocks noChangeAspect="1"/>
          </p:cNvPicPr>
          <p:nvPr/>
        </p:nvPicPr>
        <p:blipFill>
          <a:blip r:embed="rId4"/>
          <a:stretch>
            <a:fillRect/>
          </a:stretch>
        </p:blipFill>
        <p:spPr>
          <a:xfrm>
            <a:off x="1213696" y="1760488"/>
            <a:ext cx="9858993" cy="394166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4572000" y="212802"/>
            <a:ext cx="3903456" cy="628377"/>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dirty="0">
                <a:latin typeface="Times New Roman"/>
                <a:ea typeface="Times New Roman"/>
                <a:cs typeface="Times New Roman"/>
                <a:sym typeface="Times New Roman"/>
              </a:rPr>
              <a:t>Table of Contents</a:t>
            </a:r>
            <a:endParaRPr>
              <a:latin typeface="Times New Roman"/>
              <a:ea typeface="Times New Roman"/>
              <a:cs typeface="Times New Roman"/>
              <a:sym typeface="Times New Roman"/>
            </a:endParaRPr>
          </a:p>
        </p:txBody>
      </p:sp>
      <p:pic>
        <p:nvPicPr>
          <p:cNvPr id="66" name="Google Shape;66;p2"/>
          <p:cNvPicPr preferRelativeResize="0"/>
          <p:nvPr/>
        </p:nvPicPr>
        <p:blipFill rotWithShape="1">
          <a:blip r:embed="rId3">
            <a:alphaModFix/>
          </a:blip>
          <a:srcRect/>
          <a:stretch/>
        </p:blipFill>
        <p:spPr>
          <a:xfrm>
            <a:off x="11170593" y="0"/>
            <a:ext cx="990599" cy="1224480"/>
          </a:xfrm>
          <a:prstGeom prst="rect">
            <a:avLst/>
          </a:prstGeom>
          <a:noFill/>
          <a:ln>
            <a:noFill/>
          </a:ln>
        </p:spPr>
      </p:pic>
      <p:sp>
        <p:nvSpPr>
          <p:cNvPr id="67" name="Google Shape;67;p2"/>
          <p:cNvSpPr txBox="1"/>
          <p:nvPr/>
        </p:nvSpPr>
        <p:spPr>
          <a:xfrm>
            <a:off x="2667000" y="1197700"/>
            <a:ext cx="8686800" cy="5091137"/>
          </a:xfrm>
          <a:prstGeom prst="rect">
            <a:avLst/>
          </a:prstGeom>
          <a:noFill/>
          <a:ln>
            <a:noFill/>
          </a:ln>
        </p:spPr>
        <p:txBody>
          <a:bodyPr spcFirstLastPara="1" wrap="square" lIns="0" tIns="12700" rIns="0" bIns="0" anchor="t" anchorCtr="0">
            <a:spAutoFit/>
          </a:bodyPr>
          <a:lstStyle/>
          <a:p>
            <a:pPr marL="521969" marR="0" lvl="0" indent="-509269" algn="l" rtl="0">
              <a:spcBef>
                <a:spcPts val="0"/>
              </a:spcBef>
              <a:spcAft>
                <a:spcPts val="0"/>
              </a:spcAft>
              <a:buClr>
                <a:schemeClr val="dk1"/>
              </a:buClr>
              <a:buSzPts val="2200"/>
              <a:buFont typeface="Arial"/>
              <a:buChar char="•"/>
            </a:pPr>
            <a:r>
              <a:rPr lang="en-US" sz="2200" dirty="0">
                <a:solidFill>
                  <a:schemeClr val="dk1"/>
                </a:solidFill>
                <a:latin typeface="Times New Roman"/>
                <a:ea typeface="Times New Roman"/>
                <a:cs typeface="Times New Roman"/>
                <a:sym typeface="Times New Roman"/>
              </a:rPr>
              <a:t>Abstract</a:t>
            </a:r>
            <a:endParaRPr dirty="0"/>
          </a:p>
          <a:p>
            <a:pPr marL="521969" marR="0" lvl="0" indent="-509269" algn="l" rtl="0">
              <a:spcBef>
                <a:spcPts val="0"/>
              </a:spcBef>
              <a:spcAft>
                <a:spcPts val="0"/>
              </a:spcAft>
              <a:buClr>
                <a:schemeClr val="dk1"/>
              </a:buClr>
              <a:buSzPts val="2200"/>
              <a:buFont typeface="Arial"/>
              <a:buChar char="•"/>
            </a:pPr>
            <a:r>
              <a:rPr lang="en-US" sz="2200" dirty="0">
                <a:solidFill>
                  <a:schemeClr val="dk1"/>
                </a:solidFill>
                <a:latin typeface="Times New Roman"/>
                <a:ea typeface="Times New Roman"/>
                <a:cs typeface="Times New Roman"/>
                <a:sym typeface="Times New Roman"/>
              </a:rPr>
              <a:t>Introduction</a:t>
            </a:r>
            <a:endParaRPr dirty="0"/>
          </a:p>
          <a:p>
            <a:pPr marL="521969" marR="0" lvl="0" indent="-509269" algn="l" rtl="0">
              <a:spcBef>
                <a:spcPts val="0"/>
              </a:spcBef>
              <a:spcAft>
                <a:spcPts val="0"/>
              </a:spcAft>
              <a:buClr>
                <a:schemeClr val="dk1"/>
              </a:buClr>
              <a:buSzPts val="2200"/>
              <a:buFont typeface="Arial"/>
              <a:buChar char="•"/>
            </a:pPr>
            <a:r>
              <a:rPr lang="en-US" sz="2200" dirty="0">
                <a:solidFill>
                  <a:schemeClr val="dk1"/>
                </a:solidFill>
                <a:latin typeface="Times New Roman"/>
                <a:ea typeface="Times New Roman"/>
                <a:cs typeface="Times New Roman"/>
                <a:sym typeface="Times New Roman"/>
              </a:rPr>
              <a:t>Literature Survey</a:t>
            </a:r>
            <a:endParaRPr sz="2200" dirty="0">
              <a:solidFill>
                <a:schemeClr val="dk1"/>
              </a:solidFill>
              <a:latin typeface="Times New Roman"/>
              <a:ea typeface="Times New Roman"/>
              <a:cs typeface="Times New Roman"/>
              <a:sym typeface="Times New Roman"/>
            </a:endParaRPr>
          </a:p>
          <a:p>
            <a:pPr marL="521969" marR="0" lvl="0" indent="-509269" algn="l" rtl="0">
              <a:spcBef>
                <a:spcPts val="0"/>
              </a:spcBef>
              <a:spcAft>
                <a:spcPts val="0"/>
              </a:spcAft>
              <a:buClr>
                <a:schemeClr val="dk1"/>
              </a:buClr>
              <a:buSzPts val="2200"/>
              <a:buFont typeface="Arial"/>
              <a:buChar char="•"/>
            </a:pPr>
            <a:r>
              <a:rPr lang="en-US" sz="2200" dirty="0">
                <a:solidFill>
                  <a:schemeClr val="dk1"/>
                </a:solidFill>
                <a:latin typeface="Times New Roman"/>
                <a:ea typeface="Times New Roman"/>
                <a:cs typeface="Times New Roman"/>
                <a:sym typeface="Times New Roman"/>
              </a:rPr>
              <a:t>Existing system</a:t>
            </a:r>
          </a:p>
          <a:p>
            <a:pPr marL="521969" marR="0" lvl="0" indent="-509269" algn="l" rtl="0">
              <a:spcBef>
                <a:spcPts val="0"/>
              </a:spcBef>
              <a:spcAft>
                <a:spcPts val="0"/>
              </a:spcAft>
              <a:buClr>
                <a:schemeClr val="dk1"/>
              </a:buClr>
              <a:buSzPts val="2200"/>
              <a:buFont typeface="Arial"/>
              <a:buChar char="•"/>
            </a:pPr>
            <a:r>
              <a:rPr lang="en-US" sz="2200" dirty="0">
                <a:solidFill>
                  <a:schemeClr val="dk1"/>
                </a:solidFill>
                <a:latin typeface="Times New Roman"/>
                <a:cs typeface="Times New Roman"/>
                <a:sym typeface="Times New Roman"/>
              </a:rPr>
              <a:t>Objective</a:t>
            </a:r>
            <a:endParaRPr dirty="0"/>
          </a:p>
          <a:p>
            <a:pPr marL="521969" marR="0" lvl="0" indent="-509269" algn="l" rtl="0">
              <a:spcBef>
                <a:spcPts val="0"/>
              </a:spcBef>
              <a:spcAft>
                <a:spcPts val="0"/>
              </a:spcAft>
              <a:buClr>
                <a:schemeClr val="dk1"/>
              </a:buClr>
              <a:buSzPts val="2200"/>
              <a:buFont typeface="Arial"/>
              <a:buChar char="•"/>
            </a:pPr>
            <a:r>
              <a:rPr lang="en-US" sz="2200" dirty="0">
                <a:solidFill>
                  <a:schemeClr val="dk1"/>
                </a:solidFill>
                <a:latin typeface="Times New Roman"/>
                <a:ea typeface="Times New Roman"/>
                <a:cs typeface="Times New Roman"/>
                <a:sym typeface="Times New Roman"/>
              </a:rPr>
              <a:t>Proposed System</a:t>
            </a:r>
          </a:p>
          <a:p>
            <a:pPr marL="521969" marR="0" lvl="0" indent="-509269" algn="l" rtl="0">
              <a:spcBef>
                <a:spcPts val="0"/>
              </a:spcBef>
              <a:spcAft>
                <a:spcPts val="0"/>
              </a:spcAft>
              <a:buClr>
                <a:schemeClr val="dk1"/>
              </a:buClr>
              <a:buSzPts val="2200"/>
              <a:buFont typeface="Arial"/>
              <a:buChar char="•"/>
            </a:pPr>
            <a:r>
              <a:rPr lang="en-US" sz="2200" dirty="0">
                <a:solidFill>
                  <a:schemeClr val="dk1"/>
                </a:solidFill>
                <a:latin typeface="Times New Roman"/>
                <a:ea typeface="Times New Roman"/>
                <a:cs typeface="Times New Roman"/>
                <a:sym typeface="Times New Roman"/>
              </a:rPr>
              <a:t>Advantages</a:t>
            </a:r>
            <a:endParaRPr sz="2200" dirty="0">
              <a:solidFill>
                <a:schemeClr val="dk1"/>
              </a:solidFill>
              <a:latin typeface="Times New Roman"/>
              <a:ea typeface="Times New Roman"/>
              <a:cs typeface="Times New Roman"/>
              <a:sym typeface="Times New Roman"/>
            </a:endParaRPr>
          </a:p>
          <a:p>
            <a:pPr marL="521969" marR="0" lvl="0" indent="-509269" algn="l" rtl="0">
              <a:spcBef>
                <a:spcPts val="0"/>
              </a:spcBef>
              <a:spcAft>
                <a:spcPts val="0"/>
              </a:spcAft>
              <a:buClr>
                <a:schemeClr val="dk1"/>
              </a:buClr>
              <a:buSzPts val="2200"/>
              <a:buFont typeface="Arial"/>
              <a:buChar char="•"/>
            </a:pPr>
            <a:r>
              <a:rPr lang="en-US" sz="2200" dirty="0">
                <a:solidFill>
                  <a:schemeClr val="dk1"/>
                </a:solidFill>
                <a:latin typeface="Times New Roman"/>
                <a:ea typeface="Times New Roman"/>
                <a:cs typeface="Times New Roman"/>
                <a:sym typeface="Times New Roman"/>
              </a:rPr>
              <a:t>Architecture</a:t>
            </a:r>
            <a:endParaRPr sz="2200" dirty="0">
              <a:solidFill>
                <a:schemeClr val="dk1"/>
              </a:solidFill>
              <a:latin typeface="Times New Roman"/>
              <a:ea typeface="Times New Roman"/>
              <a:cs typeface="Times New Roman"/>
              <a:sym typeface="Times New Roman"/>
            </a:endParaRPr>
          </a:p>
          <a:p>
            <a:pPr marL="521969" marR="0" lvl="0" indent="-509269" algn="l" rtl="0">
              <a:spcBef>
                <a:spcPts val="0"/>
              </a:spcBef>
              <a:spcAft>
                <a:spcPts val="0"/>
              </a:spcAft>
              <a:buClr>
                <a:schemeClr val="dk1"/>
              </a:buClr>
              <a:buSzPts val="2200"/>
              <a:buFont typeface="Arial"/>
              <a:buChar char="•"/>
            </a:pPr>
            <a:r>
              <a:rPr lang="en-US" sz="2200" dirty="0">
                <a:solidFill>
                  <a:schemeClr val="dk1"/>
                </a:solidFill>
                <a:latin typeface="Times New Roman"/>
                <a:ea typeface="Times New Roman"/>
                <a:cs typeface="Times New Roman"/>
                <a:sym typeface="Times New Roman"/>
              </a:rPr>
              <a:t>Methodology</a:t>
            </a:r>
            <a:endParaRPr sz="2200" dirty="0">
              <a:solidFill>
                <a:schemeClr val="dk1"/>
              </a:solidFill>
              <a:latin typeface="Times New Roman"/>
              <a:ea typeface="Times New Roman"/>
              <a:cs typeface="Times New Roman"/>
              <a:sym typeface="Times New Roman"/>
            </a:endParaRPr>
          </a:p>
          <a:p>
            <a:pPr marL="521969" marR="0" lvl="0" indent="-509269" algn="l" rtl="0">
              <a:spcBef>
                <a:spcPts val="0"/>
              </a:spcBef>
              <a:spcAft>
                <a:spcPts val="0"/>
              </a:spcAft>
              <a:buClr>
                <a:schemeClr val="dk1"/>
              </a:buClr>
              <a:buSzPts val="2200"/>
              <a:buFont typeface="Arial"/>
              <a:buChar char="•"/>
            </a:pPr>
            <a:r>
              <a:rPr lang="en-US" sz="2200" dirty="0">
                <a:solidFill>
                  <a:schemeClr val="dk1"/>
                </a:solidFill>
                <a:latin typeface="Times New Roman"/>
                <a:ea typeface="Times New Roman"/>
                <a:cs typeface="Times New Roman"/>
                <a:sym typeface="Times New Roman"/>
              </a:rPr>
              <a:t>Dataset</a:t>
            </a:r>
            <a:endParaRPr dirty="0"/>
          </a:p>
          <a:p>
            <a:pPr marL="521969" marR="0" lvl="0" indent="-509269" algn="l" rtl="0">
              <a:spcBef>
                <a:spcPts val="0"/>
              </a:spcBef>
              <a:spcAft>
                <a:spcPts val="0"/>
              </a:spcAft>
              <a:buClr>
                <a:schemeClr val="dk1"/>
              </a:buClr>
              <a:buSzPts val="2200"/>
              <a:buFont typeface="Arial"/>
              <a:buChar char="•"/>
            </a:pPr>
            <a:r>
              <a:rPr lang="en-US" sz="2200" dirty="0">
                <a:solidFill>
                  <a:schemeClr val="dk1"/>
                </a:solidFill>
                <a:latin typeface="Times New Roman"/>
                <a:ea typeface="Times New Roman"/>
                <a:cs typeface="Times New Roman"/>
                <a:sym typeface="Times New Roman"/>
              </a:rPr>
              <a:t>Evaluation Metrics</a:t>
            </a:r>
            <a:endParaRPr sz="2200" dirty="0">
              <a:solidFill>
                <a:schemeClr val="dk1"/>
              </a:solidFill>
              <a:latin typeface="Times New Roman"/>
              <a:ea typeface="Times New Roman"/>
              <a:cs typeface="Times New Roman"/>
              <a:sym typeface="Times New Roman"/>
            </a:endParaRPr>
          </a:p>
          <a:p>
            <a:pPr marL="521969" marR="0" lvl="0" indent="-509269" algn="l" rtl="0">
              <a:spcBef>
                <a:spcPts val="0"/>
              </a:spcBef>
              <a:spcAft>
                <a:spcPts val="0"/>
              </a:spcAft>
              <a:buClr>
                <a:schemeClr val="dk1"/>
              </a:buClr>
              <a:buSzPts val="2200"/>
              <a:buFont typeface="Arial"/>
              <a:buChar char="•"/>
            </a:pPr>
            <a:r>
              <a:rPr lang="en-US" sz="2200" dirty="0">
                <a:solidFill>
                  <a:schemeClr val="dk1"/>
                </a:solidFill>
                <a:latin typeface="Times New Roman"/>
                <a:ea typeface="Times New Roman"/>
                <a:cs typeface="Times New Roman"/>
                <a:sym typeface="Times New Roman"/>
              </a:rPr>
              <a:t>Conclusion</a:t>
            </a:r>
          </a:p>
          <a:p>
            <a:pPr marL="521969" marR="0" lvl="0" indent="-509269" algn="l" rtl="0">
              <a:spcBef>
                <a:spcPts val="0"/>
              </a:spcBef>
              <a:spcAft>
                <a:spcPts val="0"/>
              </a:spcAft>
              <a:buClr>
                <a:schemeClr val="dk1"/>
              </a:buClr>
              <a:buSzPts val="2200"/>
              <a:buFont typeface="Arial"/>
              <a:buChar char="•"/>
            </a:pPr>
            <a:r>
              <a:rPr lang="en-US" sz="2200" dirty="0">
                <a:solidFill>
                  <a:schemeClr val="dk1"/>
                </a:solidFill>
                <a:latin typeface="Times New Roman"/>
                <a:ea typeface="Times New Roman"/>
                <a:cs typeface="Times New Roman"/>
                <a:sym typeface="Times New Roman"/>
              </a:rPr>
              <a:t>Future Work</a:t>
            </a:r>
          </a:p>
          <a:p>
            <a:pPr marL="521969" marR="0" lvl="0" indent="-509269" algn="l" rtl="0">
              <a:spcBef>
                <a:spcPts val="0"/>
              </a:spcBef>
              <a:spcAft>
                <a:spcPts val="0"/>
              </a:spcAft>
              <a:buClr>
                <a:schemeClr val="dk1"/>
              </a:buClr>
              <a:buSzPts val="2200"/>
              <a:buFont typeface="Arial"/>
              <a:buChar char="•"/>
            </a:pPr>
            <a:r>
              <a:rPr lang="en-US" sz="2200" dirty="0">
                <a:solidFill>
                  <a:schemeClr val="dk1"/>
                </a:solidFill>
                <a:latin typeface="Times New Roman"/>
                <a:ea typeface="Times New Roman"/>
                <a:cs typeface="Times New Roman"/>
                <a:sym typeface="Times New Roman"/>
              </a:rPr>
              <a:t>Publications</a:t>
            </a:r>
            <a:endParaRPr sz="2200" dirty="0">
              <a:solidFill>
                <a:schemeClr val="dk1"/>
              </a:solidFill>
              <a:latin typeface="Times New Roman"/>
              <a:ea typeface="Times New Roman"/>
              <a:cs typeface="Times New Roman"/>
              <a:sym typeface="Times New Roman"/>
            </a:endParaRPr>
          </a:p>
          <a:p>
            <a:pPr marL="521969" marR="0" lvl="0" indent="-509269" algn="l" rtl="0">
              <a:spcBef>
                <a:spcPts val="0"/>
              </a:spcBef>
              <a:spcAft>
                <a:spcPts val="0"/>
              </a:spcAft>
              <a:buClr>
                <a:schemeClr val="dk1"/>
              </a:buClr>
              <a:buSzPts val="2200"/>
              <a:buFont typeface="Arial"/>
              <a:buChar char="•"/>
            </a:pPr>
            <a:r>
              <a:rPr lang="en-US" sz="2200" dirty="0">
                <a:solidFill>
                  <a:schemeClr val="dk1"/>
                </a:solidFill>
                <a:latin typeface="Times New Roman"/>
                <a:ea typeface="Times New Roman"/>
                <a:cs typeface="Times New Roman"/>
                <a:sym typeface="Times New Roman"/>
              </a:rPr>
              <a:t>References</a:t>
            </a:r>
            <a:endParaRPr sz="2200" dirty="0">
              <a:solidFill>
                <a:schemeClr val="dk1"/>
              </a:solidFill>
              <a:latin typeface="Times New Roman"/>
              <a:ea typeface="Times New Roman"/>
              <a:cs typeface="Times New Roman"/>
              <a:sym typeface="Times New Roman"/>
            </a:endParaRPr>
          </a:p>
        </p:txBody>
      </p:sp>
      <p:sp>
        <p:nvSpPr>
          <p:cNvPr id="2" name="Date Placeholder 1">
            <a:extLst>
              <a:ext uri="{FF2B5EF4-FFF2-40B4-BE49-F238E27FC236}">
                <a16:creationId xmlns:a16="http://schemas.microsoft.com/office/drawing/2014/main" id="{097F9D7E-1A3A-EC59-94D7-5F0722A02530}"/>
              </a:ext>
            </a:extLst>
          </p:cNvPr>
          <p:cNvSpPr>
            <a:spLocks noGrp="1"/>
          </p:cNvSpPr>
          <p:nvPr>
            <p:ph type="dt" idx="10"/>
          </p:nvPr>
        </p:nvSpPr>
        <p:spPr/>
        <p:txBody>
          <a:bodyPr/>
          <a:lstStyle/>
          <a:p>
            <a:fld id="{5185FDE5-A955-437F-BDCE-A981FAFDC849}" type="datetime1">
              <a:rPr lang="en-US" smtClean="0"/>
              <a:t>4/29/2023</a:t>
            </a:fld>
            <a:endParaRPr lang="en-US"/>
          </a:p>
        </p:txBody>
      </p:sp>
      <p:sp>
        <p:nvSpPr>
          <p:cNvPr id="3" name="Footer Placeholder 2">
            <a:extLst>
              <a:ext uri="{FF2B5EF4-FFF2-40B4-BE49-F238E27FC236}">
                <a16:creationId xmlns:a16="http://schemas.microsoft.com/office/drawing/2014/main" id="{2C8843EC-53EC-089C-2756-CBFBF01DF814}"/>
              </a:ext>
            </a:extLst>
          </p:cNvPr>
          <p:cNvSpPr>
            <a:spLocks noGrp="1"/>
          </p:cNvSpPr>
          <p:nvPr>
            <p:ph type="ftr" idx="11"/>
          </p:nvPr>
        </p:nvSpPr>
        <p:spPr>
          <a:xfrm>
            <a:off x="4145280" y="6377940"/>
            <a:ext cx="4752140" cy="431489"/>
          </a:xfrm>
        </p:spPr>
        <p:txBody>
          <a:bodyPr/>
          <a:lstStyle/>
          <a:p>
            <a:r>
              <a:rPr lang="en-US" dirty="0"/>
              <a:t>Department of Computer Science &amp; Engineering</a:t>
            </a:r>
          </a:p>
        </p:txBody>
      </p:sp>
      <p:sp>
        <p:nvSpPr>
          <p:cNvPr id="4" name="Slide Number Placeholder 3">
            <a:extLst>
              <a:ext uri="{FF2B5EF4-FFF2-40B4-BE49-F238E27FC236}">
                <a16:creationId xmlns:a16="http://schemas.microsoft.com/office/drawing/2014/main" id="{1E2750A1-ED84-33B0-D2D5-140641B02F12}"/>
              </a:ext>
            </a:extLst>
          </p:cNvPr>
          <p:cNvSpPr>
            <a:spLocks noGrp="1"/>
          </p:cNvSpPr>
          <p:nvPr>
            <p:ph type="sldNum"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Google Shape;268;p21"/>
          <p:cNvPicPr preferRelativeResize="0"/>
          <p:nvPr/>
        </p:nvPicPr>
        <p:blipFill rotWithShape="1">
          <a:blip r:embed="rId3">
            <a:alphaModFix/>
          </a:blip>
          <a:srcRect/>
          <a:stretch/>
        </p:blipFill>
        <p:spPr>
          <a:xfrm>
            <a:off x="11197390" y="76200"/>
            <a:ext cx="990599" cy="1224480"/>
          </a:xfrm>
          <a:prstGeom prst="rect">
            <a:avLst/>
          </a:prstGeom>
          <a:noFill/>
          <a:ln>
            <a:noFill/>
          </a:ln>
        </p:spPr>
      </p:pic>
      <p:sp>
        <p:nvSpPr>
          <p:cNvPr id="269" name="Google Shape;269;p21"/>
          <p:cNvSpPr txBox="1">
            <a:spLocks noGrp="1"/>
          </p:cNvSpPr>
          <p:nvPr>
            <p:ph type="title"/>
          </p:nvPr>
        </p:nvSpPr>
        <p:spPr>
          <a:xfrm>
            <a:off x="2452662" y="104187"/>
            <a:ext cx="7000924" cy="628377"/>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a:latin typeface="Times New Roman"/>
                <a:ea typeface="Times New Roman"/>
                <a:cs typeface="Times New Roman"/>
                <a:sym typeface="Times New Roman"/>
              </a:rPr>
              <a:t>   METHODOLOGY(Cont..)</a:t>
            </a:r>
            <a:endParaRPr>
              <a:latin typeface="Times New Roman"/>
              <a:ea typeface="Times New Roman"/>
              <a:cs typeface="Times New Roman"/>
              <a:sym typeface="Times New Roman"/>
            </a:endParaRPr>
          </a:p>
        </p:txBody>
      </p:sp>
      <p:sp>
        <p:nvSpPr>
          <p:cNvPr id="2" name="Date Placeholder 1">
            <a:extLst>
              <a:ext uri="{FF2B5EF4-FFF2-40B4-BE49-F238E27FC236}">
                <a16:creationId xmlns:a16="http://schemas.microsoft.com/office/drawing/2014/main" id="{31FB2A25-3448-A240-BE37-F5F7F8599832}"/>
              </a:ext>
            </a:extLst>
          </p:cNvPr>
          <p:cNvSpPr>
            <a:spLocks noGrp="1"/>
          </p:cNvSpPr>
          <p:nvPr>
            <p:ph type="dt" idx="10"/>
          </p:nvPr>
        </p:nvSpPr>
        <p:spPr/>
        <p:txBody>
          <a:bodyPr/>
          <a:lstStyle/>
          <a:p>
            <a:fld id="{87718F2B-EC22-4CBD-873F-D6083ED0A123}" type="datetime1">
              <a:rPr lang="en-US" smtClean="0"/>
              <a:t>4/29/2023</a:t>
            </a:fld>
            <a:endParaRPr lang="en-US"/>
          </a:p>
        </p:txBody>
      </p:sp>
      <p:sp>
        <p:nvSpPr>
          <p:cNvPr id="3" name="Footer Placeholder 2">
            <a:extLst>
              <a:ext uri="{FF2B5EF4-FFF2-40B4-BE49-F238E27FC236}">
                <a16:creationId xmlns:a16="http://schemas.microsoft.com/office/drawing/2014/main" id="{FF205B30-496D-36B0-3652-4A2FFD3F901E}"/>
              </a:ext>
            </a:extLst>
          </p:cNvPr>
          <p:cNvSpPr>
            <a:spLocks noGrp="1"/>
          </p:cNvSpPr>
          <p:nvPr>
            <p:ph type="ftr" idx="11"/>
          </p:nvPr>
        </p:nvSpPr>
        <p:spPr>
          <a:xfrm>
            <a:off x="4145279" y="6377940"/>
            <a:ext cx="4659673" cy="244891"/>
          </a:xfrm>
        </p:spPr>
        <p:txBody>
          <a:bodyPr/>
          <a:lstStyle/>
          <a:p>
            <a:r>
              <a:rPr lang="en-US" dirty="0"/>
              <a:t>Department of Computer Science &amp; Engineering</a:t>
            </a:r>
          </a:p>
        </p:txBody>
      </p:sp>
      <p:sp>
        <p:nvSpPr>
          <p:cNvPr id="4" name="Slide Number Placeholder 3">
            <a:extLst>
              <a:ext uri="{FF2B5EF4-FFF2-40B4-BE49-F238E27FC236}">
                <a16:creationId xmlns:a16="http://schemas.microsoft.com/office/drawing/2014/main" id="{916B1CDB-CB7E-CB91-2D09-3D1D88302CFE}"/>
              </a:ext>
            </a:extLst>
          </p:cNvPr>
          <p:cNvSpPr>
            <a:spLocks noGrp="1"/>
          </p:cNvSpPr>
          <p:nvPr>
            <p:ph type="sldNum"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20</a:t>
            </a:fld>
            <a:endParaRPr lang="en-US"/>
          </a:p>
        </p:txBody>
      </p:sp>
      <p:sp>
        <p:nvSpPr>
          <p:cNvPr id="5" name="TextBox 4">
            <a:extLst>
              <a:ext uri="{FF2B5EF4-FFF2-40B4-BE49-F238E27FC236}">
                <a16:creationId xmlns:a16="http://schemas.microsoft.com/office/drawing/2014/main" id="{F0B53C21-E011-702C-85E9-92E1D21B89AA}"/>
              </a:ext>
            </a:extLst>
          </p:cNvPr>
          <p:cNvSpPr txBox="1"/>
          <p:nvPr/>
        </p:nvSpPr>
        <p:spPr>
          <a:xfrm>
            <a:off x="1839074" y="2054831"/>
            <a:ext cx="8126859" cy="2462213"/>
          </a:xfrm>
          <a:prstGeom prst="rect">
            <a:avLst/>
          </a:prstGeom>
          <a:noFill/>
        </p:spPr>
        <p:txBody>
          <a:bodyPr wrap="square" rtlCol="0">
            <a:spAutoFit/>
          </a:bodyPr>
          <a:lstStyle/>
          <a:p>
            <a:pPr marL="342900" indent="-342900">
              <a:buFont typeface="Arial" panose="020B0604020202020204" pitchFamily="34" charset="0"/>
              <a:buChar char="•"/>
            </a:pPr>
            <a:r>
              <a:rPr lang="en-US" sz="2200" i="0" dirty="0" err="1">
                <a:solidFill>
                  <a:srgbClr val="202124"/>
                </a:solidFill>
                <a:effectLst/>
                <a:latin typeface="Times New Roman" panose="02020603050405020304" pitchFamily="18" charset="0"/>
                <a:cs typeface="Times New Roman" panose="02020603050405020304" pitchFamily="18" charset="0"/>
              </a:rPr>
              <a:t>MobileNet</a:t>
            </a:r>
            <a:r>
              <a:rPr lang="en-US" sz="2200" i="0" dirty="0">
                <a:solidFill>
                  <a:srgbClr val="202124"/>
                </a:solidFill>
                <a:effectLst/>
                <a:latin typeface="Times New Roman" panose="02020603050405020304" pitchFamily="18" charset="0"/>
                <a:cs typeface="Times New Roman" panose="02020603050405020304" pitchFamily="18" charset="0"/>
              </a:rPr>
              <a:t> is a streamlined architecture that uses depth wise separable convolutions to construct lightweight deep convolutional neural networks</a:t>
            </a:r>
          </a:p>
          <a:p>
            <a:pPr marL="342900" indent="-342900">
              <a:buFont typeface="Arial" panose="020B0604020202020204" pitchFamily="34" charset="0"/>
              <a:buChar char="•"/>
            </a:pPr>
            <a:endParaRPr lang="en-US" sz="2200" dirty="0">
              <a:solidFill>
                <a:srgbClr val="202124"/>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i="0" dirty="0" err="1">
                <a:solidFill>
                  <a:srgbClr val="202124"/>
                </a:solidFill>
                <a:effectLst/>
                <a:latin typeface="Times New Roman" panose="02020603050405020304" pitchFamily="18" charset="0"/>
                <a:cs typeface="Times New Roman" panose="02020603050405020304" pitchFamily="18" charset="0"/>
              </a:rPr>
              <a:t>MobileNet</a:t>
            </a:r>
            <a:r>
              <a:rPr lang="en-US" sz="2200" i="0" dirty="0">
                <a:solidFill>
                  <a:srgbClr val="202124"/>
                </a:solidFill>
                <a:effectLst/>
                <a:latin typeface="Times New Roman" panose="02020603050405020304" pitchFamily="18" charset="0"/>
                <a:cs typeface="Times New Roman" panose="02020603050405020304" pitchFamily="18" charset="0"/>
              </a:rPr>
              <a:t> uses depth wise separable convolutions. It significantly reduces the number of parameters when compared to the network with regular convolutions with the same depth in the nets</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3"/>
          <p:cNvSpPr txBox="1">
            <a:spLocks noGrp="1"/>
          </p:cNvSpPr>
          <p:nvPr>
            <p:ph type="title"/>
          </p:nvPr>
        </p:nvSpPr>
        <p:spPr>
          <a:xfrm>
            <a:off x="2971800" y="348940"/>
            <a:ext cx="6183231" cy="1231106"/>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EVALUATION METRICS</a:t>
            </a:r>
            <a:endParaRPr dirty="0"/>
          </a:p>
        </p:txBody>
      </p:sp>
      <p:sp>
        <p:nvSpPr>
          <p:cNvPr id="298" name="Google Shape;298;p23"/>
          <p:cNvSpPr txBox="1">
            <a:spLocks noGrp="1"/>
          </p:cNvSpPr>
          <p:nvPr>
            <p:ph type="body" idx="1"/>
          </p:nvPr>
        </p:nvSpPr>
        <p:spPr>
          <a:xfrm>
            <a:off x="2010852" y="2118233"/>
            <a:ext cx="8170294" cy="1200329"/>
          </a:xfrm>
          <a:prstGeom prst="rect">
            <a:avLst/>
          </a:prstGeom>
          <a:noFill/>
          <a:ln>
            <a:noFill/>
          </a:ln>
        </p:spPr>
        <p:txBody>
          <a:bodyPr spcFirstLastPara="1" wrap="square" lIns="0" tIns="0" rIns="0" bIns="0" anchor="t" anchorCtr="0">
            <a:spAutoFit/>
          </a:bodyPr>
          <a:lstStyle/>
          <a:p>
            <a:pPr marL="457200" lvl="0" indent="-457200" algn="l" rtl="0">
              <a:spcBef>
                <a:spcPts val="0"/>
              </a:spcBef>
              <a:spcAft>
                <a:spcPts val="0"/>
              </a:spcAft>
              <a:buNone/>
            </a:pPr>
            <a:endParaRPr sz="2600">
              <a:latin typeface="Times New Roman"/>
              <a:ea typeface="Times New Roman"/>
              <a:cs typeface="Times New Roman"/>
              <a:sym typeface="Times New Roman"/>
            </a:endParaRPr>
          </a:p>
          <a:p>
            <a:pPr marL="457200" lvl="0" indent="-292100" algn="l" rtl="0">
              <a:spcBef>
                <a:spcPts val="0"/>
              </a:spcBef>
              <a:spcAft>
                <a:spcPts val="0"/>
              </a:spcAft>
              <a:buClr>
                <a:schemeClr val="dk1"/>
              </a:buClr>
              <a:buSzPts val="2600"/>
              <a:buFont typeface="Arial"/>
              <a:buNone/>
            </a:pPr>
            <a:endParaRPr sz="2600" b="1">
              <a:latin typeface="Times New Roman"/>
              <a:ea typeface="Times New Roman"/>
              <a:cs typeface="Times New Roman"/>
              <a:sym typeface="Times New Roman"/>
            </a:endParaRPr>
          </a:p>
          <a:p>
            <a:pPr marL="457200" lvl="0" indent="-292100" algn="l" rtl="0">
              <a:spcBef>
                <a:spcPts val="0"/>
              </a:spcBef>
              <a:spcAft>
                <a:spcPts val="0"/>
              </a:spcAft>
              <a:buClr>
                <a:schemeClr val="dk1"/>
              </a:buClr>
              <a:buSzPts val="2600"/>
              <a:buFont typeface="Arial"/>
              <a:buNone/>
            </a:pPr>
            <a:endParaRPr sz="2600">
              <a:latin typeface="Times New Roman"/>
              <a:ea typeface="Times New Roman"/>
              <a:cs typeface="Times New Roman"/>
              <a:sym typeface="Times New Roman"/>
            </a:endParaRPr>
          </a:p>
        </p:txBody>
      </p:sp>
      <p:pic>
        <p:nvPicPr>
          <p:cNvPr id="302" name="Google Shape;302;p23"/>
          <p:cNvPicPr preferRelativeResize="0"/>
          <p:nvPr/>
        </p:nvPicPr>
        <p:blipFill rotWithShape="1">
          <a:blip r:embed="rId3">
            <a:alphaModFix/>
          </a:blip>
          <a:srcRect/>
          <a:stretch/>
        </p:blipFill>
        <p:spPr>
          <a:xfrm>
            <a:off x="11197390" y="44477"/>
            <a:ext cx="990599" cy="1224480"/>
          </a:xfrm>
          <a:prstGeom prst="rect">
            <a:avLst/>
          </a:prstGeom>
          <a:noFill/>
          <a:ln>
            <a:noFill/>
          </a:ln>
        </p:spPr>
      </p:pic>
      <p:sp>
        <p:nvSpPr>
          <p:cNvPr id="304" name="Google Shape;304;p23"/>
          <p:cNvSpPr txBox="1"/>
          <p:nvPr/>
        </p:nvSpPr>
        <p:spPr>
          <a:xfrm>
            <a:off x="1095340" y="1500174"/>
            <a:ext cx="50006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CONFUSION MATRIX</a:t>
            </a:r>
            <a:endParaRPr sz="1800">
              <a:solidFill>
                <a:schemeClr val="dk1"/>
              </a:solidFill>
              <a:latin typeface="Times New Roman"/>
              <a:ea typeface="Times New Roman"/>
              <a:cs typeface="Times New Roman"/>
              <a:sym typeface="Times New Roman"/>
            </a:endParaRPr>
          </a:p>
        </p:txBody>
      </p:sp>
      <p:sp>
        <p:nvSpPr>
          <p:cNvPr id="305" name="Google Shape;305;p23"/>
          <p:cNvSpPr txBox="1"/>
          <p:nvPr/>
        </p:nvSpPr>
        <p:spPr>
          <a:xfrm>
            <a:off x="6637918" y="2276872"/>
            <a:ext cx="4786346"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r>
              <a:rPr lang="en-US" sz="1800" dirty="0">
                <a:solidFill>
                  <a:schemeClr val="dk1"/>
                </a:solidFill>
                <a:latin typeface="Times New Roman"/>
                <a:ea typeface="Times New Roman"/>
                <a:cs typeface="Times New Roman"/>
                <a:sym typeface="Times New Roman"/>
              </a:rPr>
              <a:t>TN + TP</a:t>
            </a:r>
            <a:endParaRPr dirty="0"/>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ACCURACY  =  </a:t>
            </a:r>
            <a:endParaRPr dirty="0"/>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TN + FP + TN + FN</a:t>
            </a:r>
            <a:endParaRPr dirty="0"/>
          </a:p>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a:t>
            </a:r>
            <a:endParaRPr dirty="0"/>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a:t>
            </a:r>
            <a:endParaRPr dirty="0"/>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a:t>
            </a:r>
            <a:endParaRPr dirty="0"/>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a:t>
            </a:r>
            <a:endParaRPr dirty="0"/>
          </a:p>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cxnSp>
        <p:nvCxnSpPr>
          <p:cNvPr id="306" name="Google Shape;306;p23"/>
          <p:cNvCxnSpPr/>
          <p:nvPr/>
        </p:nvCxnSpPr>
        <p:spPr>
          <a:xfrm>
            <a:off x="8524892" y="2710508"/>
            <a:ext cx="2786082" cy="1588"/>
          </a:xfrm>
          <a:prstGeom prst="straightConnector1">
            <a:avLst/>
          </a:prstGeom>
          <a:noFill/>
          <a:ln w="9525" cap="flat" cmpd="sng">
            <a:solidFill>
              <a:srgbClr val="4A7DBA"/>
            </a:solidFill>
            <a:prstDash val="solid"/>
            <a:round/>
            <a:headEnd type="none" w="sm" len="sm"/>
            <a:tailEnd type="none" w="sm" len="sm"/>
          </a:ln>
        </p:spPr>
      </p:cxnSp>
      <p:sp>
        <p:nvSpPr>
          <p:cNvPr id="2" name="Date Placeholder 1">
            <a:extLst>
              <a:ext uri="{FF2B5EF4-FFF2-40B4-BE49-F238E27FC236}">
                <a16:creationId xmlns:a16="http://schemas.microsoft.com/office/drawing/2014/main" id="{FF89802A-6122-C57E-21F6-375705F027FB}"/>
              </a:ext>
            </a:extLst>
          </p:cNvPr>
          <p:cNvSpPr>
            <a:spLocks noGrp="1"/>
          </p:cNvSpPr>
          <p:nvPr>
            <p:ph type="dt" idx="10"/>
          </p:nvPr>
        </p:nvSpPr>
        <p:spPr/>
        <p:txBody>
          <a:bodyPr/>
          <a:lstStyle/>
          <a:p>
            <a:fld id="{B751B880-2D5F-406F-A2C5-D19BADE15066}" type="datetime1">
              <a:rPr lang="en-US" smtClean="0"/>
              <a:t>4/29/2023</a:t>
            </a:fld>
            <a:endParaRPr lang="en-US"/>
          </a:p>
        </p:txBody>
      </p:sp>
      <p:sp>
        <p:nvSpPr>
          <p:cNvPr id="3" name="Footer Placeholder 2">
            <a:extLst>
              <a:ext uri="{FF2B5EF4-FFF2-40B4-BE49-F238E27FC236}">
                <a16:creationId xmlns:a16="http://schemas.microsoft.com/office/drawing/2014/main" id="{E4840692-A053-AAB3-6EAF-C10E746AC685}"/>
              </a:ext>
            </a:extLst>
          </p:cNvPr>
          <p:cNvSpPr>
            <a:spLocks noGrp="1"/>
          </p:cNvSpPr>
          <p:nvPr>
            <p:ph type="ftr" idx="11"/>
          </p:nvPr>
        </p:nvSpPr>
        <p:spPr>
          <a:xfrm>
            <a:off x="4145280" y="6377940"/>
            <a:ext cx="4505560" cy="344991"/>
          </a:xfrm>
        </p:spPr>
        <p:txBody>
          <a:bodyPr/>
          <a:lstStyle/>
          <a:p>
            <a:r>
              <a:rPr lang="en-US" dirty="0"/>
              <a:t>Department of Computer Science &amp; Engineering</a:t>
            </a:r>
          </a:p>
        </p:txBody>
      </p:sp>
      <p:sp>
        <p:nvSpPr>
          <p:cNvPr id="4" name="Slide Number Placeholder 3">
            <a:extLst>
              <a:ext uri="{FF2B5EF4-FFF2-40B4-BE49-F238E27FC236}">
                <a16:creationId xmlns:a16="http://schemas.microsoft.com/office/drawing/2014/main" id="{72B765C3-919F-59D3-F4D6-4FAE5BFC74C5}"/>
              </a:ext>
            </a:extLst>
          </p:cNvPr>
          <p:cNvSpPr>
            <a:spLocks noGrp="1"/>
          </p:cNvSpPr>
          <p:nvPr>
            <p:ph type="sldNum"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21</a:t>
            </a:fld>
            <a:endParaRPr lang="en-US"/>
          </a:p>
        </p:txBody>
      </p:sp>
      <p:pic>
        <p:nvPicPr>
          <p:cNvPr id="6" name="Picture 5">
            <a:extLst>
              <a:ext uri="{FF2B5EF4-FFF2-40B4-BE49-F238E27FC236}">
                <a16:creationId xmlns:a16="http://schemas.microsoft.com/office/drawing/2014/main" id="{2887B1CA-FAEA-A18B-9F35-52DF31BB417E}"/>
              </a:ext>
            </a:extLst>
          </p:cNvPr>
          <p:cNvPicPr>
            <a:picLocks noChangeAspect="1"/>
          </p:cNvPicPr>
          <p:nvPr/>
        </p:nvPicPr>
        <p:blipFill>
          <a:blip r:embed="rId4"/>
          <a:stretch>
            <a:fillRect/>
          </a:stretch>
        </p:blipFill>
        <p:spPr>
          <a:xfrm>
            <a:off x="881024" y="2276872"/>
            <a:ext cx="5621341" cy="322739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79" name="Google Shape;279;p22"/>
          <p:cNvPicPr preferRelativeResize="0"/>
          <p:nvPr/>
        </p:nvPicPr>
        <p:blipFill rotWithShape="1">
          <a:blip r:embed="rId3">
            <a:alphaModFix/>
          </a:blip>
          <a:srcRect/>
          <a:stretch/>
        </p:blipFill>
        <p:spPr>
          <a:xfrm>
            <a:off x="11197390" y="44477"/>
            <a:ext cx="990599" cy="1224480"/>
          </a:xfrm>
          <a:prstGeom prst="rect">
            <a:avLst/>
          </a:prstGeom>
          <a:noFill/>
          <a:ln>
            <a:noFill/>
          </a:ln>
        </p:spPr>
      </p:pic>
      <p:sp>
        <p:nvSpPr>
          <p:cNvPr id="280" name="Google Shape;280;p22"/>
          <p:cNvSpPr txBox="1">
            <a:spLocks noGrp="1"/>
          </p:cNvSpPr>
          <p:nvPr>
            <p:ph type="title"/>
          </p:nvPr>
        </p:nvSpPr>
        <p:spPr>
          <a:xfrm>
            <a:off x="2309905" y="320609"/>
            <a:ext cx="7267389" cy="551433"/>
          </a:xfrm>
          <a:prstGeom prst="rect">
            <a:avLst/>
          </a:prstGeom>
          <a:noFill/>
          <a:ln>
            <a:noFill/>
          </a:ln>
        </p:spPr>
        <p:txBody>
          <a:bodyPr spcFirstLastPara="1" wrap="square" lIns="0" tIns="12700" rIns="0" bIns="0" anchor="t" anchorCtr="0">
            <a:spAutoFit/>
          </a:bodyPr>
          <a:lstStyle/>
          <a:p>
            <a:pPr marL="12700" lvl="0" indent="0" algn="ctr" rtl="0">
              <a:spcBef>
                <a:spcPts val="0"/>
              </a:spcBef>
              <a:spcAft>
                <a:spcPts val="0"/>
              </a:spcAft>
              <a:buNone/>
            </a:pPr>
            <a:r>
              <a:rPr lang="en-US" sz="3500">
                <a:latin typeface="Times New Roman"/>
                <a:ea typeface="Times New Roman"/>
                <a:cs typeface="Times New Roman"/>
                <a:sym typeface="Times New Roman"/>
              </a:rPr>
              <a:t>DATASET</a:t>
            </a:r>
            <a:endParaRPr sz="3500">
              <a:latin typeface="Times New Roman"/>
              <a:ea typeface="Times New Roman"/>
              <a:cs typeface="Times New Roman"/>
              <a:sym typeface="Times New Roman"/>
            </a:endParaRPr>
          </a:p>
        </p:txBody>
      </p:sp>
      <p:sp>
        <p:nvSpPr>
          <p:cNvPr id="284" name="Google Shape;284;p22"/>
          <p:cNvSpPr txBox="1"/>
          <p:nvPr/>
        </p:nvSpPr>
        <p:spPr>
          <a:xfrm>
            <a:off x="998200" y="1285860"/>
            <a:ext cx="11193800" cy="4801274"/>
          </a:xfrm>
          <a:prstGeom prst="rect">
            <a:avLst/>
          </a:prstGeom>
          <a:noFill/>
          <a:ln>
            <a:noFill/>
          </a:ln>
        </p:spPr>
        <p:txBody>
          <a:bodyPr spcFirstLastPara="1" wrap="square" lIns="91425" tIns="45700" rIns="91425" bIns="45700" anchor="t" anchorCtr="0">
            <a:spAutoFit/>
          </a:bodyPr>
          <a:lstStyle/>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Number of images: 10662</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Dataset </a:t>
            </a:r>
            <a:r>
              <a:rPr lang="en-US" sz="1800" dirty="0" err="1">
                <a:latin typeface="Times New Roman" panose="02020603050405020304" pitchFamily="18" charset="0"/>
                <a:cs typeface="Times New Roman" panose="02020603050405020304" pitchFamily="18" charset="0"/>
              </a:rPr>
              <a:t>link:</a:t>
            </a:r>
            <a:r>
              <a:rPr lang="en-US" sz="1800" dirty="0" err="1">
                <a:latin typeface="Times New Roman" panose="02020603050405020304" pitchFamily="18" charset="0"/>
                <a:cs typeface="Times New Roman" panose="02020603050405020304" pitchFamily="18" charset="0"/>
                <a:hlinkClick r:id="rId4"/>
              </a:rPr>
              <a:t>https</a:t>
            </a:r>
            <a:r>
              <a:rPr lang="en-US" sz="1800" dirty="0">
                <a:latin typeface="Times New Roman" panose="02020603050405020304" pitchFamily="18" charset="0"/>
                <a:cs typeface="Times New Roman" panose="02020603050405020304" pitchFamily="18" charset="0"/>
                <a:hlinkClick r:id="rId4"/>
              </a:rPr>
              <a:t>://www.kaggle.com/datasets/avk256/cnmc-leukemia</a:t>
            </a:r>
            <a:endParaRPr lang="en-US"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800" i="0" dirty="0">
              <a:solidFill>
                <a:srgbClr val="202124"/>
              </a:solidFill>
              <a:latin typeface="Times New Roman"/>
              <a:ea typeface="Times New Roman"/>
              <a:cs typeface="Times New Roman"/>
              <a:sym typeface="Times New Roman"/>
            </a:endParaRPr>
          </a:p>
          <a:p>
            <a:pPr marL="0" marR="0" lvl="0" indent="0" algn="l" rtl="0">
              <a:spcBef>
                <a:spcPts val="0"/>
              </a:spcBef>
              <a:spcAft>
                <a:spcPts val="0"/>
              </a:spcAft>
              <a:buNone/>
            </a:pPr>
            <a:endParaRPr sz="1800" dirty="0">
              <a:solidFill>
                <a:srgbClr val="202124"/>
              </a:solidFill>
              <a:latin typeface="Times New Roman"/>
              <a:ea typeface="Times New Roman"/>
              <a:cs typeface="Times New Roman"/>
              <a:sym typeface="Times New Roman"/>
            </a:endParaRPr>
          </a:p>
          <a:p>
            <a:pPr marL="0" marR="0" lvl="0" indent="0" algn="l" rtl="0">
              <a:spcBef>
                <a:spcPts val="0"/>
              </a:spcBef>
              <a:spcAft>
                <a:spcPts val="0"/>
              </a:spcAft>
              <a:buNone/>
            </a:pPr>
            <a:endParaRPr sz="1800" dirty="0">
              <a:solidFill>
                <a:srgbClr val="202124"/>
              </a:solidFill>
              <a:latin typeface="Inter"/>
              <a:ea typeface="Inter"/>
              <a:cs typeface="Inter"/>
              <a:sym typeface="Inter"/>
            </a:endParaRPr>
          </a:p>
          <a:p>
            <a:pPr marL="0" marR="0" lvl="0" indent="0" algn="l" rtl="0">
              <a:spcBef>
                <a:spcPts val="0"/>
              </a:spcBef>
              <a:spcAft>
                <a:spcPts val="0"/>
              </a:spcAft>
              <a:buNone/>
            </a:pPr>
            <a:endParaRPr sz="1800" dirty="0">
              <a:solidFill>
                <a:srgbClr val="202124"/>
              </a:solidFill>
              <a:latin typeface="Inter"/>
              <a:ea typeface="Inter"/>
              <a:cs typeface="Inter"/>
              <a:sym typeface="Inter"/>
            </a:endParaRPr>
          </a:p>
          <a:p>
            <a:pPr marL="0" marR="0" lvl="0" indent="0" algn="l" rtl="0">
              <a:spcBef>
                <a:spcPts val="0"/>
              </a:spcBef>
              <a:spcAft>
                <a:spcPts val="0"/>
              </a:spcAft>
              <a:buNone/>
            </a:pPr>
            <a:r>
              <a:rPr lang="en-IN" sz="1800" dirty="0">
                <a:solidFill>
                  <a:srgbClr val="202124"/>
                </a:solidFill>
                <a:latin typeface="Inter"/>
                <a:ea typeface="Inter"/>
                <a:cs typeface="Inter"/>
                <a:sym typeface="Inter"/>
              </a:rPr>
              <a:t>				</a:t>
            </a:r>
            <a:endParaRPr sz="1800" dirty="0">
              <a:solidFill>
                <a:srgbClr val="202124"/>
              </a:solidFill>
              <a:latin typeface="Inter"/>
              <a:ea typeface="Inter"/>
              <a:cs typeface="Inter"/>
              <a:sym typeface="Inter"/>
            </a:endParaRPr>
          </a:p>
          <a:p>
            <a:pPr marL="0" marR="0" lvl="0" indent="0" algn="l" rtl="0">
              <a:spcBef>
                <a:spcPts val="0"/>
              </a:spcBef>
              <a:spcAft>
                <a:spcPts val="0"/>
              </a:spcAft>
              <a:buNone/>
            </a:pPr>
            <a:endParaRPr sz="1800" dirty="0">
              <a:solidFill>
                <a:srgbClr val="202124"/>
              </a:solidFill>
              <a:latin typeface="Inter"/>
              <a:ea typeface="Inter"/>
              <a:cs typeface="Inter"/>
              <a:sym typeface="Inter"/>
            </a:endParaRPr>
          </a:p>
          <a:p>
            <a:pPr marL="0" marR="0" lvl="0" indent="0" algn="l" rtl="0">
              <a:spcBef>
                <a:spcPts val="0"/>
              </a:spcBef>
              <a:spcAft>
                <a:spcPts val="0"/>
              </a:spcAft>
              <a:buNone/>
            </a:pPr>
            <a:endParaRPr sz="1800" dirty="0">
              <a:solidFill>
                <a:srgbClr val="202124"/>
              </a:solidFill>
              <a:latin typeface="Inter"/>
              <a:ea typeface="Inter"/>
              <a:cs typeface="Inter"/>
              <a:sym typeface="Inter"/>
            </a:endParaRPr>
          </a:p>
          <a:p>
            <a:pPr marL="0" marR="0" lvl="0" indent="0" algn="l" rtl="0">
              <a:spcBef>
                <a:spcPts val="0"/>
              </a:spcBef>
              <a:spcAft>
                <a:spcPts val="0"/>
              </a:spcAft>
              <a:buNone/>
            </a:pPr>
            <a:endParaRPr sz="1800" dirty="0">
              <a:solidFill>
                <a:srgbClr val="202124"/>
              </a:solidFill>
              <a:latin typeface="Inter"/>
              <a:ea typeface="Inter"/>
              <a:cs typeface="Inter"/>
              <a:sym typeface="Inter"/>
            </a:endParaRPr>
          </a:p>
          <a:p>
            <a:pPr marL="0" marR="0" lvl="0" indent="0" algn="l" rtl="0">
              <a:spcBef>
                <a:spcPts val="0"/>
              </a:spcBef>
              <a:spcAft>
                <a:spcPts val="0"/>
              </a:spcAft>
              <a:buNone/>
            </a:pPr>
            <a:endParaRPr sz="1800" dirty="0">
              <a:solidFill>
                <a:srgbClr val="202124"/>
              </a:solidFill>
              <a:latin typeface="Inter"/>
              <a:ea typeface="Inter"/>
              <a:cs typeface="Inter"/>
              <a:sym typeface="Inter"/>
            </a:endParaRPr>
          </a:p>
          <a:p>
            <a:pPr marL="0" marR="0" lvl="0" indent="0" algn="l" rtl="0">
              <a:spcBef>
                <a:spcPts val="0"/>
              </a:spcBef>
              <a:spcAft>
                <a:spcPts val="0"/>
              </a:spcAft>
              <a:buNone/>
            </a:pPr>
            <a:endParaRPr sz="1800" dirty="0">
              <a:solidFill>
                <a:srgbClr val="202124"/>
              </a:solidFill>
              <a:latin typeface="Inter"/>
              <a:ea typeface="Inter"/>
              <a:cs typeface="Inter"/>
              <a:sym typeface="Inter"/>
            </a:endParaRPr>
          </a:p>
          <a:p>
            <a:pPr marL="0" marR="0" lvl="0" indent="0" algn="l" rtl="0">
              <a:spcBef>
                <a:spcPts val="0"/>
              </a:spcBef>
              <a:spcAft>
                <a:spcPts val="0"/>
              </a:spcAft>
              <a:buNone/>
            </a:pPr>
            <a:r>
              <a:rPr lang="en-US" sz="1800" dirty="0">
                <a:solidFill>
                  <a:srgbClr val="202124"/>
                </a:solidFill>
                <a:latin typeface="Inter"/>
                <a:ea typeface="Inter"/>
                <a:cs typeface="Inter"/>
                <a:sym typeface="Inter"/>
              </a:rPr>
              <a:t>		           		          		   </a:t>
            </a:r>
            <a:endParaRPr dirty="0"/>
          </a:p>
          <a:p>
            <a:pPr marL="0" marR="0" lvl="0" indent="0" algn="l" rtl="0">
              <a:spcBef>
                <a:spcPts val="0"/>
              </a:spcBef>
              <a:spcAft>
                <a:spcPts val="0"/>
              </a:spcAft>
              <a:buNone/>
            </a:pPr>
            <a:r>
              <a:rPr lang="en-IN" sz="1800" dirty="0">
                <a:solidFill>
                  <a:schemeClr val="dk1"/>
                </a:solidFill>
                <a:latin typeface="Times New Roman"/>
                <a:ea typeface="Times New Roman"/>
                <a:cs typeface="Times New Roman"/>
                <a:sym typeface="Times New Roman"/>
              </a:rPr>
              <a:t>					</a:t>
            </a: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lang="en-IN"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IN"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dirty="0">
                <a:solidFill>
                  <a:schemeClr val="dk1"/>
                </a:solidFill>
                <a:latin typeface="Calibri"/>
                <a:ea typeface="Calibri"/>
                <a:cs typeface="Calibri"/>
                <a:sym typeface="Calibri"/>
              </a:rPr>
              <a:t>	            </a:t>
            </a: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Cancer</a:t>
            </a:r>
            <a:r>
              <a:rPr lang="en-IN" sz="1800" dirty="0">
                <a:solidFill>
                  <a:schemeClr val="dk1"/>
                </a:solidFill>
                <a:latin typeface="Calibri"/>
                <a:ea typeface="Calibri"/>
                <a:cs typeface="Calibri"/>
                <a:sym typeface="Calibri"/>
              </a:rPr>
              <a:t>					         </a:t>
            </a: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Normal</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285" name="Google Shape;285;p22"/>
          <p:cNvSpPr txBox="1"/>
          <p:nvPr/>
        </p:nvSpPr>
        <p:spPr>
          <a:xfrm>
            <a:off x="2666976" y="5286388"/>
            <a:ext cx="152268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6" name="Google Shape;286;p22"/>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7" name="Google Shape;287;p22"/>
          <p:cNvSpPr txBox="1"/>
          <p:nvPr/>
        </p:nvSpPr>
        <p:spPr>
          <a:xfrm>
            <a:off x="3429000" y="1981200"/>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2" name="Google Shape;292;p22"/>
          <p:cNvSpPr/>
          <p:nvPr/>
        </p:nvSpPr>
        <p:spPr>
          <a:xfrm>
            <a:off x="5024430" y="5715016"/>
            <a:ext cx="178766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202124"/>
                </a:solidFill>
                <a:latin typeface="Times New Roman" panose="02020603050405020304" pitchFamily="18" charset="0"/>
                <a:ea typeface="Inter"/>
                <a:cs typeface="Times New Roman" panose="02020603050405020304" pitchFamily="18" charset="0"/>
                <a:sym typeface="Inter"/>
              </a:rPr>
              <a:t>Sample Images</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2" name="Date Placeholder 1">
            <a:extLst>
              <a:ext uri="{FF2B5EF4-FFF2-40B4-BE49-F238E27FC236}">
                <a16:creationId xmlns:a16="http://schemas.microsoft.com/office/drawing/2014/main" id="{B82AACD5-7F91-C872-3781-59529583CEA7}"/>
              </a:ext>
            </a:extLst>
          </p:cNvPr>
          <p:cNvSpPr>
            <a:spLocks noGrp="1"/>
          </p:cNvSpPr>
          <p:nvPr>
            <p:ph type="dt" idx="10"/>
          </p:nvPr>
        </p:nvSpPr>
        <p:spPr/>
        <p:txBody>
          <a:bodyPr/>
          <a:lstStyle/>
          <a:p>
            <a:fld id="{0EC7D2E9-0CAF-42E6-8165-6FC5BFC4A623}" type="datetime1">
              <a:rPr lang="en-US" smtClean="0"/>
              <a:t>4/29/2023</a:t>
            </a:fld>
            <a:endParaRPr lang="en-US"/>
          </a:p>
        </p:txBody>
      </p:sp>
      <p:sp>
        <p:nvSpPr>
          <p:cNvPr id="3" name="Footer Placeholder 2">
            <a:extLst>
              <a:ext uri="{FF2B5EF4-FFF2-40B4-BE49-F238E27FC236}">
                <a16:creationId xmlns:a16="http://schemas.microsoft.com/office/drawing/2014/main" id="{3BD4D81E-33D6-792D-1BDD-C31E5F4FC0BB}"/>
              </a:ext>
            </a:extLst>
          </p:cNvPr>
          <p:cNvSpPr>
            <a:spLocks noGrp="1"/>
          </p:cNvSpPr>
          <p:nvPr>
            <p:ph type="ftr" idx="11"/>
          </p:nvPr>
        </p:nvSpPr>
        <p:spPr>
          <a:xfrm>
            <a:off x="4145279" y="6377940"/>
            <a:ext cx="4690495" cy="244891"/>
          </a:xfrm>
        </p:spPr>
        <p:txBody>
          <a:bodyPr/>
          <a:lstStyle/>
          <a:p>
            <a:r>
              <a:rPr lang="en-US" dirty="0"/>
              <a:t>Department of Computer Science &amp; Engineering</a:t>
            </a:r>
          </a:p>
        </p:txBody>
      </p:sp>
      <p:sp>
        <p:nvSpPr>
          <p:cNvPr id="4" name="Slide Number Placeholder 3">
            <a:extLst>
              <a:ext uri="{FF2B5EF4-FFF2-40B4-BE49-F238E27FC236}">
                <a16:creationId xmlns:a16="http://schemas.microsoft.com/office/drawing/2014/main" id="{91459E10-30C9-E5C0-CE67-DDEFAD12AD0A}"/>
              </a:ext>
            </a:extLst>
          </p:cNvPr>
          <p:cNvSpPr>
            <a:spLocks noGrp="1"/>
          </p:cNvSpPr>
          <p:nvPr>
            <p:ph type="sldNum"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22</a:t>
            </a:fld>
            <a:endParaRPr lang="en-US"/>
          </a:p>
        </p:txBody>
      </p:sp>
      <p:pic>
        <p:nvPicPr>
          <p:cNvPr id="5" name="Picture 4">
            <a:extLst>
              <a:ext uri="{FF2B5EF4-FFF2-40B4-BE49-F238E27FC236}">
                <a16:creationId xmlns:a16="http://schemas.microsoft.com/office/drawing/2014/main" id="{530DEC9C-8ECB-5BB9-60FD-82EBFC7882AB}"/>
              </a:ext>
            </a:extLst>
          </p:cNvPr>
          <p:cNvPicPr>
            <a:picLocks noChangeAspect="1"/>
          </p:cNvPicPr>
          <p:nvPr/>
        </p:nvPicPr>
        <p:blipFill>
          <a:blip r:embed="rId5"/>
          <a:stretch>
            <a:fillRect/>
          </a:stretch>
        </p:blipFill>
        <p:spPr>
          <a:xfrm>
            <a:off x="1594051" y="2350532"/>
            <a:ext cx="2798307" cy="2847079"/>
          </a:xfrm>
          <a:prstGeom prst="rect">
            <a:avLst/>
          </a:prstGeom>
        </p:spPr>
      </p:pic>
      <p:pic>
        <p:nvPicPr>
          <p:cNvPr id="7" name="Picture 6">
            <a:extLst>
              <a:ext uri="{FF2B5EF4-FFF2-40B4-BE49-F238E27FC236}">
                <a16:creationId xmlns:a16="http://schemas.microsoft.com/office/drawing/2014/main" id="{996236CB-3463-FF3F-AF58-859672B0FAFE}"/>
              </a:ext>
            </a:extLst>
          </p:cNvPr>
          <p:cNvPicPr>
            <a:picLocks noChangeAspect="1"/>
          </p:cNvPicPr>
          <p:nvPr/>
        </p:nvPicPr>
        <p:blipFill>
          <a:blip r:embed="rId6"/>
          <a:stretch>
            <a:fillRect/>
          </a:stretch>
        </p:blipFill>
        <p:spPr>
          <a:xfrm>
            <a:off x="6995531" y="2350532"/>
            <a:ext cx="2768742" cy="287669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88F7D-182F-4B40-4D03-CAA0A9EF0D3C}"/>
              </a:ext>
            </a:extLst>
          </p:cNvPr>
          <p:cNvSpPr>
            <a:spLocks noGrp="1"/>
          </p:cNvSpPr>
          <p:nvPr>
            <p:ph type="title"/>
          </p:nvPr>
        </p:nvSpPr>
        <p:spPr>
          <a:xfrm>
            <a:off x="4501906" y="610166"/>
            <a:ext cx="5296905" cy="635000"/>
          </a:xfrm>
        </p:spPr>
        <p:txBody>
          <a:bodyPr/>
          <a:lstStyle/>
          <a:p>
            <a:r>
              <a:rPr lang="en-US" dirty="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D756345-BEEE-8337-03ED-F8FD40861AB7}"/>
              </a:ext>
            </a:extLst>
          </p:cNvPr>
          <p:cNvSpPr>
            <a:spLocks noGrp="1"/>
          </p:cNvSpPr>
          <p:nvPr>
            <p:ph type="sldNum"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23</a:t>
            </a:fld>
            <a:endParaRPr lang="en-US"/>
          </a:p>
        </p:txBody>
      </p:sp>
      <p:sp>
        <p:nvSpPr>
          <p:cNvPr id="4" name="Date Placeholder 3">
            <a:extLst>
              <a:ext uri="{FF2B5EF4-FFF2-40B4-BE49-F238E27FC236}">
                <a16:creationId xmlns:a16="http://schemas.microsoft.com/office/drawing/2014/main" id="{0A9B036B-D6D2-6936-1367-82DE95978AA9}"/>
              </a:ext>
            </a:extLst>
          </p:cNvPr>
          <p:cNvSpPr>
            <a:spLocks noGrp="1"/>
          </p:cNvSpPr>
          <p:nvPr>
            <p:ph type="dt" idx="10"/>
          </p:nvPr>
        </p:nvSpPr>
        <p:spPr/>
        <p:txBody>
          <a:bodyPr/>
          <a:lstStyle/>
          <a:p>
            <a:fld id="{296B057B-AAB6-4D25-942C-DF774E66E6CA}" type="datetime1">
              <a:rPr lang="en-US" smtClean="0"/>
              <a:t>4/29/2023</a:t>
            </a:fld>
            <a:endParaRPr lang="en-US"/>
          </a:p>
        </p:txBody>
      </p:sp>
      <p:sp>
        <p:nvSpPr>
          <p:cNvPr id="6" name="Footer Placeholder 5">
            <a:extLst>
              <a:ext uri="{FF2B5EF4-FFF2-40B4-BE49-F238E27FC236}">
                <a16:creationId xmlns:a16="http://schemas.microsoft.com/office/drawing/2014/main" id="{719B29A7-A49C-DBEF-D0FB-FBE2BBE67633}"/>
              </a:ext>
            </a:extLst>
          </p:cNvPr>
          <p:cNvSpPr>
            <a:spLocks noGrp="1"/>
          </p:cNvSpPr>
          <p:nvPr>
            <p:ph type="ftr" idx="11"/>
          </p:nvPr>
        </p:nvSpPr>
        <p:spPr>
          <a:xfrm>
            <a:off x="4145279" y="6377940"/>
            <a:ext cx="4659673" cy="244891"/>
          </a:xfrm>
        </p:spPr>
        <p:txBody>
          <a:bodyPr/>
          <a:lstStyle/>
          <a:p>
            <a:r>
              <a:rPr lang="en-US" dirty="0"/>
              <a:t>Department of Computer Science &amp; Engineering</a:t>
            </a:r>
          </a:p>
        </p:txBody>
      </p:sp>
      <p:pic>
        <p:nvPicPr>
          <p:cNvPr id="8" name="Picture 7">
            <a:extLst>
              <a:ext uri="{FF2B5EF4-FFF2-40B4-BE49-F238E27FC236}">
                <a16:creationId xmlns:a16="http://schemas.microsoft.com/office/drawing/2014/main" id="{ECA2FFE8-E4E3-933F-9759-5DA953E43771}"/>
              </a:ext>
            </a:extLst>
          </p:cNvPr>
          <p:cNvPicPr>
            <a:picLocks noChangeAspect="1"/>
          </p:cNvPicPr>
          <p:nvPr/>
        </p:nvPicPr>
        <p:blipFill>
          <a:blip r:embed="rId3"/>
          <a:stretch>
            <a:fillRect/>
          </a:stretch>
        </p:blipFill>
        <p:spPr>
          <a:xfrm>
            <a:off x="2010306" y="1110488"/>
            <a:ext cx="7914529" cy="5137346"/>
          </a:xfrm>
          <a:prstGeom prst="rect">
            <a:avLst/>
          </a:prstGeom>
        </p:spPr>
      </p:pic>
    </p:spTree>
    <p:extLst>
      <p:ext uri="{BB962C8B-B14F-4D97-AF65-F5344CB8AC3E}">
        <p14:creationId xmlns:p14="http://schemas.microsoft.com/office/powerpoint/2010/main" val="2623396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5"/>
          <p:cNvSpPr txBox="1">
            <a:spLocks noGrp="1"/>
          </p:cNvSpPr>
          <p:nvPr>
            <p:ph type="title"/>
          </p:nvPr>
        </p:nvSpPr>
        <p:spPr>
          <a:xfrm>
            <a:off x="3575179" y="342528"/>
            <a:ext cx="5567740" cy="628377"/>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dirty="0">
                <a:latin typeface="Times New Roman"/>
                <a:ea typeface="Times New Roman"/>
                <a:cs typeface="Times New Roman"/>
                <a:sym typeface="Times New Roman"/>
              </a:rPr>
              <a:t>   CONCLUSION</a:t>
            </a:r>
            <a:endParaRPr dirty="0">
              <a:latin typeface="Times New Roman"/>
              <a:ea typeface="Times New Roman"/>
              <a:cs typeface="Times New Roman"/>
              <a:sym typeface="Times New Roman"/>
            </a:endParaRPr>
          </a:p>
        </p:txBody>
      </p:sp>
      <p:pic>
        <p:nvPicPr>
          <p:cNvPr id="326" name="Google Shape;326;p25"/>
          <p:cNvPicPr preferRelativeResize="0"/>
          <p:nvPr/>
        </p:nvPicPr>
        <p:blipFill rotWithShape="1">
          <a:blip r:embed="rId3">
            <a:alphaModFix/>
          </a:blip>
          <a:srcRect/>
          <a:stretch/>
        </p:blipFill>
        <p:spPr>
          <a:xfrm>
            <a:off x="11197390" y="44477"/>
            <a:ext cx="990599" cy="1224480"/>
          </a:xfrm>
          <a:prstGeom prst="rect">
            <a:avLst/>
          </a:prstGeom>
          <a:noFill/>
          <a:ln>
            <a:noFill/>
          </a:ln>
        </p:spPr>
      </p:pic>
      <p:sp>
        <p:nvSpPr>
          <p:cNvPr id="327" name="Google Shape;327;p25"/>
          <p:cNvSpPr txBox="1"/>
          <p:nvPr/>
        </p:nvSpPr>
        <p:spPr>
          <a:xfrm>
            <a:off x="1095340" y="1928802"/>
            <a:ext cx="9139990" cy="1446509"/>
          </a:xfrm>
          <a:prstGeom prst="rect">
            <a:avLst/>
          </a:prstGeom>
          <a:noFill/>
          <a:ln>
            <a:noFill/>
          </a:ln>
        </p:spPr>
        <p:txBody>
          <a:bodyPr spcFirstLastPara="1" wrap="square" lIns="91425" tIns="45700" rIns="91425" bIns="45700" anchor="t" anchorCtr="0">
            <a:spAutoFit/>
          </a:bodyPr>
          <a:lstStyle/>
          <a:p>
            <a:pPr algn="just"/>
            <a:r>
              <a:rPr lang="en-US" sz="2200" dirty="0">
                <a:latin typeface="Times New Roman" panose="02020603050405020304" pitchFamily="18" charset="0"/>
                <a:cs typeface="Times New Roman" panose="02020603050405020304" pitchFamily="18" charset="0"/>
              </a:rPr>
              <a:t>In this effort, a new approach to classify the cancer is developed. For this we are using ResNet50 and </a:t>
            </a:r>
            <a:r>
              <a:rPr lang="en-US" sz="2200" dirty="0" err="1">
                <a:latin typeface="Times New Roman" panose="02020603050405020304" pitchFamily="18" charset="0"/>
                <a:cs typeface="Times New Roman" panose="02020603050405020304" pitchFamily="18" charset="0"/>
              </a:rPr>
              <a:t>MobileNet</a:t>
            </a:r>
            <a:r>
              <a:rPr lang="en-US" sz="2200" dirty="0">
                <a:latin typeface="Times New Roman" panose="02020603050405020304" pitchFamily="18" charset="0"/>
                <a:cs typeface="Times New Roman" panose="02020603050405020304" pitchFamily="18" charset="0"/>
              </a:rPr>
              <a:t> neural networks for improving the accuracy and better prediction. The dataset used in this is also larger.</a:t>
            </a:r>
            <a:endParaRPr lang="en-IN" sz="2200"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endParaRPr sz="2200" dirty="0">
              <a:solidFill>
                <a:schemeClr val="dk1"/>
              </a:solidFill>
              <a:latin typeface="Times New Roman" pitchFamily="18" charset="0"/>
              <a:ea typeface="Times New Roman"/>
              <a:cs typeface="Times New Roman" pitchFamily="18" charset="0"/>
              <a:sym typeface="Times New Roman"/>
            </a:endParaRPr>
          </a:p>
        </p:txBody>
      </p:sp>
      <p:sp>
        <p:nvSpPr>
          <p:cNvPr id="2" name="Date Placeholder 1">
            <a:extLst>
              <a:ext uri="{FF2B5EF4-FFF2-40B4-BE49-F238E27FC236}">
                <a16:creationId xmlns:a16="http://schemas.microsoft.com/office/drawing/2014/main" id="{9B18D3D1-4F83-9F74-251B-4A498C74DDC9}"/>
              </a:ext>
            </a:extLst>
          </p:cNvPr>
          <p:cNvSpPr>
            <a:spLocks noGrp="1"/>
          </p:cNvSpPr>
          <p:nvPr>
            <p:ph type="dt" idx="10"/>
          </p:nvPr>
        </p:nvSpPr>
        <p:spPr/>
        <p:txBody>
          <a:bodyPr/>
          <a:lstStyle/>
          <a:p>
            <a:fld id="{C6BA462F-A683-4182-B336-3B1B62903F62}" type="datetime1">
              <a:rPr lang="en-US" smtClean="0"/>
              <a:t>4/29/2023</a:t>
            </a:fld>
            <a:endParaRPr lang="en-US"/>
          </a:p>
        </p:txBody>
      </p:sp>
      <p:sp>
        <p:nvSpPr>
          <p:cNvPr id="3" name="Footer Placeholder 2">
            <a:extLst>
              <a:ext uri="{FF2B5EF4-FFF2-40B4-BE49-F238E27FC236}">
                <a16:creationId xmlns:a16="http://schemas.microsoft.com/office/drawing/2014/main" id="{E68073BD-C4D5-FD9E-DE27-43B98688492D}"/>
              </a:ext>
            </a:extLst>
          </p:cNvPr>
          <p:cNvSpPr>
            <a:spLocks noGrp="1"/>
          </p:cNvSpPr>
          <p:nvPr>
            <p:ph type="ftr" idx="11"/>
          </p:nvPr>
        </p:nvSpPr>
        <p:spPr>
          <a:xfrm>
            <a:off x="4145279" y="6377940"/>
            <a:ext cx="4680221" cy="392730"/>
          </a:xfrm>
        </p:spPr>
        <p:txBody>
          <a:bodyPr/>
          <a:lstStyle/>
          <a:p>
            <a:r>
              <a:rPr lang="en-US" dirty="0"/>
              <a:t>Department of Computer Science &amp; Engineering</a:t>
            </a:r>
          </a:p>
        </p:txBody>
      </p:sp>
      <p:sp>
        <p:nvSpPr>
          <p:cNvPr id="4" name="Slide Number Placeholder 3">
            <a:extLst>
              <a:ext uri="{FF2B5EF4-FFF2-40B4-BE49-F238E27FC236}">
                <a16:creationId xmlns:a16="http://schemas.microsoft.com/office/drawing/2014/main" id="{165835A7-71F6-505C-52FF-1A6AC1984B12}"/>
              </a:ext>
            </a:extLst>
          </p:cNvPr>
          <p:cNvSpPr>
            <a:spLocks noGrp="1"/>
          </p:cNvSpPr>
          <p:nvPr>
            <p:ph type="sldNum"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11"/>
          <p:cNvPicPr preferRelativeResize="0"/>
          <p:nvPr/>
        </p:nvPicPr>
        <p:blipFill rotWithShape="1">
          <a:blip r:embed="rId3">
            <a:alphaModFix/>
          </a:blip>
          <a:srcRect/>
          <a:stretch/>
        </p:blipFill>
        <p:spPr>
          <a:xfrm>
            <a:off x="11173327" y="0"/>
            <a:ext cx="990599" cy="1224480"/>
          </a:xfrm>
          <a:prstGeom prst="rect">
            <a:avLst/>
          </a:prstGeom>
          <a:noFill/>
          <a:ln>
            <a:noFill/>
          </a:ln>
        </p:spPr>
      </p:pic>
      <p:sp>
        <p:nvSpPr>
          <p:cNvPr id="154" name="Google Shape;154;p11"/>
          <p:cNvSpPr txBox="1">
            <a:spLocks noGrp="1"/>
          </p:cNvSpPr>
          <p:nvPr>
            <p:ph type="title"/>
          </p:nvPr>
        </p:nvSpPr>
        <p:spPr>
          <a:xfrm>
            <a:off x="1638300" y="296918"/>
            <a:ext cx="9448800" cy="628377"/>
          </a:xfrm>
          <a:prstGeom prst="rect">
            <a:avLst/>
          </a:prstGeom>
          <a:noFill/>
          <a:ln>
            <a:noFill/>
          </a:ln>
        </p:spPr>
        <p:txBody>
          <a:bodyPr spcFirstLastPara="1" wrap="square" lIns="0" tIns="12700" rIns="0" bIns="0" anchor="t" anchorCtr="0">
            <a:spAutoFit/>
          </a:bodyPr>
          <a:lstStyle/>
          <a:p>
            <a:pPr marL="12700" lvl="0" indent="0" algn="ctr" rtl="0">
              <a:spcBef>
                <a:spcPts val="0"/>
              </a:spcBef>
              <a:spcAft>
                <a:spcPts val="0"/>
              </a:spcAft>
              <a:buNone/>
            </a:pPr>
            <a:r>
              <a:rPr lang="en-US">
                <a:latin typeface="Times New Roman"/>
                <a:ea typeface="Times New Roman"/>
                <a:cs typeface="Times New Roman"/>
                <a:sym typeface="Times New Roman"/>
              </a:rPr>
              <a:t>FUTURE WORK</a:t>
            </a:r>
            <a:endParaRPr>
              <a:latin typeface="Times New Roman"/>
              <a:ea typeface="Times New Roman"/>
              <a:cs typeface="Times New Roman"/>
              <a:sym typeface="Times New Roman"/>
            </a:endParaRPr>
          </a:p>
        </p:txBody>
      </p:sp>
      <p:sp>
        <p:nvSpPr>
          <p:cNvPr id="158" name="Google Shape;158;p11"/>
          <p:cNvSpPr txBox="1"/>
          <p:nvPr/>
        </p:nvSpPr>
        <p:spPr>
          <a:xfrm>
            <a:off x="952464" y="2143116"/>
            <a:ext cx="8897263" cy="8925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600" b="1" dirty="0">
              <a:solidFill>
                <a:schemeClr val="dk1"/>
              </a:solidFill>
              <a:latin typeface="Times New Roman"/>
              <a:ea typeface="Times New Roman"/>
              <a:cs typeface="Times New Roman"/>
              <a:sym typeface="Times New Roman"/>
            </a:endParaRPr>
          </a:p>
          <a:p>
            <a:pPr marL="0" marR="0" lvl="0" indent="-165100" algn="l" rtl="0">
              <a:spcBef>
                <a:spcPts val="0"/>
              </a:spcBef>
              <a:spcAft>
                <a:spcPts val="0"/>
              </a:spcAft>
              <a:buClr>
                <a:schemeClr val="dk1"/>
              </a:buClr>
              <a:buSzPts val="2600"/>
              <a:buFont typeface="Arial"/>
              <a:buChar char="•"/>
            </a:pPr>
            <a:r>
              <a:rPr lang="en-US" sz="2600" b="1" dirty="0">
                <a:solidFill>
                  <a:schemeClr val="dk1"/>
                </a:solidFill>
                <a:latin typeface="Times New Roman"/>
                <a:ea typeface="Times New Roman"/>
                <a:cs typeface="Times New Roman"/>
                <a:sym typeface="Times New Roman"/>
              </a:rPr>
              <a:t>    </a:t>
            </a:r>
            <a:r>
              <a:rPr lang="en-US" sz="2600" dirty="0">
                <a:solidFill>
                  <a:schemeClr val="dk1"/>
                </a:solidFill>
                <a:latin typeface="Times New Roman"/>
                <a:ea typeface="Times New Roman"/>
                <a:cs typeface="Times New Roman"/>
                <a:sym typeface="Times New Roman"/>
              </a:rPr>
              <a:t>Further division of cancers from leukocytes</a:t>
            </a:r>
            <a:endParaRPr dirty="0"/>
          </a:p>
        </p:txBody>
      </p:sp>
      <p:sp>
        <p:nvSpPr>
          <p:cNvPr id="2" name="Date Placeholder 1">
            <a:extLst>
              <a:ext uri="{FF2B5EF4-FFF2-40B4-BE49-F238E27FC236}">
                <a16:creationId xmlns:a16="http://schemas.microsoft.com/office/drawing/2014/main" id="{93925CE2-EBE9-0EA3-4634-008103E7CDA5}"/>
              </a:ext>
            </a:extLst>
          </p:cNvPr>
          <p:cNvSpPr>
            <a:spLocks noGrp="1"/>
          </p:cNvSpPr>
          <p:nvPr>
            <p:ph type="dt" idx="10"/>
          </p:nvPr>
        </p:nvSpPr>
        <p:spPr/>
        <p:txBody>
          <a:bodyPr/>
          <a:lstStyle/>
          <a:p>
            <a:fld id="{C2AAC786-7020-4678-8848-A5E3284A34CC}" type="datetime1">
              <a:rPr lang="en-US" smtClean="0"/>
              <a:t>4/29/2023</a:t>
            </a:fld>
            <a:endParaRPr lang="en-US"/>
          </a:p>
        </p:txBody>
      </p:sp>
      <p:sp>
        <p:nvSpPr>
          <p:cNvPr id="3" name="Footer Placeholder 2">
            <a:extLst>
              <a:ext uri="{FF2B5EF4-FFF2-40B4-BE49-F238E27FC236}">
                <a16:creationId xmlns:a16="http://schemas.microsoft.com/office/drawing/2014/main" id="{16B9FAFB-4AA1-9E5D-7E3A-6F5357F99D45}"/>
              </a:ext>
            </a:extLst>
          </p:cNvPr>
          <p:cNvSpPr>
            <a:spLocks noGrp="1"/>
          </p:cNvSpPr>
          <p:nvPr>
            <p:ph type="ftr" idx="11"/>
          </p:nvPr>
        </p:nvSpPr>
        <p:spPr>
          <a:xfrm>
            <a:off x="4145280" y="6377940"/>
            <a:ext cx="4505560" cy="403004"/>
          </a:xfrm>
        </p:spPr>
        <p:txBody>
          <a:bodyPr/>
          <a:lstStyle/>
          <a:p>
            <a:r>
              <a:rPr lang="en-US" dirty="0"/>
              <a:t>Department of Computer Science &amp; Engineering</a:t>
            </a:r>
          </a:p>
        </p:txBody>
      </p:sp>
      <p:sp>
        <p:nvSpPr>
          <p:cNvPr id="4" name="Slide Number Placeholder 3">
            <a:extLst>
              <a:ext uri="{FF2B5EF4-FFF2-40B4-BE49-F238E27FC236}">
                <a16:creationId xmlns:a16="http://schemas.microsoft.com/office/drawing/2014/main" id="{2C269805-B471-DE9E-87E8-8C539D1D1692}"/>
              </a:ext>
            </a:extLst>
          </p:cNvPr>
          <p:cNvSpPr>
            <a:spLocks noGrp="1"/>
          </p:cNvSpPr>
          <p:nvPr>
            <p:ph type="sldNum"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263760E0-5E4E-F405-A1A7-15F05A78196F}"/>
              </a:ext>
            </a:extLst>
          </p:cNvPr>
          <p:cNvSpPr>
            <a:spLocks noGrp="1"/>
          </p:cNvSpPr>
          <p:nvPr>
            <p:ph type="ctrTitle"/>
          </p:nvPr>
        </p:nvSpPr>
        <p:spPr>
          <a:xfrm>
            <a:off x="3666931" y="381156"/>
            <a:ext cx="8198496" cy="615553"/>
          </a:xfrm>
        </p:spPr>
        <p:txBody>
          <a:bodyPr/>
          <a:lstStyle/>
          <a:p>
            <a:r>
              <a:rPr lang="en-US" dirty="0">
                <a:latin typeface="Times New Roman" panose="02020603050405020304" pitchFamily="18" charset="0"/>
                <a:cs typeface="Times New Roman" panose="02020603050405020304" pitchFamily="18" charset="0"/>
              </a:rPr>
              <a:t>PUBLICATION</a:t>
            </a:r>
            <a:endParaRPr lang="en-IN" dirty="0">
              <a:latin typeface="Times New Roman" panose="02020603050405020304" pitchFamily="18" charset="0"/>
              <a:cs typeface="Times New Roman" panose="02020603050405020304" pitchFamily="18" charset="0"/>
            </a:endParaRPr>
          </a:p>
        </p:txBody>
      </p:sp>
      <p:sp>
        <p:nvSpPr>
          <p:cNvPr id="12" name="Subtitle 11">
            <a:extLst>
              <a:ext uri="{FF2B5EF4-FFF2-40B4-BE49-F238E27FC236}">
                <a16:creationId xmlns:a16="http://schemas.microsoft.com/office/drawing/2014/main" id="{2F734613-7BB7-F9CA-4535-CABB687E432C}"/>
              </a:ext>
            </a:extLst>
          </p:cNvPr>
          <p:cNvSpPr>
            <a:spLocks noGrp="1"/>
          </p:cNvSpPr>
          <p:nvPr>
            <p:ph type="subTitle" idx="1"/>
          </p:nvPr>
        </p:nvSpPr>
        <p:spPr>
          <a:xfrm>
            <a:off x="933061" y="1769084"/>
            <a:ext cx="9937102" cy="2954655"/>
          </a:xfrm>
        </p:spPr>
        <p:txBody>
          <a:bodyPr/>
          <a:lstStyle/>
          <a:p>
            <a:pPr marL="571500" indent="-342900" algn="just">
              <a:buSzPct val="1000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Ms Shanmuga Sundari mam, Ms A Kranthi mam, Maturi Lekhya Sri, Tenali Mili Preethika, Ronda Shreya presented a paper "</a:t>
            </a:r>
            <a:r>
              <a:rPr lang="en-IN" sz="2400" b="1" dirty="0">
                <a:latin typeface="Times New Roman" panose="02020603050405020304" pitchFamily="18" charset="0"/>
                <a:cs typeface="Times New Roman" panose="02020603050405020304" pitchFamily="18" charset="0"/>
              </a:rPr>
              <a:t> Bone Marrow Cancer Detection from Leukocytes using Neural Networks </a:t>
            </a:r>
            <a:r>
              <a:rPr lang="en-IN" dirty="0">
                <a:latin typeface="Times New Roman" panose="02020603050405020304" pitchFamily="18" charset="0"/>
                <a:cs typeface="Times New Roman" panose="02020603050405020304" pitchFamily="18" charset="0"/>
              </a:rPr>
              <a:t>" on 8th International Conference on Computing, Communication and Security (ICCCS-2023) organized by Baba Farid College of Engineering and Technology Bathinda, Punjab (India), March 03-04, 2023</a:t>
            </a:r>
          </a:p>
          <a:p>
            <a:pPr marL="571500" indent="-342900">
              <a:buSzPct val="10000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571500" indent="-342900">
              <a:buSzPct val="10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Publication will be in reputed Scopus/ESCI/SCIE Indexed Journals</a:t>
            </a:r>
            <a:endParaRPr lang="en-IN"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F25730E-8E28-3850-A45F-F3682038E43B}"/>
              </a:ext>
            </a:extLst>
          </p:cNvPr>
          <p:cNvSpPr>
            <a:spLocks noGrp="1"/>
          </p:cNvSpPr>
          <p:nvPr>
            <p:ph type="sldNum"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26</a:t>
            </a:fld>
            <a:endParaRPr lang="en-US"/>
          </a:p>
        </p:txBody>
      </p:sp>
      <p:sp>
        <p:nvSpPr>
          <p:cNvPr id="2" name="Date Placeholder 1">
            <a:extLst>
              <a:ext uri="{FF2B5EF4-FFF2-40B4-BE49-F238E27FC236}">
                <a16:creationId xmlns:a16="http://schemas.microsoft.com/office/drawing/2014/main" id="{EF3C5D9A-0243-EF0D-B550-BA1F5D380DB0}"/>
              </a:ext>
            </a:extLst>
          </p:cNvPr>
          <p:cNvSpPr>
            <a:spLocks noGrp="1"/>
          </p:cNvSpPr>
          <p:nvPr>
            <p:ph type="dt" idx="10"/>
          </p:nvPr>
        </p:nvSpPr>
        <p:spPr/>
        <p:txBody>
          <a:bodyPr/>
          <a:lstStyle/>
          <a:p>
            <a:fld id="{03AFD8C8-92D8-49CB-A53F-2B1E8DF90019}" type="datetime1">
              <a:rPr lang="en-US" smtClean="0"/>
              <a:t>4/29/2023</a:t>
            </a:fld>
            <a:endParaRPr lang="en-US"/>
          </a:p>
        </p:txBody>
      </p:sp>
      <p:sp>
        <p:nvSpPr>
          <p:cNvPr id="4" name="Footer Placeholder 3">
            <a:extLst>
              <a:ext uri="{FF2B5EF4-FFF2-40B4-BE49-F238E27FC236}">
                <a16:creationId xmlns:a16="http://schemas.microsoft.com/office/drawing/2014/main" id="{C203F4FA-2681-CAB6-68C9-E69725BB9F7C}"/>
              </a:ext>
            </a:extLst>
          </p:cNvPr>
          <p:cNvSpPr>
            <a:spLocks noGrp="1"/>
          </p:cNvSpPr>
          <p:nvPr>
            <p:ph type="ftr" idx="11"/>
          </p:nvPr>
        </p:nvSpPr>
        <p:spPr>
          <a:xfrm>
            <a:off x="4145279" y="6377940"/>
            <a:ext cx="4515835" cy="244891"/>
          </a:xfrm>
        </p:spPr>
        <p:txBody>
          <a:bodyPr/>
          <a:lstStyle/>
          <a:p>
            <a:r>
              <a:rPr lang="en-US" dirty="0"/>
              <a:t>Department of Computer Science &amp; Engineering</a:t>
            </a:r>
          </a:p>
        </p:txBody>
      </p:sp>
    </p:spTree>
    <p:extLst>
      <p:ext uri="{BB962C8B-B14F-4D97-AF65-F5344CB8AC3E}">
        <p14:creationId xmlns:p14="http://schemas.microsoft.com/office/powerpoint/2010/main" val="2846565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6"/>
          <p:cNvSpPr txBox="1">
            <a:spLocks noGrp="1"/>
          </p:cNvSpPr>
          <p:nvPr>
            <p:ph type="title"/>
          </p:nvPr>
        </p:nvSpPr>
        <p:spPr>
          <a:xfrm>
            <a:off x="3447548" y="264933"/>
            <a:ext cx="5296905" cy="6350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latin typeface="Times New Roman"/>
                <a:ea typeface="Times New Roman"/>
                <a:cs typeface="Times New Roman"/>
                <a:sym typeface="Times New Roman"/>
              </a:rPr>
              <a:t>REFERENCES</a:t>
            </a:r>
            <a:endParaRPr/>
          </a:p>
        </p:txBody>
      </p:sp>
      <p:sp>
        <p:nvSpPr>
          <p:cNvPr id="333" name="Google Shape;333;p26"/>
          <p:cNvSpPr txBox="1">
            <a:spLocks noGrp="1"/>
          </p:cNvSpPr>
          <p:nvPr>
            <p:ph type="body" idx="1"/>
          </p:nvPr>
        </p:nvSpPr>
        <p:spPr>
          <a:xfrm>
            <a:off x="426704" y="1492195"/>
            <a:ext cx="11265985" cy="4508927"/>
          </a:xfrm>
          <a:prstGeom prst="rect">
            <a:avLst/>
          </a:prstGeom>
          <a:noFill/>
          <a:ln>
            <a:noFill/>
          </a:ln>
        </p:spPr>
        <p:txBody>
          <a:bodyPr spcFirstLastPara="1" wrap="square" lIns="0" tIns="0" rIns="0" bIns="0" anchor="t" anchorCtr="0">
            <a:spAutoFit/>
          </a:bodyPr>
          <a:lstStyle/>
          <a:p>
            <a:pPr algn="l"/>
            <a:r>
              <a:rPr lang="en-IN" sz="1400" b="0" i="0" u="none" strike="noStrike" baseline="0" dirty="0">
                <a:latin typeface="Times New Roman" panose="02020603050405020304" pitchFamily="18" charset="0"/>
                <a:cs typeface="Times New Roman" panose="02020603050405020304" pitchFamily="18" charset="0"/>
              </a:rPr>
              <a:t>[1] K. </a:t>
            </a:r>
            <a:r>
              <a:rPr lang="en-IN" sz="1400" b="0" i="0" u="none" strike="noStrike" baseline="0" dirty="0" err="1">
                <a:latin typeface="Times New Roman" panose="02020603050405020304" pitchFamily="18" charset="0"/>
                <a:cs typeface="Times New Roman" panose="02020603050405020304" pitchFamily="18" charset="0"/>
              </a:rPr>
              <a:t>Kessenbrock</a:t>
            </a:r>
            <a:r>
              <a:rPr lang="en-IN" sz="1400" b="0" i="0" u="none" strike="noStrike" baseline="0" dirty="0">
                <a:latin typeface="Times New Roman" panose="02020603050405020304" pitchFamily="18" charset="0"/>
                <a:cs typeface="Times New Roman" panose="02020603050405020304" pitchFamily="18" charset="0"/>
              </a:rPr>
              <a:t>, V. </a:t>
            </a:r>
            <a:r>
              <a:rPr lang="en-IN" sz="1400" b="0" i="0" u="none" strike="noStrike" baseline="0" dirty="0" err="1">
                <a:latin typeface="Times New Roman" panose="02020603050405020304" pitchFamily="18" charset="0"/>
                <a:cs typeface="Times New Roman" panose="02020603050405020304" pitchFamily="18" charset="0"/>
              </a:rPr>
              <a:t>Plaks</a:t>
            </a:r>
            <a:r>
              <a:rPr lang="en-IN" sz="1400" b="0" i="0" u="none" strike="noStrike" baseline="0" dirty="0">
                <a:latin typeface="Times New Roman" panose="02020603050405020304" pitchFamily="18" charset="0"/>
                <a:cs typeface="Times New Roman" panose="02020603050405020304" pitchFamily="18" charset="0"/>
              </a:rPr>
              <a:t>, and Z. </a:t>
            </a:r>
            <a:r>
              <a:rPr lang="en-IN" sz="1400" b="0" i="0" u="none" strike="noStrike" baseline="0" dirty="0" err="1">
                <a:latin typeface="Times New Roman" panose="02020603050405020304" pitchFamily="18" charset="0"/>
                <a:cs typeface="Times New Roman" panose="02020603050405020304" pitchFamily="18" charset="0"/>
              </a:rPr>
              <a:t>Werb</a:t>
            </a:r>
            <a:r>
              <a:rPr lang="en-IN" sz="1400" b="0" i="0" u="none" strike="noStrike" baseline="0" dirty="0">
                <a:latin typeface="Times New Roman" panose="02020603050405020304" pitchFamily="18" charset="0"/>
                <a:cs typeface="Times New Roman" panose="02020603050405020304" pitchFamily="18" charset="0"/>
              </a:rPr>
              <a:t>, ``Matrix metalloproteinases: Regulators </a:t>
            </a:r>
            <a:r>
              <a:rPr lang="en-US" sz="1400" b="0" i="0" u="none" strike="noStrike" baseline="0" dirty="0">
                <a:latin typeface="Times New Roman" panose="02020603050405020304" pitchFamily="18" charset="0"/>
                <a:cs typeface="Times New Roman" panose="02020603050405020304" pitchFamily="18" charset="0"/>
              </a:rPr>
              <a:t>of the tumor microenvironment,'' </a:t>
            </a:r>
            <a:r>
              <a:rPr lang="en-US" sz="1400" b="0" i="1" u="none" strike="noStrike" baseline="0" dirty="0">
                <a:latin typeface="Times New Roman" panose="02020603050405020304" pitchFamily="18" charset="0"/>
                <a:cs typeface="Times New Roman" panose="02020603050405020304" pitchFamily="18" charset="0"/>
              </a:rPr>
              <a:t>Cell</a:t>
            </a:r>
            <a:r>
              <a:rPr lang="en-US" sz="1400" b="0" i="0" u="none" strike="noStrike" baseline="0" dirty="0">
                <a:latin typeface="Times New Roman" panose="02020603050405020304" pitchFamily="18" charset="0"/>
                <a:cs typeface="Times New Roman" panose="02020603050405020304" pitchFamily="18" charset="0"/>
              </a:rPr>
              <a:t>, vol. 141, no. 1, pp. 5267, </a:t>
            </a:r>
            <a:r>
              <a:rPr lang="en-IN" sz="1400" b="0" i="0" u="none" strike="noStrike" baseline="0" dirty="0">
                <a:latin typeface="Times New Roman" panose="02020603050405020304" pitchFamily="18" charset="0"/>
                <a:cs typeface="Times New Roman" panose="02020603050405020304" pitchFamily="18" charset="0"/>
              </a:rPr>
              <a:t>Apr. 2010.</a:t>
            </a:r>
          </a:p>
          <a:p>
            <a:pPr algn="l"/>
            <a:endParaRPr lang="en-IN" sz="1400" b="0" i="0" u="none" strike="noStrike" baseline="0" dirty="0">
              <a:latin typeface="Times New Roman" panose="02020603050405020304" pitchFamily="18" charset="0"/>
              <a:cs typeface="Times New Roman" panose="02020603050405020304" pitchFamily="18" charset="0"/>
            </a:endParaRPr>
          </a:p>
          <a:p>
            <a:pPr algn="l"/>
            <a:r>
              <a:rPr lang="en-IN" sz="1400" b="0" i="0" u="none" strike="noStrike" baseline="0" dirty="0">
                <a:latin typeface="Times New Roman" panose="02020603050405020304" pitchFamily="18" charset="0"/>
                <a:cs typeface="Times New Roman" panose="02020603050405020304" pitchFamily="18" charset="0"/>
              </a:rPr>
              <a:t>[2] A. Rehman, N. Abbas, T. Saba, S. I. U. Rahman, Z. Mehmood, and </a:t>
            </a:r>
            <a:r>
              <a:rPr lang="en-US" sz="1400" b="0" i="0" u="none" strike="noStrike" baseline="0" dirty="0">
                <a:latin typeface="Times New Roman" panose="02020603050405020304" pitchFamily="18" charset="0"/>
                <a:cs typeface="Times New Roman" panose="02020603050405020304" pitchFamily="18" charset="0"/>
              </a:rPr>
              <a:t>H. </a:t>
            </a:r>
            <a:r>
              <a:rPr lang="en-US" sz="1400" b="0" i="0" u="none" strike="noStrike" baseline="0" dirty="0" err="1">
                <a:latin typeface="Times New Roman" panose="02020603050405020304" pitchFamily="18" charset="0"/>
                <a:cs typeface="Times New Roman" panose="02020603050405020304" pitchFamily="18" charset="0"/>
              </a:rPr>
              <a:t>Kolivand</a:t>
            </a:r>
            <a:r>
              <a:rPr lang="en-US" sz="1400" b="0" i="0" u="none" strike="noStrike" baseline="0" dirty="0">
                <a:latin typeface="Times New Roman" panose="02020603050405020304" pitchFamily="18" charset="0"/>
                <a:cs typeface="Times New Roman" panose="02020603050405020304" pitchFamily="18" charset="0"/>
              </a:rPr>
              <a:t>, ``</a:t>
            </a:r>
            <a:r>
              <a:rPr lang="en-US" sz="1400" b="0" i="0" u="none" strike="noStrike" baseline="0" dirty="0" err="1">
                <a:latin typeface="Times New Roman" panose="02020603050405020304" pitchFamily="18" charset="0"/>
                <a:cs typeface="Times New Roman" panose="02020603050405020304" pitchFamily="18" charset="0"/>
              </a:rPr>
              <a:t>Classication</a:t>
            </a:r>
            <a:r>
              <a:rPr lang="en-US" sz="1400" b="0" i="0" u="none" strike="noStrike" baseline="0" dirty="0">
                <a:latin typeface="Times New Roman" panose="02020603050405020304" pitchFamily="18" charset="0"/>
                <a:cs typeface="Times New Roman" panose="02020603050405020304" pitchFamily="18" charset="0"/>
              </a:rPr>
              <a:t> of acute lymphoblastic leukemia using deep learning,'' </a:t>
            </a:r>
            <a:r>
              <a:rPr lang="en-US" sz="1400" b="0" i="1" u="none" strike="noStrike" baseline="0" dirty="0" err="1">
                <a:latin typeface="Times New Roman" panose="02020603050405020304" pitchFamily="18" charset="0"/>
                <a:cs typeface="Times New Roman" panose="02020603050405020304" pitchFamily="18" charset="0"/>
              </a:rPr>
              <a:t>Microsc</a:t>
            </a:r>
            <a:r>
              <a:rPr lang="en-US" sz="1400" b="0" i="1" u="none" strike="noStrike" baseline="0" dirty="0">
                <a:latin typeface="Times New Roman" panose="02020603050405020304" pitchFamily="18" charset="0"/>
                <a:cs typeface="Times New Roman" panose="02020603050405020304" pitchFamily="18" charset="0"/>
              </a:rPr>
              <a:t>. Res. </a:t>
            </a:r>
            <a:r>
              <a:rPr lang="en-US" sz="1400" b="0" i="1" u="none" strike="noStrike" baseline="0" dirty="0" err="1">
                <a:latin typeface="Times New Roman" panose="02020603050405020304" pitchFamily="18" charset="0"/>
                <a:cs typeface="Times New Roman" panose="02020603050405020304" pitchFamily="18" charset="0"/>
              </a:rPr>
              <a:t>Techn</a:t>
            </a:r>
            <a:r>
              <a:rPr lang="en-US" sz="1400" b="0" i="1" u="none" strike="noStrike" baseline="0" dirty="0">
                <a:latin typeface="Times New Roman" panose="02020603050405020304" pitchFamily="18" charset="0"/>
                <a:cs typeface="Times New Roman" panose="02020603050405020304" pitchFamily="18" charset="0"/>
              </a:rPr>
              <a:t>.</a:t>
            </a:r>
            <a:r>
              <a:rPr lang="en-US" sz="1400" b="0" i="0" u="none" strike="noStrike" baseline="0" dirty="0">
                <a:latin typeface="Times New Roman" panose="02020603050405020304" pitchFamily="18" charset="0"/>
                <a:cs typeface="Times New Roman" panose="02020603050405020304" pitchFamily="18" charset="0"/>
              </a:rPr>
              <a:t>, vol. 81, no. 11, pp. 13101317, Nov. 2018.</a:t>
            </a:r>
          </a:p>
          <a:p>
            <a:pPr algn="l"/>
            <a:endParaRPr lang="en-US" sz="1400" b="0" i="0" u="none" strike="noStrike" baseline="0" dirty="0">
              <a:latin typeface="Times New Roman" panose="02020603050405020304" pitchFamily="18" charset="0"/>
              <a:cs typeface="Times New Roman" panose="02020603050405020304" pitchFamily="18" charset="0"/>
            </a:endParaRPr>
          </a:p>
          <a:p>
            <a:pPr algn="l"/>
            <a:r>
              <a:rPr lang="en-IN" sz="1400" b="0" i="0" u="none" strike="noStrike" baseline="0" dirty="0">
                <a:latin typeface="Times New Roman" panose="02020603050405020304" pitchFamily="18" charset="0"/>
                <a:cs typeface="Times New Roman" panose="02020603050405020304" pitchFamily="18" charset="0"/>
              </a:rPr>
              <a:t>[3] S. </a:t>
            </a:r>
            <a:r>
              <a:rPr lang="en-IN" sz="1400" b="0" i="0" u="none" strike="noStrike" baseline="0" dirty="0" err="1">
                <a:latin typeface="Times New Roman" panose="02020603050405020304" pitchFamily="18" charset="0"/>
                <a:cs typeface="Times New Roman" panose="02020603050405020304" pitchFamily="18" charset="0"/>
              </a:rPr>
              <a:t>Shaque</a:t>
            </a:r>
            <a:r>
              <a:rPr lang="en-IN" sz="1400" b="0" i="0" u="none" strike="noStrike" baseline="0" dirty="0">
                <a:latin typeface="Times New Roman" panose="02020603050405020304" pitchFamily="18" charset="0"/>
                <a:cs typeface="Times New Roman" panose="02020603050405020304" pitchFamily="18" charset="0"/>
              </a:rPr>
              <a:t> and S. </a:t>
            </a:r>
            <a:r>
              <a:rPr lang="en-IN" sz="1400" b="0" i="0" u="none" strike="noStrike" baseline="0" dirty="0" err="1">
                <a:latin typeface="Times New Roman" panose="02020603050405020304" pitchFamily="18" charset="0"/>
                <a:cs typeface="Times New Roman" panose="02020603050405020304" pitchFamily="18" charset="0"/>
              </a:rPr>
              <a:t>Tehsin</a:t>
            </a:r>
            <a:r>
              <a:rPr lang="en-IN" sz="1400" b="0" i="0" u="none" strike="noStrike" baseline="0" dirty="0">
                <a:latin typeface="Times New Roman" panose="02020603050405020304" pitchFamily="18" charset="0"/>
                <a:cs typeface="Times New Roman" panose="02020603050405020304" pitchFamily="18" charset="0"/>
              </a:rPr>
              <a:t>, ``Acute lymphoblastic </a:t>
            </a:r>
            <a:r>
              <a:rPr lang="en-IN" sz="1400" b="0" i="0" u="none" strike="noStrike" baseline="0" dirty="0" err="1">
                <a:latin typeface="Times New Roman" panose="02020603050405020304" pitchFamily="18" charset="0"/>
                <a:cs typeface="Times New Roman" panose="02020603050405020304" pitchFamily="18" charset="0"/>
              </a:rPr>
              <a:t>leukemia</a:t>
            </a:r>
            <a:r>
              <a:rPr lang="en-IN" sz="1400" b="0" i="0" u="none" strike="noStrike" baseline="0" dirty="0">
                <a:latin typeface="Times New Roman" panose="02020603050405020304" pitchFamily="18" charset="0"/>
                <a:cs typeface="Times New Roman" panose="02020603050405020304" pitchFamily="18" charset="0"/>
              </a:rPr>
              <a:t> detection </a:t>
            </a:r>
            <a:r>
              <a:rPr lang="en-US" sz="1400" b="0" i="0" u="none" strike="noStrike" baseline="0" dirty="0">
                <a:latin typeface="Times New Roman" panose="02020603050405020304" pitchFamily="18" charset="0"/>
                <a:cs typeface="Times New Roman" panose="02020603050405020304" pitchFamily="18" charset="0"/>
              </a:rPr>
              <a:t>and </a:t>
            </a:r>
            <a:r>
              <a:rPr lang="en-US" sz="1400" b="0" i="0" u="none" strike="noStrike" baseline="0" dirty="0" err="1">
                <a:latin typeface="Times New Roman" panose="02020603050405020304" pitchFamily="18" charset="0"/>
                <a:cs typeface="Times New Roman" panose="02020603050405020304" pitchFamily="18" charset="0"/>
              </a:rPr>
              <a:t>classication</a:t>
            </a:r>
            <a:r>
              <a:rPr lang="en-US" sz="1400" b="0" i="0" u="none" strike="noStrike" baseline="0" dirty="0">
                <a:latin typeface="Times New Roman" panose="02020603050405020304" pitchFamily="18" charset="0"/>
                <a:cs typeface="Times New Roman" panose="02020603050405020304" pitchFamily="18" charset="0"/>
              </a:rPr>
              <a:t> of its subtypes using pretrained deep convolutional </a:t>
            </a:r>
            <a:r>
              <a:rPr lang="en-IN" sz="1400" b="0" i="0" u="none" strike="noStrike" baseline="0" dirty="0">
                <a:latin typeface="Times New Roman" panose="02020603050405020304" pitchFamily="18" charset="0"/>
                <a:cs typeface="Times New Roman" panose="02020603050405020304" pitchFamily="18" charset="0"/>
              </a:rPr>
              <a:t>neural networks,'' </a:t>
            </a:r>
            <a:r>
              <a:rPr lang="en-IN" sz="1400" b="0" i="1" u="none" strike="noStrike" baseline="0" dirty="0">
                <a:latin typeface="Times New Roman" panose="02020603050405020304" pitchFamily="18" charset="0"/>
                <a:cs typeface="Times New Roman" panose="02020603050405020304" pitchFamily="18" charset="0"/>
              </a:rPr>
              <a:t>Technol. Cancer Res. Treatment</a:t>
            </a:r>
            <a:r>
              <a:rPr lang="en-IN" sz="1400" b="0" i="0" u="none" strike="noStrike" baseline="0" dirty="0">
                <a:latin typeface="Times New Roman" panose="02020603050405020304" pitchFamily="18" charset="0"/>
                <a:cs typeface="Times New Roman" panose="02020603050405020304" pitchFamily="18" charset="0"/>
              </a:rPr>
              <a:t>, vol. 17, Jan. 2018, Art. no. 153303381880278.</a:t>
            </a:r>
          </a:p>
          <a:p>
            <a:pPr algn="l"/>
            <a:endParaRPr lang="en-IN" sz="1400" b="0" i="0" u="none" strike="noStrike" baseline="0" dirty="0">
              <a:latin typeface="Times New Roman" panose="02020603050405020304" pitchFamily="18" charset="0"/>
              <a:cs typeface="Times New Roman" panose="02020603050405020304" pitchFamily="18" charset="0"/>
            </a:endParaRPr>
          </a:p>
          <a:p>
            <a:pPr algn="l"/>
            <a:r>
              <a:rPr lang="en-IN" sz="1400" b="0" i="0" u="none" strike="noStrike" baseline="0" dirty="0">
                <a:latin typeface="Times New Roman" panose="02020603050405020304" pitchFamily="18" charset="0"/>
                <a:cs typeface="Times New Roman" panose="02020603050405020304" pitchFamily="18" charset="0"/>
              </a:rPr>
              <a:t>[4] M. </a:t>
            </a:r>
            <a:r>
              <a:rPr lang="en-IN" sz="1400" b="0" i="0" u="none" strike="noStrike" baseline="0" dirty="0" err="1">
                <a:latin typeface="Times New Roman" panose="02020603050405020304" pitchFamily="18" charset="0"/>
                <a:cs typeface="Times New Roman" panose="02020603050405020304" pitchFamily="18" charset="0"/>
              </a:rPr>
              <a:t>Hallek</a:t>
            </a:r>
            <a:r>
              <a:rPr lang="en-IN" sz="1400" b="0" i="0" u="none" strike="noStrike" baseline="0" dirty="0">
                <a:latin typeface="Times New Roman" panose="02020603050405020304" pitchFamily="18" charset="0"/>
                <a:cs typeface="Times New Roman" panose="02020603050405020304" pitchFamily="18" charset="0"/>
              </a:rPr>
              <a:t>, P. Leif </a:t>
            </a:r>
            <a:r>
              <a:rPr lang="en-IN" sz="1400" b="0" i="0" u="none" strike="noStrike" baseline="0" dirty="0" err="1">
                <a:latin typeface="Times New Roman" panose="02020603050405020304" pitchFamily="18" charset="0"/>
                <a:cs typeface="Times New Roman" panose="02020603050405020304" pitchFamily="18" charset="0"/>
              </a:rPr>
              <a:t>Bergsagel</a:t>
            </a:r>
            <a:r>
              <a:rPr lang="en-IN" sz="1400" b="0" i="0" u="none" strike="noStrike" baseline="0" dirty="0">
                <a:latin typeface="Times New Roman" panose="02020603050405020304" pitchFamily="18" charset="0"/>
                <a:cs typeface="Times New Roman" panose="02020603050405020304" pitchFamily="18" charset="0"/>
              </a:rPr>
              <a:t>, and K. C. Anderson, ``Multiple myeloma: </a:t>
            </a:r>
            <a:r>
              <a:rPr lang="en-US" sz="1400" b="0" i="0" u="none" strike="noStrike" baseline="0" dirty="0">
                <a:latin typeface="Times New Roman" panose="02020603050405020304" pitchFamily="18" charset="0"/>
                <a:cs typeface="Times New Roman" panose="02020603050405020304" pitchFamily="18" charset="0"/>
              </a:rPr>
              <a:t>Increasing evidence for a multistep transformation process,'' </a:t>
            </a:r>
            <a:r>
              <a:rPr lang="en-US" sz="1400" b="0" i="1" u="none" strike="noStrike" baseline="0" dirty="0">
                <a:latin typeface="Times New Roman" panose="02020603050405020304" pitchFamily="18" charset="0"/>
                <a:cs typeface="Times New Roman" panose="02020603050405020304" pitchFamily="18" charset="0"/>
              </a:rPr>
              <a:t>Blood</a:t>
            </a:r>
            <a:r>
              <a:rPr lang="en-US" sz="1400" b="0" i="0" u="none" strike="noStrike" baseline="0" dirty="0">
                <a:latin typeface="Times New Roman" panose="02020603050405020304" pitchFamily="18" charset="0"/>
                <a:cs typeface="Times New Roman" panose="02020603050405020304" pitchFamily="18" charset="0"/>
              </a:rPr>
              <a:t>, </a:t>
            </a:r>
            <a:r>
              <a:rPr lang="nl-NL" sz="1400" b="0" i="0" u="none" strike="noStrike" baseline="0" dirty="0">
                <a:latin typeface="Times New Roman" panose="02020603050405020304" pitchFamily="18" charset="0"/>
                <a:cs typeface="Times New Roman" panose="02020603050405020304" pitchFamily="18" charset="0"/>
              </a:rPr>
              <a:t>vol. 91, no. 1, pp. 321, Jan. 1998.</a:t>
            </a:r>
          </a:p>
          <a:p>
            <a:pPr algn="l"/>
            <a:endParaRPr lang="nl-NL" sz="1400" b="0" i="0" u="none" strike="noStrike" baseline="0" dirty="0">
              <a:latin typeface="Times New Roman" panose="02020603050405020304" pitchFamily="18" charset="0"/>
              <a:cs typeface="Times New Roman" panose="02020603050405020304" pitchFamily="18" charset="0"/>
            </a:endParaRPr>
          </a:p>
          <a:p>
            <a:pPr algn="l"/>
            <a:r>
              <a:rPr lang="en-US" sz="1400" b="0" i="0" u="none" strike="noStrike" baseline="0" dirty="0">
                <a:latin typeface="Times New Roman" panose="02020603050405020304" pitchFamily="18" charset="0"/>
                <a:cs typeface="Times New Roman" panose="02020603050405020304" pitchFamily="18" charset="0"/>
              </a:rPr>
              <a:t>[5] J. G. Kelton, A. R. Giles, P. B. Neame, P. Powers, N. Hageman, and J. Hirsch, ``Comparison of two direct assays for platelet-associated IGG (</a:t>
            </a:r>
            <a:r>
              <a:rPr lang="en-US" sz="1400" b="0" i="0" u="none" strike="noStrike" baseline="0" dirty="0" err="1">
                <a:latin typeface="Times New Roman" panose="02020603050405020304" pitchFamily="18" charset="0"/>
                <a:cs typeface="Times New Roman" panose="02020603050405020304" pitchFamily="18" charset="0"/>
              </a:rPr>
              <a:t>Paigg</a:t>
            </a:r>
            <a:r>
              <a:rPr lang="en-US" sz="1400" b="0" i="0" u="none" strike="noStrike" baseline="0" dirty="0">
                <a:latin typeface="Times New Roman" panose="02020603050405020304" pitchFamily="18" charset="0"/>
                <a:cs typeface="Times New Roman" panose="02020603050405020304" pitchFamily="18" charset="0"/>
              </a:rPr>
              <a:t>) in </a:t>
            </a:r>
            <a:r>
              <a:rPr lang="en-US" sz="1400" b="0" i="0" u="none" strike="noStrike" baseline="0" dirty="0" err="1">
                <a:latin typeface="Times New Roman" panose="02020603050405020304" pitchFamily="18" charset="0"/>
                <a:cs typeface="Times New Roman" panose="02020603050405020304" pitchFamily="18" charset="0"/>
              </a:rPr>
              <a:t>assessement</a:t>
            </a:r>
            <a:r>
              <a:rPr lang="en-US" sz="1400" b="0" i="0" u="none" strike="noStrike" baseline="0" dirty="0">
                <a:latin typeface="Times New Roman" panose="02020603050405020304" pitchFamily="18" charset="0"/>
                <a:cs typeface="Times New Roman" panose="02020603050405020304" pitchFamily="18" charset="0"/>
              </a:rPr>
              <a:t> of immune and nonimmune thrombocytopenia,‘’ </a:t>
            </a:r>
            <a:r>
              <a:rPr lang="en-US" sz="1400" b="0" i="1" u="none" strike="noStrike" baseline="0" dirty="0">
                <a:latin typeface="Times New Roman" panose="02020603050405020304" pitchFamily="18" charset="0"/>
                <a:cs typeface="Times New Roman" panose="02020603050405020304" pitchFamily="18" charset="0"/>
              </a:rPr>
              <a:t>Blood</a:t>
            </a:r>
            <a:r>
              <a:rPr lang="en-US" sz="1400" b="0" i="0" u="none" strike="noStrike" baseline="0" dirty="0">
                <a:latin typeface="Times New Roman" panose="02020603050405020304" pitchFamily="18" charset="0"/>
                <a:cs typeface="Times New Roman" panose="02020603050405020304" pitchFamily="18" charset="0"/>
              </a:rPr>
              <a:t>, vol. 55, no. 3, p424429, 1980.</a:t>
            </a:r>
          </a:p>
          <a:p>
            <a:pPr algn="l"/>
            <a:endParaRPr lang="en-US" sz="1400" b="0" i="0" u="none" strike="noStrike" baseline="0" dirty="0">
              <a:latin typeface="Times New Roman" panose="02020603050405020304" pitchFamily="18" charset="0"/>
              <a:cs typeface="Times New Roman" panose="02020603050405020304" pitchFamily="18" charset="0"/>
            </a:endParaRPr>
          </a:p>
          <a:p>
            <a:pPr algn="l"/>
            <a:r>
              <a:rPr lang="en-IN" sz="1400" b="0" i="0" u="none" strike="noStrike" baseline="0" dirty="0">
                <a:latin typeface="Times New Roman" panose="02020603050405020304" pitchFamily="18" charset="0"/>
                <a:cs typeface="Times New Roman" panose="02020603050405020304" pitchFamily="18" charset="0"/>
              </a:rPr>
              <a:t>[6] M. </a:t>
            </a:r>
            <a:r>
              <a:rPr lang="en-IN" sz="1400" b="0" i="0" u="none" strike="noStrike" baseline="0" dirty="0" err="1">
                <a:latin typeface="Times New Roman" panose="02020603050405020304" pitchFamily="18" charset="0"/>
                <a:cs typeface="Times New Roman" panose="02020603050405020304" pitchFamily="18" charset="0"/>
              </a:rPr>
              <a:t>Perkonigg</a:t>
            </a:r>
            <a:r>
              <a:rPr lang="en-IN" sz="1400" b="0" i="0" u="none" strike="noStrike" baseline="0" dirty="0">
                <a:latin typeface="Times New Roman" panose="02020603050405020304" pitchFamily="18" charset="0"/>
                <a:cs typeface="Times New Roman" panose="02020603050405020304" pitchFamily="18" charset="0"/>
              </a:rPr>
              <a:t>, J. </a:t>
            </a:r>
            <a:r>
              <a:rPr lang="en-IN" sz="1400" b="0" i="0" u="none" strike="noStrike" baseline="0" dirty="0" err="1">
                <a:latin typeface="Times New Roman" panose="02020603050405020304" pitchFamily="18" charset="0"/>
                <a:cs typeface="Times New Roman" panose="02020603050405020304" pitchFamily="18" charset="0"/>
              </a:rPr>
              <a:t>Hofmanninger</a:t>
            </a:r>
            <a:r>
              <a:rPr lang="en-IN" sz="1400" b="0" i="0" u="none" strike="noStrike" baseline="0" dirty="0">
                <a:latin typeface="Times New Roman" panose="02020603050405020304" pitchFamily="18" charset="0"/>
                <a:cs typeface="Times New Roman" panose="02020603050405020304" pitchFamily="18" charset="0"/>
              </a:rPr>
              <a:t>, B. </a:t>
            </a:r>
            <a:r>
              <a:rPr lang="en-IN" sz="1400" b="0" i="0" u="none" strike="noStrike" baseline="0" dirty="0" err="1">
                <a:latin typeface="Times New Roman" panose="02020603050405020304" pitchFamily="18" charset="0"/>
                <a:cs typeface="Times New Roman" panose="02020603050405020304" pitchFamily="18" charset="0"/>
              </a:rPr>
              <a:t>Menze</a:t>
            </a:r>
            <a:r>
              <a:rPr lang="en-IN" sz="1400" b="0" i="0" u="none" strike="noStrike" baseline="0" dirty="0">
                <a:latin typeface="Times New Roman" panose="02020603050405020304" pitchFamily="18" charset="0"/>
                <a:cs typeface="Times New Roman" panose="02020603050405020304" pitchFamily="18" charset="0"/>
              </a:rPr>
              <a:t>, M.-A. Weber, and G. </a:t>
            </a:r>
            <a:r>
              <a:rPr lang="en-IN" sz="1400" b="0" i="0" u="none" strike="noStrike" baseline="0" dirty="0" err="1">
                <a:latin typeface="Times New Roman" panose="02020603050405020304" pitchFamily="18" charset="0"/>
                <a:cs typeface="Times New Roman" panose="02020603050405020304" pitchFamily="18" charset="0"/>
              </a:rPr>
              <a:t>Langs</a:t>
            </a:r>
            <a:r>
              <a:rPr lang="en-IN" sz="1400" b="0" i="0" u="none" strike="noStrike" baseline="0" dirty="0">
                <a:latin typeface="Times New Roman" panose="02020603050405020304" pitchFamily="18" charset="0"/>
                <a:cs typeface="Times New Roman" panose="02020603050405020304" pitchFamily="18" charset="0"/>
              </a:rPr>
              <a:t>, </a:t>
            </a:r>
            <a:r>
              <a:rPr lang="en-US" sz="1400" b="0" i="0" u="none" strike="noStrike" baseline="0" dirty="0">
                <a:latin typeface="Times New Roman" panose="02020603050405020304" pitchFamily="18" charset="0"/>
                <a:cs typeface="Times New Roman" panose="02020603050405020304" pitchFamily="18" charset="0"/>
              </a:rPr>
              <a:t>``Detecting bone lesions in multiple myeloma patients using transfer learning,'' in </a:t>
            </a:r>
            <a:r>
              <a:rPr lang="en-US" sz="1400" b="0" i="1" u="none" strike="noStrike" baseline="0" dirty="0">
                <a:latin typeface="Times New Roman" panose="02020603050405020304" pitchFamily="18" charset="0"/>
                <a:cs typeface="Times New Roman" panose="02020603050405020304" pitchFamily="18" charset="0"/>
              </a:rPr>
              <a:t>Data Driven Treatment Response Assessment and Preterm, </a:t>
            </a:r>
            <a:r>
              <a:rPr lang="en-IN" sz="1400" b="0" i="1" u="none" strike="noStrike" baseline="0" dirty="0">
                <a:latin typeface="Times New Roman" panose="02020603050405020304" pitchFamily="18" charset="0"/>
                <a:cs typeface="Times New Roman" panose="02020603050405020304" pitchFamily="18" charset="0"/>
              </a:rPr>
              <a:t>Perinatal, and Paediatric Image Analysis</a:t>
            </a:r>
            <a:r>
              <a:rPr lang="en-IN" sz="1400" b="0" i="0" u="none" strike="noStrike" baseline="0" dirty="0">
                <a:latin typeface="Times New Roman" panose="02020603050405020304" pitchFamily="18" charset="0"/>
                <a:cs typeface="Times New Roman" panose="02020603050405020304" pitchFamily="18" charset="0"/>
              </a:rPr>
              <a:t>. Cham, Switzerland: Springer, 2018, pp. 2230.</a:t>
            </a:r>
          </a:p>
          <a:p>
            <a:pPr algn="l"/>
            <a:endParaRPr lang="en-IN" sz="1400" b="0" i="0" u="none" strike="noStrike" baseline="0" dirty="0">
              <a:latin typeface="Times New Roman" panose="02020603050405020304" pitchFamily="18" charset="0"/>
              <a:cs typeface="Times New Roman" panose="02020603050405020304" pitchFamily="18" charset="0"/>
            </a:endParaRPr>
          </a:p>
          <a:p>
            <a:pPr algn="l"/>
            <a:r>
              <a:rPr lang="en-US" sz="1400" b="0" i="0" u="none" strike="noStrike" baseline="0" dirty="0">
                <a:latin typeface="Times New Roman" panose="02020603050405020304" pitchFamily="18" charset="0"/>
                <a:cs typeface="Times New Roman" panose="02020603050405020304" pitchFamily="18" charset="0"/>
              </a:rPr>
              <a:t>[7] A. Jemal, R. Siegel, E. Ward, Y. Hao, J. Xu, and M. J. Thun, ``Cancer </a:t>
            </a:r>
            <a:r>
              <a:rPr lang="en-IN" sz="1400" b="0" i="0" u="none" strike="noStrike" baseline="0" dirty="0">
                <a:latin typeface="Times New Roman" panose="02020603050405020304" pitchFamily="18" charset="0"/>
                <a:cs typeface="Times New Roman" panose="02020603050405020304" pitchFamily="18" charset="0"/>
              </a:rPr>
              <a:t>statistics, 2009,'' </a:t>
            </a:r>
            <a:r>
              <a:rPr lang="en-IN" sz="1400" b="0" i="1" u="none" strike="noStrike" baseline="0" dirty="0">
                <a:latin typeface="Times New Roman" panose="02020603050405020304" pitchFamily="18" charset="0"/>
                <a:cs typeface="Times New Roman" panose="02020603050405020304" pitchFamily="18" charset="0"/>
              </a:rPr>
              <a:t>CA, A Cancer J. Clin.</a:t>
            </a:r>
            <a:r>
              <a:rPr lang="en-IN" sz="1400" b="0" i="0" u="none" strike="noStrike" baseline="0" dirty="0">
                <a:latin typeface="Times New Roman" panose="02020603050405020304" pitchFamily="18" charset="0"/>
                <a:cs typeface="Times New Roman" panose="02020603050405020304" pitchFamily="18" charset="0"/>
              </a:rPr>
              <a:t>, vol. 59, no. 4, pp. 225249, Jul. 2009.</a:t>
            </a:r>
            <a:endParaRPr lang="en-IN" sz="14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endParaRPr sz="1300" dirty="0"/>
          </a:p>
        </p:txBody>
      </p:sp>
      <p:pic>
        <p:nvPicPr>
          <p:cNvPr id="337" name="Google Shape;337;p26"/>
          <p:cNvPicPr preferRelativeResize="0"/>
          <p:nvPr/>
        </p:nvPicPr>
        <p:blipFill rotWithShape="1">
          <a:blip r:embed="rId3">
            <a:alphaModFix/>
          </a:blip>
          <a:srcRect/>
          <a:stretch/>
        </p:blipFill>
        <p:spPr>
          <a:xfrm>
            <a:off x="11197390" y="44477"/>
            <a:ext cx="990599" cy="1224480"/>
          </a:xfrm>
          <a:prstGeom prst="rect">
            <a:avLst/>
          </a:prstGeom>
          <a:noFill/>
          <a:ln>
            <a:noFill/>
          </a:ln>
        </p:spPr>
      </p:pic>
      <p:sp>
        <p:nvSpPr>
          <p:cNvPr id="2" name="Date Placeholder 1">
            <a:extLst>
              <a:ext uri="{FF2B5EF4-FFF2-40B4-BE49-F238E27FC236}">
                <a16:creationId xmlns:a16="http://schemas.microsoft.com/office/drawing/2014/main" id="{A7C9B7C2-9EC7-C8FC-7606-D0DB12A93B73}"/>
              </a:ext>
            </a:extLst>
          </p:cNvPr>
          <p:cNvSpPr>
            <a:spLocks noGrp="1"/>
          </p:cNvSpPr>
          <p:nvPr>
            <p:ph type="dt" idx="10"/>
          </p:nvPr>
        </p:nvSpPr>
        <p:spPr/>
        <p:txBody>
          <a:bodyPr/>
          <a:lstStyle/>
          <a:p>
            <a:fld id="{E7A2E215-200D-4CDF-B154-257CCBB30DD9}" type="datetime1">
              <a:rPr lang="en-US" smtClean="0"/>
              <a:t>4/29/2023</a:t>
            </a:fld>
            <a:endParaRPr lang="en-US"/>
          </a:p>
        </p:txBody>
      </p:sp>
      <p:sp>
        <p:nvSpPr>
          <p:cNvPr id="3" name="Footer Placeholder 2">
            <a:extLst>
              <a:ext uri="{FF2B5EF4-FFF2-40B4-BE49-F238E27FC236}">
                <a16:creationId xmlns:a16="http://schemas.microsoft.com/office/drawing/2014/main" id="{0ECBECAD-40EC-A426-A6C7-F5BCB1A42A86}"/>
              </a:ext>
            </a:extLst>
          </p:cNvPr>
          <p:cNvSpPr>
            <a:spLocks noGrp="1"/>
          </p:cNvSpPr>
          <p:nvPr>
            <p:ph type="ftr" idx="11"/>
          </p:nvPr>
        </p:nvSpPr>
        <p:spPr>
          <a:xfrm>
            <a:off x="4145279" y="6377940"/>
            <a:ext cx="4599173" cy="320811"/>
          </a:xfrm>
        </p:spPr>
        <p:txBody>
          <a:bodyPr/>
          <a:lstStyle/>
          <a:p>
            <a:r>
              <a:rPr lang="en-US" dirty="0"/>
              <a:t>Department of Computer Science &amp; Engineering</a:t>
            </a:r>
          </a:p>
        </p:txBody>
      </p:sp>
      <p:sp>
        <p:nvSpPr>
          <p:cNvPr id="4" name="Slide Number Placeholder 3">
            <a:extLst>
              <a:ext uri="{FF2B5EF4-FFF2-40B4-BE49-F238E27FC236}">
                <a16:creationId xmlns:a16="http://schemas.microsoft.com/office/drawing/2014/main" id="{90E15A7C-0A39-6C14-4619-0015E0448ECE}"/>
              </a:ext>
            </a:extLst>
          </p:cNvPr>
          <p:cNvSpPr>
            <a:spLocks noGrp="1"/>
          </p:cNvSpPr>
          <p:nvPr>
            <p:ph type="sldNum"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7"/>
          <p:cNvSpPr txBox="1">
            <a:spLocks noGrp="1"/>
          </p:cNvSpPr>
          <p:nvPr>
            <p:ph type="title"/>
          </p:nvPr>
        </p:nvSpPr>
        <p:spPr>
          <a:xfrm>
            <a:off x="4374291" y="329971"/>
            <a:ext cx="3443419" cy="628377"/>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a:latin typeface="Times New Roman"/>
                <a:ea typeface="Times New Roman"/>
                <a:cs typeface="Times New Roman"/>
                <a:sym typeface="Times New Roman"/>
              </a:rPr>
              <a:t>REFERENCES</a:t>
            </a:r>
            <a:endParaRPr/>
          </a:p>
        </p:txBody>
      </p:sp>
      <p:sp>
        <p:nvSpPr>
          <p:cNvPr id="346" name="Google Shape;346;p27"/>
          <p:cNvSpPr txBox="1"/>
          <p:nvPr/>
        </p:nvSpPr>
        <p:spPr>
          <a:xfrm>
            <a:off x="666712" y="1164134"/>
            <a:ext cx="11251146" cy="5462994"/>
          </a:xfrm>
          <a:prstGeom prst="rect">
            <a:avLst/>
          </a:prstGeom>
          <a:noFill/>
          <a:ln>
            <a:noFill/>
          </a:ln>
        </p:spPr>
        <p:txBody>
          <a:bodyPr spcFirstLastPara="1" wrap="square" lIns="91425" tIns="45700" rIns="91425" bIns="45700" anchor="t" anchorCtr="0">
            <a:spAutoFit/>
          </a:bodyPr>
          <a:lstStyle/>
          <a:p>
            <a:pPr algn="l"/>
            <a:r>
              <a:rPr lang="en-US" sz="1400" b="0" i="0" u="none" strike="noStrike" baseline="0" dirty="0">
                <a:latin typeface="Times New Roman" panose="02020603050405020304" pitchFamily="18" charset="0"/>
                <a:cs typeface="Times New Roman" panose="02020603050405020304" pitchFamily="18" charset="0"/>
              </a:rPr>
              <a:t>[8] Y. Liu and F. Long, ``Acute lymphoblastic leukemia cells image analysis with deep bagging ensemble learning,'' in </a:t>
            </a:r>
            <a:r>
              <a:rPr lang="en-US" sz="1400" b="0" i="1" u="none" strike="noStrike" baseline="0" dirty="0">
                <a:latin typeface="Times New Roman" panose="02020603050405020304" pitchFamily="18" charset="0"/>
                <a:cs typeface="Times New Roman" panose="02020603050405020304" pitchFamily="18" charset="0"/>
              </a:rPr>
              <a:t>CNMC Challenge: Classica</a:t>
            </a:r>
            <a:r>
              <a:rPr lang="en-IN" sz="1400" b="0" i="1" u="none" strike="noStrike" baseline="0" dirty="0" err="1">
                <a:latin typeface="Times New Roman" panose="02020603050405020304" pitchFamily="18" charset="0"/>
                <a:cs typeface="Times New Roman" panose="02020603050405020304" pitchFamily="18" charset="0"/>
              </a:rPr>
              <a:t>tion</a:t>
            </a:r>
            <a:r>
              <a:rPr lang="en-IN" sz="1400" b="0" i="1" u="none" strike="noStrike" baseline="0" dirty="0">
                <a:latin typeface="Times New Roman" panose="02020603050405020304" pitchFamily="18" charset="0"/>
                <a:cs typeface="Times New Roman" panose="02020603050405020304" pitchFamily="18" charset="0"/>
              </a:rPr>
              <a:t> in Cancer Cell Imaging</a:t>
            </a:r>
            <a:r>
              <a:rPr lang="en-IN" sz="1400" b="0" i="0" u="none" strike="noStrike" baseline="0" dirty="0">
                <a:latin typeface="Times New Roman" panose="02020603050405020304" pitchFamily="18" charset="0"/>
                <a:cs typeface="Times New Roman" panose="02020603050405020304" pitchFamily="18" charset="0"/>
              </a:rPr>
              <a:t>. Singapore: Springer, 2019, pp. 113121.</a:t>
            </a:r>
          </a:p>
          <a:p>
            <a:pPr algn="l"/>
            <a:endParaRPr lang="en-IN" sz="1400" b="0" i="0" u="none" strike="noStrike" baseline="0" dirty="0">
              <a:latin typeface="Times New Roman" panose="02020603050405020304" pitchFamily="18" charset="0"/>
              <a:cs typeface="Times New Roman" panose="02020603050405020304" pitchFamily="18" charset="0"/>
            </a:endParaRPr>
          </a:p>
          <a:p>
            <a:pPr algn="l"/>
            <a:r>
              <a:rPr lang="en-IN" sz="1400" b="0" i="0" u="none" strike="noStrike" baseline="0" dirty="0">
                <a:latin typeface="Times New Roman" panose="02020603050405020304" pitchFamily="18" charset="0"/>
                <a:cs typeface="Times New Roman" panose="02020603050405020304" pitchFamily="18" charset="0"/>
              </a:rPr>
              <a:t>[9] A. B. </a:t>
            </a:r>
            <a:r>
              <a:rPr lang="en-IN" sz="1400" b="0" i="0" u="none" strike="noStrike" baseline="0" dirty="0" err="1">
                <a:latin typeface="Times New Roman" panose="02020603050405020304" pitchFamily="18" charset="0"/>
                <a:cs typeface="Times New Roman" panose="02020603050405020304" pitchFamily="18" charset="0"/>
              </a:rPr>
              <a:t>Kul'chyns'kyi</a:t>
            </a:r>
            <a:r>
              <a:rPr lang="en-IN" sz="1400" b="0" i="0" u="none" strike="noStrike" baseline="0" dirty="0">
                <a:latin typeface="Times New Roman" panose="02020603050405020304" pitchFamily="18" charset="0"/>
                <a:cs typeface="Times New Roman" panose="02020603050405020304" pitchFamily="18" charset="0"/>
              </a:rPr>
              <a:t>, V. M. </a:t>
            </a:r>
            <a:r>
              <a:rPr lang="en-IN" sz="1400" b="0" i="0" u="none" strike="noStrike" baseline="0" dirty="0" err="1">
                <a:latin typeface="Times New Roman" panose="02020603050405020304" pitchFamily="18" charset="0"/>
                <a:cs typeface="Times New Roman" panose="02020603050405020304" pitchFamily="18" charset="0"/>
              </a:rPr>
              <a:t>Kyjenko</a:t>
            </a:r>
            <a:r>
              <a:rPr lang="en-IN" sz="1400" b="0" i="0" u="none" strike="noStrike" baseline="0" dirty="0">
                <a:latin typeface="Times New Roman" panose="02020603050405020304" pitchFamily="18" charset="0"/>
                <a:cs typeface="Times New Roman" panose="02020603050405020304" pitchFamily="18" charset="0"/>
              </a:rPr>
              <a:t>, W. </a:t>
            </a:r>
            <a:r>
              <a:rPr lang="en-IN" sz="1400" b="0" i="0" u="none" strike="noStrike" baseline="0" dirty="0" err="1">
                <a:latin typeface="Times New Roman" panose="02020603050405020304" pitchFamily="18" charset="0"/>
                <a:cs typeface="Times New Roman" panose="02020603050405020304" pitchFamily="18" charset="0"/>
              </a:rPr>
              <a:t>Zukow</a:t>
            </a:r>
            <a:r>
              <a:rPr lang="en-IN" sz="1400" b="0" i="0" u="none" strike="noStrike" baseline="0" dirty="0">
                <a:latin typeface="Times New Roman" panose="02020603050405020304" pitchFamily="18" charset="0"/>
                <a:cs typeface="Times New Roman" panose="02020603050405020304" pitchFamily="18" charset="0"/>
              </a:rPr>
              <a:t>, and I. L. </a:t>
            </a:r>
            <a:r>
              <a:rPr lang="en-IN" sz="1400" b="0" i="0" u="none" strike="noStrike" baseline="0" dirty="0" err="1">
                <a:latin typeface="Times New Roman" panose="02020603050405020304" pitchFamily="18" charset="0"/>
                <a:cs typeface="Times New Roman" panose="02020603050405020304" pitchFamily="18" charset="0"/>
              </a:rPr>
              <a:t>Popovych</a:t>
            </a:r>
            <a:r>
              <a:rPr lang="en-IN" sz="1400" b="0" i="0" u="none" strike="noStrike" baseline="0" dirty="0">
                <a:latin typeface="Times New Roman" panose="02020603050405020304" pitchFamily="18" charset="0"/>
                <a:cs typeface="Times New Roman" panose="02020603050405020304" pitchFamily="18" charset="0"/>
              </a:rPr>
              <a:t>, </a:t>
            </a:r>
            <a:r>
              <a:rPr lang="en-US" sz="1400" b="0" i="0" u="none" strike="noStrike" baseline="0" dirty="0">
                <a:latin typeface="Times New Roman" panose="02020603050405020304" pitchFamily="18" charset="0"/>
                <a:cs typeface="Times New Roman" panose="02020603050405020304" pitchFamily="18" charset="0"/>
              </a:rPr>
              <a:t>``Causal neuro-immune relationships at patients with chronic pyelonephritis and cholecystitis. Correlations between parameters EEG, HRV and white blood cell count,'' </a:t>
            </a:r>
            <a:r>
              <a:rPr lang="en-US" sz="1400" b="0" i="1" u="none" strike="noStrike" baseline="0" dirty="0">
                <a:latin typeface="Times New Roman" panose="02020603050405020304" pitchFamily="18" charset="0"/>
                <a:cs typeface="Times New Roman" panose="02020603050405020304" pitchFamily="18" charset="0"/>
              </a:rPr>
              <a:t>Open Med.</a:t>
            </a:r>
            <a:r>
              <a:rPr lang="en-US" sz="1400" b="0" i="0" u="none" strike="noStrike" baseline="0" dirty="0">
                <a:latin typeface="Times New Roman" panose="02020603050405020304" pitchFamily="18" charset="0"/>
                <a:cs typeface="Times New Roman" panose="02020603050405020304" pitchFamily="18" charset="0"/>
              </a:rPr>
              <a:t>, vol. 12, no. 1, pp. 201213, Jul. 2017.</a:t>
            </a:r>
          </a:p>
          <a:p>
            <a:pPr algn="l"/>
            <a:endParaRPr lang="en-US" sz="1400" b="0" i="0" u="none" strike="noStrike" baseline="0" dirty="0">
              <a:latin typeface="Times New Roman" panose="02020603050405020304" pitchFamily="18" charset="0"/>
              <a:cs typeface="Times New Roman" panose="02020603050405020304" pitchFamily="18" charset="0"/>
            </a:endParaRPr>
          </a:p>
          <a:p>
            <a:pPr algn="l"/>
            <a:r>
              <a:rPr lang="en-US" sz="1400" b="0" i="0" u="none" strike="noStrike" baseline="0" dirty="0">
                <a:latin typeface="Times New Roman" panose="02020603050405020304" pitchFamily="18" charset="0"/>
                <a:cs typeface="Times New Roman" panose="02020603050405020304" pitchFamily="18" charset="0"/>
              </a:rPr>
              <a:t>[10] S. Kant, ``</a:t>
            </a:r>
            <a:r>
              <a:rPr lang="en-US" sz="1400" b="0" i="0" u="none" strike="noStrike" baseline="0" dirty="0" err="1">
                <a:latin typeface="Times New Roman" panose="02020603050405020304" pitchFamily="18" charset="0"/>
                <a:cs typeface="Times New Roman" panose="02020603050405020304" pitchFamily="18" charset="0"/>
              </a:rPr>
              <a:t>Leukonet</a:t>
            </a:r>
            <a:r>
              <a:rPr lang="en-US" sz="1400" b="0" i="0" u="none" strike="noStrike" baseline="0" dirty="0">
                <a:latin typeface="Times New Roman" panose="02020603050405020304" pitchFamily="18" charset="0"/>
                <a:cs typeface="Times New Roman" panose="02020603050405020304" pitchFamily="18" charset="0"/>
              </a:rPr>
              <a:t>: </a:t>
            </a:r>
            <a:r>
              <a:rPr lang="en-US" sz="1400" b="0" i="0" u="none" strike="noStrike" baseline="0" dirty="0" err="1">
                <a:latin typeface="Times New Roman" panose="02020603050405020304" pitchFamily="18" charset="0"/>
                <a:cs typeface="Times New Roman" panose="02020603050405020304" pitchFamily="18" charset="0"/>
              </a:rPr>
              <a:t>Dct</a:t>
            </a:r>
            <a:r>
              <a:rPr lang="en-US" sz="1400" b="0" i="0" u="none" strike="noStrike" baseline="0" dirty="0">
                <a:latin typeface="Times New Roman" panose="02020603050405020304" pitchFamily="18" charset="0"/>
                <a:cs typeface="Times New Roman" panose="02020603050405020304" pitchFamily="18" charset="0"/>
              </a:rPr>
              <a:t>-based </a:t>
            </a:r>
            <a:r>
              <a:rPr lang="en-US" sz="1400" b="0" i="0" u="none" strike="noStrike" baseline="0" dirty="0" err="1">
                <a:latin typeface="Times New Roman" panose="02020603050405020304" pitchFamily="18" charset="0"/>
                <a:cs typeface="Times New Roman" panose="02020603050405020304" pitchFamily="18" charset="0"/>
              </a:rPr>
              <a:t>cnn</a:t>
            </a:r>
            <a:r>
              <a:rPr lang="en-US" sz="1400" b="0" i="0" u="none" strike="noStrike" baseline="0" dirty="0">
                <a:latin typeface="Times New Roman" panose="02020603050405020304" pitchFamily="18" charset="0"/>
                <a:cs typeface="Times New Roman" panose="02020603050405020304" pitchFamily="18" charset="0"/>
              </a:rPr>
              <a:t> architecture for the </a:t>
            </a:r>
            <a:r>
              <a:rPr lang="en-US" sz="1400" b="0" i="0" u="none" strike="noStrike" baseline="0" dirty="0" err="1">
                <a:latin typeface="Times New Roman" panose="02020603050405020304" pitchFamily="18" charset="0"/>
                <a:cs typeface="Times New Roman" panose="02020603050405020304" pitchFamily="18" charset="0"/>
              </a:rPr>
              <a:t>classication</a:t>
            </a:r>
            <a:r>
              <a:rPr lang="en-US" sz="1400" b="0" i="0" u="none" strike="noStrike" baseline="0" dirty="0">
                <a:latin typeface="Times New Roman" panose="02020603050405020304" pitchFamily="18" charset="0"/>
                <a:cs typeface="Times New Roman" panose="02020603050405020304" pitchFamily="18" charset="0"/>
              </a:rPr>
              <a:t> of normal versus leukemic blasts in b-all cancer,'' 2018, </a:t>
            </a:r>
            <a:r>
              <a:rPr lang="en-US" sz="1400" b="0" i="1" u="none" strike="noStrike" baseline="0" dirty="0">
                <a:latin typeface="Times New Roman" panose="02020603050405020304" pitchFamily="18" charset="0"/>
                <a:cs typeface="Times New Roman" panose="02020603050405020304" pitchFamily="18" charset="0"/>
              </a:rPr>
              <a:t>arXiv:1810.07961</a:t>
            </a:r>
            <a:r>
              <a:rPr lang="en-US" sz="1400" b="0" i="0" u="none" strike="noStrike" baseline="0" dirty="0">
                <a:latin typeface="Times New Roman" panose="02020603050405020304" pitchFamily="18" charset="0"/>
                <a:cs typeface="Times New Roman" panose="02020603050405020304" pitchFamily="18" charset="0"/>
              </a:rPr>
              <a:t>.</a:t>
            </a:r>
          </a:p>
          <a:p>
            <a:pPr algn="l"/>
            <a:endParaRPr lang="en-US" sz="1400" b="0" i="0" u="none" strike="noStrike" baseline="0" dirty="0">
              <a:latin typeface="Times New Roman" panose="02020603050405020304" pitchFamily="18" charset="0"/>
              <a:cs typeface="Times New Roman" panose="02020603050405020304" pitchFamily="18" charset="0"/>
            </a:endParaRPr>
          </a:p>
          <a:p>
            <a:pPr algn="l"/>
            <a:r>
              <a:rPr lang="en-US" sz="1400" b="0" i="0" u="none" strike="noStrike" baseline="0" dirty="0">
                <a:latin typeface="Times New Roman" panose="02020603050405020304" pitchFamily="18" charset="0"/>
                <a:cs typeface="Times New Roman" panose="02020603050405020304" pitchFamily="18" charset="0"/>
              </a:rPr>
              <a:t>[11] I. </a:t>
            </a:r>
            <a:r>
              <a:rPr lang="en-US" sz="1400" b="0" i="0" u="none" strike="noStrike" baseline="0" dirty="0" err="1">
                <a:latin typeface="Times New Roman" panose="02020603050405020304" pitchFamily="18" charset="0"/>
                <a:cs typeface="Times New Roman" panose="02020603050405020304" pitchFamily="18" charset="0"/>
              </a:rPr>
              <a:t>Arel</a:t>
            </a:r>
            <a:r>
              <a:rPr lang="en-US" sz="1400" b="0" i="0" u="none" strike="noStrike" baseline="0" dirty="0">
                <a:latin typeface="Times New Roman" panose="02020603050405020304" pitchFamily="18" charset="0"/>
                <a:cs typeface="Times New Roman" panose="02020603050405020304" pitchFamily="18" charset="0"/>
              </a:rPr>
              <a:t>, D. C. Rose, and T. P. Karnowski, ``Deep machine </a:t>
            </a:r>
            <a:r>
              <a:rPr lang="en-US" sz="1400" b="0" i="0" u="none" strike="noStrike" baseline="0" dirty="0" err="1">
                <a:latin typeface="Times New Roman" panose="02020603050405020304" pitchFamily="18" charset="0"/>
                <a:cs typeface="Times New Roman" panose="02020603050405020304" pitchFamily="18" charset="0"/>
              </a:rPr>
              <a:t>learningA</a:t>
            </a:r>
            <a:r>
              <a:rPr lang="en-US" sz="1400" b="0" i="0" u="none" strike="noStrike" baseline="0" dirty="0">
                <a:latin typeface="Times New Roman" panose="02020603050405020304" pitchFamily="18" charset="0"/>
                <a:cs typeface="Times New Roman" panose="02020603050405020304" pitchFamily="18" charset="0"/>
              </a:rPr>
              <a:t> new frontier in </a:t>
            </a:r>
            <a:r>
              <a:rPr lang="en-US" sz="1400" b="0" i="0" u="none" strike="noStrike" baseline="0" dirty="0" err="1">
                <a:latin typeface="Times New Roman" panose="02020603050405020304" pitchFamily="18" charset="0"/>
                <a:cs typeface="Times New Roman" panose="02020603050405020304" pitchFamily="18" charset="0"/>
              </a:rPr>
              <a:t>articial</a:t>
            </a:r>
            <a:r>
              <a:rPr lang="en-US" sz="1400" b="0" i="0" u="none" strike="noStrike" baseline="0" dirty="0">
                <a:latin typeface="Times New Roman" panose="02020603050405020304" pitchFamily="18" charset="0"/>
                <a:cs typeface="Times New Roman" panose="02020603050405020304" pitchFamily="18" charset="0"/>
              </a:rPr>
              <a:t> intelligence research,'' </a:t>
            </a:r>
            <a:r>
              <a:rPr lang="en-US" sz="1400" b="0" i="1" u="none" strike="noStrike" baseline="0" dirty="0">
                <a:latin typeface="Times New Roman" panose="02020603050405020304" pitchFamily="18" charset="0"/>
                <a:cs typeface="Times New Roman" panose="02020603050405020304" pitchFamily="18" charset="0"/>
              </a:rPr>
              <a:t>IEEE </a:t>
            </a:r>
            <a:r>
              <a:rPr lang="nl-NL" sz="1400" b="0" i="1" u="none" strike="noStrike" baseline="0" dirty="0">
                <a:latin typeface="Times New Roman" panose="02020603050405020304" pitchFamily="18" charset="0"/>
                <a:cs typeface="Times New Roman" panose="02020603050405020304" pitchFamily="18" charset="0"/>
              </a:rPr>
              <a:t>Comput. Intell. Mag.</a:t>
            </a:r>
            <a:r>
              <a:rPr lang="nl-NL" sz="1400" b="0" i="0" u="none" strike="noStrike" baseline="0" dirty="0">
                <a:latin typeface="Times New Roman" panose="02020603050405020304" pitchFamily="18" charset="0"/>
                <a:cs typeface="Times New Roman" panose="02020603050405020304" pitchFamily="18" charset="0"/>
              </a:rPr>
              <a:t>, vol. 5, no. 4, pp. 1318, Nov. 2010.</a:t>
            </a:r>
          </a:p>
          <a:p>
            <a:pPr algn="l"/>
            <a:endParaRPr lang="nl-NL" sz="1400" b="0" i="0" u="none" strike="noStrike" baseline="0" dirty="0">
              <a:latin typeface="Times New Roman" panose="02020603050405020304" pitchFamily="18" charset="0"/>
              <a:cs typeface="Times New Roman" panose="02020603050405020304" pitchFamily="18" charset="0"/>
            </a:endParaRPr>
          </a:p>
          <a:p>
            <a:pPr algn="l"/>
            <a:r>
              <a:rPr lang="en-US" sz="1400" b="0" i="0" u="none" strike="noStrike" baseline="0" dirty="0">
                <a:latin typeface="Times New Roman" panose="02020603050405020304" pitchFamily="18" charset="0"/>
                <a:cs typeface="Times New Roman" panose="02020603050405020304" pitchFamily="18" charset="0"/>
              </a:rPr>
              <a:t>[12] J. Zhao, M. Zhang, Z. Zhou, J. Chu, and F. Cao, ``Automatic detection and </a:t>
            </a:r>
            <a:r>
              <a:rPr lang="en-US" sz="1400" b="0" i="0" u="none" strike="noStrike" baseline="0" dirty="0" err="1">
                <a:latin typeface="Times New Roman" panose="02020603050405020304" pitchFamily="18" charset="0"/>
                <a:cs typeface="Times New Roman" panose="02020603050405020304" pitchFamily="18" charset="0"/>
              </a:rPr>
              <a:t>classication</a:t>
            </a:r>
            <a:r>
              <a:rPr lang="en-US" sz="1400" b="0" i="0" u="none" strike="noStrike" baseline="0" dirty="0">
                <a:latin typeface="Times New Roman" panose="02020603050405020304" pitchFamily="18" charset="0"/>
                <a:cs typeface="Times New Roman" panose="02020603050405020304" pitchFamily="18" charset="0"/>
              </a:rPr>
              <a:t> of leukocytes using convolutional neural networks,'' </a:t>
            </a:r>
            <a:r>
              <a:rPr lang="en-US" sz="1400" b="0" i="1" u="none" strike="noStrike" baseline="0" dirty="0">
                <a:latin typeface="Times New Roman" panose="02020603050405020304" pitchFamily="18" charset="0"/>
                <a:cs typeface="Times New Roman" panose="02020603050405020304" pitchFamily="18" charset="0"/>
              </a:rPr>
              <a:t>Med.</a:t>
            </a:r>
            <a:r>
              <a:rPr lang="en-IN" sz="1400" b="0" i="1" u="none" strike="noStrike" baseline="0" dirty="0">
                <a:latin typeface="Times New Roman" panose="02020603050405020304" pitchFamily="18" charset="0"/>
                <a:cs typeface="Times New Roman" panose="02020603050405020304" pitchFamily="18" charset="0"/>
              </a:rPr>
              <a:t>Biol. Eng. </a:t>
            </a:r>
            <a:r>
              <a:rPr lang="en-IN" sz="1400" b="0" i="1" u="none" strike="noStrike" baseline="0" dirty="0" err="1">
                <a:latin typeface="Times New Roman" panose="02020603050405020304" pitchFamily="18" charset="0"/>
                <a:cs typeface="Times New Roman" panose="02020603050405020304" pitchFamily="18" charset="0"/>
              </a:rPr>
              <a:t>Comput</a:t>
            </a:r>
            <a:r>
              <a:rPr lang="en-IN" sz="1400" b="0" i="1" u="none" strike="noStrike" baseline="0" dirty="0">
                <a:latin typeface="Times New Roman" panose="02020603050405020304" pitchFamily="18" charset="0"/>
                <a:cs typeface="Times New Roman" panose="02020603050405020304" pitchFamily="18" charset="0"/>
              </a:rPr>
              <a:t>.</a:t>
            </a:r>
            <a:r>
              <a:rPr lang="en-IN" sz="1400" b="0" i="0" u="none" strike="noStrike" baseline="0" dirty="0">
                <a:latin typeface="Times New Roman" panose="02020603050405020304" pitchFamily="18" charset="0"/>
                <a:cs typeface="Times New Roman" panose="02020603050405020304" pitchFamily="18" charset="0"/>
              </a:rPr>
              <a:t>, vol. 55, no. 8, pp. 12871301, Aug. 2017.</a:t>
            </a:r>
          </a:p>
          <a:p>
            <a:pPr algn="l"/>
            <a:endParaRPr lang="en-IN" sz="1400" b="0" i="0" u="none" strike="noStrike" baseline="0" dirty="0">
              <a:latin typeface="Times New Roman" panose="02020603050405020304" pitchFamily="18" charset="0"/>
              <a:cs typeface="Times New Roman" panose="02020603050405020304" pitchFamily="18" charset="0"/>
            </a:endParaRPr>
          </a:p>
          <a:p>
            <a:pPr algn="l"/>
            <a:r>
              <a:rPr lang="en-US" sz="1400" b="0" i="0" u="none" strike="noStrike" baseline="0" dirty="0">
                <a:latin typeface="Times New Roman" panose="02020603050405020304" pitchFamily="18" charset="0"/>
                <a:cs typeface="Times New Roman" panose="02020603050405020304" pitchFamily="18" charset="0"/>
              </a:rPr>
              <a:t>[13] L. Zhang, L. Lu, I. </a:t>
            </a:r>
            <a:r>
              <a:rPr lang="en-US" sz="1400" b="0" i="0" u="none" strike="noStrike" baseline="0" dirty="0" err="1">
                <a:latin typeface="Times New Roman" panose="02020603050405020304" pitchFamily="18" charset="0"/>
                <a:cs typeface="Times New Roman" panose="02020603050405020304" pitchFamily="18" charset="0"/>
              </a:rPr>
              <a:t>Nogues</a:t>
            </a:r>
            <a:r>
              <a:rPr lang="en-US" sz="1400" b="0" i="0" u="none" strike="noStrike" baseline="0" dirty="0">
                <a:latin typeface="Times New Roman" panose="02020603050405020304" pitchFamily="18" charset="0"/>
                <a:cs typeface="Times New Roman" panose="02020603050405020304" pitchFamily="18" charset="0"/>
              </a:rPr>
              <a:t>, R. M. Summers, S. Liu, and J. Yao, ``Deep-Pap: Deep convolutional networks for cervical cell </a:t>
            </a:r>
            <a:r>
              <a:rPr lang="en-US" sz="1400" b="0" i="0" u="none" strike="noStrike" baseline="0" dirty="0" err="1">
                <a:latin typeface="Times New Roman" panose="02020603050405020304" pitchFamily="18" charset="0"/>
                <a:cs typeface="Times New Roman" panose="02020603050405020304" pitchFamily="18" charset="0"/>
              </a:rPr>
              <a:t>classication</a:t>
            </a:r>
            <a:r>
              <a:rPr lang="en-US" sz="1400" b="0" i="0" u="none" strike="noStrike" baseline="0" dirty="0">
                <a:latin typeface="Times New Roman" panose="02020603050405020304" pitchFamily="18" charset="0"/>
                <a:cs typeface="Times New Roman" panose="02020603050405020304" pitchFamily="18" charset="0"/>
              </a:rPr>
              <a:t>,'' </a:t>
            </a:r>
            <a:r>
              <a:rPr lang="en-US" sz="1400" b="0" i="1" u="none" strike="noStrike" baseline="0" dirty="0">
                <a:latin typeface="Times New Roman" panose="02020603050405020304" pitchFamily="18" charset="0"/>
                <a:cs typeface="Times New Roman" panose="02020603050405020304" pitchFamily="18" charset="0"/>
              </a:rPr>
              <a:t>IEEE J. Biomed. Health </a:t>
            </a:r>
            <a:r>
              <a:rPr lang="en-US" sz="1400" b="0" i="1" u="none" strike="noStrike" baseline="0" dirty="0" err="1">
                <a:latin typeface="Times New Roman" panose="02020603050405020304" pitchFamily="18" charset="0"/>
                <a:cs typeface="Times New Roman" panose="02020603050405020304" pitchFamily="18" charset="0"/>
              </a:rPr>
              <a:t>Informat</a:t>
            </a:r>
            <a:r>
              <a:rPr lang="en-US" sz="1400" b="0" i="1" u="none" strike="noStrike" baseline="0" dirty="0">
                <a:latin typeface="Times New Roman" panose="02020603050405020304" pitchFamily="18" charset="0"/>
                <a:cs typeface="Times New Roman" panose="02020603050405020304" pitchFamily="18" charset="0"/>
              </a:rPr>
              <a:t>.</a:t>
            </a:r>
            <a:r>
              <a:rPr lang="en-US" sz="1400" b="0" i="0" u="none" strike="noStrike" baseline="0" dirty="0">
                <a:latin typeface="Times New Roman" panose="02020603050405020304" pitchFamily="18" charset="0"/>
                <a:cs typeface="Times New Roman" panose="02020603050405020304" pitchFamily="18" charset="0"/>
              </a:rPr>
              <a:t>, vol. 21, no. 6, pp. 16331643, Nov. 2017.</a:t>
            </a:r>
          </a:p>
          <a:p>
            <a:pPr algn="l"/>
            <a:endParaRPr lang="en-US" sz="1400" b="0" i="0" u="none" strike="noStrike" baseline="0" dirty="0">
              <a:latin typeface="Times New Roman" panose="02020603050405020304" pitchFamily="18" charset="0"/>
              <a:cs typeface="Times New Roman" panose="02020603050405020304" pitchFamily="18" charset="0"/>
            </a:endParaRPr>
          </a:p>
          <a:p>
            <a:pPr algn="l"/>
            <a:r>
              <a:rPr lang="en-US" sz="1400" b="0" i="0" u="none" strike="noStrike" baseline="0" dirty="0">
                <a:latin typeface="Times New Roman" panose="02020603050405020304" pitchFamily="18" charset="0"/>
                <a:cs typeface="Times New Roman" panose="02020603050405020304" pitchFamily="18" charset="0"/>
              </a:rPr>
              <a:t>[14] R. Duggal, A. Gupta, R. Gupta, and P. Mallick, ``Sd-layer: Stain deconvolutional layer for CNNs in medical microscopic imaging,'' in </a:t>
            </a:r>
            <a:r>
              <a:rPr lang="en-US" sz="1400" b="0" i="1" u="none" strike="noStrike" baseline="0" dirty="0">
                <a:latin typeface="Times New Roman" panose="02020603050405020304" pitchFamily="18" charset="0"/>
                <a:cs typeface="Times New Roman" panose="02020603050405020304" pitchFamily="18" charset="0"/>
              </a:rPr>
              <a:t>Proc. Int. </a:t>
            </a:r>
            <a:r>
              <a:rPr lang="en-IN" sz="1400" b="0" i="1" u="none" strike="noStrike" baseline="0" dirty="0">
                <a:latin typeface="Times New Roman" panose="02020603050405020304" pitchFamily="18" charset="0"/>
                <a:cs typeface="Times New Roman" panose="02020603050405020304" pitchFamily="18" charset="0"/>
              </a:rPr>
              <a:t>Conf. Med. Image </a:t>
            </a:r>
            <a:r>
              <a:rPr lang="en-IN" sz="1400" b="0" i="1" u="none" strike="noStrike" baseline="0" dirty="0" err="1">
                <a:latin typeface="Times New Roman" panose="02020603050405020304" pitchFamily="18" charset="0"/>
                <a:cs typeface="Times New Roman" panose="02020603050405020304" pitchFamily="18" charset="0"/>
              </a:rPr>
              <a:t>Comput</a:t>
            </a:r>
            <a:r>
              <a:rPr lang="en-IN" sz="1400" b="0" i="1" u="none" strike="noStrike" baseline="0" dirty="0">
                <a:latin typeface="Times New Roman" panose="02020603050405020304" pitchFamily="18" charset="0"/>
                <a:cs typeface="Times New Roman" panose="02020603050405020304" pitchFamily="18" charset="0"/>
              </a:rPr>
              <a:t>. </a:t>
            </a:r>
            <a:r>
              <a:rPr lang="en-IN" sz="1400" b="0" i="1" u="none" strike="noStrike" baseline="0" dirty="0" err="1">
                <a:latin typeface="Times New Roman" panose="02020603050405020304" pitchFamily="18" charset="0"/>
                <a:cs typeface="Times New Roman" panose="02020603050405020304" pitchFamily="18" charset="0"/>
              </a:rPr>
              <a:t>Comput</a:t>
            </a:r>
            <a:r>
              <a:rPr lang="en-IN" sz="1400" b="0" i="1" u="none" strike="noStrike" baseline="0" dirty="0">
                <a:latin typeface="Times New Roman" panose="02020603050405020304" pitchFamily="18" charset="0"/>
                <a:cs typeface="Times New Roman" panose="02020603050405020304" pitchFamily="18" charset="0"/>
              </a:rPr>
              <a:t>.-Assist. </a:t>
            </a:r>
            <a:r>
              <a:rPr lang="en-IN" sz="1400" b="0" i="1" u="none" strike="noStrike" baseline="0" dirty="0" err="1">
                <a:latin typeface="Times New Roman" panose="02020603050405020304" pitchFamily="18" charset="0"/>
                <a:cs typeface="Times New Roman" panose="02020603050405020304" pitchFamily="18" charset="0"/>
              </a:rPr>
              <a:t>Intervent</a:t>
            </a:r>
            <a:r>
              <a:rPr lang="en-IN" sz="1400" b="0" i="1" u="none" strike="noStrike" baseline="0" dirty="0">
                <a:latin typeface="Times New Roman" panose="02020603050405020304" pitchFamily="18" charset="0"/>
                <a:cs typeface="Times New Roman" panose="02020603050405020304" pitchFamily="18" charset="0"/>
              </a:rPr>
              <a:t>. </a:t>
            </a:r>
            <a:r>
              <a:rPr lang="en-IN" sz="1400" b="0" i="0" u="none" strike="noStrike" baseline="0" dirty="0">
                <a:latin typeface="Times New Roman" panose="02020603050405020304" pitchFamily="18" charset="0"/>
                <a:cs typeface="Times New Roman" panose="02020603050405020304" pitchFamily="18" charset="0"/>
              </a:rPr>
              <a:t>Cham, Switzerland:</a:t>
            </a:r>
          </a:p>
          <a:p>
            <a:pPr algn="l"/>
            <a:r>
              <a:rPr lang="en-IN" sz="1400" b="0" i="0" u="none" strike="noStrike" baseline="0" dirty="0">
                <a:latin typeface="Times New Roman" panose="02020603050405020304" pitchFamily="18" charset="0"/>
                <a:cs typeface="Times New Roman" panose="02020603050405020304" pitchFamily="18" charset="0"/>
              </a:rPr>
              <a:t>Springer, 2017, pp. 435443.</a:t>
            </a:r>
          </a:p>
          <a:p>
            <a:pPr algn="l"/>
            <a:endParaRPr lang="en-IN" sz="1400" b="0" i="0" u="none" strike="noStrike" baseline="0" dirty="0">
              <a:latin typeface="Times New Roman" panose="02020603050405020304" pitchFamily="18" charset="0"/>
              <a:cs typeface="Times New Roman" panose="02020603050405020304" pitchFamily="18" charset="0"/>
            </a:endParaRPr>
          </a:p>
          <a:p>
            <a:pPr algn="l"/>
            <a:r>
              <a:rPr lang="en-US" sz="1400" b="0" i="0" u="none" strike="noStrike" baseline="0" dirty="0">
                <a:latin typeface="Times New Roman" panose="02020603050405020304" pitchFamily="18" charset="0"/>
                <a:cs typeface="Times New Roman" panose="02020603050405020304" pitchFamily="18" charset="0"/>
              </a:rPr>
              <a:t>[15] D. J. </a:t>
            </a:r>
            <a:r>
              <a:rPr lang="en-US" sz="1400" b="0" i="0" u="none" strike="noStrike" baseline="0" dirty="0" err="1">
                <a:latin typeface="Times New Roman" panose="02020603050405020304" pitchFamily="18" charset="0"/>
                <a:cs typeface="Times New Roman" panose="02020603050405020304" pitchFamily="18" charset="0"/>
              </a:rPr>
              <a:t>Foran</a:t>
            </a:r>
            <a:r>
              <a:rPr lang="en-US" sz="1400" b="0" i="0" u="none" strike="noStrike" baseline="0" dirty="0">
                <a:latin typeface="Times New Roman" panose="02020603050405020304" pitchFamily="18" charset="0"/>
                <a:cs typeface="Times New Roman" panose="02020603050405020304" pitchFamily="18" charset="0"/>
              </a:rPr>
              <a:t>, D. </a:t>
            </a:r>
            <a:r>
              <a:rPr lang="en-US" sz="1400" b="0" i="0" u="none" strike="noStrike" baseline="0" dirty="0" err="1">
                <a:latin typeface="Times New Roman" panose="02020603050405020304" pitchFamily="18" charset="0"/>
                <a:cs typeface="Times New Roman" panose="02020603050405020304" pitchFamily="18" charset="0"/>
              </a:rPr>
              <a:t>Comaniciu</a:t>
            </a:r>
            <a:r>
              <a:rPr lang="en-US" sz="1400" b="0" i="0" u="none" strike="noStrike" baseline="0" dirty="0">
                <a:latin typeface="Times New Roman" panose="02020603050405020304" pitchFamily="18" charset="0"/>
                <a:cs typeface="Times New Roman" panose="02020603050405020304" pitchFamily="18" charset="0"/>
              </a:rPr>
              <a:t>, P. Meer, and L. A. Goodell, ``</a:t>
            </a:r>
            <a:r>
              <a:rPr lang="en-US" sz="1400" b="0" i="0" u="none" strike="noStrike" baseline="0" dirty="0" err="1">
                <a:latin typeface="Times New Roman" panose="02020603050405020304" pitchFamily="18" charset="0"/>
                <a:cs typeface="Times New Roman" panose="02020603050405020304" pitchFamily="18" charset="0"/>
              </a:rPr>
              <a:t>Computerassisted</a:t>
            </a:r>
            <a:r>
              <a:rPr lang="en-US" sz="1400" dirty="0">
                <a:latin typeface="Times New Roman" panose="02020603050405020304" pitchFamily="18" charset="0"/>
                <a:cs typeface="Times New Roman" panose="02020603050405020304" pitchFamily="18" charset="0"/>
              </a:rPr>
              <a:t> </a:t>
            </a:r>
            <a:r>
              <a:rPr lang="en-US" sz="1400" b="0" i="0" u="none" strike="noStrike" baseline="0" dirty="0">
                <a:latin typeface="Times New Roman" panose="02020603050405020304" pitchFamily="18" charset="0"/>
                <a:cs typeface="Times New Roman" panose="02020603050405020304" pitchFamily="18" charset="0"/>
              </a:rPr>
              <a:t>discrimination among malignant lymphomas and leukemia using </a:t>
            </a:r>
            <a:r>
              <a:rPr lang="en-IN" sz="1400" b="0" i="0" u="none" strike="noStrike" baseline="0" dirty="0">
                <a:latin typeface="Times New Roman" panose="02020603050405020304" pitchFamily="18" charset="0"/>
                <a:cs typeface="Times New Roman" panose="02020603050405020304" pitchFamily="18" charset="0"/>
              </a:rPr>
              <a:t>immunophenotyping, intelligent image repositories, and </a:t>
            </a:r>
            <a:r>
              <a:rPr lang="en-IN" sz="1400" b="0" i="0" u="none" strike="noStrike" baseline="0" dirty="0" err="1">
                <a:latin typeface="Times New Roman" panose="02020603050405020304" pitchFamily="18" charset="0"/>
                <a:cs typeface="Times New Roman" panose="02020603050405020304" pitchFamily="18" charset="0"/>
              </a:rPr>
              <a:t>telemicroscopy</a:t>
            </a:r>
            <a:r>
              <a:rPr lang="en-IN" sz="1400" b="0" i="0" u="none" strike="noStrike" baseline="0" dirty="0">
                <a:latin typeface="Times New Roman" panose="02020603050405020304" pitchFamily="18" charset="0"/>
                <a:cs typeface="Times New Roman" panose="02020603050405020304" pitchFamily="18" charset="0"/>
              </a:rPr>
              <a:t>,''</a:t>
            </a:r>
          </a:p>
          <a:p>
            <a:pPr algn="l"/>
            <a:r>
              <a:rPr lang="nl-NL" sz="1400" b="0" i="1" u="none" strike="noStrike" baseline="0" dirty="0">
                <a:latin typeface="Times New Roman" panose="02020603050405020304" pitchFamily="18" charset="0"/>
                <a:cs typeface="Times New Roman" panose="02020603050405020304" pitchFamily="18" charset="0"/>
              </a:rPr>
              <a:t>IEEE Trans. Inf. Technol. Biomed.</a:t>
            </a:r>
            <a:r>
              <a:rPr lang="nl-NL" sz="1400" b="0" i="0" u="none" strike="noStrike" baseline="0" dirty="0">
                <a:latin typeface="Times New Roman" panose="02020603050405020304" pitchFamily="18" charset="0"/>
                <a:cs typeface="Times New Roman" panose="02020603050405020304" pitchFamily="18" charset="0"/>
              </a:rPr>
              <a:t>, vol. 4, no. 4, pp. 265273, 2000.</a:t>
            </a:r>
            <a:endParaRPr lang="en-IN" sz="1400"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endParaRPr sz="1300" dirty="0">
              <a:solidFill>
                <a:schemeClr val="dk1"/>
              </a:solidFill>
              <a:latin typeface="Times New Roman"/>
              <a:ea typeface="Times New Roman"/>
              <a:cs typeface="Times New Roman"/>
              <a:sym typeface="Times New Roman"/>
            </a:endParaRPr>
          </a:p>
        </p:txBody>
      </p:sp>
      <p:pic>
        <p:nvPicPr>
          <p:cNvPr id="347" name="Google Shape;347;p27"/>
          <p:cNvPicPr preferRelativeResize="0"/>
          <p:nvPr/>
        </p:nvPicPr>
        <p:blipFill rotWithShape="1">
          <a:blip r:embed="rId3">
            <a:alphaModFix/>
          </a:blip>
          <a:srcRect/>
          <a:stretch/>
        </p:blipFill>
        <p:spPr>
          <a:xfrm>
            <a:off x="11197390" y="44477"/>
            <a:ext cx="990599" cy="1224480"/>
          </a:xfrm>
          <a:prstGeom prst="rect">
            <a:avLst/>
          </a:prstGeom>
          <a:noFill/>
          <a:ln>
            <a:noFill/>
          </a:ln>
        </p:spPr>
      </p:pic>
      <p:sp>
        <p:nvSpPr>
          <p:cNvPr id="2" name="Date Placeholder 1">
            <a:extLst>
              <a:ext uri="{FF2B5EF4-FFF2-40B4-BE49-F238E27FC236}">
                <a16:creationId xmlns:a16="http://schemas.microsoft.com/office/drawing/2014/main" id="{AD40BC48-DA2A-9402-64DF-21D58725CFD8}"/>
              </a:ext>
            </a:extLst>
          </p:cNvPr>
          <p:cNvSpPr>
            <a:spLocks noGrp="1"/>
          </p:cNvSpPr>
          <p:nvPr>
            <p:ph type="dt" idx="10"/>
          </p:nvPr>
        </p:nvSpPr>
        <p:spPr/>
        <p:txBody>
          <a:bodyPr/>
          <a:lstStyle/>
          <a:p>
            <a:fld id="{E90B5051-256D-4C89-BDBD-9501DAEA682C}" type="datetime1">
              <a:rPr lang="en-US" smtClean="0"/>
              <a:t>4/29/2023</a:t>
            </a:fld>
            <a:endParaRPr lang="en-US"/>
          </a:p>
        </p:txBody>
      </p:sp>
      <p:sp>
        <p:nvSpPr>
          <p:cNvPr id="3" name="Footer Placeholder 2">
            <a:extLst>
              <a:ext uri="{FF2B5EF4-FFF2-40B4-BE49-F238E27FC236}">
                <a16:creationId xmlns:a16="http://schemas.microsoft.com/office/drawing/2014/main" id="{94E5EFA5-3BA9-9DFA-EEE3-AE5CAE8375CD}"/>
              </a:ext>
            </a:extLst>
          </p:cNvPr>
          <p:cNvSpPr>
            <a:spLocks noGrp="1"/>
          </p:cNvSpPr>
          <p:nvPr>
            <p:ph type="ftr" idx="11"/>
          </p:nvPr>
        </p:nvSpPr>
        <p:spPr>
          <a:xfrm>
            <a:off x="4145279" y="6377940"/>
            <a:ext cx="4546657" cy="361907"/>
          </a:xfrm>
        </p:spPr>
        <p:txBody>
          <a:bodyPr/>
          <a:lstStyle/>
          <a:p>
            <a:r>
              <a:rPr lang="en-US" dirty="0"/>
              <a:t>Department of Computer Science &amp; Engineering</a:t>
            </a:r>
          </a:p>
        </p:txBody>
      </p:sp>
      <p:sp>
        <p:nvSpPr>
          <p:cNvPr id="4" name="Slide Number Placeholder 3">
            <a:extLst>
              <a:ext uri="{FF2B5EF4-FFF2-40B4-BE49-F238E27FC236}">
                <a16:creationId xmlns:a16="http://schemas.microsoft.com/office/drawing/2014/main" id="{968272EE-663D-724F-FE68-3A2722B7A645}"/>
              </a:ext>
            </a:extLst>
          </p:cNvPr>
          <p:cNvSpPr>
            <a:spLocks noGrp="1"/>
          </p:cNvSpPr>
          <p:nvPr>
            <p:ph type="sldNum"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8"/>
          <p:cNvSpPr txBox="1">
            <a:spLocks noGrp="1"/>
          </p:cNvSpPr>
          <p:nvPr>
            <p:ph type="title"/>
          </p:nvPr>
        </p:nvSpPr>
        <p:spPr>
          <a:xfrm>
            <a:off x="3200401" y="2743200"/>
            <a:ext cx="6087745" cy="1013098"/>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sz="6500">
                <a:latin typeface="Times New Roman"/>
                <a:ea typeface="Times New Roman"/>
                <a:cs typeface="Times New Roman"/>
                <a:sym typeface="Times New Roman"/>
              </a:rPr>
              <a:t>  THANK YOU</a:t>
            </a:r>
            <a:endParaRPr sz="6500">
              <a:latin typeface="Times New Roman"/>
              <a:ea typeface="Times New Roman"/>
              <a:cs typeface="Times New Roman"/>
              <a:sym typeface="Times New Roman"/>
            </a:endParaRPr>
          </a:p>
        </p:txBody>
      </p:sp>
      <p:sp>
        <p:nvSpPr>
          <p:cNvPr id="353" name="Google Shape;353;p28"/>
          <p:cNvSpPr txBox="1">
            <a:spLocks noGrp="1"/>
          </p:cNvSpPr>
          <p:nvPr>
            <p:ph type="dt" idx="10"/>
          </p:nvPr>
        </p:nvSpPr>
        <p:spPr>
          <a:xfrm>
            <a:off x="706967" y="6466776"/>
            <a:ext cx="1013459" cy="19018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fld id="{CDD5B7E8-D038-462F-8255-A281687AFE31}" type="datetime1">
              <a:rPr lang="en-US" smtClean="0"/>
              <a:t>4/29/2023</a:t>
            </a:fld>
            <a:endParaRPr/>
          </a:p>
        </p:txBody>
      </p:sp>
      <p:sp>
        <p:nvSpPr>
          <p:cNvPr id="354" name="Google Shape;354;p28"/>
          <p:cNvSpPr txBox="1">
            <a:spLocks noGrp="1"/>
          </p:cNvSpPr>
          <p:nvPr>
            <p:ph type="sldNum" idx="12"/>
          </p:nvPr>
        </p:nvSpPr>
        <p:spPr>
          <a:xfrm>
            <a:off x="11211321" y="6466763"/>
            <a:ext cx="308187" cy="156068"/>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pPr marL="38100" lvl="0" indent="0" algn="l" rtl="0">
                <a:lnSpc>
                  <a:spcPct val="103333"/>
                </a:lnSpc>
                <a:spcBef>
                  <a:spcPts val="0"/>
                </a:spcBef>
                <a:spcAft>
                  <a:spcPts val="0"/>
                </a:spcAft>
                <a:buNone/>
              </a:pPr>
              <a:t>29</a:t>
            </a:fld>
            <a:endParaRPr/>
          </a:p>
        </p:txBody>
      </p:sp>
      <p:sp>
        <p:nvSpPr>
          <p:cNvPr id="355" name="Google Shape;355;p28"/>
          <p:cNvSpPr txBox="1">
            <a:spLocks noGrp="1"/>
          </p:cNvSpPr>
          <p:nvPr>
            <p:ph type="ftr" idx="11"/>
          </p:nvPr>
        </p:nvSpPr>
        <p:spPr>
          <a:xfrm>
            <a:off x="4267200" y="6367578"/>
            <a:ext cx="457200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Department of Computer Science &amp; Engineering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4424506" y="212802"/>
            <a:ext cx="3342987" cy="628377"/>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p:txBody>
      </p:sp>
      <p:pic>
        <p:nvPicPr>
          <p:cNvPr id="76" name="Google Shape;76;p3"/>
          <p:cNvPicPr preferRelativeResize="0"/>
          <p:nvPr/>
        </p:nvPicPr>
        <p:blipFill rotWithShape="1">
          <a:blip r:embed="rId3">
            <a:alphaModFix/>
          </a:blip>
          <a:srcRect/>
          <a:stretch/>
        </p:blipFill>
        <p:spPr>
          <a:xfrm>
            <a:off x="11170593" y="0"/>
            <a:ext cx="990599" cy="1224480"/>
          </a:xfrm>
          <a:prstGeom prst="rect">
            <a:avLst/>
          </a:prstGeom>
          <a:noFill/>
          <a:ln>
            <a:noFill/>
          </a:ln>
        </p:spPr>
      </p:pic>
      <p:sp>
        <p:nvSpPr>
          <p:cNvPr id="80" name="Google Shape;80;p3"/>
          <p:cNvSpPr txBox="1"/>
          <p:nvPr/>
        </p:nvSpPr>
        <p:spPr>
          <a:xfrm>
            <a:off x="838200" y="1500289"/>
            <a:ext cx="10668000" cy="3985666"/>
          </a:xfrm>
          <a:prstGeom prst="rect">
            <a:avLst/>
          </a:prstGeom>
          <a:noFill/>
          <a:ln>
            <a:noFill/>
          </a:ln>
        </p:spPr>
        <p:txBody>
          <a:bodyPr spcFirstLastPara="1" wrap="square" lIns="91425" tIns="45700" rIns="91425" bIns="45700" anchor="t" anchorCtr="0">
            <a:spAutoFit/>
          </a:bodyPr>
          <a:lstStyle/>
          <a:p>
            <a:pPr algn="just">
              <a:lnSpc>
                <a:spcPct val="150000"/>
              </a:lnSpc>
            </a:pPr>
            <a:r>
              <a:rPr lang="en-US" sz="2200" dirty="0">
                <a:latin typeface="Times New Roman" panose="02020603050405020304" pitchFamily="18" charset="0"/>
                <a:cs typeface="Times New Roman" panose="02020603050405020304" pitchFamily="18" charset="0"/>
              </a:rPr>
              <a:t>Leukocytes, produced in the bone marrow, make up around one percent of all blood cells. Uncontrolled growth of these white blood cells leads to the birth of blood cancer Acute lymphoblastic leukemia (ALL) is a type of cancer where the bone marrow forms too many lymphocytes. On the other hand, Multiple myeloma (MM), a different kind of cancer, causes cancer cells to accumulate in the bone marrow rather than releasing them into the bloodstream. Our project is to predict where the cells are cancerous or normal using the neural networks.</a:t>
            </a:r>
            <a:endParaRPr lang="en-IN" sz="2200"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endParaRPr sz="2200" dirty="0">
              <a:solidFill>
                <a:schemeClr val="dk1"/>
              </a:solidFill>
              <a:latin typeface="Times New Roman"/>
              <a:ea typeface="Times New Roman"/>
              <a:cs typeface="Times New Roman"/>
              <a:sym typeface="Times New Roman"/>
            </a:endParaRPr>
          </a:p>
        </p:txBody>
      </p:sp>
      <p:sp>
        <p:nvSpPr>
          <p:cNvPr id="2" name="Date Placeholder 1">
            <a:extLst>
              <a:ext uri="{FF2B5EF4-FFF2-40B4-BE49-F238E27FC236}">
                <a16:creationId xmlns:a16="http://schemas.microsoft.com/office/drawing/2014/main" id="{60B40113-205E-BE31-D73C-DE0EB94E8516}"/>
              </a:ext>
            </a:extLst>
          </p:cNvPr>
          <p:cNvSpPr>
            <a:spLocks noGrp="1"/>
          </p:cNvSpPr>
          <p:nvPr>
            <p:ph type="dt" idx="10"/>
          </p:nvPr>
        </p:nvSpPr>
        <p:spPr/>
        <p:txBody>
          <a:bodyPr/>
          <a:lstStyle/>
          <a:p>
            <a:fld id="{E2337BAE-1BEC-4239-A1B5-AC656FF004A0}" type="datetime1">
              <a:rPr lang="en-US" smtClean="0"/>
              <a:t>4/29/2023</a:t>
            </a:fld>
            <a:endParaRPr lang="en-US"/>
          </a:p>
        </p:txBody>
      </p:sp>
      <p:sp>
        <p:nvSpPr>
          <p:cNvPr id="3" name="Footer Placeholder 2">
            <a:extLst>
              <a:ext uri="{FF2B5EF4-FFF2-40B4-BE49-F238E27FC236}">
                <a16:creationId xmlns:a16="http://schemas.microsoft.com/office/drawing/2014/main" id="{B7B87C49-161F-C10F-4C16-68448CA97534}"/>
              </a:ext>
            </a:extLst>
          </p:cNvPr>
          <p:cNvSpPr>
            <a:spLocks noGrp="1"/>
          </p:cNvSpPr>
          <p:nvPr>
            <p:ph type="ftr" idx="11"/>
          </p:nvPr>
        </p:nvSpPr>
        <p:spPr>
          <a:xfrm>
            <a:off x="4145280" y="6377940"/>
            <a:ext cx="4711044" cy="480060"/>
          </a:xfrm>
        </p:spPr>
        <p:txBody>
          <a:bodyPr/>
          <a:lstStyle/>
          <a:p>
            <a:r>
              <a:rPr lang="en-US" dirty="0"/>
              <a:t>Department of Computer Science &amp; Engineering</a:t>
            </a:r>
          </a:p>
        </p:txBody>
      </p:sp>
      <p:sp>
        <p:nvSpPr>
          <p:cNvPr id="4" name="Slide Number Placeholder 3">
            <a:extLst>
              <a:ext uri="{FF2B5EF4-FFF2-40B4-BE49-F238E27FC236}">
                <a16:creationId xmlns:a16="http://schemas.microsoft.com/office/drawing/2014/main" id="{3A624C3D-F35A-497D-107C-0496773C7439}"/>
              </a:ext>
            </a:extLst>
          </p:cNvPr>
          <p:cNvSpPr>
            <a:spLocks noGrp="1"/>
          </p:cNvSpPr>
          <p:nvPr>
            <p:ph type="sldNum"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3886200" y="519932"/>
            <a:ext cx="4779120" cy="628377"/>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pic>
        <p:nvPicPr>
          <p:cNvPr id="86" name="Google Shape;86;p4"/>
          <p:cNvPicPr preferRelativeResize="0"/>
          <p:nvPr/>
        </p:nvPicPr>
        <p:blipFill rotWithShape="1">
          <a:blip r:embed="rId3">
            <a:alphaModFix/>
          </a:blip>
          <a:srcRect/>
          <a:stretch/>
        </p:blipFill>
        <p:spPr>
          <a:xfrm>
            <a:off x="11125200" y="0"/>
            <a:ext cx="990599" cy="1224480"/>
          </a:xfrm>
          <a:prstGeom prst="rect">
            <a:avLst/>
          </a:prstGeom>
          <a:noFill/>
          <a:ln>
            <a:noFill/>
          </a:ln>
        </p:spPr>
      </p:pic>
      <p:sp>
        <p:nvSpPr>
          <p:cNvPr id="90" name="Google Shape;90;p4"/>
          <p:cNvSpPr txBox="1">
            <a:spLocks noGrp="1"/>
          </p:cNvSpPr>
          <p:nvPr>
            <p:ph type="body" idx="1"/>
          </p:nvPr>
        </p:nvSpPr>
        <p:spPr>
          <a:xfrm>
            <a:off x="738150" y="1785926"/>
            <a:ext cx="10932802" cy="4773614"/>
          </a:xfrm>
          <a:prstGeom prst="rect">
            <a:avLst/>
          </a:prstGeom>
          <a:noFill/>
          <a:ln>
            <a:noFill/>
          </a:ln>
        </p:spPr>
        <p:txBody>
          <a:bodyPr spcFirstLastPara="1" wrap="square" lIns="0" tIns="0" rIns="0" bIns="0" anchor="t" anchorCtr="0">
            <a:spAutoFit/>
          </a:bodyPr>
          <a:lstStyle/>
          <a:p>
            <a:pPr marL="342900" indent="-342900" algn="just">
              <a:lnSpc>
                <a:spcPct val="150000"/>
              </a:lnSpc>
              <a:buSzPct val="100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Cells that comprise the blood are three types: platelets, red blood cells, and white blood cells</a:t>
            </a:r>
          </a:p>
          <a:p>
            <a:pPr marL="342900" indent="-342900" algn="just">
              <a:lnSpc>
                <a:spcPct val="150000"/>
              </a:lnSpc>
              <a:buSzPct val="100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Each of them is made continuously in the bone marrow and released timely in the bloodstream</a:t>
            </a:r>
          </a:p>
          <a:p>
            <a:pPr marL="342900" indent="-342900" algn="just">
              <a:lnSpc>
                <a:spcPct val="150000"/>
              </a:lnSpc>
              <a:buSzPct val="100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normal blood cell growth, hampered by the exponential growth of abnormal blood cells, is the main cause of blood cancer</a:t>
            </a:r>
          </a:p>
          <a:p>
            <a:pPr marL="342900" indent="-342900" algn="just">
              <a:lnSpc>
                <a:spcPct val="150000"/>
              </a:lnSpc>
              <a:buSzPct val="100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Bone marrow is the infected area for a white blood cancer type cancer called Acute Lymphocytic Leukemia (ALL)</a:t>
            </a:r>
          </a:p>
          <a:p>
            <a:pPr marL="342900" indent="-342900" algn="just">
              <a:lnSpc>
                <a:spcPct val="150000"/>
              </a:lnSpc>
              <a:buSzPct val="100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"Acute" indicates the fast progress of the disease, and if it does not get treated in the early stages, it might prove to be fatal within a short span</a:t>
            </a:r>
          </a:p>
          <a:p>
            <a:pPr algn="just">
              <a:lnSpc>
                <a:spcPct val="110000"/>
              </a:lnSpc>
            </a:pPr>
            <a:endParaRPr lang="en-US" sz="22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dk1"/>
              </a:buClr>
              <a:buSzPts val="2600"/>
              <a:buFont typeface="Arial"/>
              <a:buChar char="•"/>
            </a:pPr>
            <a:endParaRPr sz="2200" dirty="0"/>
          </a:p>
        </p:txBody>
      </p:sp>
      <p:sp>
        <p:nvSpPr>
          <p:cNvPr id="2" name="Date Placeholder 1">
            <a:extLst>
              <a:ext uri="{FF2B5EF4-FFF2-40B4-BE49-F238E27FC236}">
                <a16:creationId xmlns:a16="http://schemas.microsoft.com/office/drawing/2014/main" id="{09E4C03A-90DA-8A30-A5BF-D1087D6EF4B6}"/>
              </a:ext>
            </a:extLst>
          </p:cNvPr>
          <p:cNvSpPr>
            <a:spLocks noGrp="1"/>
          </p:cNvSpPr>
          <p:nvPr>
            <p:ph type="dt" idx="10"/>
          </p:nvPr>
        </p:nvSpPr>
        <p:spPr/>
        <p:txBody>
          <a:bodyPr/>
          <a:lstStyle/>
          <a:p>
            <a:fld id="{2AEB9D9E-4347-4B24-B4ED-AD41CB0FAA22}" type="datetime1">
              <a:rPr lang="en-US" smtClean="0"/>
              <a:t>4/29/2023</a:t>
            </a:fld>
            <a:endParaRPr lang="en-US"/>
          </a:p>
        </p:txBody>
      </p:sp>
      <p:sp>
        <p:nvSpPr>
          <p:cNvPr id="3" name="Footer Placeholder 2">
            <a:extLst>
              <a:ext uri="{FF2B5EF4-FFF2-40B4-BE49-F238E27FC236}">
                <a16:creationId xmlns:a16="http://schemas.microsoft.com/office/drawing/2014/main" id="{F7A8FFB8-D81D-5611-37BF-FAA8D8CAD756}"/>
              </a:ext>
            </a:extLst>
          </p:cNvPr>
          <p:cNvSpPr>
            <a:spLocks noGrp="1"/>
          </p:cNvSpPr>
          <p:nvPr>
            <p:ph type="ftr" idx="11"/>
          </p:nvPr>
        </p:nvSpPr>
        <p:spPr>
          <a:xfrm>
            <a:off x="3906748" y="6416571"/>
            <a:ext cx="4779120" cy="333550"/>
          </a:xfrm>
        </p:spPr>
        <p:txBody>
          <a:bodyPr/>
          <a:lstStyle/>
          <a:p>
            <a:r>
              <a:rPr lang="en-US" dirty="0"/>
              <a:t>Department of Computer Science &amp; Engineering</a:t>
            </a:r>
          </a:p>
        </p:txBody>
      </p:sp>
      <p:sp>
        <p:nvSpPr>
          <p:cNvPr id="4" name="Slide Number Placeholder 3">
            <a:extLst>
              <a:ext uri="{FF2B5EF4-FFF2-40B4-BE49-F238E27FC236}">
                <a16:creationId xmlns:a16="http://schemas.microsoft.com/office/drawing/2014/main" id="{39824216-2664-DC73-3C48-9A0FF567E676}"/>
              </a:ext>
            </a:extLst>
          </p:cNvPr>
          <p:cNvSpPr>
            <a:spLocks noGrp="1"/>
          </p:cNvSpPr>
          <p:nvPr>
            <p:ph type="sldNum"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5"/>
          <p:cNvSpPr txBox="1">
            <a:spLocks noGrp="1"/>
          </p:cNvSpPr>
          <p:nvPr>
            <p:ph type="title"/>
          </p:nvPr>
        </p:nvSpPr>
        <p:spPr>
          <a:xfrm>
            <a:off x="3505200" y="381000"/>
            <a:ext cx="6096000" cy="628377"/>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a:latin typeface="Times New Roman"/>
                <a:ea typeface="Times New Roman"/>
                <a:cs typeface="Times New Roman"/>
                <a:sym typeface="Times New Roman"/>
              </a:rPr>
              <a:t>INTRODUCTION(cont..)</a:t>
            </a:r>
            <a:endParaRPr>
              <a:latin typeface="Times New Roman"/>
              <a:ea typeface="Times New Roman"/>
              <a:cs typeface="Times New Roman"/>
              <a:sym typeface="Times New Roman"/>
            </a:endParaRPr>
          </a:p>
        </p:txBody>
      </p:sp>
      <p:pic>
        <p:nvPicPr>
          <p:cNvPr id="96" name="Google Shape;96;p5"/>
          <p:cNvPicPr preferRelativeResize="0"/>
          <p:nvPr/>
        </p:nvPicPr>
        <p:blipFill rotWithShape="1">
          <a:blip r:embed="rId3">
            <a:alphaModFix/>
          </a:blip>
          <a:srcRect/>
          <a:stretch/>
        </p:blipFill>
        <p:spPr>
          <a:xfrm>
            <a:off x="11125200" y="0"/>
            <a:ext cx="990599" cy="1224480"/>
          </a:xfrm>
          <a:prstGeom prst="rect">
            <a:avLst/>
          </a:prstGeom>
          <a:noFill/>
          <a:ln>
            <a:noFill/>
          </a:ln>
        </p:spPr>
      </p:pic>
      <p:sp>
        <p:nvSpPr>
          <p:cNvPr id="100" name="Google Shape;100;p5"/>
          <p:cNvSpPr txBox="1"/>
          <p:nvPr/>
        </p:nvSpPr>
        <p:spPr>
          <a:xfrm>
            <a:off x="952464" y="1595021"/>
            <a:ext cx="10384391" cy="4493497"/>
          </a:xfrm>
          <a:prstGeom prst="rect">
            <a:avLst/>
          </a:prstGeom>
          <a:noFill/>
          <a:ln>
            <a:noFill/>
          </a:ln>
        </p:spPr>
        <p:txBody>
          <a:bodyPr spcFirstLastPara="1" wrap="square" lIns="91425" tIns="45700" rIns="91425" bIns="45700" anchor="t" anchorCtr="0">
            <a:spAutoFit/>
          </a:bodyPr>
          <a:lstStyle/>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Deep Learning is known to demonstrate better functioning than accustomed Machine Learning for processing a large number of images</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Convolution Neural Networks (CNNs) combine various multi-layer perceptron and display efficient results with a little pre-processing</a:t>
            </a:r>
          </a:p>
          <a:p>
            <a:pPr marL="342900" indent="-342900" algn="just">
              <a:lnSpc>
                <a:spcPct val="150000"/>
              </a:lnSpc>
              <a:buFont typeface="Arial" panose="020B0604020202020204" pitchFamily="34" charset="0"/>
              <a:buChar char="•"/>
            </a:pPr>
            <a:r>
              <a:rPr lang="en-US" sz="2200" i="0" dirty="0">
                <a:effectLst/>
                <a:latin typeface="Times New Roman" panose="02020603050405020304" pitchFamily="18" charset="0"/>
                <a:cs typeface="Times New Roman" panose="02020603050405020304" pitchFamily="18" charset="0"/>
              </a:rPr>
              <a:t>CNN's themselves act as a feature extractor as each convolution layer of the network learns a new feature that is present in the images and hence produces a high activation</a:t>
            </a:r>
            <a:endParaRPr 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Our objective is to develop a automated classifier using neural networks to determine whether an individual is diagnosed with cancer or not</a:t>
            </a:r>
            <a:endParaRPr lang="en-IN" sz="22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200" dirty="0">
              <a:solidFill>
                <a:schemeClr val="dk1"/>
              </a:solidFill>
              <a:latin typeface="Calibri"/>
              <a:ea typeface="Calibri"/>
              <a:cs typeface="Calibri"/>
              <a:sym typeface="Calibri"/>
            </a:endParaRPr>
          </a:p>
        </p:txBody>
      </p:sp>
      <p:sp>
        <p:nvSpPr>
          <p:cNvPr id="2" name="Date Placeholder 1">
            <a:extLst>
              <a:ext uri="{FF2B5EF4-FFF2-40B4-BE49-F238E27FC236}">
                <a16:creationId xmlns:a16="http://schemas.microsoft.com/office/drawing/2014/main" id="{CD922D9A-CFBA-EB45-E21E-6881543B6C7D}"/>
              </a:ext>
            </a:extLst>
          </p:cNvPr>
          <p:cNvSpPr>
            <a:spLocks noGrp="1"/>
          </p:cNvSpPr>
          <p:nvPr>
            <p:ph type="dt" idx="10"/>
          </p:nvPr>
        </p:nvSpPr>
        <p:spPr/>
        <p:txBody>
          <a:bodyPr/>
          <a:lstStyle/>
          <a:p>
            <a:fld id="{5E4FDAA7-6588-4A1C-A6E6-56F6A550C83B}" type="datetime1">
              <a:rPr lang="en-US" smtClean="0"/>
              <a:t>4/29/2023</a:t>
            </a:fld>
            <a:endParaRPr lang="en-US"/>
          </a:p>
        </p:txBody>
      </p:sp>
      <p:sp>
        <p:nvSpPr>
          <p:cNvPr id="3" name="Footer Placeholder 2">
            <a:extLst>
              <a:ext uri="{FF2B5EF4-FFF2-40B4-BE49-F238E27FC236}">
                <a16:creationId xmlns:a16="http://schemas.microsoft.com/office/drawing/2014/main" id="{2539DC80-2FDE-7054-1F22-27BE1FE1AC0C}"/>
              </a:ext>
            </a:extLst>
          </p:cNvPr>
          <p:cNvSpPr>
            <a:spLocks noGrp="1"/>
          </p:cNvSpPr>
          <p:nvPr>
            <p:ph type="ftr" idx="11"/>
          </p:nvPr>
        </p:nvSpPr>
        <p:spPr>
          <a:xfrm>
            <a:off x="4145280" y="6377940"/>
            <a:ext cx="4495286" cy="480060"/>
          </a:xfrm>
        </p:spPr>
        <p:txBody>
          <a:bodyPr/>
          <a:lstStyle/>
          <a:p>
            <a:r>
              <a:rPr lang="en-US" dirty="0"/>
              <a:t>Department of Computer Science &amp; Engineering</a:t>
            </a:r>
          </a:p>
        </p:txBody>
      </p:sp>
      <p:sp>
        <p:nvSpPr>
          <p:cNvPr id="4" name="Slide Number Placeholder 3">
            <a:extLst>
              <a:ext uri="{FF2B5EF4-FFF2-40B4-BE49-F238E27FC236}">
                <a16:creationId xmlns:a16="http://schemas.microsoft.com/office/drawing/2014/main" id="{09D9990B-B082-104C-63C0-CF46F87CF6C1}"/>
              </a:ext>
            </a:extLst>
          </p:cNvPr>
          <p:cNvSpPr>
            <a:spLocks noGrp="1"/>
          </p:cNvSpPr>
          <p:nvPr>
            <p:ph type="sldNum"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7"/>
          <p:cNvSpPr txBox="1">
            <a:spLocks noGrp="1"/>
          </p:cNvSpPr>
          <p:nvPr>
            <p:ph type="title"/>
          </p:nvPr>
        </p:nvSpPr>
        <p:spPr>
          <a:xfrm>
            <a:off x="3165425" y="299630"/>
            <a:ext cx="5861150" cy="628377"/>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sp>
        <p:nvSpPr>
          <p:cNvPr id="116" name="Google Shape;116;p7"/>
          <p:cNvSpPr txBox="1">
            <a:spLocks noGrp="1"/>
          </p:cNvSpPr>
          <p:nvPr>
            <p:ph type="dt" idx="10"/>
          </p:nvPr>
        </p:nvSpPr>
        <p:spPr>
          <a:xfrm>
            <a:off x="2054225" y="6466776"/>
            <a:ext cx="760094" cy="19018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fld id="{B1A4CD71-33EC-4A6C-AB91-516CF23A22F4}" type="datetime1">
              <a:rPr lang="en-US" smtClean="0"/>
              <a:t>4/29/2023</a:t>
            </a:fld>
            <a:endParaRPr/>
          </a:p>
        </p:txBody>
      </p:sp>
      <p:sp>
        <p:nvSpPr>
          <p:cNvPr id="117" name="Google Shape;117;p7"/>
          <p:cNvSpPr txBox="1">
            <a:spLocks noGrp="1"/>
          </p:cNvSpPr>
          <p:nvPr>
            <p:ph type="sldNum" idx="12"/>
          </p:nvPr>
        </p:nvSpPr>
        <p:spPr>
          <a:xfrm>
            <a:off x="11211321" y="6466763"/>
            <a:ext cx="308187" cy="156068"/>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pPr marL="38100" lvl="0" indent="0" algn="l" rtl="0">
                <a:lnSpc>
                  <a:spcPct val="103333"/>
                </a:lnSpc>
                <a:spcBef>
                  <a:spcPts val="0"/>
                </a:spcBef>
                <a:spcAft>
                  <a:spcPts val="0"/>
                </a:spcAft>
                <a:buNone/>
              </a:pPr>
              <a:t>6</a:t>
            </a:fld>
            <a:endParaRPr/>
          </a:p>
        </p:txBody>
      </p:sp>
      <p:sp>
        <p:nvSpPr>
          <p:cNvPr id="118" name="Google Shape;118;p7"/>
          <p:cNvSpPr txBox="1">
            <a:spLocks noGrp="1"/>
          </p:cNvSpPr>
          <p:nvPr>
            <p:ph type="ftr" idx="11"/>
          </p:nvPr>
        </p:nvSpPr>
        <p:spPr>
          <a:xfrm>
            <a:off x="4049305" y="6367578"/>
            <a:ext cx="464820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Department of Computer Science &amp; Engineering</a:t>
            </a:r>
            <a:endParaRPr/>
          </a:p>
        </p:txBody>
      </p:sp>
      <p:graphicFrame>
        <p:nvGraphicFramePr>
          <p:cNvPr id="119" name="Google Shape;119;p7"/>
          <p:cNvGraphicFramePr/>
          <p:nvPr>
            <p:extLst>
              <p:ext uri="{D42A27DB-BD31-4B8C-83A1-F6EECF244321}">
                <p14:modId xmlns:p14="http://schemas.microsoft.com/office/powerpoint/2010/main" val="1651535456"/>
              </p:ext>
            </p:extLst>
          </p:nvPr>
        </p:nvGraphicFramePr>
        <p:xfrm>
          <a:off x="380960" y="1214423"/>
          <a:ext cx="11138548" cy="5212130"/>
        </p:xfrm>
        <a:graphic>
          <a:graphicData uri="http://schemas.openxmlformats.org/drawingml/2006/table">
            <a:tbl>
              <a:tblPr firstRow="1" bandRow="1">
                <a:noFill/>
                <a:tableStyleId>{3FDF1B58-3271-474C-A413-1F2641756BAD}</a:tableStyleId>
              </a:tblPr>
              <a:tblGrid>
                <a:gridCol w="606152">
                  <a:extLst>
                    <a:ext uri="{9D8B030D-6E8A-4147-A177-3AD203B41FA5}">
                      <a16:colId xmlns:a16="http://schemas.microsoft.com/office/drawing/2014/main" val="20000"/>
                    </a:ext>
                  </a:extLst>
                </a:gridCol>
                <a:gridCol w="2507373">
                  <a:extLst>
                    <a:ext uri="{9D8B030D-6E8A-4147-A177-3AD203B41FA5}">
                      <a16:colId xmlns:a16="http://schemas.microsoft.com/office/drawing/2014/main" val="20001"/>
                    </a:ext>
                  </a:extLst>
                </a:gridCol>
                <a:gridCol w="2658128">
                  <a:extLst>
                    <a:ext uri="{9D8B030D-6E8A-4147-A177-3AD203B41FA5}">
                      <a16:colId xmlns:a16="http://schemas.microsoft.com/office/drawing/2014/main" val="20002"/>
                    </a:ext>
                  </a:extLst>
                </a:gridCol>
                <a:gridCol w="5366895">
                  <a:extLst>
                    <a:ext uri="{9D8B030D-6E8A-4147-A177-3AD203B41FA5}">
                      <a16:colId xmlns:a16="http://schemas.microsoft.com/office/drawing/2014/main" val="20003"/>
                    </a:ext>
                  </a:extLst>
                </a:gridCol>
              </a:tblGrid>
              <a:tr h="467569">
                <a:tc>
                  <a:txBody>
                    <a:bodyPr/>
                    <a:lstStyle/>
                    <a:p>
                      <a:pPr marL="0" marR="0" lvl="0" indent="0" algn="ctr" rtl="0">
                        <a:lnSpc>
                          <a:spcPct val="100000"/>
                        </a:lnSpc>
                        <a:spcBef>
                          <a:spcPts val="0"/>
                        </a:spcBef>
                        <a:spcAft>
                          <a:spcPts val="0"/>
                        </a:spcAft>
                        <a:buClr>
                          <a:schemeClr val="dk1"/>
                        </a:buClr>
                        <a:buSzPts val="1500"/>
                        <a:buFont typeface="Times New Roman"/>
                        <a:buNone/>
                      </a:pPr>
                      <a:r>
                        <a:rPr lang="en-US" sz="1300" b="1"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S.No</a:t>
                      </a:r>
                      <a:endParaRPr sz="1300" b="1"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endParaRPr sz="130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500"/>
                        <a:buFont typeface="Times New Roman"/>
                        <a:buNone/>
                      </a:pPr>
                      <a:r>
                        <a:rPr lang="en-US" sz="1300" b="1">
                          <a:solidFill>
                            <a:schemeClr val="dk1"/>
                          </a:solidFill>
                          <a:latin typeface="Times New Roman" panose="02020603050405020304" pitchFamily="18" charset="0"/>
                          <a:ea typeface="Times New Roman"/>
                          <a:cs typeface="Times New Roman" panose="02020603050405020304" pitchFamily="18" charset="0"/>
                          <a:sym typeface="Times New Roman"/>
                        </a:rPr>
                        <a:t>Title of the paper</a:t>
                      </a:r>
                      <a:endParaRPr sz="130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500"/>
                        <a:buFont typeface="Times New Roman"/>
                        <a:buNone/>
                      </a:pPr>
                      <a:r>
                        <a:rPr lang="en-US" sz="1300" b="1">
                          <a:solidFill>
                            <a:schemeClr val="dk1"/>
                          </a:solidFill>
                          <a:latin typeface="Times New Roman" panose="02020603050405020304" pitchFamily="18" charset="0"/>
                          <a:ea typeface="Times New Roman"/>
                          <a:cs typeface="Times New Roman" panose="02020603050405020304" pitchFamily="18" charset="0"/>
                          <a:sym typeface="Times New Roman"/>
                        </a:rPr>
                        <a:t>Author(s) &amp; Journal Details</a:t>
                      </a:r>
                      <a:endParaRPr sz="130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300" b="1">
                          <a:solidFill>
                            <a:schemeClr val="dk1"/>
                          </a:solidFill>
                          <a:latin typeface="Times New Roman" panose="02020603050405020304" pitchFamily="18" charset="0"/>
                          <a:ea typeface="Times New Roman"/>
                          <a:cs typeface="Times New Roman" panose="02020603050405020304" pitchFamily="18" charset="0"/>
                          <a:sym typeface="Times New Roman"/>
                        </a:rPr>
                        <a:t>Description/Interpretation</a:t>
                      </a:r>
                      <a:endParaRPr sz="130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30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1037407">
                <a:tc>
                  <a:txBody>
                    <a:bodyPr/>
                    <a:lstStyle/>
                    <a:p>
                      <a:pPr marL="0" marR="0" lvl="0" indent="0" algn="just" rtl="0">
                        <a:spcBef>
                          <a:spcPts val="0"/>
                        </a:spcBef>
                        <a:spcAft>
                          <a:spcPts val="0"/>
                        </a:spcAft>
                        <a:buNone/>
                      </a:pPr>
                      <a:r>
                        <a:rPr lang="en-US" sz="1300" dirty="0">
                          <a:latin typeface="Times New Roman" panose="02020603050405020304" pitchFamily="18" charset="0"/>
                          <a:ea typeface="Times New Roman"/>
                          <a:cs typeface="Times New Roman" panose="02020603050405020304" pitchFamily="18" charset="0"/>
                          <a:sym typeface="Times New Roman"/>
                        </a:rPr>
                        <a:t>1</a:t>
                      </a:r>
                      <a:endParaRPr sz="1300" dirty="0">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spcBef>
                          <a:spcPts val="0"/>
                        </a:spcBef>
                        <a:spcAft>
                          <a:spcPts val="0"/>
                        </a:spcAft>
                        <a:buNone/>
                      </a:pPr>
                      <a:r>
                        <a:rPr lang="en-US" sz="1300" b="0" i="0" u="none" strike="noStrike" cap="none" baseline="0" dirty="0">
                          <a:solidFill>
                            <a:schemeClr val="tx1"/>
                          </a:solidFill>
                          <a:latin typeface="Times New Roman" panose="02020603050405020304" pitchFamily="18" charset="0"/>
                          <a:ea typeface="Calibri"/>
                          <a:cs typeface="Times New Roman" panose="02020603050405020304" pitchFamily="18" charset="0"/>
                          <a:sym typeface="Arial"/>
                        </a:rPr>
                        <a:t>Automated Diagnosis Of Leukemia: A Comprehensive Review </a:t>
                      </a:r>
                      <a:endParaRPr lang="en-US" sz="13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spcBef>
                          <a:spcPts val="0"/>
                        </a:spcBef>
                        <a:spcAft>
                          <a:spcPts val="0"/>
                        </a:spcAft>
                        <a:buNone/>
                      </a:pPr>
                      <a:r>
                        <a:rPr lang="en-US" sz="13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Afshan Shah , Syed Saud Naqvi , </a:t>
                      </a:r>
                      <a:r>
                        <a:rPr lang="en-US" sz="13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Khuram</a:t>
                      </a:r>
                      <a:r>
                        <a:rPr lang="en-US" sz="13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Naveed , </a:t>
                      </a:r>
                      <a:r>
                        <a:rPr lang="en-US" sz="13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Nema</a:t>
                      </a:r>
                      <a:r>
                        <a:rPr lang="en-US" sz="13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Salem , Mohammad A. U. Khan And Khurram S. </a:t>
                      </a:r>
                      <a:r>
                        <a:rPr lang="en-US" sz="13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Alimgeer</a:t>
                      </a:r>
                      <a:r>
                        <a:rPr lang="en-US" sz="13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 October 1, 2021</a:t>
                      </a:r>
                      <a:endParaRPr lang="en-US" sz="130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spcBef>
                          <a:spcPts val="0"/>
                        </a:spcBef>
                        <a:spcAft>
                          <a:spcPts val="0"/>
                        </a:spcAft>
                        <a:buSzPts val="1200"/>
                        <a:buFont typeface="Arial"/>
                        <a:buNone/>
                      </a:pPr>
                      <a:r>
                        <a:rPr lang="en-US" sz="1300" b="1" dirty="0">
                          <a:latin typeface="Times New Roman" panose="02020603050405020304" pitchFamily="18" charset="0"/>
                          <a:ea typeface="Times New Roman"/>
                          <a:cs typeface="Times New Roman" panose="02020603050405020304" pitchFamily="18" charset="0"/>
                          <a:sym typeface="Times New Roman"/>
                        </a:rPr>
                        <a:t>Proposed Work : </a:t>
                      </a:r>
                      <a:r>
                        <a:rPr lang="en-US" sz="1300" b="0" dirty="0">
                          <a:latin typeface="Times New Roman" panose="02020603050405020304" pitchFamily="18" charset="0"/>
                          <a:ea typeface="Times New Roman"/>
                          <a:cs typeface="Times New Roman" panose="02020603050405020304" pitchFamily="18" charset="0"/>
                          <a:sym typeface="Times New Roman"/>
                        </a:rPr>
                        <a:t>This paper presents a comprehensive review of the CAD systems for the detection of the various types of leukemia</a:t>
                      </a:r>
                      <a:r>
                        <a:rPr lang="en-US" sz="1300" b="1" dirty="0">
                          <a:latin typeface="Times New Roman" panose="02020603050405020304" pitchFamily="18" charset="0"/>
                          <a:ea typeface="Times New Roman"/>
                          <a:cs typeface="Times New Roman" panose="02020603050405020304" pitchFamily="18" charset="0"/>
                          <a:sym typeface="Times New Roman"/>
                        </a:rPr>
                        <a:t>.</a:t>
                      </a:r>
                      <a:endParaRPr sz="1300"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SzPts val="1200"/>
                        <a:buFont typeface="Arial"/>
                        <a:buNone/>
                      </a:pPr>
                      <a:r>
                        <a:rPr lang="en-US" sz="1300" b="1" dirty="0">
                          <a:latin typeface="Times New Roman" panose="02020603050405020304" pitchFamily="18" charset="0"/>
                          <a:ea typeface="Times New Roman"/>
                          <a:cs typeface="Times New Roman" panose="02020603050405020304" pitchFamily="18" charset="0"/>
                          <a:sym typeface="Times New Roman"/>
                        </a:rPr>
                        <a:t>Future Work :</a:t>
                      </a:r>
                      <a:r>
                        <a:rPr lang="en-US" sz="13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More efficient pre-processing and segmentation algorithms should be proposed for high density noisy images in order to </a:t>
                      </a:r>
                      <a:r>
                        <a:rPr lang="en-US" sz="13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achive</a:t>
                      </a:r>
                      <a:r>
                        <a:rPr lang="en-US" sz="13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higher accuracy. </a:t>
                      </a:r>
                      <a:endParaRPr sz="130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037407">
                <a:tc>
                  <a:txBody>
                    <a:bodyPr/>
                    <a:lstStyle/>
                    <a:p>
                      <a:pPr marL="0" marR="0" lvl="0" indent="0" algn="just" rtl="0">
                        <a:spcBef>
                          <a:spcPts val="0"/>
                        </a:spcBef>
                        <a:spcAft>
                          <a:spcPts val="0"/>
                        </a:spcAft>
                        <a:buNone/>
                      </a:pPr>
                      <a:r>
                        <a:rPr lang="en-US" sz="1300" dirty="0">
                          <a:latin typeface="Times New Roman" panose="02020603050405020304" pitchFamily="18" charset="0"/>
                          <a:ea typeface="Times New Roman"/>
                          <a:cs typeface="Times New Roman" panose="02020603050405020304" pitchFamily="18" charset="0"/>
                          <a:sym typeface="Times New Roman"/>
                        </a:rPr>
                        <a:t>2</a:t>
                      </a:r>
                      <a:endParaRPr sz="1300" dirty="0">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Clr>
                          <a:schemeClr val="dk1"/>
                        </a:buClr>
                        <a:buSzPts val="1200"/>
                        <a:buFont typeface="Times New Roman"/>
                        <a:buNone/>
                      </a:pPr>
                      <a:r>
                        <a:rPr lang="en-US" sz="13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Automatic Detection Of White Blood Cancer From Bone Marrow Microscopic Images Using Convolutional Neural Networks </a:t>
                      </a:r>
                      <a:endParaRPr lang="en-US" sz="130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spcBef>
                          <a:spcPts val="0"/>
                        </a:spcBef>
                        <a:spcAft>
                          <a:spcPts val="0"/>
                        </a:spcAft>
                        <a:buNone/>
                      </a:pPr>
                      <a:r>
                        <a:rPr lang="en-US" sz="13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Deepika Kumar, Nikita Jain, Aayush Khurana, Sweta Mittal, Suresh Chandra </a:t>
                      </a:r>
                      <a:r>
                        <a:rPr lang="en-US" sz="13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Satapathy</a:t>
                      </a:r>
                      <a:r>
                        <a:rPr lang="en-US" sz="13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Roman </a:t>
                      </a:r>
                      <a:r>
                        <a:rPr lang="en-US" sz="13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Senkerik</a:t>
                      </a:r>
                      <a:r>
                        <a:rPr lang="en-US" sz="13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And Jude D. Hemanth , IEEE August 14, 2020</a:t>
                      </a:r>
                      <a:endParaRPr lang="en-US" sz="130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spcBef>
                          <a:spcPts val="0"/>
                        </a:spcBef>
                        <a:spcAft>
                          <a:spcPts val="0"/>
                        </a:spcAft>
                        <a:buSzPts val="1200"/>
                        <a:buFont typeface="Arial"/>
                        <a:buNone/>
                      </a:pPr>
                      <a:r>
                        <a:rPr lang="en-US" sz="1300" b="1" dirty="0">
                          <a:latin typeface="Times New Roman" panose="02020603050405020304" pitchFamily="18" charset="0"/>
                          <a:ea typeface="Times New Roman"/>
                          <a:cs typeface="Times New Roman" panose="02020603050405020304" pitchFamily="18" charset="0"/>
                          <a:sym typeface="Times New Roman"/>
                        </a:rPr>
                        <a:t>Proposed Work :</a:t>
                      </a:r>
                      <a:r>
                        <a:rPr lang="en-US" sz="13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The model was trained with the optimized Dense Convolutional neural network framework (DCNN) and finally predicting the type of cancer present in the cells. </a:t>
                      </a:r>
                      <a:endParaRPr sz="13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SzPts val="1200"/>
                        <a:buFont typeface="Arial"/>
                        <a:buNone/>
                      </a:pPr>
                      <a:r>
                        <a:rPr lang="en-US" sz="1300" b="1" dirty="0">
                          <a:latin typeface="Times New Roman" panose="02020603050405020304" pitchFamily="18" charset="0"/>
                          <a:ea typeface="Times New Roman"/>
                          <a:cs typeface="Times New Roman" panose="02020603050405020304" pitchFamily="18" charset="0"/>
                          <a:sym typeface="Times New Roman"/>
                        </a:rPr>
                        <a:t>Future Work :</a:t>
                      </a:r>
                      <a:r>
                        <a:rPr lang="en-US" sz="13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A broader experimental study considering the dependence on the size of the databases should be performed. </a:t>
                      </a:r>
                      <a:endParaRPr sz="130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227353">
                <a:tc>
                  <a:txBody>
                    <a:bodyPr/>
                    <a:lstStyle/>
                    <a:p>
                      <a:pPr marL="0" marR="0" lvl="0" indent="0" algn="just" rtl="0">
                        <a:spcBef>
                          <a:spcPts val="0"/>
                        </a:spcBef>
                        <a:spcAft>
                          <a:spcPts val="0"/>
                        </a:spcAft>
                        <a:buNone/>
                      </a:pPr>
                      <a:r>
                        <a:rPr lang="en-US" sz="1300" dirty="0">
                          <a:latin typeface="Times New Roman" panose="02020603050405020304" pitchFamily="18" charset="0"/>
                          <a:ea typeface="Times New Roman"/>
                          <a:cs typeface="Times New Roman" panose="02020603050405020304" pitchFamily="18" charset="0"/>
                          <a:sym typeface="Times New Roman"/>
                        </a:rPr>
                        <a:t>3</a:t>
                      </a:r>
                      <a:endParaRPr sz="1300" dirty="0">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Clr>
                          <a:schemeClr val="dk1"/>
                        </a:buClr>
                        <a:buSzPts val="1200"/>
                        <a:buFont typeface="Times New Roman"/>
                        <a:buNone/>
                      </a:pPr>
                      <a:r>
                        <a:rPr lang="en-US" sz="13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Automatic Diagnostic Tool For Predicting Cancer Grade In Bladder Cancer Patients Using Deep Learning </a:t>
                      </a:r>
                      <a:endParaRPr lang="en-US" sz="1300"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endParaRPr lang="en-US" sz="130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Clr>
                          <a:schemeClr val="dk1"/>
                        </a:buClr>
                        <a:buSzPts val="1200"/>
                        <a:buFont typeface="Times New Roman"/>
                        <a:buNone/>
                      </a:pPr>
                      <a:r>
                        <a:rPr lang="en-US" sz="13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Rune </a:t>
                      </a:r>
                      <a:r>
                        <a:rPr lang="en-US" sz="13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Wetteland</a:t>
                      </a:r>
                      <a:r>
                        <a:rPr lang="en-US" sz="13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 </a:t>
                      </a:r>
                      <a:r>
                        <a:rPr lang="en-US" sz="13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Vebjørn</a:t>
                      </a:r>
                      <a:r>
                        <a:rPr lang="en-US" sz="13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a:t>
                      </a:r>
                      <a:r>
                        <a:rPr lang="en-US" sz="13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Kvikstad</a:t>
                      </a:r>
                      <a:r>
                        <a:rPr lang="en-US" sz="13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 Trygve </a:t>
                      </a:r>
                      <a:r>
                        <a:rPr lang="en-US" sz="13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Eftestøl</a:t>
                      </a:r>
                      <a:r>
                        <a:rPr lang="en-US" sz="13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1erlend </a:t>
                      </a:r>
                      <a:r>
                        <a:rPr lang="en-US" sz="13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Tøssebro</a:t>
                      </a:r>
                      <a:r>
                        <a:rPr lang="en-US" sz="13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Melinda Lillesand , Emiel A. M. Janssen And </a:t>
                      </a:r>
                      <a:r>
                        <a:rPr lang="en-US" sz="13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Kjersti</a:t>
                      </a:r>
                      <a:r>
                        <a:rPr lang="en-US" sz="13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a:t>
                      </a:r>
                      <a:r>
                        <a:rPr lang="en-US" sz="13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Engan</a:t>
                      </a:r>
                      <a:r>
                        <a:rPr lang="en-US" sz="13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,IEEE, August 26, 2021</a:t>
                      </a:r>
                      <a:endParaRPr lang="en-US" sz="1300" dirty="0">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spcBef>
                          <a:spcPts val="0"/>
                        </a:spcBef>
                        <a:spcAft>
                          <a:spcPts val="0"/>
                        </a:spcAft>
                        <a:buSzPts val="1200"/>
                        <a:buFont typeface="Arial"/>
                        <a:buNone/>
                      </a:pPr>
                      <a:r>
                        <a:rPr lang="en-US" sz="1300" b="1" dirty="0">
                          <a:latin typeface="Times New Roman" panose="02020603050405020304" pitchFamily="18" charset="0"/>
                          <a:ea typeface="Times New Roman"/>
                          <a:cs typeface="Times New Roman" panose="02020603050405020304" pitchFamily="18" charset="0"/>
                          <a:sym typeface="Times New Roman"/>
                        </a:rPr>
                        <a:t>Proposed Work : </a:t>
                      </a:r>
                      <a:r>
                        <a:rPr lang="en-US" sz="1300" b="0" dirty="0">
                          <a:latin typeface="Times New Roman" panose="02020603050405020304" pitchFamily="18" charset="0"/>
                          <a:ea typeface="Times New Roman"/>
                          <a:cs typeface="Times New Roman" panose="02020603050405020304" pitchFamily="18" charset="0"/>
                          <a:sym typeface="Times New Roman"/>
                        </a:rPr>
                        <a:t>This paper proposed pipeline, called </a:t>
                      </a:r>
                      <a:r>
                        <a:rPr lang="en-US" sz="1300" b="0" dirty="0" err="1">
                          <a:latin typeface="Times New Roman" panose="02020603050405020304" pitchFamily="18" charset="0"/>
                          <a:ea typeface="Times New Roman"/>
                          <a:cs typeface="Times New Roman" panose="02020603050405020304" pitchFamily="18" charset="0"/>
                          <a:sym typeface="Times New Roman"/>
                        </a:rPr>
                        <a:t>TRIgrade</a:t>
                      </a:r>
                      <a:r>
                        <a:rPr lang="en-US" sz="1300" b="0" dirty="0">
                          <a:latin typeface="Times New Roman" panose="02020603050405020304" pitchFamily="18" charset="0"/>
                          <a:ea typeface="Times New Roman"/>
                          <a:cs typeface="Times New Roman" panose="02020603050405020304" pitchFamily="18" charset="0"/>
                          <a:sym typeface="Times New Roman"/>
                        </a:rPr>
                        <a:t>, that will identify diagnostic relevant regions in the whole-slide image (WSI) and collectively predict the grade of the current WSI.</a:t>
                      </a:r>
                      <a:r>
                        <a:rPr lang="en-US" sz="1300" b="1" dirty="0">
                          <a:latin typeface="Times New Roman" panose="02020603050405020304" pitchFamily="18" charset="0"/>
                          <a:ea typeface="Times New Roman"/>
                          <a:cs typeface="Times New Roman" panose="02020603050405020304" pitchFamily="18" charset="0"/>
                          <a:sym typeface="Times New Roman"/>
                        </a:rPr>
                        <a:t> </a:t>
                      </a:r>
                    </a:p>
                    <a:p>
                      <a:pPr marL="0" marR="0" lvl="0" indent="0" algn="just" rtl="0">
                        <a:spcBef>
                          <a:spcPts val="0"/>
                        </a:spcBef>
                        <a:spcAft>
                          <a:spcPts val="0"/>
                        </a:spcAft>
                        <a:buSzPts val="1200"/>
                        <a:buFont typeface="Arial"/>
                        <a:buNone/>
                      </a:pPr>
                      <a:r>
                        <a:rPr lang="en-US" sz="1300" b="1" dirty="0">
                          <a:latin typeface="Times New Roman" panose="02020603050405020304" pitchFamily="18" charset="0"/>
                          <a:ea typeface="Times New Roman"/>
                          <a:cs typeface="Times New Roman" panose="02020603050405020304" pitchFamily="18" charset="0"/>
                          <a:sym typeface="Times New Roman"/>
                        </a:rPr>
                        <a:t>Future Work : </a:t>
                      </a:r>
                      <a:r>
                        <a:rPr lang="en-US" sz="1300" b="0" i="0" dirty="0">
                          <a:latin typeface="Times New Roman" panose="02020603050405020304" pitchFamily="18" charset="0"/>
                          <a:ea typeface="Times New Roman"/>
                          <a:cs typeface="Times New Roman" panose="02020603050405020304" pitchFamily="18" charset="0"/>
                          <a:sym typeface="Times New Roman"/>
                        </a:rPr>
                        <a:t>preprocessing steps will be added to deal with color variations, blur, and the tissue segmentation model will be updated with a new class for blur, providing a more generalized system</a:t>
                      </a:r>
                      <a:endParaRPr sz="1300" b="0" i="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227353">
                <a:tc>
                  <a:txBody>
                    <a:bodyPr/>
                    <a:lstStyle/>
                    <a:p>
                      <a:pPr marL="0" marR="0" lvl="0" indent="0" algn="just" rtl="0">
                        <a:spcBef>
                          <a:spcPts val="0"/>
                        </a:spcBef>
                        <a:spcAft>
                          <a:spcPts val="0"/>
                        </a:spcAft>
                        <a:buNone/>
                      </a:pPr>
                      <a:r>
                        <a:rPr lang="en-US" sz="1300" dirty="0">
                          <a:latin typeface="Times New Roman" panose="02020603050405020304" pitchFamily="18" charset="0"/>
                          <a:ea typeface="Times New Roman"/>
                          <a:cs typeface="Times New Roman" panose="02020603050405020304" pitchFamily="18" charset="0"/>
                          <a:sym typeface="Times New Roman"/>
                        </a:rPr>
                        <a:t>4</a:t>
                      </a:r>
                      <a:endParaRPr sz="1300" dirty="0">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spcBef>
                          <a:spcPts val="0"/>
                        </a:spcBef>
                        <a:spcAft>
                          <a:spcPts val="0"/>
                        </a:spcAft>
                        <a:buNone/>
                      </a:pPr>
                      <a:r>
                        <a:rPr lang="en-US" sz="13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Feature Extraction Of White Blood Cells Using </a:t>
                      </a:r>
                      <a:r>
                        <a:rPr lang="en-US" sz="13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Cmykmoment</a:t>
                      </a:r>
                      <a:r>
                        <a:rPr lang="en-US" sz="13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Localization And Deep Learning In Acute Myeloid Leukemia Blood Smear Microscopic Images </a:t>
                      </a:r>
                      <a:endParaRPr lang="en-US" sz="130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Clr>
                          <a:schemeClr val="dk1"/>
                        </a:buClr>
                        <a:buSzPts val="1200"/>
                        <a:buFont typeface="Times New Roman"/>
                        <a:buNone/>
                      </a:pPr>
                      <a:r>
                        <a:rPr lang="en-US" sz="13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Tusneem</a:t>
                      </a:r>
                      <a:r>
                        <a:rPr lang="en-US" sz="13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Ahmed M. Elhassan, Mohd </a:t>
                      </a:r>
                      <a:r>
                        <a:rPr lang="en-US" sz="13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Shafry</a:t>
                      </a:r>
                      <a:r>
                        <a:rPr lang="en-US" sz="13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Mohd Rahim, Tan Tian </a:t>
                      </a:r>
                      <a:r>
                        <a:rPr lang="en-US" sz="13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Swee</a:t>
                      </a:r>
                      <a:r>
                        <a:rPr lang="en-US" sz="13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Siti </a:t>
                      </a:r>
                      <a:r>
                        <a:rPr lang="en-US" sz="13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Zaiton</a:t>
                      </a:r>
                      <a:r>
                        <a:rPr lang="en-US" sz="13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Mohd Hashim And Mahmoud </a:t>
                      </a:r>
                      <a:r>
                        <a:rPr lang="en-US" sz="13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Aljurf</a:t>
                      </a:r>
                      <a:r>
                        <a:rPr lang="en-US" sz="13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 IEEE, February 15, 2021</a:t>
                      </a:r>
                      <a:endParaRPr lang="en-US" sz="1300" b="0" i="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spcBef>
                          <a:spcPts val="0"/>
                        </a:spcBef>
                        <a:spcAft>
                          <a:spcPts val="0"/>
                        </a:spcAft>
                        <a:buNone/>
                      </a:pPr>
                      <a:r>
                        <a:rPr lang="en-US" sz="1300" b="1" i="0" dirty="0">
                          <a:solidFill>
                            <a:schemeClr val="dk1"/>
                          </a:solidFill>
                          <a:latin typeface="Times New Roman" panose="02020603050405020304" pitchFamily="18" charset="0"/>
                          <a:ea typeface="Times New Roman"/>
                          <a:cs typeface="Times New Roman" panose="02020603050405020304" pitchFamily="18" charset="0"/>
                          <a:sym typeface="Times New Roman"/>
                        </a:rPr>
                        <a:t>Proposed Work : </a:t>
                      </a:r>
                      <a:r>
                        <a:rPr lang="en-US" sz="1300" b="0" i="0" dirty="0">
                          <a:solidFill>
                            <a:schemeClr val="dk1"/>
                          </a:solidFill>
                          <a:latin typeface="Times New Roman" panose="02020603050405020304" pitchFamily="18" charset="0"/>
                          <a:ea typeface="Times New Roman"/>
                          <a:cs typeface="Times New Roman" panose="02020603050405020304" pitchFamily="18" charset="0"/>
                          <a:sym typeface="Times New Roman"/>
                        </a:rPr>
                        <a:t>In this study, a new hybrid feature extraction method was developed using image processing  and deep learning methods</a:t>
                      </a:r>
                      <a:endParaRPr lang="en-US" sz="1300" b="1" i="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None/>
                      </a:pPr>
                      <a:r>
                        <a:rPr lang="en-US" sz="1300" b="1" i="0" dirty="0">
                          <a:solidFill>
                            <a:schemeClr val="dk1"/>
                          </a:solidFill>
                          <a:latin typeface="Times New Roman" panose="02020603050405020304" pitchFamily="18" charset="0"/>
                          <a:ea typeface="Times New Roman"/>
                          <a:cs typeface="Times New Roman" panose="02020603050405020304" pitchFamily="18" charset="0"/>
                          <a:sym typeface="Times New Roman"/>
                        </a:rPr>
                        <a:t>Future Work :</a:t>
                      </a:r>
                      <a:r>
                        <a:rPr lang="en-US" sz="1300" b="0" i="0" dirty="0">
                          <a:solidFill>
                            <a:schemeClr val="dk1"/>
                          </a:solidFill>
                          <a:latin typeface="Times New Roman" panose="02020603050405020304" pitchFamily="18" charset="0"/>
                          <a:ea typeface="Times New Roman"/>
                          <a:cs typeface="Times New Roman" panose="02020603050405020304" pitchFamily="18" charset="0"/>
                          <a:sym typeface="Times New Roman"/>
                        </a:rPr>
                        <a:t>.</a:t>
                      </a:r>
                      <a:r>
                        <a:rPr lang="en-US" sz="13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The proposed model could be further improved by hybridization and parallelization methods to reduce the computation time and increase model accuracy </a:t>
                      </a:r>
                      <a:endParaRPr sz="1300" b="0" i="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None/>
                      </a:pPr>
                      <a:endParaRPr sz="130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8"/>
          <p:cNvSpPr txBox="1">
            <a:spLocks noGrp="1"/>
          </p:cNvSpPr>
          <p:nvPr>
            <p:ph type="title"/>
          </p:nvPr>
        </p:nvSpPr>
        <p:spPr>
          <a:xfrm>
            <a:off x="3383060" y="282550"/>
            <a:ext cx="5632550" cy="628377"/>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sp>
        <p:nvSpPr>
          <p:cNvPr id="125" name="Google Shape;125;p8"/>
          <p:cNvSpPr txBox="1">
            <a:spLocks noGrp="1"/>
          </p:cNvSpPr>
          <p:nvPr>
            <p:ph type="dt" idx="10"/>
          </p:nvPr>
        </p:nvSpPr>
        <p:spPr>
          <a:xfrm>
            <a:off x="2054225" y="6466776"/>
            <a:ext cx="760094" cy="19018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fld id="{AA94EE94-0E06-40A1-AB15-49057F5BD4E3}" type="datetime1">
              <a:rPr lang="en-US" smtClean="0"/>
              <a:t>4/29/2023</a:t>
            </a:fld>
            <a:endParaRPr/>
          </a:p>
        </p:txBody>
      </p:sp>
      <p:sp>
        <p:nvSpPr>
          <p:cNvPr id="126" name="Google Shape;126;p8"/>
          <p:cNvSpPr txBox="1">
            <a:spLocks noGrp="1"/>
          </p:cNvSpPr>
          <p:nvPr>
            <p:ph type="sldNum" idx="12"/>
          </p:nvPr>
        </p:nvSpPr>
        <p:spPr>
          <a:xfrm>
            <a:off x="11211321" y="6466763"/>
            <a:ext cx="308187" cy="156068"/>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pPr marL="38100" lvl="0" indent="0" algn="l" rtl="0">
                <a:lnSpc>
                  <a:spcPct val="103333"/>
                </a:lnSpc>
                <a:spcBef>
                  <a:spcPts val="0"/>
                </a:spcBef>
                <a:spcAft>
                  <a:spcPts val="0"/>
                </a:spcAft>
                <a:buNone/>
              </a:pPr>
              <a:t>7</a:t>
            </a:fld>
            <a:endParaRPr/>
          </a:p>
        </p:txBody>
      </p:sp>
      <p:sp>
        <p:nvSpPr>
          <p:cNvPr id="127" name="Google Shape;127;p8"/>
          <p:cNvSpPr txBox="1">
            <a:spLocks noGrp="1"/>
          </p:cNvSpPr>
          <p:nvPr>
            <p:ph type="ftr" idx="11"/>
          </p:nvPr>
        </p:nvSpPr>
        <p:spPr>
          <a:xfrm>
            <a:off x="4049305" y="6367578"/>
            <a:ext cx="464820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Department of Computer Science &amp; Engineering</a:t>
            </a:r>
            <a:endParaRPr/>
          </a:p>
        </p:txBody>
      </p:sp>
      <p:graphicFrame>
        <p:nvGraphicFramePr>
          <p:cNvPr id="128" name="Google Shape;128;p8"/>
          <p:cNvGraphicFramePr/>
          <p:nvPr>
            <p:extLst>
              <p:ext uri="{D42A27DB-BD31-4B8C-83A1-F6EECF244321}">
                <p14:modId xmlns:p14="http://schemas.microsoft.com/office/powerpoint/2010/main" val="2954499525"/>
              </p:ext>
            </p:extLst>
          </p:nvPr>
        </p:nvGraphicFramePr>
        <p:xfrm>
          <a:off x="228600" y="1196269"/>
          <a:ext cx="11719799" cy="5050420"/>
        </p:xfrm>
        <a:graphic>
          <a:graphicData uri="http://schemas.openxmlformats.org/drawingml/2006/table">
            <a:tbl>
              <a:tblPr firstRow="1" bandRow="1">
                <a:noFill/>
                <a:tableStyleId>{3FDF1B58-3271-474C-A413-1F2641756BAD}</a:tableStyleId>
              </a:tblPr>
              <a:tblGrid>
                <a:gridCol w="559138">
                  <a:extLst>
                    <a:ext uri="{9D8B030D-6E8A-4147-A177-3AD203B41FA5}">
                      <a16:colId xmlns:a16="http://schemas.microsoft.com/office/drawing/2014/main" val="20000"/>
                    </a:ext>
                  </a:extLst>
                </a:gridCol>
                <a:gridCol w="2836075">
                  <a:extLst>
                    <a:ext uri="{9D8B030D-6E8A-4147-A177-3AD203B41FA5}">
                      <a16:colId xmlns:a16="http://schemas.microsoft.com/office/drawing/2014/main" val="20001"/>
                    </a:ext>
                  </a:extLst>
                </a:gridCol>
                <a:gridCol w="2443915">
                  <a:extLst>
                    <a:ext uri="{9D8B030D-6E8A-4147-A177-3AD203B41FA5}">
                      <a16:colId xmlns:a16="http://schemas.microsoft.com/office/drawing/2014/main" val="20002"/>
                    </a:ext>
                  </a:extLst>
                </a:gridCol>
                <a:gridCol w="5880671">
                  <a:extLst>
                    <a:ext uri="{9D8B030D-6E8A-4147-A177-3AD203B41FA5}">
                      <a16:colId xmlns:a16="http://schemas.microsoft.com/office/drawing/2014/main" val="20003"/>
                    </a:ext>
                  </a:extLst>
                </a:gridCol>
              </a:tblGrid>
              <a:tr h="507443">
                <a:tc>
                  <a:txBody>
                    <a:bodyPr/>
                    <a:lstStyle/>
                    <a:p>
                      <a:pPr marL="0" marR="0" lvl="0" indent="0" algn="ctr" rtl="0">
                        <a:lnSpc>
                          <a:spcPct val="100000"/>
                        </a:lnSpc>
                        <a:spcBef>
                          <a:spcPts val="0"/>
                        </a:spcBef>
                        <a:spcAft>
                          <a:spcPts val="0"/>
                        </a:spcAft>
                        <a:buClr>
                          <a:schemeClr val="dk1"/>
                        </a:buClr>
                        <a:buSzPts val="1500"/>
                        <a:buFont typeface="Times New Roman"/>
                        <a:buNone/>
                      </a:pPr>
                      <a:r>
                        <a:rPr lang="en-US" sz="1300" b="1">
                          <a:solidFill>
                            <a:schemeClr val="dk1"/>
                          </a:solidFill>
                          <a:latin typeface="Times New Roman"/>
                          <a:ea typeface="Times New Roman"/>
                          <a:cs typeface="Times New Roman"/>
                          <a:sym typeface="Times New Roman"/>
                        </a:rPr>
                        <a:t>S.No</a:t>
                      </a:r>
                      <a:endParaRPr sz="13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300">
                        <a:latin typeface="Times New Roman"/>
                        <a:ea typeface="Times New Roman"/>
                        <a:cs typeface="Times New Roman"/>
                        <a:sym typeface="Times New Roman"/>
                      </a:endParaRPr>
                    </a:p>
                  </a:txBody>
                  <a:tcPr marL="91450" marR="91450" marT="41568" marB="41568">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500"/>
                        <a:buFont typeface="Times New Roman"/>
                        <a:buNone/>
                      </a:pPr>
                      <a:r>
                        <a:rPr lang="en-US" sz="1300" b="1" dirty="0">
                          <a:solidFill>
                            <a:schemeClr val="dk1"/>
                          </a:solidFill>
                          <a:latin typeface="Times New Roman"/>
                          <a:ea typeface="Times New Roman"/>
                          <a:cs typeface="Times New Roman"/>
                          <a:sym typeface="Times New Roman"/>
                        </a:rPr>
                        <a:t>Title of the paper</a:t>
                      </a:r>
                      <a:endParaRPr sz="1300" dirty="0">
                        <a:latin typeface="Times New Roman"/>
                        <a:ea typeface="Times New Roman"/>
                        <a:cs typeface="Times New Roman"/>
                        <a:sym typeface="Times New Roman"/>
                      </a:endParaRPr>
                    </a:p>
                  </a:txBody>
                  <a:tcPr marL="91450" marR="91450" marT="41568" marB="41568">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500"/>
                        <a:buFont typeface="Times New Roman"/>
                        <a:buNone/>
                      </a:pPr>
                      <a:r>
                        <a:rPr lang="en-US" sz="1300" b="1">
                          <a:solidFill>
                            <a:schemeClr val="dk1"/>
                          </a:solidFill>
                          <a:latin typeface="Times New Roman"/>
                          <a:ea typeface="Times New Roman"/>
                          <a:cs typeface="Times New Roman"/>
                          <a:sym typeface="Times New Roman"/>
                        </a:rPr>
                        <a:t>Author &amp; Journal Details</a:t>
                      </a:r>
                      <a:endParaRPr sz="13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300">
                        <a:latin typeface="Times New Roman"/>
                        <a:ea typeface="Times New Roman"/>
                        <a:cs typeface="Times New Roman"/>
                        <a:sym typeface="Times New Roman"/>
                      </a:endParaRPr>
                    </a:p>
                  </a:txBody>
                  <a:tcPr marL="91450" marR="91450" marT="41568" marB="41568">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300" b="1">
                          <a:solidFill>
                            <a:schemeClr val="dk1"/>
                          </a:solidFill>
                          <a:latin typeface="Times New Roman"/>
                          <a:ea typeface="Times New Roman"/>
                          <a:cs typeface="Times New Roman"/>
                          <a:sym typeface="Times New Roman"/>
                        </a:rPr>
                        <a:t>Description/Interpretation</a:t>
                      </a:r>
                      <a:endParaRPr sz="1300"/>
                    </a:p>
                    <a:p>
                      <a:pPr marL="0" marR="0" lvl="0" indent="0" algn="l" rtl="0">
                        <a:spcBef>
                          <a:spcPts val="0"/>
                        </a:spcBef>
                        <a:spcAft>
                          <a:spcPts val="0"/>
                        </a:spcAft>
                        <a:buNone/>
                      </a:pPr>
                      <a:endParaRPr sz="1300">
                        <a:latin typeface="Times New Roman"/>
                        <a:ea typeface="Times New Roman"/>
                        <a:cs typeface="Times New Roman"/>
                        <a:sym typeface="Times New Roman"/>
                      </a:endParaRPr>
                    </a:p>
                  </a:txBody>
                  <a:tcPr marL="91450" marR="91450" marT="41568" marB="41568">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1054381">
                <a:tc>
                  <a:txBody>
                    <a:bodyPr/>
                    <a:lstStyle/>
                    <a:p>
                      <a:pPr marL="0" marR="0" lvl="0" indent="0" algn="just" rtl="0">
                        <a:spcBef>
                          <a:spcPts val="0"/>
                        </a:spcBef>
                        <a:spcAft>
                          <a:spcPts val="0"/>
                        </a:spcAft>
                        <a:buNone/>
                      </a:pPr>
                      <a:r>
                        <a:rPr lang="en-US" sz="1200" dirty="0">
                          <a:latin typeface="Times New Roman" panose="02020603050405020304" pitchFamily="18" charset="0"/>
                          <a:ea typeface="Times New Roman"/>
                          <a:cs typeface="Times New Roman" panose="02020603050405020304" pitchFamily="18" charset="0"/>
                          <a:sym typeface="Times New Roman"/>
                        </a:rPr>
                        <a:t>5</a:t>
                      </a:r>
                      <a:endParaRPr sz="1200" dirty="0">
                        <a:latin typeface="Times New Roman" panose="02020603050405020304" pitchFamily="18" charset="0"/>
                        <a:cs typeface="Times New Roman" panose="02020603050405020304" pitchFamily="18" charset="0"/>
                      </a:endParaRPr>
                    </a:p>
                  </a:txBody>
                  <a:tcPr marL="91450" marR="91450" marT="41568" marB="41568">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Clr>
                          <a:schemeClr val="dk1"/>
                        </a:buClr>
                        <a:buSzPts val="1200"/>
                        <a:buFont typeface="Times New Roman"/>
                        <a:buNone/>
                      </a:pP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Exploiting the Multiscale Information Fusion Capabilities for Aiding the Leukemia Diagnosis Through White Blood Cells Segmentation </a:t>
                      </a:r>
                      <a:endParaRPr sz="1200" dirty="0">
                        <a:latin typeface="Times New Roman" panose="02020603050405020304" pitchFamily="18" charset="0"/>
                        <a:cs typeface="Times New Roman" panose="02020603050405020304" pitchFamily="18" charset="0"/>
                      </a:endParaRPr>
                    </a:p>
                  </a:txBody>
                  <a:tcPr marL="91450" marR="91450" marT="41568" marB="41568">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Clr>
                          <a:schemeClr val="dk1"/>
                        </a:buClr>
                        <a:buSzPts val="1200"/>
                        <a:buFont typeface="Times New Roman"/>
                        <a:buNone/>
                      </a:pP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Nadeem Akram, Sharjeel Adnan, Muhammad Asif, Syed Muhammad Ali Imran, Muhammad Naveed , IEEE, May 11, 2021</a:t>
                      </a:r>
                      <a:endParaRPr lang="en-US" sz="1200" b="0" i="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1568" marB="41568">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spcBef>
                          <a:spcPts val="0"/>
                        </a:spcBef>
                        <a:spcAft>
                          <a:spcPts val="0"/>
                        </a:spcAft>
                        <a:buNone/>
                      </a:pPr>
                      <a:r>
                        <a:rPr lang="en-US" sz="1200" b="1" i="0" dirty="0">
                          <a:solidFill>
                            <a:schemeClr val="dk1"/>
                          </a:solidFill>
                          <a:latin typeface="Times New Roman" panose="02020603050405020304" pitchFamily="18" charset="0"/>
                          <a:ea typeface="Times New Roman"/>
                          <a:cs typeface="Times New Roman" panose="02020603050405020304" pitchFamily="18" charset="0"/>
                          <a:sym typeface="Times New Roman"/>
                        </a:rPr>
                        <a:t>Proposed Work : </a:t>
                      </a:r>
                      <a:r>
                        <a:rPr lang="en-US" sz="1200" b="0" i="0" dirty="0">
                          <a:solidFill>
                            <a:schemeClr val="dk1"/>
                          </a:solidFill>
                          <a:latin typeface="Times New Roman" panose="02020603050405020304" pitchFamily="18" charset="0"/>
                          <a:ea typeface="Times New Roman"/>
                          <a:cs typeface="Times New Roman" panose="02020603050405020304" pitchFamily="18" charset="0"/>
                          <a:sym typeface="Times New Roman"/>
                        </a:rPr>
                        <a:t>Manual WBC assessment methods are tedious, subjective, and less accurate. To overcome these problems, they proposed a multi-scale information fusion network (MIF-Net) for WBC segmentation. .</a:t>
                      </a:r>
                      <a:endParaRPr sz="1200"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r>
                        <a:rPr lang="en-US" sz="1200" b="1" i="0" dirty="0">
                          <a:solidFill>
                            <a:schemeClr val="dk1"/>
                          </a:solidFill>
                          <a:latin typeface="Times New Roman" panose="02020603050405020304" pitchFamily="18" charset="0"/>
                          <a:ea typeface="Times New Roman"/>
                          <a:cs typeface="Times New Roman" panose="02020603050405020304" pitchFamily="18" charset="0"/>
                          <a:sym typeface="Times New Roman"/>
                        </a:rPr>
                        <a:t>Future Work :</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This paper further work on </a:t>
                      </a:r>
                      <a:r>
                        <a:rPr lang="en-US" sz="12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segmentaion</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of adjacent cells. In addition, we will also consider other types of cancers for </a:t>
                      </a:r>
                      <a:r>
                        <a:rPr lang="en-US" sz="12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computerassisted</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diagnosis. </a:t>
                      </a:r>
                      <a:endParaRPr sz="1200" dirty="0">
                        <a:latin typeface="Times New Roman" panose="02020603050405020304" pitchFamily="18" charset="0"/>
                        <a:ea typeface="Times New Roman"/>
                        <a:cs typeface="Times New Roman" panose="02020603050405020304" pitchFamily="18" charset="0"/>
                        <a:sym typeface="Times New Roman"/>
                      </a:endParaRPr>
                    </a:p>
                  </a:txBody>
                  <a:tcPr marL="91450" marR="91450" marT="41568" marB="41568">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035490">
                <a:tc>
                  <a:txBody>
                    <a:bodyPr/>
                    <a:lstStyle/>
                    <a:p>
                      <a:pPr marL="0" marR="0" lvl="0" indent="0" algn="just" rtl="0">
                        <a:spcBef>
                          <a:spcPts val="0"/>
                        </a:spcBef>
                        <a:spcAft>
                          <a:spcPts val="0"/>
                        </a:spcAft>
                        <a:buNone/>
                      </a:pPr>
                      <a:r>
                        <a:rPr lang="en-US" sz="1200" dirty="0">
                          <a:latin typeface="Times New Roman" panose="02020603050405020304" pitchFamily="18" charset="0"/>
                          <a:ea typeface="Times New Roman"/>
                          <a:cs typeface="Times New Roman" panose="02020603050405020304" pitchFamily="18" charset="0"/>
                          <a:sym typeface="Times New Roman"/>
                        </a:rPr>
                        <a:t>6</a:t>
                      </a:r>
                      <a:endParaRPr sz="1200" dirty="0">
                        <a:latin typeface="Times New Roman" panose="02020603050405020304" pitchFamily="18" charset="0"/>
                        <a:cs typeface="Times New Roman" panose="02020603050405020304" pitchFamily="18" charset="0"/>
                      </a:endParaRPr>
                    </a:p>
                  </a:txBody>
                  <a:tcPr marL="91450" marR="91450" marT="41568" marB="41568">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spcBef>
                          <a:spcPts val="0"/>
                        </a:spcBef>
                        <a:spcAft>
                          <a:spcPts val="0"/>
                        </a:spcAft>
                        <a:buNone/>
                      </a:pP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Short-Term Heart Rate Variability and Blood Biomarkers of Gastric Cancer Prognosis </a:t>
                      </a:r>
                      <a:endParaRPr sz="1200" dirty="0">
                        <a:latin typeface="Times New Roman" panose="02020603050405020304" pitchFamily="18" charset="0"/>
                        <a:ea typeface="Times New Roman"/>
                        <a:cs typeface="Times New Roman" panose="02020603050405020304" pitchFamily="18" charset="0"/>
                        <a:sym typeface="Times New Roman"/>
                      </a:endParaRPr>
                    </a:p>
                  </a:txBody>
                  <a:tcPr marL="91450" marR="91450" marT="41568" marB="41568">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Clr>
                          <a:schemeClr val="dk1"/>
                        </a:buClr>
                        <a:buSzPts val="1200"/>
                        <a:buFont typeface="Times New Roman"/>
                        <a:buNone/>
                      </a:pP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Lili Wang, Bo Shi, Peng Li , </a:t>
                      </a:r>
                      <a:r>
                        <a:rPr lang="en-US" sz="12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Genxuan</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Zhang, </a:t>
                      </a:r>
                      <a:r>
                        <a:rPr lang="en-US" sz="12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Mulin</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Liu And Deli Chen , IEEE , January 27, 2020 </a:t>
                      </a:r>
                      <a:endParaRPr lang="en-US" sz="1200" b="0" i="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None/>
                      </a:pPr>
                      <a:endParaRPr sz="1200" dirty="0">
                        <a:latin typeface="Times New Roman" panose="02020603050405020304" pitchFamily="18" charset="0"/>
                        <a:ea typeface="Times New Roman"/>
                        <a:cs typeface="Times New Roman" panose="02020603050405020304" pitchFamily="18" charset="0"/>
                        <a:sym typeface="Times New Roman"/>
                      </a:endParaRPr>
                    </a:p>
                  </a:txBody>
                  <a:tcPr marL="91450" marR="91450" marT="41568" marB="41568">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spcBef>
                          <a:spcPts val="0"/>
                        </a:spcBef>
                        <a:spcAft>
                          <a:spcPts val="0"/>
                        </a:spcAft>
                        <a:buNone/>
                      </a:pPr>
                      <a:r>
                        <a:rPr lang="en-US" sz="1200" b="1" i="0" dirty="0">
                          <a:solidFill>
                            <a:schemeClr val="dk1"/>
                          </a:solidFill>
                          <a:latin typeface="Times New Roman" panose="02020603050405020304" pitchFamily="18" charset="0"/>
                          <a:ea typeface="Times New Roman"/>
                          <a:cs typeface="Times New Roman" panose="02020603050405020304" pitchFamily="18" charset="0"/>
                          <a:sym typeface="Times New Roman"/>
                        </a:rPr>
                        <a:t>Proposed Work :</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Short-term HRV time-series were extracted from 61 </a:t>
                      </a:r>
                      <a:r>
                        <a:rPr lang="en-US" sz="12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patientswho</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were first diagnosed with Gastric cancer were enrolled . </a:t>
                      </a:r>
                      <a:endParaRPr lang="en-US" sz="1200" b="1" i="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None/>
                      </a:pPr>
                      <a:r>
                        <a:rPr lang="en-US" sz="1200" b="1" i="0" dirty="0">
                          <a:solidFill>
                            <a:schemeClr val="dk1"/>
                          </a:solidFill>
                          <a:latin typeface="Times New Roman" panose="02020603050405020304" pitchFamily="18" charset="0"/>
                          <a:ea typeface="Times New Roman"/>
                          <a:cs typeface="Times New Roman" panose="02020603050405020304" pitchFamily="18" charset="0"/>
                          <a:sym typeface="Times New Roman"/>
                        </a:rPr>
                        <a:t>Future Work :</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This study is of </a:t>
                      </a:r>
                      <a:r>
                        <a:rPr lang="en-US" sz="12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of</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great significance for further improving the effects of therapy for Gastric Cancer. </a:t>
                      </a:r>
                      <a:endParaRPr sz="1200" dirty="0">
                        <a:latin typeface="Times New Roman" panose="02020603050405020304" pitchFamily="18" charset="0"/>
                        <a:ea typeface="Times New Roman"/>
                        <a:cs typeface="Times New Roman" panose="02020603050405020304" pitchFamily="18" charset="0"/>
                        <a:sym typeface="Times New Roman"/>
                      </a:endParaRPr>
                    </a:p>
                  </a:txBody>
                  <a:tcPr marL="91450" marR="91450" marT="41568" marB="41568">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035490">
                <a:tc>
                  <a:txBody>
                    <a:bodyPr/>
                    <a:lstStyle/>
                    <a:p>
                      <a:pPr marL="0" marR="0" lvl="0" indent="0" algn="just" rtl="0">
                        <a:spcBef>
                          <a:spcPts val="0"/>
                        </a:spcBef>
                        <a:spcAft>
                          <a:spcPts val="0"/>
                        </a:spcAft>
                        <a:buNone/>
                      </a:pPr>
                      <a:r>
                        <a:rPr lang="en-US" sz="1200" dirty="0">
                          <a:latin typeface="Times New Roman" panose="02020603050405020304" pitchFamily="18" charset="0"/>
                          <a:ea typeface="Times New Roman"/>
                          <a:cs typeface="Times New Roman" panose="02020603050405020304" pitchFamily="18" charset="0"/>
                          <a:sym typeface="Times New Roman"/>
                        </a:rPr>
                        <a:t>7</a:t>
                      </a:r>
                      <a:endParaRPr sz="1200" dirty="0">
                        <a:latin typeface="Times New Roman" panose="02020603050405020304" pitchFamily="18" charset="0"/>
                        <a:cs typeface="Times New Roman" panose="02020603050405020304" pitchFamily="18" charset="0"/>
                      </a:endParaRPr>
                    </a:p>
                  </a:txBody>
                  <a:tcPr marL="91450" marR="91450" marT="41568" marB="41568">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spcBef>
                          <a:spcPts val="0"/>
                        </a:spcBef>
                        <a:spcAft>
                          <a:spcPts val="0"/>
                        </a:spcAft>
                        <a:buNone/>
                      </a:pP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Identification Tool for Gastric Cancer Based on Integration of 33 Clinical Available Blood Indices Through Deep Learning </a:t>
                      </a:r>
                      <a:endParaRPr sz="1200" dirty="0">
                        <a:latin typeface="Times New Roman" panose="02020603050405020304" pitchFamily="18" charset="0"/>
                        <a:ea typeface="Times New Roman"/>
                        <a:cs typeface="Times New Roman" panose="02020603050405020304" pitchFamily="18" charset="0"/>
                        <a:sym typeface="Times New Roman"/>
                      </a:endParaRPr>
                    </a:p>
                  </a:txBody>
                  <a:tcPr marL="91450" marR="91450" marT="41568" marB="41568">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spcBef>
                          <a:spcPts val="0"/>
                        </a:spcBef>
                        <a:spcAft>
                          <a:spcPts val="0"/>
                        </a:spcAft>
                        <a:buNone/>
                      </a:pP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Bowen Zhang, Long Cheng, Yuzhen </a:t>
                      </a:r>
                      <a:r>
                        <a:rPr lang="en-US" sz="12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Niu</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a:t>
                      </a:r>
                      <a:r>
                        <a:rPr lang="en-US" sz="12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Aming</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Wang, </a:t>
                      </a:r>
                      <a:r>
                        <a:rPr lang="en-US" sz="12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Pengyi</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Zhang, </a:t>
                      </a:r>
                      <a:r>
                        <a:rPr lang="en-US" sz="12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Tiantian</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Shen, </a:t>
                      </a:r>
                      <a:r>
                        <a:rPr lang="en-US" sz="12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Dekui</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a:t>
                      </a:r>
                      <a:r>
                        <a:rPr lang="en-US" sz="12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Zhangand</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a:t>
                      </a:r>
                      <a:r>
                        <a:rPr lang="en-US" sz="12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Shuyan</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Li ,IEEE, October 11 , 2021</a:t>
                      </a:r>
                      <a:endParaRPr lang="en-US" sz="1200" dirty="0">
                        <a:latin typeface="Times New Roman" panose="02020603050405020304" pitchFamily="18" charset="0"/>
                        <a:ea typeface="Times New Roman"/>
                        <a:cs typeface="Times New Roman" panose="02020603050405020304" pitchFamily="18" charset="0"/>
                        <a:sym typeface="Times New Roman"/>
                      </a:endParaRPr>
                    </a:p>
                  </a:txBody>
                  <a:tcPr marL="91450" marR="91450" marT="41568" marB="41568">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spcBef>
                          <a:spcPts val="0"/>
                        </a:spcBef>
                        <a:spcAft>
                          <a:spcPts val="0"/>
                        </a:spcAft>
                        <a:buNone/>
                      </a:pPr>
                      <a:r>
                        <a:rPr lang="en-US" sz="1200" b="1" i="0" dirty="0">
                          <a:solidFill>
                            <a:schemeClr val="dk1"/>
                          </a:solidFill>
                          <a:latin typeface="Times New Roman" panose="02020603050405020304" pitchFamily="18" charset="0"/>
                          <a:ea typeface="Times New Roman"/>
                          <a:cs typeface="Times New Roman" panose="02020603050405020304" pitchFamily="18" charset="0"/>
                          <a:sym typeface="Times New Roman"/>
                        </a:rPr>
                        <a:t>Proposed Work : </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This study integrated a variety of blood biochemical indices and established an identification system by means of deep learning under the H2O framework method. </a:t>
                      </a:r>
                      <a:endParaRPr lang="en-US" sz="1200" b="1" i="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None/>
                      </a:pPr>
                      <a:r>
                        <a:rPr lang="en-US" sz="1200" b="1" i="0" dirty="0">
                          <a:solidFill>
                            <a:schemeClr val="dk1"/>
                          </a:solidFill>
                          <a:latin typeface="Times New Roman" panose="02020603050405020304" pitchFamily="18" charset="0"/>
                          <a:ea typeface="Times New Roman"/>
                          <a:cs typeface="Times New Roman" panose="02020603050405020304" pitchFamily="18" charset="0"/>
                          <a:sym typeface="Times New Roman"/>
                        </a:rPr>
                        <a:t>Future Work :</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With the further collection and learning of blood test data, the performance of this diagnostic model can be further improved</a:t>
                      </a:r>
                      <a:r>
                        <a:rPr lang="en-US" sz="1200" b="1"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a:t>
                      </a:r>
                      <a:endParaRPr sz="1200" dirty="0">
                        <a:latin typeface="Times New Roman" panose="02020603050405020304" pitchFamily="18" charset="0"/>
                        <a:ea typeface="Times New Roman"/>
                        <a:cs typeface="Times New Roman" panose="02020603050405020304" pitchFamily="18" charset="0"/>
                        <a:sym typeface="Times New Roman"/>
                      </a:endParaRPr>
                    </a:p>
                  </a:txBody>
                  <a:tcPr marL="91450" marR="91450" marT="41568" marB="41568">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417616">
                <a:tc>
                  <a:txBody>
                    <a:bodyPr/>
                    <a:lstStyle/>
                    <a:p>
                      <a:pPr marL="0" marR="0" lvl="0" indent="0" algn="just" rtl="0">
                        <a:spcBef>
                          <a:spcPts val="0"/>
                        </a:spcBef>
                        <a:spcAft>
                          <a:spcPts val="0"/>
                        </a:spcAft>
                        <a:buNone/>
                      </a:pPr>
                      <a:r>
                        <a:rPr lang="en-US" sz="1200" dirty="0">
                          <a:latin typeface="Times New Roman" panose="02020603050405020304" pitchFamily="18" charset="0"/>
                          <a:ea typeface="Times New Roman"/>
                          <a:cs typeface="Times New Roman" panose="02020603050405020304" pitchFamily="18" charset="0"/>
                          <a:sym typeface="Times New Roman"/>
                        </a:rPr>
                        <a:t>8</a:t>
                      </a:r>
                      <a:endParaRPr sz="1200" dirty="0">
                        <a:latin typeface="Times New Roman" panose="02020603050405020304" pitchFamily="18" charset="0"/>
                        <a:cs typeface="Times New Roman" panose="02020603050405020304" pitchFamily="18" charset="0"/>
                      </a:endParaRPr>
                    </a:p>
                  </a:txBody>
                  <a:tcPr marL="91450" marR="91450" marT="41568" marB="41568">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spcBef>
                          <a:spcPts val="0"/>
                        </a:spcBef>
                        <a:spcAft>
                          <a:spcPts val="0"/>
                        </a:spcAft>
                        <a:buNone/>
                      </a:pP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Multiple Omics Analysis of the Rac3 Roles in Different Types of Human Cancer </a:t>
                      </a:r>
                      <a:endParaRPr sz="1200" dirty="0">
                        <a:latin typeface="Times New Roman" panose="02020603050405020304" pitchFamily="18" charset="0"/>
                        <a:ea typeface="Times New Roman"/>
                        <a:cs typeface="Times New Roman" panose="02020603050405020304" pitchFamily="18" charset="0"/>
                        <a:sym typeface="Times New Roman"/>
                      </a:endParaRPr>
                    </a:p>
                  </a:txBody>
                  <a:tcPr marL="91450" marR="91450" marT="41568" marB="41568">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spcBef>
                          <a:spcPts val="0"/>
                        </a:spcBef>
                        <a:spcAft>
                          <a:spcPts val="0"/>
                        </a:spcAft>
                        <a:buNone/>
                      </a:pPr>
                      <a:r>
                        <a:rPr lang="nn-NO"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Yipeng Song And Rongna Ma ,IEEE , September 9, 2022</a:t>
                      </a:r>
                      <a:endParaRPr lang="nn-NO" sz="1200" dirty="0">
                        <a:latin typeface="Times New Roman" panose="02020603050405020304" pitchFamily="18" charset="0"/>
                        <a:ea typeface="Times New Roman"/>
                        <a:cs typeface="Times New Roman" panose="02020603050405020304" pitchFamily="18" charset="0"/>
                        <a:sym typeface="Times New Roman"/>
                      </a:endParaRPr>
                    </a:p>
                  </a:txBody>
                  <a:tcPr marL="91450" marR="91450" marT="41568" marB="41568">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spcBef>
                          <a:spcPts val="0"/>
                        </a:spcBef>
                        <a:spcAft>
                          <a:spcPts val="0"/>
                        </a:spcAft>
                        <a:buNone/>
                      </a:pPr>
                      <a:r>
                        <a:rPr lang="en-US" sz="1200" b="1" i="0" dirty="0">
                          <a:solidFill>
                            <a:schemeClr val="dk1"/>
                          </a:solidFill>
                          <a:latin typeface="Times New Roman" panose="02020603050405020304" pitchFamily="18" charset="0"/>
                          <a:ea typeface="Times New Roman"/>
                          <a:cs typeface="Times New Roman" panose="02020603050405020304" pitchFamily="18" charset="0"/>
                          <a:sym typeface="Times New Roman"/>
                        </a:rPr>
                        <a:t>Proposed Work :</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This study performed multiple omics analysis to investigate the roles of Rac3 in differential expression, survival prognosis, mutative status, DNA methylation, functions, immune infiltration, and immunotherapy across 33 human cancer types. </a:t>
                      </a:r>
                      <a:r>
                        <a:rPr lang="en-US" sz="1200" b="0" i="0" dirty="0">
                          <a:solidFill>
                            <a:schemeClr val="dk1"/>
                          </a:solidFill>
                          <a:latin typeface="Times New Roman" panose="02020603050405020304" pitchFamily="18" charset="0"/>
                          <a:ea typeface="Times New Roman"/>
                          <a:cs typeface="Times New Roman" panose="02020603050405020304" pitchFamily="18" charset="0"/>
                          <a:sym typeface="Times New Roman"/>
                        </a:rPr>
                        <a:t>.</a:t>
                      </a:r>
                      <a:endParaRPr sz="1200"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r>
                        <a:rPr lang="en-US" sz="1200" b="1" i="0" dirty="0">
                          <a:solidFill>
                            <a:schemeClr val="dk1"/>
                          </a:solidFill>
                          <a:latin typeface="Times New Roman" panose="02020603050405020304" pitchFamily="18" charset="0"/>
                          <a:ea typeface="Times New Roman"/>
                          <a:cs typeface="Times New Roman" panose="02020603050405020304" pitchFamily="18" charset="0"/>
                          <a:sym typeface="Times New Roman"/>
                        </a:rPr>
                        <a:t>Future Work :</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further studies are required to validate the paper findings before clinical application in various cancers.</a:t>
                      </a:r>
                      <a:endParaRPr sz="1200" b="0" i="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1568" marB="41568">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9"/>
          <p:cNvSpPr txBox="1">
            <a:spLocks noGrp="1"/>
          </p:cNvSpPr>
          <p:nvPr>
            <p:ph type="title"/>
          </p:nvPr>
        </p:nvSpPr>
        <p:spPr>
          <a:xfrm>
            <a:off x="3224877" y="381001"/>
            <a:ext cx="5742246" cy="628377"/>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dirty="0">
                <a:latin typeface="Times New Roman"/>
                <a:ea typeface="Times New Roman"/>
                <a:cs typeface="Times New Roman"/>
                <a:sym typeface="Times New Roman"/>
              </a:rPr>
              <a:t>LITERATURE SURVEY</a:t>
            </a:r>
            <a:endParaRPr dirty="0">
              <a:latin typeface="Times New Roman"/>
              <a:ea typeface="Times New Roman"/>
              <a:cs typeface="Times New Roman"/>
              <a:sym typeface="Times New Roman"/>
            </a:endParaRPr>
          </a:p>
        </p:txBody>
      </p:sp>
      <p:sp>
        <p:nvSpPr>
          <p:cNvPr id="135" name="Google Shape;135;p9"/>
          <p:cNvSpPr txBox="1">
            <a:spLocks noGrp="1"/>
          </p:cNvSpPr>
          <p:nvPr>
            <p:ph type="dt" idx="10"/>
          </p:nvPr>
        </p:nvSpPr>
        <p:spPr>
          <a:xfrm>
            <a:off x="706967" y="6466776"/>
            <a:ext cx="1013459" cy="19018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fld id="{EEF64BB7-5526-4BCF-8A7A-B5A71F6010AC}" type="datetime1">
              <a:rPr lang="en-US" smtClean="0"/>
              <a:t>4/29/2023</a:t>
            </a:fld>
            <a:endParaRPr/>
          </a:p>
        </p:txBody>
      </p:sp>
      <p:sp>
        <p:nvSpPr>
          <p:cNvPr id="136" name="Google Shape;136;p9"/>
          <p:cNvSpPr txBox="1">
            <a:spLocks noGrp="1"/>
          </p:cNvSpPr>
          <p:nvPr>
            <p:ph type="sldNum" idx="12"/>
          </p:nvPr>
        </p:nvSpPr>
        <p:spPr>
          <a:xfrm>
            <a:off x="11211321" y="6466763"/>
            <a:ext cx="308187" cy="156068"/>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pPr marL="38100" lvl="0" indent="0" algn="l" rtl="0">
                <a:lnSpc>
                  <a:spcPct val="103333"/>
                </a:lnSpc>
                <a:spcBef>
                  <a:spcPts val="0"/>
                </a:spcBef>
                <a:spcAft>
                  <a:spcPts val="0"/>
                </a:spcAft>
                <a:buNone/>
              </a:pPr>
              <a:t>8</a:t>
            </a:fld>
            <a:endParaRPr/>
          </a:p>
        </p:txBody>
      </p:sp>
      <p:sp>
        <p:nvSpPr>
          <p:cNvPr id="137" name="Google Shape;137;p9"/>
          <p:cNvSpPr txBox="1">
            <a:spLocks noGrp="1"/>
          </p:cNvSpPr>
          <p:nvPr>
            <p:ph type="ftr" idx="11"/>
          </p:nvPr>
        </p:nvSpPr>
        <p:spPr>
          <a:xfrm>
            <a:off x="4049305" y="6367578"/>
            <a:ext cx="464820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Department of Computer Science &amp; Engineering</a:t>
            </a:r>
            <a:endParaRPr/>
          </a:p>
        </p:txBody>
      </p:sp>
      <p:graphicFrame>
        <p:nvGraphicFramePr>
          <p:cNvPr id="138" name="Google Shape;138;p9"/>
          <p:cNvGraphicFramePr/>
          <p:nvPr>
            <p:extLst>
              <p:ext uri="{D42A27DB-BD31-4B8C-83A1-F6EECF244321}">
                <p14:modId xmlns:p14="http://schemas.microsoft.com/office/powerpoint/2010/main" val="2543713656"/>
              </p:ext>
            </p:extLst>
          </p:nvPr>
        </p:nvGraphicFramePr>
        <p:xfrm>
          <a:off x="421240" y="1193481"/>
          <a:ext cx="11589250" cy="5242610"/>
        </p:xfrm>
        <a:graphic>
          <a:graphicData uri="http://schemas.openxmlformats.org/drawingml/2006/table">
            <a:tbl>
              <a:tblPr firstRow="1" bandRow="1">
                <a:noFill/>
                <a:tableStyleId>{3FDF1B58-3271-474C-A413-1F2641756BAD}</a:tableStyleId>
              </a:tblPr>
              <a:tblGrid>
                <a:gridCol w="599263">
                  <a:extLst>
                    <a:ext uri="{9D8B030D-6E8A-4147-A177-3AD203B41FA5}">
                      <a16:colId xmlns:a16="http://schemas.microsoft.com/office/drawing/2014/main" val="20000"/>
                    </a:ext>
                  </a:extLst>
                </a:gridCol>
                <a:gridCol w="2665646">
                  <a:extLst>
                    <a:ext uri="{9D8B030D-6E8A-4147-A177-3AD203B41FA5}">
                      <a16:colId xmlns:a16="http://schemas.microsoft.com/office/drawing/2014/main" val="20001"/>
                    </a:ext>
                  </a:extLst>
                </a:gridCol>
                <a:gridCol w="2471897">
                  <a:extLst>
                    <a:ext uri="{9D8B030D-6E8A-4147-A177-3AD203B41FA5}">
                      <a16:colId xmlns:a16="http://schemas.microsoft.com/office/drawing/2014/main" val="20002"/>
                    </a:ext>
                  </a:extLst>
                </a:gridCol>
                <a:gridCol w="5852444">
                  <a:extLst>
                    <a:ext uri="{9D8B030D-6E8A-4147-A177-3AD203B41FA5}">
                      <a16:colId xmlns:a16="http://schemas.microsoft.com/office/drawing/2014/main" val="20003"/>
                    </a:ext>
                  </a:extLst>
                </a:gridCol>
              </a:tblGrid>
              <a:tr h="479786">
                <a:tc>
                  <a:txBody>
                    <a:bodyPr/>
                    <a:lstStyle/>
                    <a:p>
                      <a:pPr marL="0" marR="0" lvl="0" indent="0" algn="ctr" rtl="0">
                        <a:lnSpc>
                          <a:spcPct val="100000"/>
                        </a:lnSpc>
                        <a:spcBef>
                          <a:spcPts val="0"/>
                        </a:spcBef>
                        <a:spcAft>
                          <a:spcPts val="0"/>
                        </a:spcAft>
                        <a:buClr>
                          <a:schemeClr val="dk1"/>
                        </a:buClr>
                        <a:buSzPts val="1500"/>
                        <a:buFont typeface="Times New Roman"/>
                        <a:buNone/>
                      </a:pPr>
                      <a:r>
                        <a:rPr lang="en-US" sz="1300" b="1" dirty="0" err="1">
                          <a:solidFill>
                            <a:schemeClr val="dk1"/>
                          </a:solidFill>
                          <a:latin typeface="Times New Roman"/>
                          <a:ea typeface="Times New Roman"/>
                          <a:cs typeface="Times New Roman"/>
                          <a:sym typeface="Times New Roman"/>
                        </a:rPr>
                        <a:t>S.No</a:t>
                      </a:r>
                      <a:endParaRPr sz="13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300" dirty="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500"/>
                        <a:buFont typeface="Times New Roman"/>
                        <a:buNone/>
                      </a:pPr>
                      <a:r>
                        <a:rPr lang="en-US" sz="1300" b="1" dirty="0">
                          <a:solidFill>
                            <a:schemeClr val="dk1"/>
                          </a:solidFill>
                          <a:latin typeface="Times New Roman"/>
                          <a:ea typeface="Times New Roman"/>
                          <a:cs typeface="Times New Roman"/>
                          <a:sym typeface="Times New Roman"/>
                        </a:rPr>
                        <a:t>Title of the paper</a:t>
                      </a:r>
                      <a:endParaRPr sz="1300" dirty="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500"/>
                        <a:buFont typeface="Times New Roman"/>
                        <a:buNone/>
                      </a:pPr>
                      <a:r>
                        <a:rPr lang="en-US" sz="1300" b="1">
                          <a:solidFill>
                            <a:schemeClr val="dk1"/>
                          </a:solidFill>
                          <a:latin typeface="Times New Roman"/>
                          <a:ea typeface="Times New Roman"/>
                          <a:cs typeface="Times New Roman"/>
                          <a:sym typeface="Times New Roman"/>
                        </a:rPr>
                        <a:t>Author(s) &amp; Journal Details</a:t>
                      </a:r>
                      <a:endParaRPr sz="13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3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300" b="1" dirty="0">
                          <a:solidFill>
                            <a:schemeClr val="dk1"/>
                          </a:solidFill>
                          <a:latin typeface="Times New Roman"/>
                          <a:ea typeface="Times New Roman"/>
                          <a:cs typeface="Times New Roman"/>
                          <a:sym typeface="Times New Roman"/>
                        </a:rPr>
                        <a:t>Description/Interpretation</a:t>
                      </a:r>
                      <a:endParaRPr sz="1300" dirty="0"/>
                    </a:p>
                    <a:p>
                      <a:pPr marL="0" marR="0" lvl="0" indent="0" algn="l" rtl="0">
                        <a:spcBef>
                          <a:spcPts val="0"/>
                        </a:spcBef>
                        <a:spcAft>
                          <a:spcPts val="0"/>
                        </a:spcAft>
                        <a:buNone/>
                      </a:pPr>
                      <a:endParaRPr sz="1300" dirty="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989548">
                <a:tc>
                  <a:txBody>
                    <a:bodyPr/>
                    <a:lstStyle/>
                    <a:p>
                      <a:pPr marL="0" marR="0" lvl="0" indent="0" algn="l" rtl="0">
                        <a:spcBef>
                          <a:spcPts val="0"/>
                        </a:spcBef>
                        <a:spcAft>
                          <a:spcPts val="0"/>
                        </a:spcAft>
                        <a:buNone/>
                      </a:pPr>
                      <a:r>
                        <a:rPr lang="en-US" sz="1200" dirty="0">
                          <a:latin typeface="Times New Roman" panose="02020603050405020304" pitchFamily="18" charset="0"/>
                          <a:ea typeface="Times New Roman"/>
                          <a:cs typeface="Times New Roman" panose="02020603050405020304" pitchFamily="18" charset="0"/>
                          <a:sym typeface="Times New Roman"/>
                        </a:rPr>
                        <a:t>9</a:t>
                      </a:r>
                      <a:endParaRPr sz="1200" dirty="0">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Dual-Illumination Ultrasound/ Photoacoustic System for Cervical Cancer Imaging </a:t>
                      </a:r>
                      <a:endParaRPr sz="120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200"/>
                        <a:buFont typeface="Times New Roman"/>
                        <a:buNone/>
                      </a:pPr>
                      <a:r>
                        <a:rPr lang="sv-SE"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Maryam Basji, Andrei Karpiouk, Ira Winer, Stanislav Emelianov, And Mohammad, IEEE , February1, 2021</a:t>
                      </a:r>
                      <a:endParaRPr lang="sv-SE" sz="1200" b="0" i="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b="1" i="0" dirty="0">
                          <a:solidFill>
                            <a:schemeClr val="dk1"/>
                          </a:solidFill>
                          <a:latin typeface="Times New Roman" panose="02020603050405020304" pitchFamily="18" charset="0"/>
                          <a:ea typeface="Times New Roman"/>
                          <a:cs typeface="Times New Roman" panose="02020603050405020304" pitchFamily="18" charset="0"/>
                          <a:sym typeface="Times New Roman"/>
                        </a:rPr>
                        <a:t>Proposed Work :</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A small ultrasound and photoacoustic endoscopic device has been created in the earlier work to image the cervical tissue through the cervical canal. The dual-mode illumination system can provide more realistic information. </a:t>
                      </a:r>
                      <a:r>
                        <a:rPr lang="en-US" sz="1200" b="0" i="0" dirty="0">
                          <a:solidFill>
                            <a:schemeClr val="dk1"/>
                          </a:solidFill>
                          <a:latin typeface="Times New Roman" panose="02020603050405020304" pitchFamily="18" charset="0"/>
                          <a:ea typeface="Times New Roman"/>
                          <a:cs typeface="Times New Roman" panose="02020603050405020304" pitchFamily="18" charset="0"/>
                          <a:sym typeface="Times New Roman"/>
                        </a:rPr>
                        <a:t>.</a:t>
                      </a:r>
                      <a:endParaRPr sz="12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200" b="1" i="0" dirty="0">
                          <a:solidFill>
                            <a:schemeClr val="dk1"/>
                          </a:solidFill>
                          <a:latin typeface="Times New Roman" panose="02020603050405020304" pitchFamily="18" charset="0"/>
                          <a:ea typeface="Times New Roman"/>
                          <a:cs typeface="Times New Roman" panose="02020603050405020304" pitchFamily="18" charset="0"/>
                          <a:sym typeface="Times New Roman"/>
                        </a:rPr>
                        <a:t>Future Work : </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Further research is required to evaluate the system performance on human cervical tissue.</a:t>
                      </a:r>
                      <a:endParaRPr sz="120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169464">
                <a:tc>
                  <a:txBody>
                    <a:bodyPr/>
                    <a:lstStyle/>
                    <a:p>
                      <a:pPr marL="0" marR="0" lvl="0" indent="0" algn="l" rtl="0">
                        <a:spcBef>
                          <a:spcPts val="0"/>
                        </a:spcBef>
                        <a:spcAft>
                          <a:spcPts val="0"/>
                        </a:spcAft>
                        <a:buNone/>
                      </a:pPr>
                      <a:r>
                        <a:rPr lang="en-US" sz="1200" dirty="0">
                          <a:latin typeface="Times New Roman" panose="02020603050405020304" pitchFamily="18" charset="0"/>
                          <a:ea typeface="Times New Roman"/>
                          <a:cs typeface="Times New Roman" panose="02020603050405020304" pitchFamily="18" charset="0"/>
                          <a:sym typeface="Times New Roman"/>
                        </a:rPr>
                        <a:t>10</a:t>
                      </a:r>
                      <a:endParaRPr sz="1200" dirty="0">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Non-Invasive Assessment of the Spatial and Temporal Distributions of Interstitial Fluid Pressure, Fluid Velocity and Fluid Flow in Cancers In Vivo </a:t>
                      </a:r>
                      <a:endParaRPr sz="120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Md </a:t>
                      </a:r>
                      <a:r>
                        <a:rPr lang="en-US" sz="12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Tauhidul</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Islam, </a:t>
                      </a:r>
                      <a:r>
                        <a:rPr lang="en-US" sz="12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Songyuan</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Tang, Ennio </a:t>
                      </a:r>
                      <a:r>
                        <a:rPr lang="en-US" sz="12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Tasciotti</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And Raffaella Righetti IEEE,    June 29, 2021</a:t>
                      </a:r>
                      <a:endParaRPr lang="en-US" sz="120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b="1" i="0" dirty="0">
                          <a:solidFill>
                            <a:schemeClr val="dk1"/>
                          </a:solidFill>
                          <a:latin typeface="Times New Roman" panose="02020603050405020304" pitchFamily="18" charset="0"/>
                          <a:ea typeface="Times New Roman"/>
                          <a:cs typeface="Times New Roman" panose="02020603050405020304" pitchFamily="18" charset="0"/>
                          <a:sym typeface="Times New Roman"/>
                        </a:rPr>
                        <a:t>Proposed Work : </a:t>
                      </a:r>
                      <a:r>
                        <a:rPr lang="en-US" sz="1200" b="0" i="0" dirty="0">
                          <a:solidFill>
                            <a:schemeClr val="dk1"/>
                          </a:solidFill>
                          <a:latin typeface="Times New Roman" panose="02020603050405020304" pitchFamily="18" charset="0"/>
                          <a:ea typeface="Times New Roman"/>
                          <a:cs typeface="Times New Roman" panose="02020603050405020304" pitchFamily="18" charset="0"/>
                          <a:sym typeface="Times New Roman"/>
                        </a:rPr>
                        <a:t>This study </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demonstrated the connection between these calculated values and the underlying IFP, IFV, fluid flow, and other factors within the tumors. Using finite element and ultrasound simulations for a variety of simulated phantoms the techniques were validated. </a:t>
                      </a:r>
                      <a:endParaRPr sz="12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200" b="1" i="0" dirty="0">
                          <a:solidFill>
                            <a:schemeClr val="dk1"/>
                          </a:solidFill>
                          <a:latin typeface="Times New Roman" panose="02020603050405020304" pitchFamily="18" charset="0"/>
                          <a:ea typeface="Times New Roman"/>
                          <a:cs typeface="Times New Roman" panose="02020603050405020304" pitchFamily="18" charset="0"/>
                          <a:sym typeface="Times New Roman"/>
                        </a:rPr>
                        <a:t>Future Work : </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The use of non-invasive </a:t>
                      </a:r>
                      <a:r>
                        <a:rPr lang="en-US" sz="12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poro</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elastography methods will be of great clinical significance for diagnosis, prognosis and treatment of cancers </a:t>
                      </a:r>
                      <a:endParaRPr sz="120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349380">
                <a:tc>
                  <a:txBody>
                    <a:bodyPr/>
                    <a:lstStyle/>
                    <a:p>
                      <a:pPr marL="0" marR="0" lvl="0" indent="0" algn="l" rtl="0">
                        <a:spcBef>
                          <a:spcPts val="0"/>
                        </a:spcBef>
                        <a:spcAft>
                          <a:spcPts val="0"/>
                        </a:spcAft>
                        <a:buNone/>
                      </a:pPr>
                      <a:r>
                        <a:rPr lang="en-US" sz="1200" dirty="0">
                          <a:latin typeface="Times New Roman" panose="02020603050405020304" pitchFamily="18" charset="0"/>
                          <a:ea typeface="Times New Roman"/>
                          <a:cs typeface="Times New Roman" panose="02020603050405020304" pitchFamily="18" charset="0"/>
                          <a:sym typeface="Times New Roman"/>
                        </a:rPr>
                        <a:t>11</a:t>
                      </a:r>
                      <a:endParaRPr sz="1200" dirty="0">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A Systematic Review on Recent Advancements in Deep and Machine Learning Based Detection and Classification of Acute Lymphoblastic Leukemia </a:t>
                      </a:r>
                      <a:endParaRPr sz="120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Pradeep Kumar Das, Diya V A, </a:t>
                      </a:r>
                      <a:r>
                        <a:rPr lang="en-US" sz="12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Sukadev</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a:t>
                      </a:r>
                      <a:r>
                        <a:rPr lang="en-US" sz="12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Meher</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a:t>
                      </a:r>
                      <a:r>
                        <a:rPr lang="en-US" sz="12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Rutuparna</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Panda And Ajith Abraham , IEEE , August 9, 2022</a:t>
                      </a:r>
                      <a:endParaRPr lang="en-US" sz="120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b="1" i="0" dirty="0">
                          <a:solidFill>
                            <a:schemeClr val="dk1"/>
                          </a:solidFill>
                          <a:latin typeface="Times New Roman" panose="02020603050405020304" pitchFamily="18" charset="0"/>
                          <a:ea typeface="Times New Roman"/>
                          <a:cs typeface="Times New Roman" panose="02020603050405020304" pitchFamily="18" charset="0"/>
                          <a:sym typeface="Times New Roman"/>
                        </a:rPr>
                        <a:t>Proposed Work :</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The </a:t>
                      </a:r>
                      <a:r>
                        <a:rPr lang="en-US" sz="12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favoured</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method for an early identification of </a:t>
                      </a:r>
                      <a:r>
                        <a:rPr lang="en-US" sz="12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leukaemia</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is microscopic analysis of WBCs because it is less invasive and expensive. Here, multiple AI-based ALL detection methods are systematically evaluated with respect to their benefits and drawbacks. . </a:t>
                      </a:r>
                      <a:r>
                        <a:rPr lang="en-US" sz="1200" b="0" i="0" dirty="0">
                          <a:solidFill>
                            <a:schemeClr val="dk1"/>
                          </a:solidFill>
                          <a:latin typeface="Times New Roman" panose="02020603050405020304" pitchFamily="18" charset="0"/>
                          <a:ea typeface="Times New Roman"/>
                          <a:cs typeface="Times New Roman" panose="02020603050405020304" pitchFamily="18" charset="0"/>
                          <a:sym typeface="Times New Roman"/>
                        </a:rPr>
                        <a:t>.</a:t>
                      </a:r>
                      <a:endParaRPr sz="1200" b="1" i="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r>
                        <a:rPr lang="en-US" sz="1200" b="1" i="0" dirty="0">
                          <a:solidFill>
                            <a:schemeClr val="dk1"/>
                          </a:solidFill>
                          <a:latin typeface="Times New Roman" panose="02020603050405020304" pitchFamily="18" charset="0"/>
                          <a:ea typeface="Times New Roman"/>
                          <a:cs typeface="Times New Roman" panose="02020603050405020304" pitchFamily="18" charset="0"/>
                          <a:sym typeface="Times New Roman"/>
                        </a:rPr>
                        <a:t>Future Work : </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Further research can be carried out to efficiently classify benign and malignant (ALL) as well as classify ALL into its subtypes: L1, L2, and L3, which results in more accurate disease diagnosis. </a:t>
                      </a:r>
                      <a:endParaRPr sz="120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185918">
                <a:tc>
                  <a:txBody>
                    <a:bodyPr/>
                    <a:lstStyle/>
                    <a:p>
                      <a:pPr marL="0" marR="0" lvl="0" indent="0" algn="l" rtl="0">
                        <a:spcBef>
                          <a:spcPts val="0"/>
                        </a:spcBef>
                        <a:spcAft>
                          <a:spcPts val="0"/>
                        </a:spcAft>
                        <a:buNone/>
                      </a:pPr>
                      <a:r>
                        <a:rPr lang="en-US" sz="1200" dirty="0">
                          <a:latin typeface="Times New Roman" panose="02020603050405020304" pitchFamily="18" charset="0"/>
                          <a:ea typeface="Times New Roman"/>
                          <a:cs typeface="Times New Roman" panose="02020603050405020304" pitchFamily="18" charset="0"/>
                          <a:sym typeface="Times New Roman"/>
                        </a:rPr>
                        <a:t>12</a:t>
                      </a:r>
                      <a:endParaRPr sz="1200" dirty="0">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A Review on Traditional Machine Learning and Deep Learning Models for WBCs Classification in Blood Smear Images </a:t>
                      </a:r>
                      <a:endParaRPr sz="120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SiRaj</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Khan, Muhammad Sajjad, Tanveer Hussain, Amin Ullah And Ali Shariq Imran ,IEEE , January 20, 2021</a:t>
                      </a:r>
                      <a:endParaRPr sz="120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b="1" i="0" dirty="0">
                          <a:solidFill>
                            <a:schemeClr val="dk1"/>
                          </a:solidFill>
                          <a:latin typeface="Times New Roman" panose="02020603050405020304" pitchFamily="18" charset="0"/>
                          <a:ea typeface="Times New Roman"/>
                          <a:cs typeface="Times New Roman" panose="02020603050405020304" pitchFamily="18" charset="0"/>
                          <a:sym typeface="Times New Roman"/>
                        </a:rPr>
                        <a:t>Proposed Work :</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Traditional machine learning (TML) and deep learning (DL) algorithms have considerably advanced medical image analysis (MIA). These techniques significantly enhanced the automatic diagnosis of brain </a:t>
                      </a:r>
                      <a:r>
                        <a:rPr lang="en-US" sz="12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tumours</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 and leukemia/blood cancers and can the help </a:t>
                      </a:r>
                      <a:r>
                        <a:rPr lang="en-US" sz="1200" b="0" i="0" u="none" strike="noStrike" cap="none" baseline="0" dirty="0" err="1">
                          <a:solidFill>
                            <a:schemeClr val="dk1"/>
                          </a:solidFill>
                          <a:latin typeface="Times New Roman" panose="02020603050405020304" pitchFamily="18" charset="0"/>
                          <a:ea typeface="Calibri"/>
                          <a:cs typeface="Times New Roman" panose="02020603050405020304" pitchFamily="18" charset="0"/>
                          <a:sym typeface="Arial"/>
                        </a:rPr>
                        <a:t>haematologists</a:t>
                      </a:r>
                      <a:r>
                        <a:rPr lang="en-US" sz="1200" b="1" i="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p>
                    <a:p>
                      <a:pPr marL="0" marR="0" lvl="0" indent="0" algn="l" rtl="0">
                        <a:spcBef>
                          <a:spcPts val="0"/>
                        </a:spcBef>
                        <a:spcAft>
                          <a:spcPts val="0"/>
                        </a:spcAft>
                        <a:buNone/>
                      </a:pPr>
                      <a:r>
                        <a:rPr lang="en-US" sz="1200" b="1" i="0" dirty="0">
                          <a:solidFill>
                            <a:schemeClr val="dk1"/>
                          </a:solidFill>
                          <a:latin typeface="Times New Roman" panose="02020603050405020304" pitchFamily="18" charset="0"/>
                          <a:ea typeface="Times New Roman"/>
                          <a:cs typeface="Times New Roman" panose="02020603050405020304" pitchFamily="18" charset="0"/>
                          <a:sym typeface="Times New Roman"/>
                        </a:rPr>
                        <a:t>Future Work : </a:t>
                      </a:r>
                      <a:r>
                        <a:rPr lang="en-US" sz="1200" b="0" i="0" u="none" strike="noStrike" cap="none" baseline="0" dirty="0">
                          <a:solidFill>
                            <a:schemeClr val="dk1"/>
                          </a:solidFill>
                          <a:latin typeface="Times New Roman" panose="02020603050405020304" pitchFamily="18" charset="0"/>
                          <a:ea typeface="Calibri"/>
                          <a:cs typeface="Times New Roman" panose="02020603050405020304" pitchFamily="18" charset="0"/>
                          <a:sym typeface="Arial"/>
                        </a:rPr>
                        <a:t>In future these techniques will have tremendous contributions in the development of medical imaging, natural language processing and speech analysis. </a:t>
                      </a:r>
                      <a:endParaRPr sz="120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10"/>
          <p:cNvPicPr preferRelativeResize="0"/>
          <p:nvPr/>
        </p:nvPicPr>
        <p:blipFill rotWithShape="1">
          <a:blip r:embed="rId3">
            <a:alphaModFix/>
          </a:blip>
          <a:srcRect/>
          <a:stretch/>
        </p:blipFill>
        <p:spPr>
          <a:xfrm>
            <a:off x="11173327" y="0"/>
            <a:ext cx="990599" cy="1224480"/>
          </a:xfrm>
          <a:prstGeom prst="rect">
            <a:avLst/>
          </a:prstGeom>
          <a:noFill/>
          <a:ln>
            <a:noFill/>
          </a:ln>
        </p:spPr>
      </p:pic>
      <p:sp>
        <p:nvSpPr>
          <p:cNvPr id="144" name="Google Shape;144;p10"/>
          <p:cNvSpPr txBox="1">
            <a:spLocks noGrp="1"/>
          </p:cNvSpPr>
          <p:nvPr>
            <p:ph type="title"/>
          </p:nvPr>
        </p:nvSpPr>
        <p:spPr>
          <a:xfrm>
            <a:off x="3802543" y="683983"/>
            <a:ext cx="4808057" cy="628377"/>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dirty="0">
                <a:latin typeface="Times New Roman"/>
                <a:ea typeface="Times New Roman"/>
                <a:cs typeface="Times New Roman"/>
                <a:sym typeface="Times New Roman"/>
              </a:rPr>
              <a:t>EXISTING SYSTEM</a:t>
            </a:r>
            <a:endParaRPr dirty="0"/>
          </a:p>
        </p:txBody>
      </p:sp>
      <p:sp>
        <p:nvSpPr>
          <p:cNvPr id="148" name="Google Shape;148;p10"/>
          <p:cNvSpPr txBox="1"/>
          <p:nvPr/>
        </p:nvSpPr>
        <p:spPr>
          <a:xfrm>
            <a:off x="1023902" y="2071678"/>
            <a:ext cx="9753600" cy="3247002"/>
          </a:xfrm>
          <a:prstGeom prst="rect">
            <a:avLst/>
          </a:prstGeom>
          <a:noFill/>
          <a:ln>
            <a:noFill/>
          </a:ln>
        </p:spPr>
        <p:txBody>
          <a:bodyPr spcFirstLastPara="1" wrap="square" lIns="91425" tIns="45700" rIns="91425" bIns="45700" anchor="t" anchorCtr="0">
            <a:spAutoFit/>
          </a:bodyPr>
          <a:lstStyle/>
          <a:p>
            <a:r>
              <a:rPr lang="en-US" sz="2200" i="0" u="none" strike="noStrike" baseline="0" dirty="0">
                <a:latin typeface="Times New Roman" panose="02020603050405020304" pitchFamily="18" charset="0"/>
                <a:cs typeface="Times New Roman" panose="02020603050405020304" pitchFamily="18" charset="0"/>
              </a:rPr>
              <a:t>For the purpose of analyzing the malignant cells, it uses a CNN, SVM and </a:t>
            </a:r>
            <a:r>
              <a:rPr lang="en-US" sz="2200" i="0" u="none" strike="noStrike" baseline="0" dirty="0" err="1">
                <a:latin typeface="Times New Roman" panose="02020603050405020304" pitchFamily="18" charset="0"/>
                <a:cs typeface="Times New Roman" panose="02020603050405020304" pitchFamily="18" charset="0"/>
              </a:rPr>
              <a:t>RandomForest</a:t>
            </a:r>
            <a:r>
              <a:rPr lang="en-US" sz="2200" i="0" u="none" strike="noStrike" baseline="0" dirty="0">
                <a:latin typeface="Times New Roman" panose="02020603050405020304" pitchFamily="18" charset="0"/>
                <a:cs typeface="Times New Roman" panose="02020603050405020304" pitchFamily="18" charset="0"/>
              </a:rPr>
              <a:t> classifiers to distinguish between the white blood cells.</a:t>
            </a:r>
          </a:p>
          <a:p>
            <a:endParaRPr lang="en-US" sz="2200" dirty="0">
              <a:latin typeface="Times New Roman" panose="02020603050405020304" pitchFamily="18" charset="0"/>
              <a:cs typeface="Times New Roman" panose="02020603050405020304" pitchFamily="18" charset="0"/>
            </a:endParaRPr>
          </a:p>
          <a:p>
            <a:pPr marL="342900" indent="-342900" algn="just">
              <a:lnSpc>
                <a:spcPct val="150000"/>
              </a:lnSpc>
              <a:buSzPct val="100000"/>
              <a:buFont typeface="Arial" panose="020B0604020202020204" pitchFamily="34" charset="0"/>
              <a:buChar char="•"/>
            </a:pPr>
            <a:r>
              <a:rPr lang="en-US" sz="2200">
                <a:latin typeface="Times New Roman" panose="02020603050405020304" pitchFamily="18" charset="0"/>
                <a:cs typeface="Times New Roman" panose="02020603050405020304" pitchFamily="18" charset="0"/>
              </a:rPr>
              <a:t>The existing </a:t>
            </a:r>
            <a:r>
              <a:rPr lang="en-US" sz="2200" dirty="0">
                <a:latin typeface="Times New Roman" panose="02020603050405020304" pitchFamily="18" charset="0"/>
                <a:cs typeface="Times New Roman" panose="02020603050405020304" pitchFamily="18" charset="0"/>
              </a:rPr>
              <a:t>model follows a generic approach to predict the type of cancer on a small dataset</a:t>
            </a:r>
          </a:p>
          <a:p>
            <a:pPr marL="342900" indent="-342900" algn="just">
              <a:lnSpc>
                <a:spcPct val="150000"/>
              </a:lnSpc>
              <a:buSzPct val="100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Some of the  non affected malignant cells are also predicted as cancerous</a:t>
            </a:r>
          </a:p>
          <a:p>
            <a:endParaRPr lang="en-IN" sz="22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 name="Date Placeholder 1">
            <a:extLst>
              <a:ext uri="{FF2B5EF4-FFF2-40B4-BE49-F238E27FC236}">
                <a16:creationId xmlns:a16="http://schemas.microsoft.com/office/drawing/2014/main" id="{F8E09D05-6721-35C5-D5EB-A01F2879B162}"/>
              </a:ext>
            </a:extLst>
          </p:cNvPr>
          <p:cNvSpPr>
            <a:spLocks noGrp="1"/>
          </p:cNvSpPr>
          <p:nvPr>
            <p:ph type="dt" idx="10"/>
          </p:nvPr>
        </p:nvSpPr>
        <p:spPr/>
        <p:txBody>
          <a:bodyPr/>
          <a:lstStyle/>
          <a:p>
            <a:fld id="{76459D15-B752-477A-B6E2-44D229660A88}" type="datetime1">
              <a:rPr lang="en-US" smtClean="0"/>
              <a:t>4/29/2023</a:t>
            </a:fld>
            <a:endParaRPr lang="en-US"/>
          </a:p>
        </p:txBody>
      </p:sp>
      <p:sp>
        <p:nvSpPr>
          <p:cNvPr id="3" name="Footer Placeholder 2">
            <a:extLst>
              <a:ext uri="{FF2B5EF4-FFF2-40B4-BE49-F238E27FC236}">
                <a16:creationId xmlns:a16="http://schemas.microsoft.com/office/drawing/2014/main" id="{BD718238-20CD-DC8C-94B3-B20F866F2EF8}"/>
              </a:ext>
            </a:extLst>
          </p:cNvPr>
          <p:cNvSpPr>
            <a:spLocks noGrp="1"/>
          </p:cNvSpPr>
          <p:nvPr>
            <p:ph type="ftr" idx="11"/>
          </p:nvPr>
        </p:nvSpPr>
        <p:spPr>
          <a:xfrm>
            <a:off x="4145279" y="6377940"/>
            <a:ext cx="4690495" cy="244891"/>
          </a:xfrm>
        </p:spPr>
        <p:txBody>
          <a:bodyPr/>
          <a:lstStyle/>
          <a:p>
            <a:r>
              <a:rPr lang="en-US" dirty="0"/>
              <a:t>Department of Computer Science &amp; Engineering</a:t>
            </a:r>
          </a:p>
        </p:txBody>
      </p:sp>
      <p:sp>
        <p:nvSpPr>
          <p:cNvPr id="4" name="Slide Number Placeholder 3">
            <a:extLst>
              <a:ext uri="{FF2B5EF4-FFF2-40B4-BE49-F238E27FC236}">
                <a16:creationId xmlns:a16="http://schemas.microsoft.com/office/drawing/2014/main" id="{25BE7951-74E1-7E7B-0778-AEF14DE9FA6C}"/>
              </a:ext>
            </a:extLst>
          </p:cNvPr>
          <p:cNvSpPr>
            <a:spLocks noGrp="1"/>
          </p:cNvSpPr>
          <p:nvPr>
            <p:ph type="sldNum" idx="12"/>
          </p:nvPr>
        </p:nvSpPr>
        <p:spPr/>
        <p:txBody>
          <a:bodyPr/>
          <a:lstStyle/>
          <a:p>
            <a:pPr marL="38100" lvl="0" indent="0" algn="l" rtl="0">
              <a:spcBef>
                <a:spcPts val="0"/>
              </a:spcBef>
              <a:spcAft>
                <a:spcPts val="0"/>
              </a:spcAft>
              <a:buNone/>
            </a:pPr>
            <a:fld id="{00000000-1234-1234-1234-123412341234}" type="slidenum">
              <a:rPr lang="en-US" smtClean="0"/>
              <a:pPr marL="38100" lvl="0" indent="0" algn="l" rtl="0">
                <a:spcBef>
                  <a:spcPts val="0"/>
                </a:spcBef>
                <a:spcAft>
                  <a:spcPts val="0"/>
                </a:spcAft>
                <a:buNone/>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TotalTime>
  <Words>3283</Words>
  <Application>Microsoft Office PowerPoint</Application>
  <PresentationFormat>Widescreen</PresentationFormat>
  <Paragraphs>315</Paragraphs>
  <Slides>29</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Calibri</vt:lpstr>
      <vt:lpstr>Inter</vt:lpstr>
      <vt:lpstr>Arial</vt:lpstr>
      <vt:lpstr>Times New Roman</vt:lpstr>
      <vt:lpstr>Office Theme</vt:lpstr>
      <vt:lpstr>BVRIT HYDERABAD  College of Engineering for Women    Department of Computer Science &amp; Engineering</vt:lpstr>
      <vt:lpstr>Table of Contents</vt:lpstr>
      <vt:lpstr>ABSTRACT</vt:lpstr>
      <vt:lpstr>INTRODUCTION</vt:lpstr>
      <vt:lpstr>INTRODUCTION(cont..)</vt:lpstr>
      <vt:lpstr>LITERATURE SURVEY</vt:lpstr>
      <vt:lpstr>LITERATURE SURVEY</vt:lpstr>
      <vt:lpstr>LITERATURE SURVEY</vt:lpstr>
      <vt:lpstr>EXISTING SYSTEM</vt:lpstr>
      <vt:lpstr>OBJECTIVE</vt:lpstr>
      <vt:lpstr>PROPOSED SYSTEM </vt:lpstr>
      <vt:lpstr>ADVANTAGES  </vt:lpstr>
      <vt:lpstr>ARCHITECTURE</vt:lpstr>
      <vt:lpstr>METHODOLOGY</vt:lpstr>
      <vt:lpstr>METHODOLOGY(Cont..)</vt:lpstr>
      <vt:lpstr>   METHODOLOGY(Cont..)</vt:lpstr>
      <vt:lpstr>   METHODOLOGY(Cont..)</vt:lpstr>
      <vt:lpstr>   METHODOLOGY(Cont..)</vt:lpstr>
      <vt:lpstr>   METHODOLOGY(Cont..)</vt:lpstr>
      <vt:lpstr>   METHODOLOGY(Cont..)</vt:lpstr>
      <vt:lpstr>EVALUATION METRICS</vt:lpstr>
      <vt:lpstr>DATASET</vt:lpstr>
      <vt:lpstr>RESULTS</vt:lpstr>
      <vt:lpstr>   CONCLUSION</vt:lpstr>
      <vt:lpstr>FUTURE WORK</vt:lpstr>
      <vt:lpstr>PUBLICATION</vt:lpstr>
      <vt:lpstr>REFERENCES</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BVRIT HYDERABAD  College of Engineering for Women    Department of Computer Science &amp; Engineering</dc:title>
  <dc:creator>Praveena</dc:creator>
  <cp:lastModifiedBy>Maturi Lekhya Sri</cp:lastModifiedBy>
  <cp:revision>79</cp:revision>
  <cp:lastPrinted>2023-04-28T14:33:12Z</cp:lastPrinted>
  <dcterms:created xsi:type="dcterms:W3CDTF">2022-11-12T05:57:52Z</dcterms:created>
  <dcterms:modified xsi:type="dcterms:W3CDTF">2023-04-29T06:35:57Z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