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sldIdLst>
    <p:sldId id="256" r:id="rId2"/>
    <p:sldId id="257" r:id="rId3"/>
    <p:sldId id="284" r:id="rId4"/>
    <p:sldId id="259" r:id="rId5"/>
    <p:sldId id="275" r:id="rId6"/>
    <p:sldId id="270" r:id="rId7"/>
    <p:sldId id="273" r:id="rId8"/>
    <p:sldId id="260" r:id="rId9"/>
    <p:sldId id="277" r:id="rId10"/>
    <p:sldId id="262" r:id="rId11"/>
    <p:sldId id="261" r:id="rId12"/>
    <p:sldId id="288" r:id="rId13"/>
    <p:sldId id="280" r:id="rId14"/>
    <p:sldId id="285" r:id="rId15"/>
    <p:sldId id="291" r:id="rId16"/>
    <p:sldId id="293" r:id="rId17"/>
    <p:sldId id="294" r:id="rId18"/>
    <p:sldId id="295" r:id="rId19"/>
    <p:sldId id="281" r:id="rId20"/>
    <p:sldId id="286" r:id="rId21"/>
    <p:sldId id="264" r:id="rId22"/>
    <p:sldId id="263" r:id="rId23"/>
    <p:sldId id="274" r:id="rId24"/>
    <p:sldId id="287" r:id="rId25"/>
    <p:sldId id="292" r:id="rId26"/>
    <p:sldId id="282" r:id="rId27"/>
    <p:sldId id="290" r:id="rId28"/>
    <p:sldId id="283" r:id="rId29"/>
    <p:sldId id="289" r:id="rId30"/>
    <p:sldId id="269" r:id="rId31"/>
  </p:sldIdLst>
  <p:sldSz cx="12192000" cy="6858000"/>
  <p:notesSz cx="9942513" cy="6761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48"/>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Aiswarya Thotakura" userId="c0b5004134f7bdbb" providerId="LiveId" clId="{EA18B93C-6740-4B41-B38A-1F10852D4B2E}"/>
    <pc:docChg chg="custSel modSld sldOrd">
      <pc:chgData name="Sree Aiswarya Thotakura" userId="c0b5004134f7bdbb" providerId="LiveId" clId="{EA18B93C-6740-4B41-B38A-1F10852D4B2E}" dt="2023-04-27T18:05:29.680" v="193" actId="13926"/>
      <pc:docMkLst>
        <pc:docMk/>
      </pc:docMkLst>
      <pc:sldChg chg="modSp mod">
        <pc:chgData name="Sree Aiswarya Thotakura" userId="c0b5004134f7bdbb" providerId="LiveId" clId="{EA18B93C-6740-4B41-B38A-1F10852D4B2E}" dt="2023-04-27T17:59:46.032" v="106" actId="20577"/>
        <pc:sldMkLst>
          <pc:docMk/>
          <pc:sldMk cId="3416795864" sldId="261"/>
        </pc:sldMkLst>
        <pc:spChg chg="mod">
          <ac:chgData name="Sree Aiswarya Thotakura" userId="c0b5004134f7bdbb" providerId="LiveId" clId="{EA18B93C-6740-4B41-B38A-1F10852D4B2E}" dt="2023-04-27T17:59:46.032" v="106" actId="20577"/>
          <ac:spMkLst>
            <pc:docMk/>
            <pc:sldMk cId="3416795864" sldId="261"/>
            <ac:spMk id="4" creationId="{E72E3E9A-DC02-5CE6-F342-4BA6D890E06D}"/>
          </ac:spMkLst>
        </pc:spChg>
      </pc:sldChg>
      <pc:sldChg chg="modSp mod ord">
        <pc:chgData name="Sree Aiswarya Thotakura" userId="c0b5004134f7bdbb" providerId="LiveId" clId="{EA18B93C-6740-4B41-B38A-1F10852D4B2E}" dt="2023-04-27T18:01:16.391" v="111" actId="1076"/>
        <pc:sldMkLst>
          <pc:docMk/>
          <pc:sldMk cId="0" sldId="263"/>
        </pc:sldMkLst>
        <pc:spChg chg="mod">
          <ac:chgData name="Sree Aiswarya Thotakura" userId="c0b5004134f7bdbb" providerId="LiveId" clId="{EA18B93C-6740-4B41-B38A-1F10852D4B2E}" dt="2023-04-27T18:01:16.391" v="111" actId="1076"/>
          <ac:spMkLst>
            <pc:docMk/>
            <pc:sldMk cId="0" sldId="263"/>
            <ac:spMk id="8" creationId="{DA6AC1C7-D28A-49AF-F1E9-36A4B9EE020A}"/>
          </ac:spMkLst>
        </pc:spChg>
      </pc:sldChg>
      <pc:sldChg chg="mod modShow">
        <pc:chgData name="Sree Aiswarya Thotakura" userId="c0b5004134f7bdbb" providerId="LiveId" clId="{EA18B93C-6740-4B41-B38A-1F10852D4B2E}" dt="2023-04-27T17:39:19.254" v="2" actId="729"/>
        <pc:sldMkLst>
          <pc:docMk/>
          <pc:sldMk cId="3851093300" sldId="278"/>
        </pc:sldMkLst>
      </pc:sldChg>
      <pc:sldChg chg="modSp mod">
        <pc:chgData name="Sree Aiswarya Thotakura" userId="c0b5004134f7bdbb" providerId="LiveId" clId="{EA18B93C-6740-4B41-B38A-1F10852D4B2E}" dt="2023-04-27T18:05:29.680" v="193" actId="13926"/>
        <pc:sldMkLst>
          <pc:docMk/>
          <pc:sldMk cId="3344538766" sldId="282"/>
        </pc:sldMkLst>
        <pc:spChg chg="mod">
          <ac:chgData name="Sree Aiswarya Thotakura" userId="c0b5004134f7bdbb" providerId="LiveId" clId="{EA18B93C-6740-4B41-B38A-1F10852D4B2E}" dt="2023-04-27T18:05:29.680" v="193" actId="13926"/>
          <ac:spMkLst>
            <pc:docMk/>
            <pc:sldMk cId="3344538766" sldId="282"/>
            <ac:spMk id="4" creationId="{126BD003-C3F2-C9FC-3523-6D071BBF9D87}"/>
          </ac:spMkLst>
        </pc:spChg>
      </pc:sldChg>
      <pc:sldChg chg="modSp mod">
        <pc:chgData name="Sree Aiswarya Thotakura" userId="c0b5004134f7bdbb" providerId="LiveId" clId="{EA18B93C-6740-4B41-B38A-1F10852D4B2E}" dt="2023-04-27T18:00:34.635" v="108" actId="1076"/>
        <pc:sldMkLst>
          <pc:docMk/>
          <pc:sldMk cId="3655739475" sldId="285"/>
        </pc:sldMkLst>
        <pc:spChg chg="mod">
          <ac:chgData name="Sree Aiswarya Thotakura" userId="c0b5004134f7bdbb" providerId="LiveId" clId="{EA18B93C-6740-4B41-B38A-1F10852D4B2E}" dt="2023-04-27T18:00:34.635" v="108" actId="1076"/>
          <ac:spMkLst>
            <pc:docMk/>
            <pc:sldMk cId="3655739475" sldId="285"/>
            <ac:spMk id="4" creationId="{847A1A22-F811-39AC-F40E-904AB55F184E}"/>
          </ac:spMkLst>
        </pc:spChg>
      </pc:sldChg>
      <pc:sldChg chg="modSp mod">
        <pc:chgData name="Sree Aiswarya Thotakura" userId="c0b5004134f7bdbb" providerId="LiveId" clId="{EA18B93C-6740-4B41-B38A-1F10852D4B2E}" dt="2023-04-27T05:16:39.845" v="1" actId="1036"/>
        <pc:sldMkLst>
          <pc:docMk/>
          <pc:sldMk cId="462708164" sldId="286"/>
        </pc:sldMkLst>
        <pc:picChg chg="mod">
          <ac:chgData name="Sree Aiswarya Thotakura" userId="c0b5004134f7bdbb" providerId="LiveId" clId="{EA18B93C-6740-4B41-B38A-1F10852D4B2E}" dt="2023-04-27T05:16:39.845" v="1" actId="1036"/>
          <ac:picMkLst>
            <pc:docMk/>
            <pc:sldMk cId="462708164" sldId="286"/>
            <ac:picMk id="15" creationId="{99046348-E12E-4D6C-6EDE-F4DCF02AA9F7}"/>
          </ac:picMkLst>
        </pc:picChg>
      </pc:sldChg>
      <pc:sldChg chg="modSp mod">
        <pc:chgData name="Sree Aiswarya Thotakura" userId="c0b5004134f7bdbb" providerId="LiveId" clId="{EA18B93C-6740-4B41-B38A-1F10852D4B2E}" dt="2023-04-27T18:00:31.217" v="107" actId="1076"/>
        <pc:sldMkLst>
          <pc:docMk/>
          <pc:sldMk cId="2739207914" sldId="291"/>
        </pc:sldMkLst>
        <pc:spChg chg="mod">
          <ac:chgData name="Sree Aiswarya Thotakura" userId="c0b5004134f7bdbb" providerId="LiveId" clId="{EA18B93C-6740-4B41-B38A-1F10852D4B2E}" dt="2023-04-27T18:00:31.217" v="107" actId="1076"/>
          <ac:spMkLst>
            <pc:docMk/>
            <pc:sldMk cId="2739207914" sldId="291"/>
            <ac:spMk id="3" creationId="{7724CA54-9693-8A1C-44EF-50E05707783E}"/>
          </ac:spMkLst>
        </pc:spChg>
      </pc:sldChg>
      <pc:sldChg chg="addSp modSp mod">
        <pc:chgData name="Sree Aiswarya Thotakura" userId="c0b5004134f7bdbb" providerId="LiveId" clId="{EA18B93C-6740-4B41-B38A-1F10852D4B2E}" dt="2023-04-27T18:04:24.372" v="174" actId="12"/>
        <pc:sldMkLst>
          <pc:docMk/>
          <pc:sldMk cId="1250328896" sldId="292"/>
        </pc:sldMkLst>
        <pc:spChg chg="add mod">
          <ac:chgData name="Sree Aiswarya Thotakura" userId="c0b5004134f7bdbb" providerId="LiveId" clId="{EA18B93C-6740-4B41-B38A-1F10852D4B2E}" dt="2023-04-27T18:04:24.372" v="174" actId="12"/>
          <ac:spMkLst>
            <pc:docMk/>
            <pc:sldMk cId="1250328896" sldId="292"/>
            <ac:spMk id="2" creationId="{AB932B3A-73E2-95F9-94A0-1DCD52C0A732}"/>
          </ac:spMkLst>
        </pc:spChg>
        <pc:spChg chg="mod">
          <ac:chgData name="Sree Aiswarya Thotakura" userId="c0b5004134f7bdbb" providerId="LiveId" clId="{EA18B93C-6740-4B41-B38A-1F10852D4B2E}" dt="2023-04-27T18:01:33.446" v="112" actId="14100"/>
          <ac:spMkLst>
            <pc:docMk/>
            <pc:sldMk cId="1250328896" sldId="292"/>
            <ac:spMk id="4" creationId="{DF1732D8-6C45-1168-E9B1-E7AA89CD4303}"/>
          </ac:spMkLst>
        </pc:spChg>
        <pc:graphicFrameChg chg="mod">
          <ac:chgData name="Sree Aiswarya Thotakura" userId="c0b5004134f7bdbb" providerId="LiveId" clId="{EA18B93C-6740-4B41-B38A-1F10852D4B2E}" dt="2023-04-27T18:01:53.149" v="114" actId="1076"/>
          <ac:graphicFrameMkLst>
            <pc:docMk/>
            <pc:sldMk cId="1250328896" sldId="292"/>
            <ac:graphicFrameMk id="7" creationId="{026EDA76-006A-1A44-4354-5C6A04157C1E}"/>
          </ac:graphicFrameMkLst>
        </pc:graphicFrameChg>
      </pc:sldChg>
      <pc:sldChg chg="modSp mod">
        <pc:chgData name="Sree Aiswarya Thotakura" userId="c0b5004134f7bdbb" providerId="LiveId" clId="{EA18B93C-6740-4B41-B38A-1F10852D4B2E}" dt="2023-04-27T18:00:40.735" v="109" actId="20577"/>
        <pc:sldMkLst>
          <pc:docMk/>
          <pc:sldMk cId="3663137344" sldId="295"/>
        </pc:sldMkLst>
        <pc:spChg chg="mod">
          <ac:chgData name="Sree Aiswarya Thotakura" userId="c0b5004134f7bdbb" providerId="LiveId" clId="{EA18B93C-6740-4B41-B38A-1F10852D4B2E}" dt="2023-04-27T18:00:40.735" v="109" actId="20577"/>
          <ac:spMkLst>
            <pc:docMk/>
            <pc:sldMk cId="3663137344" sldId="295"/>
            <ac:spMk id="9" creationId="{182FE07E-1757-E8DE-C8BA-6234ACEE3198}"/>
          </ac:spMkLst>
        </pc:spChg>
      </pc:sldChg>
    </pc:docChg>
  </pc:docChgLst>
  <pc:docChgLst>
    <pc:chgData name="Sree Aiswarya Thotakura" userId="c0b5004134f7bdbb" providerId="LiveId" clId="{4D3B0FE0-BF9D-42DC-AE98-009DB1045D3F}"/>
    <pc:docChg chg="undo custSel addSld delSld modSld">
      <pc:chgData name="Sree Aiswarya Thotakura" userId="c0b5004134f7bdbb" providerId="LiveId" clId="{4D3B0FE0-BF9D-42DC-AE98-009DB1045D3F}" dt="2023-05-04T04:31:42.566" v="15" actId="20577"/>
      <pc:docMkLst>
        <pc:docMk/>
      </pc:docMkLst>
      <pc:sldChg chg="modSp mod">
        <pc:chgData name="Sree Aiswarya Thotakura" userId="c0b5004134f7bdbb" providerId="LiveId" clId="{4D3B0FE0-BF9D-42DC-AE98-009DB1045D3F}" dt="2023-05-04T04:31:42.566" v="15" actId="20577"/>
        <pc:sldMkLst>
          <pc:docMk/>
          <pc:sldMk cId="3344538766" sldId="282"/>
        </pc:sldMkLst>
        <pc:spChg chg="mod">
          <ac:chgData name="Sree Aiswarya Thotakura" userId="c0b5004134f7bdbb" providerId="LiveId" clId="{4D3B0FE0-BF9D-42DC-AE98-009DB1045D3F}" dt="2023-05-04T04:31:42.566" v="15" actId="20577"/>
          <ac:spMkLst>
            <pc:docMk/>
            <pc:sldMk cId="3344538766" sldId="282"/>
            <ac:spMk id="4" creationId="{126BD003-C3F2-C9FC-3523-6D071BBF9D87}"/>
          </ac:spMkLst>
        </pc:spChg>
      </pc:sldChg>
      <pc:sldChg chg="modSp mod">
        <pc:chgData name="Sree Aiswarya Thotakura" userId="c0b5004134f7bdbb" providerId="LiveId" clId="{4D3B0FE0-BF9D-42DC-AE98-009DB1045D3F}" dt="2023-05-04T03:52:18.766" v="8" actId="1035"/>
        <pc:sldMkLst>
          <pc:docMk/>
          <pc:sldMk cId="4050180020" sldId="288"/>
        </pc:sldMkLst>
        <pc:spChg chg="mod">
          <ac:chgData name="Sree Aiswarya Thotakura" userId="c0b5004134f7bdbb" providerId="LiveId" clId="{4D3B0FE0-BF9D-42DC-AE98-009DB1045D3F}" dt="2023-05-04T03:52:18.766" v="8" actId="1035"/>
          <ac:spMkLst>
            <pc:docMk/>
            <pc:sldMk cId="4050180020" sldId="288"/>
            <ac:spMk id="31" creationId="{B13CD2F7-3E63-A95A-D331-55E29E95D842}"/>
          </ac:spMkLst>
        </pc:spChg>
        <pc:picChg chg="mod">
          <ac:chgData name="Sree Aiswarya Thotakura" userId="c0b5004134f7bdbb" providerId="LiveId" clId="{4D3B0FE0-BF9D-42DC-AE98-009DB1045D3F}" dt="2023-05-04T03:48:23.578" v="2" actId="1076"/>
          <ac:picMkLst>
            <pc:docMk/>
            <pc:sldMk cId="4050180020" sldId="288"/>
            <ac:picMk id="28" creationId="{F87DE6DF-3174-AB60-02F7-35C75E6DAA9F}"/>
          </ac:picMkLst>
        </pc:picChg>
      </pc:sldChg>
      <pc:sldChg chg="addSp delSp modSp mod">
        <pc:chgData name="Sree Aiswarya Thotakura" userId="c0b5004134f7bdbb" providerId="LiveId" clId="{4D3B0FE0-BF9D-42DC-AE98-009DB1045D3F}" dt="2023-05-04T04:20:25.213" v="13" actId="478"/>
        <pc:sldMkLst>
          <pc:docMk/>
          <pc:sldMk cId="1250328896" sldId="292"/>
        </pc:sldMkLst>
        <pc:spChg chg="add del mod">
          <ac:chgData name="Sree Aiswarya Thotakura" userId="c0b5004134f7bdbb" providerId="LiveId" clId="{4D3B0FE0-BF9D-42DC-AE98-009DB1045D3F}" dt="2023-05-04T04:20:25.213" v="13" actId="478"/>
          <ac:spMkLst>
            <pc:docMk/>
            <pc:sldMk cId="1250328896" sldId="292"/>
            <ac:spMk id="7" creationId="{B913A3CF-4EA5-3C44-76D9-6D4D18ADAEF1}"/>
          </ac:spMkLst>
        </pc:spChg>
        <pc:spChg chg="add del mod">
          <ac:chgData name="Sree Aiswarya Thotakura" userId="c0b5004134f7bdbb" providerId="LiveId" clId="{4D3B0FE0-BF9D-42DC-AE98-009DB1045D3F}" dt="2023-05-04T04:20:25.213" v="13" actId="478"/>
          <ac:spMkLst>
            <pc:docMk/>
            <pc:sldMk cId="1250328896" sldId="292"/>
            <ac:spMk id="8" creationId="{1AFF673B-4279-F596-DE1D-0BA2F9AFA237}"/>
          </ac:spMkLst>
        </pc:spChg>
      </pc:sldChg>
      <pc:sldChg chg="delSp new del mod">
        <pc:chgData name="Sree Aiswarya Thotakura" userId="c0b5004134f7bdbb" providerId="LiveId" clId="{4D3B0FE0-BF9D-42DC-AE98-009DB1045D3F}" dt="2023-05-04T03:48:53.363" v="6" actId="47"/>
        <pc:sldMkLst>
          <pc:docMk/>
          <pc:sldMk cId="588739248" sldId="296"/>
        </pc:sldMkLst>
        <pc:spChg chg="del">
          <ac:chgData name="Sree Aiswarya Thotakura" userId="c0b5004134f7bdbb" providerId="LiveId" clId="{4D3B0FE0-BF9D-42DC-AE98-009DB1045D3F}" dt="2023-05-04T03:48:50.483" v="5" actId="478"/>
          <ac:spMkLst>
            <pc:docMk/>
            <pc:sldMk cId="588739248" sldId="296"/>
            <ac:spMk id="3" creationId="{9F34AE50-9C51-11D5-CF06-35EB9B12C9A4}"/>
          </ac:spMkLst>
        </pc:spChg>
      </pc:sldChg>
    </pc:docChg>
  </pc:docChgLst>
  <pc:docChgLst>
    <pc:chgData name="Sree Aiswarya Thotakura" userId="c0b5004134f7bdbb" providerId="LiveId" clId="{B7FB08DF-109B-46DF-9FC3-55AC9E8416BA}"/>
    <pc:docChg chg="modSld">
      <pc:chgData name="Sree Aiswarya Thotakura" userId="c0b5004134f7bdbb" providerId="LiveId" clId="{B7FB08DF-109B-46DF-9FC3-55AC9E8416BA}" dt="2023-06-07T06:51:59.505" v="9" actId="20577"/>
      <pc:docMkLst>
        <pc:docMk/>
      </pc:docMkLst>
      <pc:sldChg chg="modSp mod">
        <pc:chgData name="Sree Aiswarya Thotakura" userId="c0b5004134f7bdbb" providerId="LiveId" clId="{B7FB08DF-109B-46DF-9FC3-55AC9E8416BA}" dt="2023-06-07T06:51:59.505" v="9" actId="20577"/>
        <pc:sldMkLst>
          <pc:docMk/>
          <pc:sldMk cId="0" sldId="256"/>
        </pc:sldMkLst>
        <pc:spChg chg="mod">
          <ac:chgData name="Sree Aiswarya Thotakura" userId="c0b5004134f7bdbb" providerId="LiveId" clId="{B7FB08DF-109B-46DF-9FC3-55AC9E8416BA}" dt="2023-06-07T06:51:59.505" v="9" actId="20577"/>
          <ac:spMkLst>
            <pc:docMk/>
            <pc:sldMk cId="0" sldId="256"/>
            <ac:spMk id="2" creationId="{00000000-0000-0000-0000-000000000000}"/>
          </ac:spMkLst>
        </pc:spChg>
        <pc:spChg chg="mod">
          <ac:chgData name="Sree Aiswarya Thotakura" userId="c0b5004134f7bdbb" providerId="LiveId" clId="{B7FB08DF-109B-46DF-9FC3-55AC9E8416BA}" dt="2023-06-07T06:51:56.867" v="8" actId="1076"/>
          <ac:spMkLst>
            <pc:docMk/>
            <pc:sldMk cId="0" sldId="256"/>
            <ac:spMk id="4" creationId="{00000000-0000-0000-0000-000000000000}"/>
          </ac:spMkLst>
        </pc:spChg>
      </pc:sldChg>
    </pc:docChg>
  </pc:docChgLst>
  <pc:docChgLst>
    <pc:chgData name="Sree Aiswarya Thotakura" userId="c0b5004134f7bdbb" providerId="LiveId" clId="{4311645E-3820-4E83-BB55-77E9A6BFA884}"/>
    <pc:docChg chg="modSld">
      <pc:chgData name="Sree Aiswarya Thotakura" userId="c0b5004134f7bdbb" providerId="LiveId" clId="{4311645E-3820-4E83-BB55-77E9A6BFA884}" dt="2023-06-22T11:00:20.800" v="5" actId="20577"/>
      <pc:docMkLst>
        <pc:docMk/>
      </pc:docMkLst>
      <pc:sldChg chg="modSp mod">
        <pc:chgData name="Sree Aiswarya Thotakura" userId="c0b5004134f7bdbb" providerId="LiveId" clId="{4311645E-3820-4E83-BB55-77E9A6BFA884}" dt="2023-06-22T11:00:20.800" v="5" actId="20577"/>
        <pc:sldMkLst>
          <pc:docMk/>
          <pc:sldMk cId="3663137344" sldId="295"/>
        </pc:sldMkLst>
        <pc:spChg chg="mod">
          <ac:chgData name="Sree Aiswarya Thotakura" userId="c0b5004134f7bdbb" providerId="LiveId" clId="{4311645E-3820-4E83-BB55-77E9A6BFA884}" dt="2023-06-22T11:00:20.800" v="5" actId="20577"/>
          <ac:spMkLst>
            <pc:docMk/>
            <pc:sldMk cId="3663137344" sldId="295"/>
            <ac:spMk id="9" creationId="{182FE07E-1757-E8DE-C8BA-6234ACEE319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0b5004134f7bdbb/Desktop/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Comparison of Algorithms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Sheet1!$A$2:$A$7</c:f>
              <c:strCache>
                <c:ptCount val="6"/>
                <c:pt idx="0">
                  <c:v>SVM</c:v>
                </c:pt>
                <c:pt idx="1">
                  <c:v>Decision Tree</c:v>
                </c:pt>
                <c:pt idx="2">
                  <c:v>Random Forest</c:v>
                </c:pt>
                <c:pt idx="3">
                  <c:v>Logistic Regression</c:v>
                </c:pt>
                <c:pt idx="4">
                  <c:v>KNN</c:v>
                </c:pt>
                <c:pt idx="5">
                  <c:v>Multinomial NB</c:v>
                </c:pt>
              </c:strCache>
            </c:strRef>
          </c:cat>
          <c:val>
            <c:numRef>
              <c:f>Sheet1!$B$2:$B$7</c:f>
              <c:numCache>
                <c:formatCode>General</c:formatCode>
                <c:ptCount val="6"/>
                <c:pt idx="0">
                  <c:v>98</c:v>
                </c:pt>
                <c:pt idx="1">
                  <c:v>96</c:v>
                </c:pt>
                <c:pt idx="2">
                  <c:v>93</c:v>
                </c:pt>
                <c:pt idx="3">
                  <c:v>96</c:v>
                </c:pt>
                <c:pt idx="4">
                  <c:v>86</c:v>
                </c:pt>
                <c:pt idx="5">
                  <c:v>83</c:v>
                </c:pt>
              </c:numCache>
            </c:numRef>
          </c:val>
          <c:extLst>
            <c:ext xmlns:c16="http://schemas.microsoft.com/office/drawing/2014/chart" uri="{C3380CC4-5D6E-409C-BE32-E72D297353CC}">
              <c16:uniqueId val="{00000000-0AA8-4382-AC74-E7299765173E}"/>
            </c:ext>
          </c:extLst>
        </c:ser>
        <c:ser>
          <c:idx val="1"/>
          <c:order val="1"/>
          <c:tx>
            <c:strRef>
              <c:f>Sheet1!$C$1</c:f>
              <c:strCache>
                <c:ptCount val="1"/>
                <c:pt idx="0">
                  <c:v>PRECISION</c:v>
                </c:pt>
              </c:strCache>
            </c:strRef>
          </c:tx>
          <c:spPr>
            <a:solidFill>
              <a:schemeClr val="accent2"/>
            </a:solidFill>
            <a:ln>
              <a:noFill/>
            </a:ln>
            <a:effectLst/>
          </c:spPr>
          <c:invertIfNegative val="0"/>
          <c:cat>
            <c:strRef>
              <c:f>Sheet1!$A$2:$A$7</c:f>
              <c:strCache>
                <c:ptCount val="6"/>
                <c:pt idx="0">
                  <c:v>SVM</c:v>
                </c:pt>
                <c:pt idx="1">
                  <c:v>Decision Tree</c:v>
                </c:pt>
                <c:pt idx="2">
                  <c:v>Random Forest</c:v>
                </c:pt>
                <c:pt idx="3">
                  <c:v>Logistic Regression</c:v>
                </c:pt>
                <c:pt idx="4">
                  <c:v>KNN</c:v>
                </c:pt>
                <c:pt idx="5">
                  <c:v>Multinomial NB</c:v>
                </c:pt>
              </c:strCache>
            </c:strRef>
          </c:cat>
          <c:val>
            <c:numRef>
              <c:f>Sheet1!$C$2:$C$7</c:f>
              <c:numCache>
                <c:formatCode>General</c:formatCode>
                <c:ptCount val="6"/>
                <c:pt idx="0">
                  <c:v>98</c:v>
                </c:pt>
                <c:pt idx="1">
                  <c:v>96</c:v>
                </c:pt>
                <c:pt idx="2">
                  <c:v>93</c:v>
                </c:pt>
                <c:pt idx="3">
                  <c:v>96</c:v>
                </c:pt>
                <c:pt idx="4">
                  <c:v>87</c:v>
                </c:pt>
                <c:pt idx="5">
                  <c:v>87</c:v>
                </c:pt>
              </c:numCache>
            </c:numRef>
          </c:val>
          <c:extLst>
            <c:ext xmlns:c16="http://schemas.microsoft.com/office/drawing/2014/chart" uri="{C3380CC4-5D6E-409C-BE32-E72D297353CC}">
              <c16:uniqueId val="{00000001-0AA8-4382-AC74-E7299765173E}"/>
            </c:ext>
          </c:extLst>
        </c:ser>
        <c:ser>
          <c:idx val="2"/>
          <c:order val="2"/>
          <c:tx>
            <c:strRef>
              <c:f>Sheet1!$D$1</c:f>
              <c:strCache>
                <c:ptCount val="1"/>
                <c:pt idx="0">
                  <c:v>RECALL</c:v>
                </c:pt>
              </c:strCache>
            </c:strRef>
          </c:tx>
          <c:spPr>
            <a:solidFill>
              <a:schemeClr val="accent3"/>
            </a:solidFill>
            <a:ln>
              <a:noFill/>
            </a:ln>
            <a:effectLst/>
          </c:spPr>
          <c:invertIfNegative val="0"/>
          <c:cat>
            <c:strRef>
              <c:f>Sheet1!$A$2:$A$7</c:f>
              <c:strCache>
                <c:ptCount val="6"/>
                <c:pt idx="0">
                  <c:v>SVM</c:v>
                </c:pt>
                <c:pt idx="1">
                  <c:v>Decision Tree</c:v>
                </c:pt>
                <c:pt idx="2">
                  <c:v>Random Forest</c:v>
                </c:pt>
                <c:pt idx="3">
                  <c:v>Logistic Regression</c:v>
                </c:pt>
                <c:pt idx="4">
                  <c:v>KNN</c:v>
                </c:pt>
                <c:pt idx="5">
                  <c:v>Multinomial NB</c:v>
                </c:pt>
              </c:strCache>
            </c:strRef>
          </c:cat>
          <c:val>
            <c:numRef>
              <c:f>Sheet1!$D$2:$D$7</c:f>
              <c:numCache>
                <c:formatCode>General</c:formatCode>
                <c:ptCount val="6"/>
                <c:pt idx="0">
                  <c:v>98</c:v>
                </c:pt>
                <c:pt idx="1">
                  <c:v>96</c:v>
                </c:pt>
                <c:pt idx="2">
                  <c:v>93</c:v>
                </c:pt>
                <c:pt idx="3">
                  <c:v>96</c:v>
                </c:pt>
                <c:pt idx="4">
                  <c:v>86</c:v>
                </c:pt>
                <c:pt idx="5">
                  <c:v>84</c:v>
                </c:pt>
              </c:numCache>
            </c:numRef>
          </c:val>
          <c:extLst>
            <c:ext xmlns:c16="http://schemas.microsoft.com/office/drawing/2014/chart" uri="{C3380CC4-5D6E-409C-BE32-E72D297353CC}">
              <c16:uniqueId val="{00000002-0AA8-4382-AC74-E7299765173E}"/>
            </c:ext>
          </c:extLst>
        </c:ser>
        <c:ser>
          <c:idx val="3"/>
          <c:order val="3"/>
          <c:tx>
            <c:strRef>
              <c:f>Sheet1!$E$1</c:f>
              <c:strCache>
                <c:ptCount val="1"/>
                <c:pt idx="0">
                  <c:v>F1-SCORE</c:v>
                </c:pt>
              </c:strCache>
            </c:strRef>
          </c:tx>
          <c:spPr>
            <a:solidFill>
              <a:schemeClr val="accent4"/>
            </a:solidFill>
            <a:ln>
              <a:noFill/>
            </a:ln>
            <a:effectLst/>
          </c:spPr>
          <c:invertIfNegative val="0"/>
          <c:cat>
            <c:strRef>
              <c:f>Sheet1!$A$2:$A$7</c:f>
              <c:strCache>
                <c:ptCount val="6"/>
                <c:pt idx="0">
                  <c:v>SVM</c:v>
                </c:pt>
                <c:pt idx="1">
                  <c:v>Decision Tree</c:v>
                </c:pt>
                <c:pt idx="2">
                  <c:v>Random Forest</c:v>
                </c:pt>
                <c:pt idx="3">
                  <c:v>Logistic Regression</c:v>
                </c:pt>
                <c:pt idx="4">
                  <c:v>KNN</c:v>
                </c:pt>
                <c:pt idx="5">
                  <c:v>Multinomial NB</c:v>
                </c:pt>
              </c:strCache>
            </c:strRef>
          </c:cat>
          <c:val>
            <c:numRef>
              <c:f>Sheet1!$E$2:$E$7</c:f>
              <c:numCache>
                <c:formatCode>General</c:formatCode>
                <c:ptCount val="6"/>
                <c:pt idx="0">
                  <c:v>98</c:v>
                </c:pt>
                <c:pt idx="1">
                  <c:v>96</c:v>
                </c:pt>
                <c:pt idx="2">
                  <c:v>93</c:v>
                </c:pt>
                <c:pt idx="3">
                  <c:v>96</c:v>
                </c:pt>
                <c:pt idx="4">
                  <c:v>86</c:v>
                </c:pt>
                <c:pt idx="5">
                  <c:v>83</c:v>
                </c:pt>
              </c:numCache>
            </c:numRef>
          </c:val>
          <c:extLst>
            <c:ext xmlns:c16="http://schemas.microsoft.com/office/drawing/2014/chart" uri="{C3380CC4-5D6E-409C-BE32-E72D297353CC}">
              <c16:uniqueId val="{00000003-0AA8-4382-AC74-E7299765173E}"/>
            </c:ext>
          </c:extLst>
        </c:ser>
        <c:dLbls>
          <c:showLegendKey val="0"/>
          <c:showVal val="0"/>
          <c:showCatName val="0"/>
          <c:showSerName val="0"/>
          <c:showPercent val="0"/>
          <c:showBubbleSize val="0"/>
        </c:dLbls>
        <c:gapWidth val="219"/>
        <c:overlap val="-27"/>
        <c:axId val="432953807"/>
        <c:axId val="432954287"/>
      </c:barChart>
      <c:catAx>
        <c:axId val="432953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954287"/>
        <c:crosses val="autoZero"/>
        <c:auto val="1"/>
        <c:lblAlgn val="ctr"/>
        <c:lblOffset val="100"/>
        <c:noMultiLvlLbl val="0"/>
      </c:catAx>
      <c:valAx>
        <c:axId val="432954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953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32365" y="0"/>
            <a:ext cx="4308422" cy="338058"/>
          </a:xfrm>
          <a:prstGeom prst="rect">
            <a:avLst/>
          </a:prstGeom>
        </p:spPr>
        <p:txBody>
          <a:bodyPr vert="horz" lIns="91440" tIns="45720" rIns="91440" bIns="45720" rtlCol="0"/>
          <a:lstStyle>
            <a:lvl1pPr algn="r">
              <a:defRPr sz="1200"/>
            </a:lvl1pPr>
          </a:lstStyle>
          <a:p>
            <a:fld id="{8B8E4F9F-8586-4218-AA3D-257FFD7C9F5E}" type="datetimeFigureOut">
              <a:rPr lang="en-US" smtClean="0"/>
              <a:pPr/>
              <a:t>6/22/2023</a:t>
            </a:fld>
            <a:endParaRPr lang="en-IN"/>
          </a:p>
        </p:txBody>
      </p:sp>
      <p:sp>
        <p:nvSpPr>
          <p:cNvPr id="4" name="Slide Image Placeholder 3"/>
          <p:cNvSpPr>
            <a:spLocks noGrp="1" noRot="1" noChangeAspect="1"/>
          </p:cNvSpPr>
          <p:nvPr>
            <p:ph type="sldImg" idx="2"/>
          </p:nvPr>
        </p:nvSpPr>
        <p:spPr>
          <a:xfrm>
            <a:off x="2716213" y="506413"/>
            <a:ext cx="4510087" cy="25368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32365" y="6421540"/>
            <a:ext cx="4308422" cy="338058"/>
          </a:xfrm>
          <a:prstGeom prst="rect">
            <a:avLst/>
          </a:prstGeom>
        </p:spPr>
        <p:txBody>
          <a:bodyPr vert="horz" lIns="91440" tIns="45720" rIns="91440" bIns="45720" rtlCol="0" anchor="b"/>
          <a:lstStyle>
            <a:lvl1pPr algn="r">
              <a:defRPr sz="1200"/>
            </a:lvl1pPr>
          </a:lstStyle>
          <a:p>
            <a:fld id="{2B21118A-01F2-4D27-9C21-E552BAAE104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A44184FA-6260-4123-8E8E-D580F85F1188}" type="datetime1">
              <a:rPr lang="en-US" spc="-5" smtClean="0"/>
              <a:t>6/22/2023</a:t>
            </a:fld>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379" y="0"/>
            <a:ext cx="1293088"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26A2E66B-677B-4142-8742-D6A14D696186}" type="datetime1">
              <a:rPr lang="en-US" spc="-5" smtClean="0"/>
              <a:t>6/22/2023</a:t>
            </a:fld>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5D304A00-2E04-4337-BBA7-E32FBA79535F}" type="datetime1">
              <a:rPr lang="en-US" spc="-5" smtClean="0"/>
              <a:t>6/22/2023</a:t>
            </a:fld>
            <a:endParaRPr lang="en-US"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C73F6232-AE7C-4A8C-A881-DCC91659B2E7}" type="datetime1">
              <a:rPr lang="en-US" spc="-5" smtClean="0"/>
              <a:t>6/22/2023</a:t>
            </a:fld>
            <a:endParaRPr lang="en-US"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1C874CCD-7B55-475E-A714-6AB5FEA25145}" type="datetime1">
              <a:rPr lang="en-US" spc="-5" smtClean="0"/>
              <a:t>6/22/2023</a:t>
            </a:fld>
            <a:endParaRPr lang="en-US"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379" y="0"/>
            <a:ext cx="1293088" cy="1108360"/>
          </a:xfrm>
          <a:prstGeom prst="rect">
            <a:avLst/>
          </a:prstGeom>
        </p:spPr>
      </p:pic>
      <p:pic>
        <p:nvPicPr>
          <p:cNvPr id="17" name="bg object 17"/>
          <p:cNvPicPr/>
          <p:nvPr/>
        </p:nvPicPr>
        <p:blipFill>
          <a:blip r:embed="rId8" cstate="print"/>
          <a:stretch>
            <a:fillRect/>
          </a:stretch>
        </p:blipFill>
        <p:spPr>
          <a:xfrm>
            <a:off x="10871201" y="0"/>
            <a:ext cx="1320799" cy="1224480"/>
          </a:xfrm>
          <a:prstGeom prst="rect">
            <a:avLst/>
          </a:prstGeom>
        </p:spPr>
      </p:pic>
      <p:sp>
        <p:nvSpPr>
          <p:cNvPr id="2" name="Holder 2"/>
          <p:cNvSpPr>
            <a:spLocks noGrp="1"/>
          </p:cNvSpPr>
          <p:nvPr>
            <p:ph type="title"/>
          </p:nvPr>
        </p:nvSpPr>
        <p:spPr>
          <a:xfrm>
            <a:off x="3447548" y="264933"/>
            <a:ext cx="529690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649136" y="2118233"/>
            <a:ext cx="10893725"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553998"/>
          </a:xfrm>
          <a:prstGeom prst="rect">
            <a:avLst/>
          </a:prstGeom>
        </p:spPr>
        <p:txBody>
          <a:bodyPr wrap="square" lIns="0" tIns="0" rIns="0" bIns="0">
            <a:spAutoFit/>
          </a:bodyPr>
          <a:lstStyle>
            <a:lvl1pPr algn="ctr">
              <a:defRPr>
                <a:solidFill>
                  <a:schemeClr val="tx1">
                    <a:tint val="75000"/>
                  </a:schemeClr>
                </a:solidFill>
              </a:defRPr>
            </a:lvl1pPr>
          </a:lstStyle>
          <a:p>
            <a:r>
              <a:rPr lang="en-US"/>
              <a:t>Department of Computer Science and Engineering</a:t>
            </a:r>
            <a:endParaRPr/>
          </a:p>
        </p:txBody>
      </p:sp>
      <p:sp>
        <p:nvSpPr>
          <p:cNvPr id="5" name="Holder 5"/>
          <p:cNvSpPr>
            <a:spLocks noGrp="1"/>
          </p:cNvSpPr>
          <p:nvPr>
            <p:ph type="dt" sz="half" idx="6"/>
          </p:nvPr>
        </p:nvSpPr>
        <p:spPr>
          <a:xfrm>
            <a:off x="706967" y="6466776"/>
            <a:ext cx="1013459"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fld id="{BE25F65D-BAC0-4327-ADD0-A65682D0F024}" type="datetime1">
              <a:rPr lang="en-US" spc="-5" smtClean="0"/>
              <a:t>6/22/2023</a:t>
            </a:fld>
            <a:endParaRPr lang="en-US" spc="-5" dirty="0"/>
          </a:p>
        </p:txBody>
      </p:sp>
      <p:sp>
        <p:nvSpPr>
          <p:cNvPr id="6" name="Holder 6"/>
          <p:cNvSpPr>
            <a:spLocks noGrp="1"/>
          </p:cNvSpPr>
          <p:nvPr>
            <p:ph type="sldNum" sz="quarter" idx="7"/>
          </p:nvPr>
        </p:nvSpPr>
        <p:spPr>
          <a:xfrm>
            <a:off x="11211321" y="6466763"/>
            <a:ext cx="308187"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c/fake-news/data"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31" y="58620"/>
            <a:ext cx="11290908" cy="1982594"/>
          </a:xfrm>
          <a:prstGeom prst="rect">
            <a:avLst/>
          </a:prstGeom>
        </p:spPr>
        <p:txBody>
          <a:bodyPr vert="horz" wrap="square" lIns="0" tIns="12700" rIns="0" bIns="0" rtlCol="0">
            <a:spAutoFit/>
          </a:bodyPr>
          <a:lstStyle/>
          <a:p>
            <a:pPr marL="704850" marR="5080" indent="-692785" algn="ctr">
              <a:spcBef>
                <a:spcPts val="100"/>
              </a:spcBef>
            </a:pPr>
            <a:r>
              <a:rPr sz="2800" spc="-10" dirty="0">
                <a:latin typeface="Times New Roman" panose="02020603050405020304" pitchFamily="18" charset="0"/>
                <a:cs typeface="Times New Roman" panose="02020603050405020304" pitchFamily="18" charset="0"/>
              </a:rPr>
              <a:t>BVRIT HYDERABAD</a:t>
            </a:r>
            <a:r>
              <a:rPr sz="2800" spc="-5" dirty="0">
                <a:latin typeface="Times New Roman" panose="02020603050405020304" pitchFamily="18" charset="0"/>
                <a:cs typeface="Times New Roman" panose="02020603050405020304" pitchFamily="18" charset="0"/>
              </a:rPr>
              <a:t> </a:t>
            </a:r>
            <a:br>
              <a:rPr lang="en-IN" sz="2800" spc="-5" dirty="0">
                <a:latin typeface="Times New Roman" panose="02020603050405020304" pitchFamily="18" charset="0"/>
                <a:cs typeface="Times New Roman" panose="02020603050405020304" pitchFamily="18" charset="0"/>
              </a:rPr>
            </a:br>
            <a:r>
              <a:rPr sz="2800" spc="-10" dirty="0">
                <a:latin typeface="Times New Roman" panose="02020603050405020304" pitchFamily="18" charset="0"/>
                <a:cs typeface="Times New Roman" panose="02020603050405020304" pitchFamily="18" charset="0"/>
              </a:rPr>
              <a:t>College </a:t>
            </a:r>
            <a:r>
              <a:rPr sz="2800" spc="-5" dirty="0">
                <a:latin typeface="Times New Roman" panose="02020603050405020304" pitchFamily="18" charset="0"/>
                <a:cs typeface="Times New Roman" panose="02020603050405020304" pitchFamily="18" charset="0"/>
              </a:rPr>
              <a:t>of Engineering</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Women</a:t>
            </a:r>
            <a:br>
              <a:rPr lang="en-IN" sz="2400" spc="-20" dirty="0">
                <a:latin typeface="Times New Roman" panose="02020603050405020304" pitchFamily="18" charset="0"/>
                <a:cs typeface="Times New Roman" panose="02020603050405020304" pitchFamily="18" charset="0"/>
              </a:rPr>
            </a:br>
            <a:r>
              <a:rPr lang="en-IN" sz="2400" spc="-20" dirty="0">
                <a:latin typeface="Times New Roman" panose="02020603050405020304" pitchFamily="18" charset="0"/>
                <a:cs typeface="Times New Roman" panose="02020603050405020304" pitchFamily="18" charset="0"/>
              </a:rPr>
              <a:t> </a:t>
            </a:r>
            <a:r>
              <a:rPr lang="en-IN" sz="2400" spc="-395" dirty="0">
                <a:latin typeface="Times New Roman" panose="02020603050405020304" pitchFamily="18" charset="0"/>
                <a:cs typeface="Times New Roman" panose="02020603050405020304" pitchFamily="18" charset="0"/>
              </a:rPr>
              <a:t> </a:t>
            </a:r>
            <a:br>
              <a:rPr lang="en-IN" sz="2400" spc="-395" dirty="0">
                <a:latin typeface="Times New Roman" panose="02020603050405020304" pitchFamily="18" charset="0"/>
                <a:cs typeface="Times New Roman" panose="02020603050405020304" pitchFamily="18" charset="0"/>
              </a:rPr>
            </a:br>
            <a:br>
              <a:rPr lang="en-IN" sz="2400" spc="-395" dirty="0">
                <a:latin typeface="Times New Roman" panose="02020603050405020304" pitchFamily="18" charset="0"/>
                <a:cs typeface="Times New Roman" panose="02020603050405020304" pitchFamily="18" charset="0"/>
              </a:rPr>
            </a:br>
            <a:r>
              <a:rPr sz="2400" spc="-10" dirty="0">
                <a:latin typeface="Times New Roman" panose="02020603050405020304" pitchFamily="18" charset="0"/>
                <a:cs typeface="Times New Roman" panose="02020603050405020304" pitchFamily="18" charset="0"/>
              </a:rPr>
              <a:t>Department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Computer Science and Engineering</a:t>
            </a:r>
            <a:endParaRPr sz="2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28600" y="0"/>
            <a:ext cx="1050388" cy="1200443"/>
          </a:xfrm>
          <a:prstGeom prst="rect">
            <a:avLst/>
          </a:prstGeom>
        </p:spPr>
      </p:pic>
      <p:sp>
        <p:nvSpPr>
          <p:cNvPr id="4" name="object 4"/>
          <p:cNvSpPr txBox="1"/>
          <p:nvPr/>
        </p:nvSpPr>
        <p:spPr>
          <a:xfrm>
            <a:off x="848121" y="2076314"/>
            <a:ext cx="10363200" cy="1687641"/>
          </a:xfrm>
          <a:prstGeom prst="rect">
            <a:avLst/>
          </a:prstGeom>
        </p:spPr>
        <p:txBody>
          <a:bodyPr vert="horz" wrap="square" lIns="0" tIns="12700" rIns="0" bIns="0" rtlCol="0">
            <a:spAutoFit/>
          </a:bodyPr>
          <a:lstStyle/>
          <a:p>
            <a:pPr marL="12700" marR="5080" algn="ctr">
              <a:spcBef>
                <a:spcPts val="100"/>
              </a:spcBef>
            </a:pPr>
            <a:endParaRPr lang="en-IN" sz="4000" dirty="0">
              <a:latin typeface="Times New Roman" panose="02020603050405020304" pitchFamily="18" charset="0"/>
              <a:cs typeface="Times New Roman" panose="02020603050405020304" pitchFamily="18" charset="0"/>
            </a:endParaRPr>
          </a:p>
          <a:p>
            <a:pPr algn="ctr">
              <a:spcBef>
                <a:spcPct val="0"/>
              </a:spcBef>
              <a:defRPr/>
            </a:pPr>
            <a:r>
              <a:rPr lang="en-US" sz="2800" dirty="0">
                <a:latin typeface="Times New Roman" panose="02020603050405020304" pitchFamily="18" charset="0"/>
                <a:cs typeface="Times New Roman" panose="02020603050405020304" pitchFamily="18" charset="0"/>
              </a:rPr>
              <a:t>Comparative Analysis of Algorithm for identifying false news</a:t>
            </a:r>
          </a:p>
          <a:p>
            <a:pPr marL="12700" marR="5080">
              <a:spcBef>
                <a:spcPts val="100"/>
              </a:spcBef>
            </a:pPr>
            <a:r>
              <a:rPr lang="en-IN" sz="4000" dirty="0">
                <a:latin typeface="Times New Roman" panose="02020603050405020304" pitchFamily="18" charset="0"/>
                <a:cs typeface="Times New Roman" panose="02020603050405020304" pitchFamily="18" charset="0"/>
              </a:rPr>
              <a:t>		</a:t>
            </a:r>
            <a:endParaRPr lang="en-IN" sz="35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837235" y="4645269"/>
            <a:ext cx="3462162" cy="869469"/>
          </a:xfrm>
          <a:prstGeom prst="rect">
            <a:avLst/>
          </a:prstGeom>
        </p:spPr>
        <p:txBody>
          <a:bodyPr vert="horz" wrap="square" lIns="0" tIns="12700" rIns="0" bIns="0" rtlCol="0">
            <a:spAutoFit/>
          </a:bodyPr>
          <a:lstStyle/>
          <a:p>
            <a:pPr marL="12700" marR="5080">
              <a:spcBef>
                <a:spcPts val="100"/>
              </a:spcBef>
            </a:pPr>
            <a:r>
              <a:rPr b="1" spc="-5" dirty="0">
                <a:latin typeface="Times New Roman" panose="02020603050405020304" pitchFamily="18" charset="0"/>
                <a:cs typeface="Times New Roman" panose="02020603050405020304" pitchFamily="18" charset="0"/>
              </a:rPr>
              <a:t>Under the guidance of:</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12700" marR="5080">
              <a:spcBef>
                <a:spcPts val="100"/>
              </a:spcBef>
            </a:pPr>
            <a:r>
              <a:rPr lang="en-IN" b="1" dirty="0">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itchFamily="18" charset="0"/>
              </a:rPr>
              <a:t>Mrs B.Nagaveni</a:t>
            </a:r>
            <a:r>
              <a:rPr lang="en-US" sz="1800" spc="-5" dirty="0">
                <a:latin typeface="Calibri"/>
                <a:cs typeface="Calibri"/>
              </a:rPr>
              <a:t> </a:t>
            </a:r>
            <a:endParaRPr lang="en-IN" dirty="0">
              <a:latin typeface="Times New Roman" panose="02020603050405020304" pitchFamily="18" charset="0"/>
              <a:cs typeface="Times New Roman" panose="02020603050405020304" pitchFamily="18" charset="0"/>
            </a:endParaRPr>
          </a:p>
          <a:p>
            <a:pPr marL="12700" marR="5080">
              <a:spcBef>
                <a:spcPts val="100"/>
              </a:spcBef>
            </a:pPr>
            <a:r>
              <a:rPr lang="en-IN" b="1" dirty="0">
                <a:latin typeface="Times New Roman" panose="02020603050405020304" pitchFamily="18" charset="0"/>
                <a:cs typeface="Times New Roman" panose="02020603050405020304" pitchFamily="18" charset="0"/>
              </a:rPr>
              <a:t>Designation:</a:t>
            </a:r>
            <a:r>
              <a:rPr lang="en-IN" dirty="0">
                <a:latin typeface="Times New Roman" panose="02020603050405020304" pitchFamily="18" charset="0"/>
                <a:cs typeface="Times New Roman" panose="02020603050405020304" pitchFamily="18" charset="0"/>
              </a:rPr>
              <a:t> Assistant Professor</a:t>
            </a:r>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7598139" y="4519593"/>
            <a:ext cx="3886200" cy="1120820"/>
          </a:xfrm>
          <a:prstGeom prst="rect">
            <a:avLst/>
          </a:prstGeom>
        </p:spPr>
        <p:txBody>
          <a:bodyPr vert="horz" wrap="square" lIns="0" tIns="12700" rIns="0" bIns="0" rtlCol="0">
            <a:spAutoFit/>
          </a:bodyPr>
          <a:lstStyle/>
          <a:p>
            <a:pPr marL="12700">
              <a:spcBef>
                <a:spcPts val="100"/>
              </a:spcBef>
            </a:pPr>
            <a:r>
              <a:rPr b="1" spc="-45" dirty="0">
                <a:latin typeface="Calibri"/>
                <a:cs typeface="Calibri"/>
              </a:rPr>
              <a:t>Team</a:t>
            </a:r>
            <a:r>
              <a:rPr b="1" spc="-30" dirty="0">
                <a:latin typeface="Calibri"/>
                <a:cs typeface="Calibri"/>
              </a:rPr>
              <a:t> </a:t>
            </a:r>
            <a:r>
              <a:rPr lang="en-IN" b="1" spc="-30" dirty="0">
                <a:latin typeface="Calibri"/>
                <a:cs typeface="Calibri"/>
              </a:rPr>
              <a:t>No</a:t>
            </a:r>
            <a:r>
              <a:rPr b="1" spc="-5" dirty="0">
                <a:latin typeface="Calibri"/>
                <a:cs typeface="Calibri"/>
              </a:rPr>
              <a:t>:</a:t>
            </a:r>
            <a:r>
              <a:rPr lang="en-US" b="1" spc="-5" dirty="0">
                <a:latin typeface="Calibri"/>
                <a:cs typeface="Calibri"/>
              </a:rPr>
              <a:t> 16</a:t>
            </a:r>
            <a:endParaRPr lang="en-IN" spc="-5" dirty="0">
              <a:latin typeface="Calibri"/>
              <a:cs typeface="Calibri"/>
            </a:endParaRPr>
          </a:p>
          <a:p>
            <a:r>
              <a:rPr lang="en-US" sz="1800" dirty="0">
                <a:latin typeface="Times New Roman" pitchFamily="18" charset="0"/>
                <a:cs typeface="Times New Roman" pitchFamily="18" charset="0"/>
              </a:rPr>
              <a:t>D. Mounika 	       19WH1A05A0</a:t>
            </a:r>
          </a:p>
          <a:p>
            <a:r>
              <a:rPr lang="en-US" sz="1800" dirty="0">
                <a:latin typeface="Times New Roman" pitchFamily="18" charset="0"/>
                <a:cs typeface="Times New Roman" pitchFamily="18" charset="0"/>
              </a:rPr>
              <a:t>Sree  Aiswarya . T 	       19WH1A0584</a:t>
            </a:r>
          </a:p>
          <a:p>
            <a:r>
              <a:rPr lang="en-US" sz="1800" dirty="0">
                <a:latin typeface="Times New Roman" pitchFamily="18" charset="0"/>
                <a:cs typeface="Times New Roman" pitchFamily="18" charset="0"/>
              </a:rPr>
              <a:t>Shaik Maseera Firdose  19WH1A0589</a:t>
            </a:r>
            <a:endParaRPr lang="en-US" sz="1800" dirty="0">
              <a:latin typeface="Calibri"/>
              <a:cs typeface="Calibri"/>
            </a:endParaRPr>
          </a:p>
        </p:txBody>
      </p:sp>
      <p:pic>
        <p:nvPicPr>
          <p:cNvPr id="7" name="object 7"/>
          <p:cNvPicPr/>
          <p:nvPr/>
        </p:nvPicPr>
        <p:blipFill>
          <a:blip r:embed="rId3" cstate="print"/>
          <a:stretch>
            <a:fillRect/>
          </a:stretch>
        </p:blipFill>
        <p:spPr>
          <a:xfrm>
            <a:off x="10986108" y="17585"/>
            <a:ext cx="1066799" cy="1322152"/>
          </a:xfrm>
          <a:prstGeom prst="rect">
            <a:avLst/>
          </a:prstGeom>
        </p:spPr>
      </p:pic>
      <p:sp>
        <p:nvSpPr>
          <p:cNvPr id="13" name="Slide Number Placeholder 12">
            <a:extLst>
              <a:ext uri="{FF2B5EF4-FFF2-40B4-BE49-F238E27FC236}">
                <a16:creationId xmlns:a16="http://schemas.microsoft.com/office/drawing/2014/main" id="{E383EEA3-8A34-06FC-95EA-3098170EA53D}"/>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49001" y="0"/>
            <a:ext cx="1143000" cy="1224480"/>
          </a:xfrm>
          <a:prstGeom prst="rect">
            <a:avLst/>
          </a:prstGeom>
        </p:spPr>
      </p:pic>
      <p:sp>
        <p:nvSpPr>
          <p:cNvPr id="3" name="object 3"/>
          <p:cNvSpPr txBox="1">
            <a:spLocks noGrp="1"/>
          </p:cNvSpPr>
          <p:nvPr>
            <p:ph type="title"/>
          </p:nvPr>
        </p:nvSpPr>
        <p:spPr>
          <a:xfrm>
            <a:off x="4015740" y="457200"/>
            <a:ext cx="5029200" cy="628377"/>
          </a:xfrm>
          <a:prstGeom prst="rect">
            <a:avLst/>
          </a:prstGeom>
        </p:spPr>
        <p:txBody>
          <a:bodyPr vert="horz" wrap="square" lIns="0" tIns="12700" rIns="0" bIns="0" rtlCol="0">
            <a:spAutoFit/>
          </a:bodyPr>
          <a:lstStyle/>
          <a:p>
            <a:pPr marL="12700">
              <a:spcBef>
                <a:spcPts val="100"/>
              </a:spcBef>
            </a:pPr>
            <a:r>
              <a:rPr lang="en-US" spc="-10" dirty="0">
                <a:latin typeface="Times New Roman" panose="02020603050405020304" pitchFamily="18" charset="0"/>
                <a:cs typeface="Times New Roman" panose="02020603050405020304" pitchFamily="18" charset="0"/>
              </a:rPr>
              <a:t>OBJECTIVE</a:t>
            </a:r>
            <a:endParaRPr spc="-8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529EB30-65A9-E30E-49D9-835B34152D22}"/>
              </a:ext>
            </a:extLst>
          </p:cNvPr>
          <p:cNvSpPr txBox="1"/>
          <p:nvPr/>
        </p:nvSpPr>
        <p:spPr>
          <a:xfrm>
            <a:off x="1524000" y="1871327"/>
            <a:ext cx="8610600" cy="1938992"/>
          </a:xfrm>
          <a:prstGeom prst="rect">
            <a:avLst/>
          </a:prstGeom>
          <a:noFill/>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The objective of this project is to accurately identify the fake news. Our study explores different textual properties that can be used to distinguish fake content from real. By using those properties, we train a combination of different machine learning algorithms and evaluate their performance on a real-world dataset.</a:t>
            </a:r>
          </a:p>
        </p:txBody>
      </p:sp>
      <p:sp>
        <p:nvSpPr>
          <p:cNvPr id="5" name="Date Placeholder 4">
            <a:extLst>
              <a:ext uri="{FF2B5EF4-FFF2-40B4-BE49-F238E27FC236}">
                <a16:creationId xmlns:a16="http://schemas.microsoft.com/office/drawing/2014/main" id="{0D5784EE-5400-4694-3EA4-1A1BA45B0633}"/>
              </a:ext>
            </a:extLst>
          </p:cNvPr>
          <p:cNvSpPr>
            <a:spLocks noGrp="1"/>
          </p:cNvSpPr>
          <p:nvPr>
            <p:ph type="dt" sz="half" idx="6"/>
          </p:nvPr>
        </p:nvSpPr>
        <p:spPr/>
        <p:txBody>
          <a:bodyPr/>
          <a:lstStyle/>
          <a:p>
            <a:pPr marL="12700">
              <a:lnSpc>
                <a:spcPts val="1240"/>
              </a:lnSpc>
            </a:pPr>
            <a:fld id="{4268398F-3F19-4BF3-BB45-B365EB23A848}" type="datetime1">
              <a:rPr lang="en-US" spc="-5" smtClean="0"/>
              <a:t>6/22/2023</a:t>
            </a:fld>
            <a:endParaRPr lang="en-US" spc="-5" dirty="0"/>
          </a:p>
        </p:txBody>
      </p:sp>
      <p:sp>
        <p:nvSpPr>
          <p:cNvPr id="10" name="Slide Number Placeholder 9">
            <a:extLst>
              <a:ext uri="{FF2B5EF4-FFF2-40B4-BE49-F238E27FC236}">
                <a16:creationId xmlns:a16="http://schemas.microsoft.com/office/drawing/2014/main" id="{F9F2922E-FEBD-8D9E-1048-40232B2C95C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10</a:t>
            </a:fld>
            <a:endParaRPr lang="en-IN" dirty="0"/>
          </a:p>
        </p:txBody>
      </p:sp>
      <p:sp>
        <p:nvSpPr>
          <p:cNvPr id="11" name="Footer Placeholder 8">
            <a:extLst>
              <a:ext uri="{FF2B5EF4-FFF2-40B4-BE49-F238E27FC236}">
                <a16:creationId xmlns:a16="http://schemas.microsoft.com/office/drawing/2014/main" id="{AD087E0C-131D-C896-B6C2-1E9FE8CD3099}"/>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49001" y="0"/>
            <a:ext cx="1143000" cy="1224480"/>
          </a:xfrm>
          <a:prstGeom prst="rect">
            <a:avLst/>
          </a:prstGeom>
        </p:spPr>
      </p:pic>
      <p:sp>
        <p:nvSpPr>
          <p:cNvPr id="3" name="object 3"/>
          <p:cNvSpPr txBox="1">
            <a:spLocks noGrp="1"/>
          </p:cNvSpPr>
          <p:nvPr>
            <p:ph type="title"/>
          </p:nvPr>
        </p:nvSpPr>
        <p:spPr>
          <a:xfrm>
            <a:off x="4111082" y="309879"/>
            <a:ext cx="5185318"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PROPOSED</a:t>
            </a:r>
            <a:r>
              <a:rPr spc="-70"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SYSTEM</a:t>
            </a:r>
          </a:p>
        </p:txBody>
      </p:sp>
      <p:sp>
        <p:nvSpPr>
          <p:cNvPr id="4" name="TextBox 3">
            <a:extLst>
              <a:ext uri="{FF2B5EF4-FFF2-40B4-BE49-F238E27FC236}">
                <a16:creationId xmlns:a16="http://schemas.microsoft.com/office/drawing/2014/main" id="{E72E3E9A-DC02-5CE6-F342-4BA6D890E06D}"/>
              </a:ext>
            </a:extLst>
          </p:cNvPr>
          <p:cNvSpPr txBox="1"/>
          <p:nvPr/>
        </p:nvSpPr>
        <p:spPr>
          <a:xfrm>
            <a:off x="1852384" y="1752600"/>
            <a:ext cx="8487231" cy="2716449"/>
          </a:xfrm>
          <a:prstGeom prst="rect">
            <a:avLst/>
          </a:prstGeom>
          <a:noFill/>
        </p:spPr>
        <p:txBody>
          <a:bodyPr wrap="square" rtlCol="0">
            <a:spAutoFit/>
          </a:bodyPr>
          <a:lstStyle/>
          <a:p>
            <a:pPr marL="342900" indent="-342900" algn="just">
              <a:lnSpc>
                <a:spcPct val="115000"/>
              </a:lnSpc>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rPr>
              <a:t>By </a:t>
            </a:r>
            <a:r>
              <a:rPr lang="en-IN" sz="2400" dirty="0">
                <a:solidFill>
                  <a:srgbClr val="000000"/>
                </a:solidFill>
                <a:latin typeface="Times New Roman" panose="02020603050405020304" pitchFamily="18" charset="0"/>
                <a:ea typeface="Times New Roman" panose="02020603050405020304" pitchFamily="18" charset="0"/>
              </a:rPr>
              <a:t>observing </a:t>
            </a:r>
            <a:r>
              <a:rPr lang="en-IN" sz="2400" dirty="0">
                <a:solidFill>
                  <a:srgbClr val="000000"/>
                </a:solidFill>
                <a:effectLst/>
                <a:latin typeface="Times New Roman" panose="02020603050405020304" pitchFamily="18" charset="0"/>
                <a:ea typeface="Times New Roman" panose="02020603050405020304" pitchFamily="18" charset="0"/>
              </a:rPr>
              <a:t>a comparative review of several machine learning techniques, the suggested methodology seeks to advance the field of fake news detection. </a:t>
            </a:r>
          </a:p>
          <a:p>
            <a:pPr marL="342900" indent="-342900" algn="just">
              <a:lnSpc>
                <a:spcPct val="115000"/>
              </a:lnSpc>
              <a:spcAft>
                <a:spcPts val="800"/>
              </a:spcAft>
              <a:buFont typeface="Arial" panose="020B0604020202020204" pitchFamily="34" charset="0"/>
              <a:buChar char="•"/>
            </a:pPr>
            <a:r>
              <a:rPr lang="en-IN" sz="2400" dirty="0">
                <a:solidFill>
                  <a:srgbClr val="000000"/>
                </a:solidFill>
                <a:latin typeface="Times New Roman" panose="02020603050405020304" pitchFamily="18" charset="0"/>
                <a:ea typeface="Times New Roman" panose="02020603050405020304" pitchFamily="18" charset="0"/>
              </a:rPr>
              <a:t>So we made the proposed system based on </a:t>
            </a:r>
            <a:r>
              <a:rPr lang="en-IN" sz="2400" dirty="0">
                <a:solidFill>
                  <a:srgbClr val="000000"/>
                </a:solidFill>
                <a:effectLst/>
                <a:latin typeface="Times New Roman" panose="02020603050405020304" pitchFamily="18" charset="0"/>
                <a:ea typeface="Times New Roman" panose="02020603050405020304" pitchFamily="18" charset="0"/>
              </a:rPr>
              <a:t>system's results that will help identify the most effective algorithm for detecting false news and provide insights in this area.</a:t>
            </a:r>
            <a:endParaRPr lang="en-IN" sz="2400" dirty="0">
              <a:effectLst/>
              <a:latin typeface="Calibri" panose="020F0502020204030204" pitchFamily="34" charset="0"/>
              <a:ea typeface="Calibri" panose="020F0502020204030204" pitchFamily="34" charset="0"/>
            </a:endParaRPr>
          </a:p>
        </p:txBody>
      </p:sp>
      <p:sp>
        <p:nvSpPr>
          <p:cNvPr id="5" name="Date Placeholder 4">
            <a:extLst>
              <a:ext uri="{FF2B5EF4-FFF2-40B4-BE49-F238E27FC236}">
                <a16:creationId xmlns:a16="http://schemas.microsoft.com/office/drawing/2014/main" id="{A251469A-5682-1A36-55F6-B34FFF202722}"/>
              </a:ext>
            </a:extLst>
          </p:cNvPr>
          <p:cNvSpPr>
            <a:spLocks noGrp="1"/>
          </p:cNvSpPr>
          <p:nvPr>
            <p:ph type="dt" sz="half" idx="6"/>
          </p:nvPr>
        </p:nvSpPr>
        <p:spPr/>
        <p:txBody>
          <a:bodyPr/>
          <a:lstStyle/>
          <a:p>
            <a:pPr marL="12700">
              <a:lnSpc>
                <a:spcPts val="1240"/>
              </a:lnSpc>
            </a:pPr>
            <a:fld id="{D4C16AF8-58D3-4C9E-B181-0A2AFC66FFEB}" type="datetime1">
              <a:rPr lang="en-US" spc="-5" smtClean="0"/>
              <a:t>6/22/2023</a:t>
            </a:fld>
            <a:endParaRPr lang="en-US" spc="-5" dirty="0"/>
          </a:p>
        </p:txBody>
      </p:sp>
      <p:sp>
        <p:nvSpPr>
          <p:cNvPr id="10" name="Slide Number Placeholder 9">
            <a:extLst>
              <a:ext uri="{FF2B5EF4-FFF2-40B4-BE49-F238E27FC236}">
                <a16:creationId xmlns:a16="http://schemas.microsoft.com/office/drawing/2014/main" id="{A020FC04-13C0-D5AD-66CE-74ED14C9AC15}"/>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11</a:t>
            </a:fld>
            <a:endParaRPr lang="en-IN" dirty="0"/>
          </a:p>
        </p:txBody>
      </p:sp>
      <p:sp>
        <p:nvSpPr>
          <p:cNvPr id="11" name="Footer Placeholder 8">
            <a:extLst>
              <a:ext uri="{FF2B5EF4-FFF2-40B4-BE49-F238E27FC236}">
                <a16:creationId xmlns:a16="http://schemas.microsoft.com/office/drawing/2014/main" id="{C0B7DE7F-A8CB-98E1-5982-8CCD0227D89B}"/>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41679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D192-AE78-EC58-42FD-51FA5B0AA5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AD93493-BC88-B3ED-A33A-6D1A1950DF47}"/>
              </a:ext>
            </a:extLst>
          </p:cNvPr>
          <p:cNvSpPr>
            <a:spLocks noGrp="1"/>
          </p:cNvSpPr>
          <p:nvPr>
            <p:ph type="ftr" sz="quarter" idx="5"/>
          </p:nvPr>
        </p:nvSpPr>
        <p:spPr>
          <a:xfrm>
            <a:off x="3868605" y="6393342"/>
            <a:ext cx="4819796" cy="553998"/>
          </a:xfrm>
        </p:spPr>
        <p:txBody>
          <a:bodyPr/>
          <a:lstStyle/>
          <a:p>
            <a:r>
              <a:rPr lang="en-US" dirty="0"/>
              <a:t>Department of Computer Science and Engineering</a:t>
            </a:r>
          </a:p>
        </p:txBody>
      </p:sp>
      <p:sp>
        <p:nvSpPr>
          <p:cNvPr id="5" name="Date Placeholder 4">
            <a:extLst>
              <a:ext uri="{FF2B5EF4-FFF2-40B4-BE49-F238E27FC236}">
                <a16:creationId xmlns:a16="http://schemas.microsoft.com/office/drawing/2014/main" id="{23445DF2-020F-82B2-4514-0CBFAD05F58C}"/>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6AC1D1C8-E4C4-BC60-3BF1-37A1669C2A7E}"/>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12</a:t>
            </a:fld>
            <a:endParaRPr lang="en-IN" dirty="0"/>
          </a:p>
        </p:txBody>
      </p:sp>
      <p:pic>
        <p:nvPicPr>
          <p:cNvPr id="8" name="Picture 7">
            <a:extLst>
              <a:ext uri="{FF2B5EF4-FFF2-40B4-BE49-F238E27FC236}">
                <a16:creationId xmlns:a16="http://schemas.microsoft.com/office/drawing/2014/main" id="{58C21A2A-B9E0-3718-7CFF-09229EDE9E00}"/>
              </a:ext>
            </a:extLst>
          </p:cNvPr>
          <p:cNvPicPr>
            <a:picLocks noChangeAspect="1"/>
          </p:cNvPicPr>
          <p:nvPr/>
        </p:nvPicPr>
        <p:blipFill>
          <a:blip r:embed="rId2"/>
          <a:stretch>
            <a:fillRect/>
          </a:stretch>
        </p:blipFill>
        <p:spPr>
          <a:xfrm>
            <a:off x="1219200" y="1562923"/>
            <a:ext cx="1110825" cy="1110825"/>
          </a:xfrm>
          <a:prstGeom prst="rect">
            <a:avLst/>
          </a:prstGeom>
        </p:spPr>
      </p:pic>
      <p:sp>
        <p:nvSpPr>
          <p:cNvPr id="9" name="TextBox 8">
            <a:extLst>
              <a:ext uri="{FF2B5EF4-FFF2-40B4-BE49-F238E27FC236}">
                <a16:creationId xmlns:a16="http://schemas.microsoft.com/office/drawing/2014/main" id="{6F629F29-3F1D-8048-A304-9DD9DD1BBE6C}"/>
              </a:ext>
            </a:extLst>
          </p:cNvPr>
          <p:cNvSpPr txBox="1"/>
          <p:nvPr/>
        </p:nvSpPr>
        <p:spPr>
          <a:xfrm>
            <a:off x="974512" y="2710934"/>
            <a:ext cx="1600200" cy="369332"/>
          </a:xfrm>
          <a:prstGeom prst="rect">
            <a:avLst/>
          </a:prstGeom>
          <a:noFill/>
        </p:spPr>
        <p:txBody>
          <a:bodyPr wrap="square" rtlCol="0">
            <a:spAutoFit/>
          </a:bodyPr>
          <a:lstStyle/>
          <a:p>
            <a:r>
              <a:rPr lang="en-US" dirty="0"/>
              <a:t>Data Collection </a:t>
            </a:r>
            <a:endParaRPr lang="en-IN" dirty="0"/>
          </a:p>
        </p:txBody>
      </p:sp>
      <p:pic>
        <p:nvPicPr>
          <p:cNvPr id="11" name="Picture 10">
            <a:extLst>
              <a:ext uri="{FF2B5EF4-FFF2-40B4-BE49-F238E27FC236}">
                <a16:creationId xmlns:a16="http://schemas.microsoft.com/office/drawing/2014/main" id="{3BFF1EC9-9853-E9E5-5EE9-28A278EFAA7F}"/>
              </a:ext>
            </a:extLst>
          </p:cNvPr>
          <p:cNvPicPr>
            <a:picLocks noChangeAspect="1"/>
          </p:cNvPicPr>
          <p:nvPr/>
        </p:nvPicPr>
        <p:blipFill>
          <a:blip r:embed="rId3"/>
          <a:stretch>
            <a:fillRect/>
          </a:stretch>
        </p:blipFill>
        <p:spPr>
          <a:xfrm>
            <a:off x="2981840" y="1343662"/>
            <a:ext cx="1428903" cy="1428903"/>
          </a:xfrm>
          <a:prstGeom prst="rect">
            <a:avLst/>
          </a:prstGeom>
        </p:spPr>
      </p:pic>
      <p:sp>
        <p:nvSpPr>
          <p:cNvPr id="12" name="TextBox 11">
            <a:extLst>
              <a:ext uri="{FF2B5EF4-FFF2-40B4-BE49-F238E27FC236}">
                <a16:creationId xmlns:a16="http://schemas.microsoft.com/office/drawing/2014/main" id="{DC6BD56D-5B1A-CCFA-F3AF-B2B125FB58AF}"/>
              </a:ext>
            </a:extLst>
          </p:cNvPr>
          <p:cNvSpPr txBox="1"/>
          <p:nvPr/>
        </p:nvSpPr>
        <p:spPr>
          <a:xfrm>
            <a:off x="2824733" y="2735324"/>
            <a:ext cx="1524000" cy="369332"/>
          </a:xfrm>
          <a:prstGeom prst="rect">
            <a:avLst/>
          </a:prstGeom>
          <a:noFill/>
        </p:spPr>
        <p:txBody>
          <a:bodyPr wrap="square" rtlCol="0">
            <a:spAutoFit/>
          </a:bodyPr>
          <a:lstStyle/>
          <a:p>
            <a:r>
              <a:rPr lang="en-US" dirty="0"/>
              <a:t>Data Cleaning</a:t>
            </a:r>
            <a:endParaRPr lang="en-IN" dirty="0"/>
          </a:p>
        </p:txBody>
      </p:sp>
      <p:sp>
        <p:nvSpPr>
          <p:cNvPr id="15" name="TextBox 14">
            <a:extLst>
              <a:ext uri="{FF2B5EF4-FFF2-40B4-BE49-F238E27FC236}">
                <a16:creationId xmlns:a16="http://schemas.microsoft.com/office/drawing/2014/main" id="{BF643316-CCB8-5590-FFDD-282D75C8EA29}"/>
              </a:ext>
            </a:extLst>
          </p:cNvPr>
          <p:cNvSpPr txBox="1"/>
          <p:nvPr/>
        </p:nvSpPr>
        <p:spPr>
          <a:xfrm>
            <a:off x="7526200" y="469043"/>
            <a:ext cx="2436506" cy="369332"/>
          </a:xfrm>
          <a:prstGeom prst="rect">
            <a:avLst/>
          </a:prstGeom>
          <a:noFill/>
        </p:spPr>
        <p:txBody>
          <a:bodyPr wrap="square" rtlCol="0">
            <a:spAutoFit/>
          </a:bodyPr>
          <a:lstStyle/>
          <a:p>
            <a:pPr algn="ctr"/>
            <a:r>
              <a:rPr lang="en-US" dirty="0"/>
              <a:t>Text</a:t>
            </a:r>
            <a:endParaRPr lang="en-IN" dirty="0"/>
          </a:p>
        </p:txBody>
      </p:sp>
      <p:sp>
        <p:nvSpPr>
          <p:cNvPr id="18" name="TextBox 17">
            <a:extLst>
              <a:ext uri="{FF2B5EF4-FFF2-40B4-BE49-F238E27FC236}">
                <a16:creationId xmlns:a16="http://schemas.microsoft.com/office/drawing/2014/main" id="{52324783-F74B-CFD0-F9EA-E63C086C9B48}"/>
              </a:ext>
            </a:extLst>
          </p:cNvPr>
          <p:cNvSpPr txBox="1"/>
          <p:nvPr/>
        </p:nvSpPr>
        <p:spPr>
          <a:xfrm>
            <a:off x="8917085" y="1249502"/>
            <a:ext cx="1959820" cy="369332"/>
          </a:xfrm>
          <a:prstGeom prst="rect">
            <a:avLst/>
          </a:prstGeom>
          <a:noFill/>
        </p:spPr>
        <p:txBody>
          <a:bodyPr wrap="square" rtlCol="0">
            <a:spAutoFit/>
          </a:bodyPr>
          <a:lstStyle/>
          <a:p>
            <a:pPr algn="ctr"/>
            <a:r>
              <a:rPr lang="en-US" dirty="0"/>
              <a:t>Vectorization</a:t>
            </a:r>
            <a:endParaRPr lang="en-IN" dirty="0"/>
          </a:p>
        </p:txBody>
      </p:sp>
      <p:pic>
        <p:nvPicPr>
          <p:cNvPr id="20" name="Picture 19">
            <a:extLst>
              <a:ext uri="{FF2B5EF4-FFF2-40B4-BE49-F238E27FC236}">
                <a16:creationId xmlns:a16="http://schemas.microsoft.com/office/drawing/2014/main" id="{5F184E16-7CC1-5299-FC31-01C2A30E1030}"/>
              </a:ext>
            </a:extLst>
          </p:cNvPr>
          <p:cNvPicPr>
            <a:picLocks noChangeAspect="1"/>
          </p:cNvPicPr>
          <p:nvPr/>
        </p:nvPicPr>
        <p:blipFill>
          <a:blip r:embed="rId4"/>
          <a:stretch>
            <a:fillRect/>
          </a:stretch>
        </p:blipFill>
        <p:spPr>
          <a:xfrm>
            <a:off x="8449606" y="2294225"/>
            <a:ext cx="1143000" cy="1143000"/>
          </a:xfrm>
          <a:prstGeom prst="rect">
            <a:avLst/>
          </a:prstGeom>
        </p:spPr>
      </p:pic>
      <p:pic>
        <p:nvPicPr>
          <p:cNvPr id="22" name="Picture 21">
            <a:extLst>
              <a:ext uri="{FF2B5EF4-FFF2-40B4-BE49-F238E27FC236}">
                <a16:creationId xmlns:a16="http://schemas.microsoft.com/office/drawing/2014/main" id="{44F13B5A-DF50-F2C4-DDFD-C0D6ABC4B080}"/>
              </a:ext>
            </a:extLst>
          </p:cNvPr>
          <p:cNvPicPr>
            <a:picLocks noChangeAspect="1"/>
          </p:cNvPicPr>
          <p:nvPr/>
        </p:nvPicPr>
        <p:blipFill>
          <a:blip r:embed="rId5"/>
          <a:stretch>
            <a:fillRect/>
          </a:stretch>
        </p:blipFill>
        <p:spPr>
          <a:xfrm>
            <a:off x="10435542" y="2196090"/>
            <a:ext cx="1295400" cy="1295400"/>
          </a:xfrm>
          <a:prstGeom prst="rect">
            <a:avLst/>
          </a:prstGeom>
        </p:spPr>
      </p:pic>
      <p:pic>
        <p:nvPicPr>
          <p:cNvPr id="24" name="Picture 23">
            <a:extLst>
              <a:ext uri="{FF2B5EF4-FFF2-40B4-BE49-F238E27FC236}">
                <a16:creationId xmlns:a16="http://schemas.microsoft.com/office/drawing/2014/main" id="{E5624C68-1FD7-6FDF-238E-75C0DBA7D058}"/>
              </a:ext>
            </a:extLst>
          </p:cNvPr>
          <p:cNvPicPr>
            <a:picLocks noChangeAspect="1"/>
          </p:cNvPicPr>
          <p:nvPr/>
        </p:nvPicPr>
        <p:blipFill>
          <a:blip r:embed="rId6"/>
          <a:stretch>
            <a:fillRect/>
          </a:stretch>
        </p:blipFill>
        <p:spPr>
          <a:xfrm>
            <a:off x="2374963" y="4061994"/>
            <a:ext cx="1339641" cy="1339641"/>
          </a:xfrm>
          <a:prstGeom prst="rect">
            <a:avLst/>
          </a:prstGeom>
        </p:spPr>
      </p:pic>
      <p:pic>
        <p:nvPicPr>
          <p:cNvPr id="26" name="Picture 25">
            <a:extLst>
              <a:ext uri="{FF2B5EF4-FFF2-40B4-BE49-F238E27FC236}">
                <a16:creationId xmlns:a16="http://schemas.microsoft.com/office/drawing/2014/main" id="{A70FAE86-33C0-752A-DB20-979F36D4C13A}"/>
              </a:ext>
            </a:extLst>
          </p:cNvPr>
          <p:cNvPicPr>
            <a:picLocks noChangeAspect="1"/>
          </p:cNvPicPr>
          <p:nvPr/>
        </p:nvPicPr>
        <p:blipFill>
          <a:blip r:embed="rId7"/>
          <a:stretch>
            <a:fillRect/>
          </a:stretch>
        </p:blipFill>
        <p:spPr>
          <a:xfrm>
            <a:off x="5481529" y="3565027"/>
            <a:ext cx="1012000" cy="1012000"/>
          </a:xfrm>
          <a:prstGeom prst="rect">
            <a:avLst/>
          </a:prstGeom>
        </p:spPr>
      </p:pic>
      <p:pic>
        <p:nvPicPr>
          <p:cNvPr id="28" name="Picture 27">
            <a:extLst>
              <a:ext uri="{FF2B5EF4-FFF2-40B4-BE49-F238E27FC236}">
                <a16:creationId xmlns:a16="http://schemas.microsoft.com/office/drawing/2014/main" id="{F87DE6DF-3174-AB60-02F7-35C75E6DAA9F}"/>
              </a:ext>
            </a:extLst>
          </p:cNvPr>
          <p:cNvPicPr>
            <a:picLocks noChangeAspect="1"/>
          </p:cNvPicPr>
          <p:nvPr/>
        </p:nvPicPr>
        <p:blipFill>
          <a:blip r:embed="rId8"/>
          <a:stretch>
            <a:fillRect/>
          </a:stretch>
        </p:blipFill>
        <p:spPr>
          <a:xfrm>
            <a:off x="7526200" y="4623510"/>
            <a:ext cx="1143001" cy="1143001"/>
          </a:xfrm>
          <a:prstGeom prst="rect">
            <a:avLst/>
          </a:prstGeom>
        </p:spPr>
      </p:pic>
      <p:sp>
        <p:nvSpPr>
          <p:cNvPr id="29" name="TextBox 28">
            <a:extLst>
              <a:ext uri="{FF2B5EF4-FFF2-40B4-BE49-F238E27FC236}">
                <a16:creationId xmlns:a16="http://schemas.microsoft.com/office/drawing/2014/main" id="{D32464F0-62FA-1AAD-3582-2EAE01E9394B}"/>
              </a:ext>
            </a:extLst>
          </p:cNvPr>
          <p:cNvSpPr txBox="1"/>
          <p:nvPr/>
        </p:nvSpPr>
        <p:spPr>
          <a:xfrm>
            <a:off x="5170910" y="4572538"/>
            <a:ext cx="1687090" cy="369332"/>
          </a:xfrm>
          <a:prstGeom prst="rect">
            <a:avLst/>
          </a:prstGeom>
          <a:noFill/>
        </p:spPr>
        <p:txBody>
          <a:bodyPr wrap="square" rtlCol="0">
            <a:spAutoFit/>
          </a:bodyPr>
          <a:lstStyle/>
          <a:p>
            <a:r>
              <a:rPr lang="en-US" dirty="0"/>
              <a:t>Model Training</a:t>
            </a:r>
            <a:endParaRPr lang="en-IN" dirty="0"/>
          </a:p>
        </p:txBody>
      </p:sp>
      <p:sp>
        <p:nvSpPr>
          <p:cNvPr id="30" name="TextBox 29">
            <a:extLst>
              <a:ext uri="{FF2B5EF4-FFF2-40B4-BE49-F238E27FC236}">
                <a16:creationId xmlns:a16="http://schemas.microsoft.com/office/drawing/2014/main" id="{55B0E2D1-C355-F81B-8922-12F24E96D1AC}"/>
              </a:ext>
            </a:extLst>
          </p:cNvPr>
          <p:cNvSpPr txBox="1"/>
          <p:nvPr/>
        </p:nvSpPr>
        <p:spPr>
          <a:xfrm>
            <a:off x="2344605" y="5502287"/>
            <a:ext cx="1574252" cy="369332"/>
          </a:xfrm>
          <a:prstGeom prst="rect">
            <a:avLst/>
          </a:prstGeom>
          <a:noFill/>
        </p:spPr>
        <p:txBody>
          <a:bodyPr wrap="square" rtlCol="0">
            <a:spAutoFit/>
          </a:bodyPr>
          <a:lstStyle/>
          <a:p>
            <a:r>
              <a:rPr lang="en-US" dirty="0"/>
              <a:t>Trained Model</a:t>
            </a:r>
            <a:endParaRPr lang="en-IN" dirty="0"/>
          </a:p>
        </p:txBody>
      </p:sp>
      <p:sp>
        <p:nvSpPr>
          <p:cNvPr id="31" name="TextBox 30">
            <a:extLst>
              <a:ext uri="{FF2B5EF4-FFF2-40B4-BE49-F238E27FC236}">
                <a16:creationId xmlns:a16="http://schemas.microsoft.com/office/drawing/2014/main" id="{B13CD2F7-3E63-A95A-D331-55E29E95D842}"/>
              </a:ext>
            </a:extLst>
          </p:cNvPr>
          <p:cNvSpPr txBox="1"/>
          <p:nvPr/>
        </p:nvSpPr>
        <p:spPr>
          <a:xfrm>
            <a:off x="7208932" y="5715000"/>
            <a:ext cx="1923547" cy="369332"/>
          </a:xfrm>
          <a:prstGeom prst="rect">
            <a:avLst/>
          </a:prstGeom>
          <a:noFill/>
        </p:spPr>
        <p:txBody>
          <a:bodyPr wrap="square" rtlCol="0">
            <a:spAutoFit/>
          </a:bodyPr>
          <a:lstStyle/>
          <a:p>
            <a:r>
              <a:rPr lang="en-US" dirty="0"/>
              <a:t>Model Evaluation</a:t>
            </a:r>
            <a:endParaRPr lang="en-IN" dirty="0"/>
          </a:p>
        </p:txBody>
      </p:sp>
      <p:sp>
        <p:nvSpPr>
          <p:cNvPr id="32" name="TextBox 31">
            <a:extLst>
              <a:ext uri="{FF2B5EF4-FFF2-40B4-BE49-F238E27FC236}">
                <a16:creationId xmlns:a16="http://schemas.microsoft.com/office/drawing/2014/main" id="{EA005985-FB6B-AEEA-8211-3D21C6351415}"/>
              </a:ext>
            </a:extLst>
          </p:cNvPr>
          <p:cNvSpPr txBox="1"/>
          <p:nvPr/>
        </p:nvSpPr>
        <p:spPr>
          <a:xfrm>
            <a:off x="10343588" y="3420312"/>
            <a:ext cx="1524000" cy="369332"/>
          </a:xfrm>
          <a:prstGeom prst="rect">
            <a:avLst/>
          </a:prstGeom>
          <a:noFill/>
        </p:spPr>
        <p:txBody>
          <a:bodyPr wrap="square" rtlCol="0">
            <a:spAutoFit/>
          </a:bodyPr>
          <a:lstStyle/>
          <a:p>
            <a:r>
              <a:rPr lang="en-US" dirty="0"/>
              <a:t>Testing Data</a:t>
            </a:r>
            <a:endParaRPr lang="en-IN" dirty="0"/>
          </a:p>
        </p:txBody>
      </p:sp>
      <p:sp>
        <p:nvSpPr>
          <p:cNvPr id="33" name="TextBox 32">
            <a:extLst>
              <a:ext uri="{FF2B5EF4-FFF2-40B4-BE49-F238E27FC236}">
                <a16:creationId xmlns:a16="http://schemas.microsoft.com/office/drawing/2014/main" id="{467E711C-61C6-1882-6440-935296326B9C}"/>
              </a:ext>
            </a:extLst>
          </p:cNvPr>
          <p:cNvSpPr txBox="1"/>
          <p:nvPr/>
        </p:nvSpPr>
        <p:spPr>
          <a:xfrm>
            <a:off x="8203076" y="3420312"/>
            <a:ext cx="1524000" cy="369332"/>
          </a:xfrm>
          <a:prstGeom prst="rect">
            <a:avLst/>
          </a:prstGeom>
          <a:noFill/>
        </p:spPr>
        <p:txBody>
          <a:bodyPr wrap="square" rtlCol="0">
            <a:spAutoFit/>
          </a:bodyPr>
          <a:lstStyle/>
          <a:p>
            <a:r>
              <a:rPr lang="en-US" dirty="0"/>
              <a:t>Training Data</a:t>
            </a:r>
            <a:endParaRPr lang="en-IN" dirty="0"/>
          </a:p>
        </p:txBody>
      </p:sp>
      <p:cxnSp>
        <p:nvCxnSpPr>
          <p:cNvPr id="13" name="Straight Arrow Connector 12">
            <a:extLst>
              <a:ext uri="{FF2B5EF4-FFF2-40B4-BE49-F238E27FC236}">
                <a16:creationId xmlns:a16="http://schemas.microsoft.com/office/drawing/2014/main" id="{E274756F-AA69-D04E-A177-24DCF6AC6303}"/>
              </a:ext>
            </a:extLst>
          </p:cNvPr>
          <p:cNvCxnSpPr/>
          <p:nvPr/>
        </p:nvCxnSpPr>
        <p:spPr>
          <a:xfrm>
            <a:off x="2330025" y="2286000"/>
            <a:ext cx="7765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33DADA5-AA21-89F7-A452-983D0E4BB4DA}"/>
              </a:ext>
            </a:extLst>
          </p:cNvPr>
          <p:cNvCxnSpPr>
            <a:cxnSpLocks/>
          </p:cNvCxnSpPr>
          <p:nvPr/>
        </p:nvCxnSpPr>
        <p:spPr>
          <a:xfrm>
            <a:off x="4348733" y="2286000"/>
            <a:ext cx="8221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42CC24D8-CF79-ABE4-255B-025CE58BF14C}"/>
              </a:ext>
            </a:extLst>
          </p:cNvPr>
          <p:cNvCxnSpPr>
            <a:cxnSpLocks/>
          </p:cNvCxnSpPr>
          <p:nvPr/>
        </p:nvCxnSpPr>
        <p:spPr>
          <a:xfrm flipV="1">
            <a:off x="6377113" y="1061220"/>
            <a:ext cx="2840249" cy="1152913"/>
          </a:xfrm>
          <a:prstGeom prst="bentConnector3">
            <a:avLst>
              <a:gd name="adj1" fmla="val 5000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4AD3895-CA3B-9098-57D0-BA590594EF44}"/>
              </a:ext>
            </a:extLst>
          </p:cNvPr>
          <p:cNvCxnSpPr/>
          <p:nvPr/>
        </p:nvCxnSpPr>
        <p:spPr>
          <a:xfrm>
            <a:off x="3868605" y="5334000"/>
            <a:ext cx="35227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C2314E73-66B0-97AD-C2A9-F2B9AF840283}"/>
              </a:ext>
            </a:extLst>
          </p:cNvPr>
          <p:cNvCxnSpPr>
            <a:stCxn id="32" idx="2"/>
          </p:cNvCxnSpPr>
          <p:nvPr/>
        </p:nvCxnSpPr>
        <p:spPr>
          <a:xfrm rot="5400000">
            <a:off x="9124817" y="3353229"/>
            <a:ext cx="1544356" cy="24171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3EB44405-E886-0D2A-12BE-486E2AD55246}"/>
              </a:ext>
            </a:extLst>
          </p:cNvPr>
          <p:cNvCxnSpPr>
            <a:cxnSpLocks/>
            <a:stCxn id="33" idx="2"/>
          </p:cNvCxnSpPr>
          <p:nvPr/>
        </p:nvCxnSpPr>
        <p:spPr>
          <a:xfrm rot="5400000">
            <a:off x="7596560" y="2822484"/>
            <a:ext cx="401356" cy="23356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7138A627-E96E-F3A1-D07E-73D12647E188}"/>
              </a:ext>
            </a:extLst>
          </p:cNvPr>
          <p:cNvCxnSpPr/>
          <p:nvPr/>
        </p:nvCxnSpPr>
        <p:spPr>
          <a:xfrm flipH="1">
            <a:off x="3913834" y="4419600"/>
            <a:ext cx="1289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4B6193E2-F01F-A92D-0BC9-CB6C0EA7578D}"/>
              </a:ext>
            </a:extLst>
          </p:cNvPr>
          <p:cNvCxnSpPr/>
          <p:nvPr/>
        </p:nvCxnSpPr>
        <p:spPr>
          <a:xfrm rot="5400000">
            <a:off x="8910745" y="1596084"/>
            <a:ext cx="680161" cy="5715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8453C066-D401-E665-F430-CD38245FD4E0}"/>
              </a:ext>
            </a:extLst>
          </p:cNvPr>
          <p:cNvCxnSpPr>
            <a:cxnSpLocks/>
          </p:cNvCxnSpPr>
          <p:nvPr/>
        </p:nvCxnSpPr>
        <p:spPr>
          <a:xfrm rot="16200000" flipH="1">
            <a:off x="10095462" y="1588302"/>
            <a:ext cx="680161" cy="571500"/>
          </a:xfrm>
          <a:prstGeom prst="bentConnector3">
            <a:avLst>
              <a:gd name="adj1" fmla="val 49999"/>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Text Vectorization and Word Embedding | Guide to Master NLP (Part 5)">
            <a:extLst>
              <a:ext uri="{FF2B5EF4-FFF2-40B4-BE49-F238E27FC236}">
                <a16:creationId xmlns:a16="http://schemas.microsoft.com/office/drawing/2014/main" id="{A02CD528-9EBD-65FB-BB1B-BDB4415CFB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87395" y="3141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460DEA7E-AE0F-AD61-894E-7C9558543E7F}"/>
              </a:ext>
            </a:extLst>
          </p:cNvPr>
          <p:cNvSpPr/>
          <p:nvPr/>
        </p:nvSpPr>
        <p:spPr>
          <a:xfrm>
            <a:off x="9021106" y="603097"/>
            <a:ext cx="266289" cy="146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1B8851B1-1C57-7D62-B227-B7108D6710C2}"/>
              </a:ext>
            </a:extLst>
          </p:cNvPr>
          <p:cNvPicPr>
            <a:picLocks noChangeAspect="1"/>
          </p:cNvPicPr>
          <p:nvPr/>
        </p:nvPicPr>
        <p:blipFill>
          <a:blip r:embed="rId10"/>
          <a:stretch>
            <a:fillRect/>
          </a:stretch>
        </p:blipFill>
        <p:spPr>
          <a:xfrm>
            <a:off x="5255351" y="1478181"/>
            <a:ext cx="1338369" cy="1338369"/>
          </a:xfrm>
          <a:prstGeom prst="rect">
            <a:avLst/>
          </a:prstGeom>
        </p:spPr>
      </p:pic>
      <p:sp>
        <p:nvSpPr>
          <p:cNvPr id="21" name="TextBox 20">
            <a:extLst>
              <a:ext uri="{FF2B5EF4-FFF2-40B4-BE49-F238E27FC236}">
                <a16:creationId xmlns:a16="http://schemas.microsoft.com/office/drawing/2014/main" id="{13851F92-9B20-027C-9A0E-587E403790A7}"/>
              </a:ext>
            </a:extLst>
          </p:cNvPr>
          <p:cNvSpPr txBox="1"/>
          <p:nvPr/>
        </p:nvSpPr>
        <p:spPr>
          <a:xfrm>
            <a:off x="4893329" y="2769089"/>
            <a:ext cx="1964671" cy="369332"/>
          </a:xfrm>
          <a:prstGeom prst="rect">
            <a:avLst/>
          </a:prstGeom>
          <a:noFill/>
        </p:spPr>
        <p:txBody>
          <a:bodyPr wrap="square" rtlCol="0">
            <a:spAutoFit/>
          </a:bodyPr>
          <a:lstStyle/>
          <a:p>
            <a:r>
              <a:rPr lang="en-US" dirty="0"/>
              <a:t>Data Preprocessing</a:t>
            </a:r>
            <a:endParaRPr lang="en-IN" dirty="0"/>
          </a:p>
        </p:txBody>
      </p:sp>
    </p:spTree>
    <p:extLst>
      <p:ext uri="{BB962C8B-B14F-4D97-AF65-F5344CB8AC3E}">
        <p14:creationId xmlns:p14="http://schemas.microsoft.com/office/powerpoint/2010/main" val="405018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531252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METHODOLOGIES</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1714500" y="1752600"/>
            <a:ext cx="9486901" cy="461665"/>
          </a:xfrm>
          <a:prstGeom prst="rect">
            <a:avLst/>
          </a:prstGeom>
          <a:noFill/>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13</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847A1A22-F811-39AC-F40E-904AB55F184E}"/>
              </a:ext>
            </a:extLst>
          </p:cNvPr>
          <p:cNvSpPr txBox="1"/>
          <p:nvPr/>
        </p:nvSpPr>
        <p:spPr>
          <a:xfrm>
            <a:off x="1981200" y="1524000"/>
            <a:ext cx="8001000" cy="2677656"/>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Methodologies:</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SVM</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Decision Trees</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Random Forest</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Logistic Regression</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KNN</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Multinomial NB</a:t>
            </a:r>
          </a:p>
        </p:txBody>
      </p:sp>
    </p:spTree>
    <p:extLst>
      <p:ext uri="{BB962C8B-B14F-4D97-AF65-F5344CB8AC3E}">
        <p14:creationId xmlns:p14="http://schemas.microsoft.com/office/powerpoint/2010/main" val="53773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70451"/>
            <a:ext cx="5312520" cy="628377"/>
          </a:xfrm>
          <a:prstGeom prst="rect">
            <a:avLst/>
          </a:prstGeom>
        </p:spPr>
        <p:txBody>
          <a:bodyPr vert="horz" wrap="square" lIns="0" tIns="12700" rIns="0" bIns="0" rtlCol="0">
            <a:spAutoFit/>
          </a:bodyPr>
          <a:lstStyle/>
          <a:p>
            <a:pPr marL="12700">
              <a:spcBef>
                <a:spcPts val="100"/>
              </a:spcBef>
            </a:pPr>
            <a:r>
              <a:rPr lang="en-US" spc="-10" dirty="0">
                <a:latin typeface="Times New Roman" panose="02020603050405020304" pitchFamily="18" charset="0"/>
                <a:cs typeface="Times New Roman" panose="02020603050405020304" pitchFamily="18" charset="0"/>
              </a:rPr>
              <a:t>CONT…</a:t>
            </a:r>
            <a:endParaRPr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1714500" y="1752600"/>
            <a:ext cx="9486901" cy="461665"/>
          </a:xfrm>
          <a:prstGeom prst="rect">
            <a:avLst/>
          </a:prstGeom>
          <a:noFill/>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14</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847A1A22-F811-39AC-F40E-904AB55F184E}"/>
              </a:ext>
            </a:extLst>
          </p:cNvPr>
          <p:cNvSpPr txBox="1"/>
          <p:nvPr/>
        </p:nvSpPr>
        <p:spPr>
          <a:xfrm>
            <a:off x="800100" y="1262755"/>
            <a:ext cx="9372600" cy="3077766"/>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Support Vector Machines:</a:t>
            </a:r>
          </a:p>
          <a:p>
            <a:pPr algn="just"/>
            <a:endParaRPr lang="en-IN" sz="500" b="1" dirty="0">
              <a:latin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SVMs are a well-known machine learning method for recognising fake news. SVMs are effective at handling high-dimensional data, making them suitable for analysing textual data. SVMs operate by identifying the hyperplane that best divides data into various classes. Real and fake news would be the classes in the fake news detection scenario. </a:t>
            </a:r>
          </a:p>
          <a:p>
            <a:pPr algn="just"/>
            <a:endParaRPr lang="en-IN" sz="500" dirty="0">
              <a:solidFill>
                <a:srgbClr val="00000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During training, the SVM algorithm learns the optimal hyperplane that separates the real and fake news samples. Once trained, the SVM model may be used to categorise new samples as either true or fake news.</a:t>
            </a:r>
            <a:endParaRPr lang="en-IN" sz="2000" dirty="0">
              <a:effectLst/>
              <a:latin typeface="Calibri" panose="020F0502020204030204" pitchFamily="34" charset="0"/>
              <a:ea typeface="Calibri" panose="020F0502020204030204" pitchFamily="34" charset="0"/>
            </a:endParaRPr>
          </a:p>
          <a:p>
            <a:pPr algn="just"/>
            <a:endParaRPr lang="en-IN" sz="2000" b="1" dirty="0">
              <a:latin typeface="Times New Roman" panose="02020603050405020304" pitchFamily="18" charset="0"/>
              <a:cs typeface="Times New Roman" panose="02020603050405020304" pitchFamily="18" charset="0"/>
            </a:endParaRPr>
          </a:p>
        </p:txBody>
      </p:sp>
      <p:pic>
        <p:nvPicPr>
          <p:cNvPr id="5" name="image4.png">
            <a:extLst>
              <a:ext uri="{FF2B5EF4-FFF2-40B4-BE49-F238E27FC236}">
                <a16:creationId xmlns:a16="http://schemas.microsoft.com/office/drawing/2014/main" id="{F833FF5F-23D1-B688-3EF5-B661F57EF075}"/>
              </a:ext>
            </a:extLst>
          </p:cNvPr>
          <p:cNvPicPr/>
          <p:nvPr/>
        </p:nvPicPr>
        <p:blipFill>
          <a:blip r:embed="rId3"/>
          <a:srcRect/>
          <a:stretch>
            <a:fillRect/>
          </a:stretch>
        </p:blipFill>
        <p:spPr>
          <a:xfrm>
            <a:off x="5486400" y="3886200"/>
            <a:ext cx="4495800" cy="2325370"/>
          </a:xfrm>
          <a:prstGeom prst="rect">
            <a:avLst/>
          </a:prstGeom>
          <a:ln/>
        </p:spPr>
      </p:pic>
    </p:spTree>
    <p:extLst>
      <p:ext uri="{BB962C8B-B14F-4D97-AF65-F5344CB8AC3E}">
        <p14:creationId xmlns:p14="http://schemas.microsoft.com/office/powerpoint/2010/main" val="365573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24CA54-9693-8A1C-44EF-50E05707783E}"/>
              </a:ext>
            </a:extLst>
          </p:cNvPr>
          <p:cNvSpPr>
            <a:spLocks noGrp="1"/>
          </p:cNvSpPr>
          <p:nvPr>
            <p:ph type="body" idx="1"/>
          </p:nvPr>
        </p:nvSpPr>
        <p:spPr>
          <a:xfrm>
            <a:off x="990600" y="1295400"/>
            <a:ext cx="10893725" cy="3293209"/>
          </a:xfrm>
        </p:spPr>
        <p:txBody>
          <a:bodyPr/>
          <a:lstStyle/>
          <a:p>
            <a:pPr algn="just"/>
            <a:r>
              <a:rPr lang="en-IN" b="1" dirty="0">
                <a:latin typeface="Times New Roman" panose="02020603050405020304" pitchFamily="18" charset="0"/>
                <a:cs typeface="Times New Roman" panose="02020603050405020304" pitchFamily="18" charset="0"/>
              </a:rPr>
              <a:t>Decision Trees:</a:t>
            </a:r>
            <a:r>
              <a:rPr lang="en-IN" sz="2000" b="1" dirty="0">
                <a:latin typeface="Times New Roman" panose="02020603050405020304" pitchFamily="18" charset="0"/>
                <a:cs typeface="Times New Roman" panose="02020603050405020304" pitchFamily="18" charset="0"/>
              </a:rPr>
              <a:t> </a:t>
            </a:r>
          </a:p>
          <a:p>
            <a:pPr algn="just"/>
            <a:endParaRPr lang="en-IN" sz="500" b="1" dirty="0">
              <a:latin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Popular machine learning algorithms include decision trees, which is widely used for classification problems. Decision trees are implemented in the context of detecting fake news to pinpoint the essential traits or characteristics that support the genuineness of news stories. The decision tree algorithm works by recursively splitting the dataset based on the most informative feature, creating a tree-like structure of decisions that leads to a final prediction.</a:t>
            </a:r>
          </a:p>
          <a:p>
            <a:pPr algn="just"/>
            <a:endParaRPr lang="en-IN" sz="500" dirty="0">
              <a:solidFill>
                <a:srgbClr val="00000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The final decision is based on the leaf node of the tree, which indicates whether the news article is real or fake. The advantage of decision tree algorithm for fake news detection is its interpretability, as the tree structure provides insights into the key features that distinguish between real and fake news.</a:t>
            </a:r>
            <a:endParaRPr lang="en-IN" sz="2000" b="1" dirty="0">
              <a:latin typeface="Times New Roman" panose="02020603050405020304" pitchFamily="18" charset="0"/>
              <a:cs typeface="Times New Roman" panose="02020603050405020304" pitchFamily="18" charset="0"/>
            </a:endParaRPr>
          </a:p>
          <a:p>
            <a:pPr algn="just"/>
            <a:endParaRPr lang="en-IN" sz="2000" dirty="0"/>
          </a:p>
        </p:txBody>
      </p:sp>
      <p:sp>
        <p:nvSpPr>
          <p:cNvPr id="4" name="Footer Placeholder 3">
            <a:extLst>
              <a:ext uri="{FF2B5EF4-FFF2-40B4-BE49-F238E27FC236}">
                <a16:creationId xmlns:a16="http://schemas.microsoft.com/office/drawing/2014/main" id="{8C958D55-1A3E-98D5-264B-EF03DFCF50C5}"/>
              </a:ext>
            </a:extLst>
          </p:cNvPr>
          <p:cNvSpPr>
            <a:spLocks noGrp="1"/>
          </p:cNvSpPr>
          <p:nvPr>
            <p:ph type="ftr" sz="quarter" idx="5"/>
          </p:nvPr>
        </p:nvSpPr>
        <p:spPr>
          <a:xfrm>
            <a:off x="3657600" y="6345832"/>
            <a:ext cx="4953000" cy="553998"/>
          </a:xfrm>
        </p:spPr>
        <p:txBody>
          <a:bodyPr/>
          <a:lstStyle/>
          <a:p>
            <a:r>
              <a:rPr lang="en-US" dirty="0"/>
              <a:t>Department of Computer Science and Engineering</a:t>
            </a:r>
          </a:p>
        </p:txBody>
      </p:sp>
      <p:sp>
        <p:nvSpPr>
          <p:cNvPr id="5" name="Date Placeholder 4">
            <a:extLst>
              <a:ext uri="{FF2B5EF4-FFF2-40B4-BE49-F238E27FC236}">
                <a16:creationId xmlns:a16="http://schemas.microsoft.com/office/drawing/2014/main" id="{174D7CD5-B942-79E5-8EEC-538EDC244954}"/>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9B6CF63A-AAB8-2F18-77C4-E136D492D28D}"/>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15</a:t>
            </a:fld>
            <a:endParaRPr lang="en-IN" dirty="0"/>
          </a:p>
        </p:txBody>
      </p:sp>
      <p:sp>
        <p:nvSpPr>
          <p:cNvPr id="7" name="Title 1">
            <a:extLst>
              <a:ext uri="{FF2B5EF4-FFF2-40B4-BE49-F238E27FC236}">
                <a16:creationId xmlns:a16="http://schemas.microsoft.com/office/drawing/2014/main" id="{441F0C16-F400-4309-5F0C-A40B8D74B1C7}"/>
              </a:ext>
            </a:extLst>
          </p:cNvPr>
          <p:cNvSpPr>
            <a:spLocks noGrp="1"/>
          </p:cNvSpPr>
          <p:nvPr>
            <p:ph type="title"/>
          </p:nvPr>
        </p:nvSpPr>
        <p:spPr>
          <a:xfrm>
            <a:off x="2750820" y="381000"/>
            <a:ext cx="5295900" cy="635000"/>
          </a:xfrm>
        </p:spPr>
        <p:txBody>
          <a:bodyPr/>
          <a:lstStyle/>
          <a:p>
            <a:r>
              <a:rPr lang="en-US" dirty="0">
                <a:latin typeface="Times New Roman" panose="02020603050405020304" pitchFamily="18" charset="0"/>
                <a:cs typeface="Times New Roman" panose="02020603050405020304" pitchFamily="18" charset="0"/>
              </a:rPr>
              <a:t>CONT…</a:t>
            </a:r>
            <a:endParaRPr lang="en-IN" dirty="0">
              <a:latin typeface="Times New Roman" panose="02020603050405020304" pitchFamily="18" charset="0"/>
              <a:cs typeface="Times New Roman" panose="02020603050405020304" pitchFamily="18" charset="0"/>
            </a:endParaRPr>
          </a:p>
        </p:txBody>
      </p:sp>
      <p:pic>
        <p:nvPicPr>
          <p:cNvPr id="8" name="image3.png">
            <a:extLst>
              <a:ext uri="{FF2B5EF4-FFF2-40B4-BE49-F238E27FC236}">
                <a16:creationId xmlns:a16="http://schemas.microsoft.com/office/drawing/2014/main" id="{5FF19D41-A1D7-1B2B-E6DF-368728ADCA55}"/>
              </a:ext>
            </a:extLst>
          </p:cNvPr>
          <p:cNvPicPr/>
          <p:nvPr/>
        </p:nvPicPr>
        <p:blipFill>
          <a:blip r:embed="rId2"/>
          <a:srcRect/>
          <a:stretch>
            <a:fillRect/>
          </a:stretch>
        </p:blipFill>
        <p:spPr>
          <a:xfrm>
            <a:off x="3962400" y="4250332"/>
            <a:ext cx="2971800" cy="2226668"/>
          </a:xfrm>
          <a:prstGeom prst="rect">
            <a:avLst/>
          </a:prstGeom>
          <a:ln/>
        </p:spPr>
      </p:pic>
    </p:spTree>
    <p:extLst>
      <p:ext uri="{BB962C8B-B14F-4D97-AF65-F5344CB8AC3E}">
        <p14:creationId xmlns:p14="http://schemas.microsoft.com/office/powerpoint/2010/main" val="273920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A32E8D-7EDA-20D9-4C21-5E99DA3C95C5}"/>
              </a:ext>
            </a:extLst>
          </p:cNvPr>
          <p:cNvSpPr>
            <a:spLocks noGrp="1"/>
          </p:cNvSpPr>
          <p:nvPr>
            <p:ph type="body" idx="1"/>
          </p:nvPr>
        </p:nvSpPr>
        <p:spPr>
          <a:xfrm>
            <a:off x="990600" y="1371600"/>
            <a:ext cx="10893725" cy="2970044"/>
          </a:xfrm>
        </p:spPr>
        <p:txBody>
          <a:bodyPr/>
          <a:lstStyle/>
          <a:p>
            <a:pPr algn="just"/>
            <a:r>
              <a:rPr lang="en-IN" sz="2400" b="1" dirty="0">
                <a:latin typeface="Times New Roman" panose="02020603050405020304" pitchFamily="18" charset="0"/>
                <a:cs typeface="Times New Roman" panose="02020603050405020304" pitchFamily="18" charset="0"/>
              </a:rPr>
              <a:t>Random Forest: </a:t>
            </a:r>
          </a:p>
          <a:p>
            <a:pPr algn="just"/>
            <a:endParaRPr lang="en-IN" sz="500" b="1" dirty="0">
              <a:latin typeface="Times New Roman" panose="02020603050405020304" pitchFamily="18" charset="0"/>
              <a:cs typeface="Times New Roman" panose="02020603050405020304" pitchFamily="18" charset="0"/>
            </a:endParaRPr>
          </a:p>
          <a:p>
            <a:pPr algn="just"/>
            <a:r>
              <a:rPr lang="en-IN" sz="2000" dirty="0">
                <a:solidFill>
                  <a:srgbClr val="333333"/>
                </a:solidFill>
                <a:effectLst/>
                <a:latin typeface="Times New Roman" panose="02020603050405020304" pitchFamily="18" charset="0"/>
                <a:ea typeface="Times New Roman" panose="02020603050405020304" pitchFamily="18" charset="0"/>
              </a:rPr>
              <a:t>With the help of the machine learning technique known as Random Forest, the model's accuracy and robustness are increased. Multiple decision trees are built utilising various subsets of the training data and features by the Random Forest algorithm. The final classification is based on the consensus of all the decision trees, each of which is trained on a different random sample of the data and features. This enhances the model's capacity for generalisation while reducing overfitting. </a:t>
            </a:r>
            <a:r>
              <a:rPr lang="en-IN" sz="2000" dirty="0">
                <a:solidFill>
                  <a:srgbClr val="333333"/>
                </a:solidFill>
                <a:latin typeface="Times New Roman" panose="02020603050405020304" pitchFamily="18" charset="0"/>
                <a:ea typeface="Times New Roman" panose="02020603050405020304" pitchFamily="18" charset="0"/>
              </a:rPr>
              <a:t>It</a:t>
            </a:r>
            <a:r>
              <a:rPr lang="en-IN" sz="2000" dirty="0">
                <a:solidFill>
                  <a:srgbClr val="333333"/>
                </a:solidFill>
                <a:effectLst/>
                <a:latin typeface="Times New Roman" panose="02020603050405020304" pitchFamily="18" charset="0"/>
                <a:ea typeface="Times New Roman" panose="02020603050405020304" pitchFamily="18" charset="0"/>
              </a:rPr>
              <a:t> can provide insights into the importance of different features in the classification process, which can be useful for understanding the underlying factors that contribute to fake news.</a:t>
            </a:r>
            <a:endParaRPr lang="en-IN" sz="2000" dirty="0"/>
          </a:p>
          <a:p>
            <a:pPr algn="just"/>
            <a:endParaRPr lang="en-IN" dirty="0"/>
          </a:p>
        </p:txBody>
      </p:sp>
      <p:sp>
        <p:nvSpPr>
          <p:cNvPr id="4" name="Footer Placeholder 3">
            <a:extLst>
              <a:ext uri="{FF2B5EF4-FFF2-40B4-BE49-F238E27FC236}">
                <a16:creationId xmlns:a16="http://schemas.microsoft.com/office/drawing/2014/main" id="{FA8522BA-0A9F-9F27-C999-F216265FCDC3}"/>
              </a:ext>
            </a:extLst>
          </p:cNvPr>
          <p:cNvSpPr>
            <a:spLocks noGrp="1"/>
          </p:cNvSpPr>
          <p:nvPr>
            <p:ph type="ftr" sz="quarter" idx="5"/>
          </p:nvPr>
        </p:nvSpPr>
        <p:spPr>
          <a:xfrm>
            <a:off x="3242310" y="6241029"/>
            <a:ext cx="4998720" cy="553998"/>
          </a:xfrm>
        </p:spPr>
        <p:txBody>
          <a:bodyPr/>
          <a:lstStyle/>
          <a:p>
            <a:r>
              <a:rPr lang="en-US" dirty="0"/>
              <a:t>Department of Computer Science and Engineering</a:t>
            </a:r>
          </a:p>
        </p:txBody>
      </p:sp>
      <p:sp>
        <p:nvSpPr>
          <p:cNvPr id="5" name="Date Placeholder 4">
            <a:extLst>
              <a:ext uri="{FF2B5EF4-FFF2-40B4-BE49-F238E27FC236}">
                <a16:creationId xmlns:a16="http://schemas.microsoft.com/office/drawing/2014/main" id="{E141B836-C096-4631-CD97-3A9F52EDD980}"/>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1B8C182D-3258-DAAE-5789-5001C7C1281F}"/>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16</a:t>
            </a:fld>
            <a:endParaRPr lang="en-IN" dirty="0"/>
          </a:p>
        </p:txBody>
      </p:sp>
      <p:sp>
        <p:nvSpPr>
          <p:cNvPr id="7" name="Title 1">
            <a:extLst>
              <a:ext uri="{FF2B5EF4-FFF2-40B4-BE49-F238E27FC236}">
                <a16:creationId xmlns:a16="http://schemas.microsoft.com/office/drawing/2014/main" id="{64143AC4-77AD-D710-FDAE-C1418D25DCF7}"/>
              </a:ext>
            </a:extLst>
          </p:cNvPr>
          <p:cNvSpPr txBox="1">
            <a:spLocks/>
          </p:cNvSpPr>
          <p:nvPr/>
        </p:nvSpPr>
        <p:spPr>
          <a:xfrm>
            <a:off x="2750820" y="381000"/>
            <a:ext cx="5295900" cy="635000"/>
          </a:xfrm>
          <a:prstGeom prst="rect">
            <a:avLst/>
          </a:prstGeom>
        </p:spPr>
        <p:txBody>
          <a:bodyPr wrap="square" lIns="0" tIns="0" rIns="0" bIns="0">
            <a:spAutoFit/>
          </a:bodyPr>
          <a:lstStyle>
            <a:lvl1pPr>
              <a:defRPr sz="4000" b="1" i="0">
                <a:solidFill>
                  <a:schemeClr val="tx1"/>
                </a:solidFill>
                <a:latin typeface="Calibri"/>
                <a:ea typeface="+mj-ea"/>
                <a:cs typeface="Calibri"/>
              </a:defRPr>
            </a:lvl1pPr>
          </a:lstStyle>
          <a:p>
            <a:r>
              <a:rPr lang="en-US" kern="0">
                <a:latin typeface="Times New Roman" panose="02020603050405020304" pitchFamily="18" charset="0"/>
                <a:cs typeface="Times New Roman" panose="02020603050405020304" pitchFamily="18" charset="0"/>
              </a:rPr>
              <a:t>CONT…</a:t>
            </a:r>
            <a:endParaRPr lang="en-IN" kern="0" dirty="0">
              <a:latin typeface="Times New Roman" panose="02020603050405020304" pitchFamily="18" charset="0"/>
              <a:cs typeface="Times New Roman" panose="02020603050405020304" pitchFamily="18" charset="0"/>
            </a:endParaRPr>
          </a:p>
        </p:txBody>
      </p:sp>
      <p:pic>
        <p:nvPicPr>
          <p:cNvPr id="8" name="image6.png">
            <a:extLst>
              <a:ext uri="{FF2B5EF4-FFF2-40B4-BE49-F238E27FC236}">
                <a16:creationId xmlns:a16="http://schemas.microsoft.com/office/drawing/2014/main" id="{4F3661AA-D9D1-5169-40D3-7932A34AF51A}"/>
              </a:ext>
            </a:extLst>
          </p:cNvPr>
          <p:cNvPicPr/>
          <p:nvPr/>
        </p:nvPicPr>
        <p:blipFill>
          <a:blip r:embed="rId2"/>
          <a:srcRect/>
          <a:stretch>
            <a:fillRect/>
          </a:stretch>
        </p:blipFill>
        <p:spPr>
          <a:xfrm>
            <a:off x="6909408" y="3598159"/>
            <a:ext cx="4610100" cy="2642870"/>
          </a:xfrm>
          <a:prstGeom prst="rect">
            <a:avLst/>
          </a:prstGeom>
          <a:ln/>
        </p:spPr>
      </p:pic>
    </p:spTree>
    <p:extLst>
      <p:ext uri="{BB962C8B-B14F-4D97-AF65-F5344CB8AC3E}">
        <p14:creationId xmlns:p14="http://schemas.microsoft.com/office/powerpoint/2010/main" val="20524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303E34-BBDB-51C8-BACD-8DD0D1707462}"/>
              </a:ext>
            </a:extLst>
          </p:cNvPr>
          <p:cNvSpPr>
            <a:spLocks noGrp="1"/>
          </p:cNvSpPr>
          <p:nvPr>
            <p:ph type="body" idx="1"/>
          </p:nvPr>
        </p:nvSpPr>
        <p:spPr>
          <a:xfrm>
            <a:off x="914400" y="1365562"/>
            <a:ext cx="10893725" cy="2985433"/>
          </a:xfrm>
        </p:spPr>
        <p:txBody>
          <a:bodyPr/>
          <a:lstStyle/>
          <a:p>
            <a:pPr algn="just"/>
            <a:r>
              <a:rPr lang="en-IN" b="1" dirty="0">
                <a:latin typeface="Times New Roman" panose="02020603050405020304" pitchFamily="18" charset="0"/>
                <a:cs typeface="Times New Roman" panose="02020603050405020304" pitchFamily="18" charset="0"/>
              </a:rPr>
              <a:t>Logistic Regression: </a:t>
            </a:r>
          </a:p>
          <a:p>
            <a:pPr algn="just"/>
            <a:endParaRPr lang="en-IN" sz="500" b="1" dirty="0">
              <a:latin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In binary classification situations, where the objective is to predict the probability of a binary outcome </a:t>
            </a:r>
            <a:r>
              <a:rPr lang="en-IN" sz="2000" dirty="0">
                <a:solidFill>
                  <a:srgbClr val="000000"/>
                </a:solidFill>
                <a:latin typeface="Times New Roman" panose="02020603050405020304" pitchFamily="18" charset="0"/>
                <a:ea typeface="Times New Roman" panose="02020603050405020304" pitchFamily="18" charset="0"/>
              </a:rPr>
              <a:t>such as(yes/no),</a:t>
            </a:r>
            <a:r>
              <a:rPr lang="en-IN" sz="2000" dirty="0">
                <a:solidFill>
                  <a:srgbClr val="000000"/>
                </a:solidFill>
                <a:effectLst/>
                <a:latin typeface="Times New Roman" panose="02020603050405020304" pitchFamily="18" charset="0"/>
                <a:ea typeface="Times New Roman" panose="02020603050405020304" pitchFamily="18" charset="0"/>
              </a:rPr>
              <a:t> logistic regression is a statistical model that is frequently utilised. The news article being fake or authentic can be predicted, in the context of fake news identification using a collection of features taken from the article.</a:t>
            </a:r>
            <a:endParaRPr lang="en-IN" sz="2000" dirty="0">
              <a:latin typeface="Calibri" panose="020F0502020204030204" pitchFamily="34" charset="0"/>
              <a:ea typeface="Calibri" panose="020F0502020204030204" pitchFamily="34" charset="0"/>
            </a:endParaRPr>
          </a:p>
          <a:p>
            <a:pPr algn="just"/>
            <a:endParaRPr lang="en-IN" sz="500" dirty="0">
              <a:solidFill>
                <a:srgbClr val="00000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The input features are converted by the logistic regression model into a probability value between 0 and 1, with values closer to 1 indicating a higher likelihood that the article is a forgery and values closer to 1 indicating that the article is true.</a:t>
            </a:r>
            <a:endParaRPr lang="en-IN" sz="2000" dirty="0"/>
          </a:p>
          <a:p>
            <a:pPr algn="just"/>
            <a:endParaRPr lang="en-IN" sz="2000" dirty="0"/>
          </a:p>
        </p:txBody>
      </p:sp>
      <p:sp>
        <p:nvSpPr>
          <p:cNvPr id="4" name="Footer Placeholder 3">
            <a:extLst>
              <a:ext uri="{FF2B5EF4-FFF2-40B4-BE49-F238E27FC236}">
                <a16:creationId xmlns:a16="http://schemas.microsoft.com/office/drawing/2014/main" id="{131276B8-525F-4B73-7907-F969F49051DA}"/>
              </a:ext>
            </a:extLst>
          </p:cNvPr>
          <p:cNvSpPr>
            <a:spLocks noGrp="1"/>
          </p:cNvSpPr>
          <p:nvPr>
            <p:ph type="ftr" sz="quarter" idx="5"/>
          </p:nvPr>
        </p:nvSpPr>
        <p:spPr>
          <a:xfrm>
            <a:off x="4145280" y="6377940"/>
            <a:ext cx="4693920" cy="553998"/>
          </a:xfrm>
        </p:spPr>
        <p:txBody>
          <a:bodyPr/>
          <a:lstStyle/>
          <a:p>
            <a:r>
              <a:rPr lang="en-US" dirty="0"/>
              <a:t>Department of Computer Science and Engineering</a:t>
            </a:r>
          </a:p>
        </p:txBody>
      </p:sp>
      <p:sp>
        <p:nvSpPr>
          <p:cNvPr id="5" name="Date Placeholder 4">
            <a:extLst>
              <a:ext uri="{FF2B5EF4-FFF2-40B4-BE49-F238E27FC236}">
                <a16:creationId xmlns:a16="http://schemas.microsoft.com/office/drawing/2014/main" id="{E551D776-8125-B166-821B-0340F27FB748}"/>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65E8ACB4-238D-B683-88CE-AD433A3F20E8}"/>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17</a:t>
            </a:fld>
            <a:endParaRPr lang="en-IN" dirty="0"/>
          </a:p>
        </p:txBody>
      </p:sp>
      <p:sp>
        <p:nvSpPr>
          <p:cNvPr id="7" name="Title 1">
            <a:extLst>
              <a:ext uri="{FF2B5EF4-FFF2-40B4-BE49-F238E27FC236}">
                <a16:creationId xmlns:a16="http://schemas.microsoft.com/office/drawing/2014/main" id="{E22D5FFB-4116-17E8-BE0D-82A2015C8939}"/>
              </a:ext>
            </a:extLst>
          </p:cNvPr>
          <p:cNvSpPr>
            <a:spLocks noGrp="1"/>
          </p:cNvSpPr>
          <p:nvPr>
            <p:ph type="title"/>
          </p:nvPr>
        </p:nvSpPr>
        <p:spPr>
          <a:xfrm>
            <a:off x="2750820" y="381000"/>
            <a:ext cx="5295900" cy="635000"/>
          </a:xfrm>
        </p:spPr>
        <p:txBody>
          <a:bodyPr/>
          <a:lstStyle/>
          <a:p>
            <a:r>
              <a:rPr lang="en-US" dirty="0">
                <a:latin typeface="Times New Roman" panose="02020603050405020304" pitchFamily="18" charset="0"/>
                <a:cs typeface="Times New Roman" panose="02020603050405020304" pitchFamily="18" charset="0"/>
              </a:rPr>
              <a:t>CONT…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64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95EA990-7B0F-4A9A-9CBE-6FF1F6C40801}"/>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8D7B602A-85F2-06D3-893D-7231D8DB6B0D}"/>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18</a:t>
            </a:fld>
            <a:endParaRPr lang="en-IN" dirty="0"/>
          </a:p>
        </p:txBody>
      </p:sp>
      <p:sp>
        <p:nvSpPr>
          <p:cNvPr id="7" name="Title 1">
            <a:extLst>
              <a:ext uri="{FF2B5EF4-FFF2-40B4-BE49-F238E27FC236}">
                <a16:creationId xmlns:a16="http://schemas.microsoft.com/office/drawing/2014/main" id="{874C29AA-7B5D-A5B9-7038-7FF6E2D0DC1E}"/>
              </a:ext>
            </a:extLst>
          </p:cNvPr>
          <p:cNvSpPr>
            <a:spLocks noGrp="1"/>
          </p:cNvSpPr>
          <p:nvPr>
            <p:ph type="title"/>
          </p:nvPr>
        </p:nvSpPr>
        <p:spPr>
          <a:xfrm>
            <a:off x="2750820" y="381000"/>
            <a:ext cx="5295900" cy="635000"/>
          </a:xfrm>
        </p:spPr>
        <p:txBody>
          <a:bodyPr/>
          <a:lstStyle/>
          <a:p>
            <a:r>
              <a:rPr lang="en-US" dirty="0">
                <a:latin typeface="Times New Roman" panose="02020603050405020304" pitchFamily="18" charset="0"/>
                <a:cs typeface="Times New Roman" panose="02020603050405020304" pitchFamily="18" charset="0"/>
              </a:rPr>
              <a:t>CONT…</a:t>
            </a:r>
            <a:endParaRPr lang="en-IN"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CD0842FD-ABA6-632A-A521-7F4AC4C9B6A1}"/>
              </a:ext>
            </a:extLst>
          </p:cNvPr>
          <p:cNvSpPr>
            <a:spLocks noGrp="1"/>
          </p:cNvSpPr>
          <p:nvPr>
            <p:ph type="ftr" sz="quarter" idx="5"/>
          </p:nvPr>
        </p:nvSpPr>
        <p:spPr>
          <a:xfrm>
            <a:off x="4145280" y="6377940"/>
            <a:ext cx="4693920" cy="553998"/>
          </a:xfrm>
        </p:spPr>
        <p:txBody>
          <a:bodyPr/>
          <a:lstStyle/>
          <a:p>
            <a:r>
              <a:rPr lang="en-US" dirty="0"/>
              <a:t>Department of Computer Science and Engineering</a:t>
            </a:r>
          </a:p>
        </p:txBody>
      </p:sp>
      <p:sp>
        <p:nvSpPr>
          <p:cNvPr id="9" name="Text Placeholder 2">
            <a:extLst>
              <a:ext uri="{FF2B5EF4-FFF2-40B4-BE49-F238E27FC236}">
                <a16:creationId xmlns:a16="http://schemas.microsoft.com/office/drawing/2014/main" id="{182FE07E-1757-E8DE-C8BA-6234ACEE3198}"/>
              </a:ext>
            </a:extLst>
          </p:cNvPr>
          <p:cNvSpPr>
            <a:spLocks noGrp="1"/>
          </p:cNvSpPr>
          <p:nvPr>
            <p:ph type="body" idx="1"/>
          </p:nvPr>
        </p:nvSpPr>
        <p:spPr>
          <a:xfrm>
            <a:off x="836506" y="1143000"/>
            <a:ext cx="10528908" cy="5078313"/>
          </a:xfrm>
        </p:spPr>
        <p:txBody>
          <a:bodyPr/>
          <a:lstStyle/>
          <a:p>
            <a:pPr algn="just"/>
            <a:r>
              <a:rPr lang="en-IN" sz="2200" b="1" dirty="0">
                <a:latin typeface="Times New Roman" panose="02020603050405020304" pitchFamily="18" charset="0"/>
                <a:cs typeface="Times New Roman" panose="02020603050405020304" pitchFamily="18" charset="0"/>
              </a:rPr>
              <a:t>K Nearest Neighbours: </a:t>
            </a:r>
          </a:p>
          <a:p>
            <a:pPr algn="just"/>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is a popular algorithm used in machine learning for classification problems. In the context of fake news detection, KNN works by measuring the similarity between a news article and other articles in a training set. The value of K is typically determined using cross-validation techniques. It does not require any assumptions about the distribution of the data and can handle nonlinear decision boundaries.</a:t>
            </a:r>
            <a:endParaRPr lang="en-IN" sz="2200" b="1"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Multinomial NB: </a:t>
            </a:r>
          </a:p>
          <a:p>
            <a:pPr algn="just"/>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(NLP) and text classification tasks, such as fake news identification, use the classification technique known as Multinomial Naive Bayes (MNB). It is a subtype of Naive Bayes algorithm , it performs well with features like word frequencies in text data that have discrete and multinomial distributions. The algorithm works by first training a model on a labelled dataset of news articles. The model then calculates the probabilities of each word appearing in fake and real news articles, which are used to classify new, unseen articles based on their word frequencies. The article is classified as fake or real based on which label has a higher probability given its word frequencies.</a:t>
            </a:r>
          </a:p>
        </p:txBody>
      </p:sp>
    </p:spTree>
    <p:extLst>
      <p:ext uri="{BB962C8B-B14F-4D97-AF65-F5344CB8AC3E}">
        <p14:creationId xmlns:p14="http://schemas.microsoft.com/office/powerpoint/2010/main" val="366313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565885"/>
            <a:ext cx="720090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EVALUATION METRICS</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1714500" y="1752600"/>
            <a:ext cx="9486901" cy="461665"/>
          </a:xfrm>
          <a:prstGeom prst="rect">
            <a:avLst/>
          </a:prstGeom>
          <a:noFill/>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19</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0841D8AF-393E-4ADA-4902-DC7B8C19B80D}"/>
              </a:ext>
            </a:extLst>
          </p:cNvPr>
          <p:cNvSpPr txBox="1"/>
          <p:nvPr/>
        </p:nvSpPr>
        <p:spPr>
          <a:xfrm>
            <a:off x="1981200" y="3648023"/>
            <a:ext cx="8648134" cy="461665"/>
          </a:xfrm>
          <a:prstGeom prst="rect">
            <a:avLst/>
          </a:prstGeom>
          <a:noFill/>
        </p:spPr>
        <p:txBody>
          <a:bodyPr wrap="square">
            <a:spAutoFit/>
          </a:bodyPr>
          <a:lstStyle/>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B98DA44E-564E-81E1-8D14-C4C8FE47B27A}"/>
              </a:ext>
            </a:extLst>
          </p:cNvPr>
          <p:cNvSpPr>
            <a:spLocks noChangeArrowheads="1"/>
          </p:cNvSpPr>
          <p:nvPr/>
        </p:nvSpPr>
        <p:spPr bwMode="auto">
          <a:xfrm>
            <a:off x="392614" y="1539352"/>
            <a:ext cx="10972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To evaluate the performance of our system, we used several evaluation metrics, which are: Accuracy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Recall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F1-score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Accuracy:</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(ACC)</a:t>
            </a:r>
            <a:endParaRPr lang="en-US" altLang="en-US" sz="24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It is a measure of the proportion of correct predictions of the model, and is defined as the number of true predictions divided by the total number of analyzed items. </a:t>
            </a:r>
          </a:p>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Recall</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(REC)</a:t>
            </a:r>
          </a:p>
          <a:p>
            <a:pPr lvl="0" algn="just"/>
            <a:r>
              <a:rPr lang="en-US" sz="2400" dirty="0">
                <a:latin typeface="Times New Roman" panose="02020603050405020304" pitchFamily="18" charset="0"/>
                <a:cs typeface="Times New Roman" panose="02020603050405020304" pitchFamily="18" charset="0"/>
              </a:rPr>
              <a:t>It corresponds to the ratio of the number of correctly classified positive items to the number of actual positive items.</a:t>
            </a:r>
          </a:p>
          <a:p>
            <a:pPr lvl="0" algn="just"/>
            <a:endParaRPr lang="en-US" alt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424077A-A2EF-C129-1A9E-B2BB65706FC0}"/>
              </a:ext>
            </a:extLst>
          </p:cNvPr>
          <p:cNvPicPr>
            <a:picLocks noChangeAspect="1"/>
          </p:cNvPicPr>
          <p:nvPr/>
        </p:nvPicPr>
        <p:blipFill>
          <a:blip r:embed="rId3"/>
          <a:stretch>
            <a:fillRect/>
          </a:stretch>
        </p:blipFill>
        <p:spPr>
          <a:xfrm>
            <a:off x="3429000" y="3880795"/>
            <a:ext cx="3635576" cy="927032"/>
          </a:xfrm>
          <a:prstGeom prst="rect">
            <a:avLst/>
          </a:prstGeom>
        </p:spPr>
      </p:pic>
      <p:pic>
        <p:nvPicPr>
          <p:cNvPr id="16" name="Picture 15">
            <a:extLst>
              <a:ext uri="{FF2B5EF4-FFF2-40B4-BE49-F238E27FC236}">
                <a16:creationId xmlns:a16="http://schemas.microsoft.com/office/drawing/2014/main" id="{6E2C9D61-F28F-EDB5-FE1E-47996C2DF8C3}"/>
              </a:ext>
            </a:extLst>
          </p:cNvPr>
          <p:cNvPicPr>
            <a:picLocks noChangeAspect="1"/>
          </p:cNvPicPr>
          <p:nvPr/>
        </p:nvPicPr>
        <p:blipFill>
          <a:blip r:embed="rId4"/>
          <a:stretch>
            <a:fillRect/>
          </a:stretch>
        </p:blipFill>
        <p:spPr>
          <a:xfrm>
            <a:off x="4541423" y="5612461"/>
            <a:ext cx="1886047" cy="609631"/>
          </a:xfrm>
          <a:prstGeom prst="rect">
            <a:avLst/>
          </a:prstGeom>
        </p:spPr>
      </p:pic>
    </p:spTree>
    <p:extLst>
      <p:ext uri="{BB962C8B-B14F-4D97-AF65-F5344CB8AC3E}">
        <p14:creationId xmlns:p14="http://schemas.microsoft.com/office/powerpoint/2010/main" val="237630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15510"/>
            <a:ext cx="7010400" cy="689932"/>
          </a:xfrm>
          <a:prstGeom prst="rect">
            <a:avLst/>
          </a:prstGeom>
        </p:spPr>
        <p:txBody>
          <a:bodyPr vert="horz" wrap="square" lIns="0" tIns="12700" rIns="0" bIns="0" rtlCol="0">
            <a:spAutoFit/>
          </a:bodyPr>
          <a:lstStyle/>
          <a:p>
            <a:pPr marL="12700">
              <a:spcBef>
                <a:spcPts val="100"/>
              </a:spcBef>
            </a:pPr>
            <a:r>
              <a:rPr lang="en-US" sz="4400" spc="-60" dirty="0">
                <a:latin typeface="Times New Roman" panose="02020603050405020304" pitchFamily="18" charset="0"/>
                <a:cs typeface="Times New Roman" panose="02020603050405020304" pitchFamily="18" charset="0"/>
              </a:rPr>
              <a:t>TABLE OF CONTENT</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125201" y="-5862"/>
            <a:ext cx="1066800" cy="1224480"/>
          </a:xfrm>
          <a:prstGeom prst="rect">
            <a:avLst/>
          </a:prstGeom>
        </p:spPr>
      </p:pic>
      <p:sp>
        <p:nvSpPr>
          <p:cNvPr id="4" name="object 4"/>
          <p:cNvSpPr txBox="1"/>
          <p:nvPr/>
        </p:nvSpPr>
        <p:spPr>
          <a:xfrm>
            <a:off x="2209800" y="981236"/>
            <a:ext cx="4208143" cy="5552802"/>
          </a:xfrm>
          <a:prstGeom prst="rect">
            <a:avLst/>
          </a:prstGeom>
        </p:spPr>
        <p:txBody>
          <a:bodyPr vert="horz" wrap="square" lIns="0" tIns="12700" rIns="0" bIns="0" rtlCol="0">
            <a:spAutoFit/>
          </a:bodyPr>
          <a:lstStyle/>
          <a:p>
            <a:pPr marL="521970" indent="-509270" algn="just">
              <a:buFont typeface="Arial MT"/>
              <a:buChar char="•"/>
              <a:tabLst>
                <a:tab pos="521334" algn="l"/>
                <a:tab pos="521970" algn="l"/>
              </a:tabLst>
            </a:pPr>
            <a:r>
              <a:rPr lang="en-US" sz="2400" spc="-15" dirty="0">
                <a:latin typeface="Times New Roman" panose="02020603050405020304" pitchFamily="18" charset="0"/>
                <a:cs typeface="Times New Roman" panose="02020603050405020304" pitchFamily="18" charset="0"/>
              </a:rPr>
              <a:t>Abstract</a:t>
            </a:r>
            <a:endParaRPr sz="240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US" sz="2400" spc="-10" dirty="0">
                <a:latin typeface="Times New Roman" panose="02020603050405020304" pitchFamily="18" charset="0"/>
                <a:cs typeface="Times New Roman" panose="02020603050405020304" pitchFamily="18" charset="0"/>
              </a:rPr>
              <a:t>Introduction</a:t>
            </a:r>
            <a:endParaRPr lang="en-IN" sz="2400" spc="-2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20" dirty="0">
                <a:latin typeface="Times New Roman" panose="02020603050405020304" pitchFamily="18" charset="0"/>
                <a:cs typeface="Times New Roman" panose="02020603050405020304" pitchFamily="18" charset="0"/>
              </a:rPr>
              <a:t>Literature Survey</a:t>
            </a:r>
            <a:endParaRPr lang="en-IN" sz="240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25" dirty="0">
                <a:latin typeface="Times New Roman" panose="02020603050405020304" pitchFamily="18" charset="0"/>
                <a:cs typeface="Times New Roman" panose="02020603050405020304" pitchFamily="18" charset="0"/>
              </a:rPr>
              <a:t>Existing system</a:t>
            </a:r>
          </a:p>
          <a:p>
            <a:pPr marL="521970" indent="-509270" algn="just">
              <a:buFont typeface="Arial MT"/>
              <a:buChar char="•"/>
              <a:tabLst>
                <a:tab pos="521334" algn="l"/>
                <a:tab pos="521970" algn="l"/>
              </a:tabLst>
            </a:pPr>
            <a:r>
              <a:rPr lang="en-IN" sz="2400" spc="-25" dirty="0">
                <a:latin typeface="Times New Roman" panose="02020603050405020304" pitchFamily="18" charset="0"/>
                <a:cs typeface="Times New Roman" panose="02020603050405020304" pitchFamily="18" charset="0"/>
              </a:rPr>
              <a:t>Drawbacks</a:t>
            </a:r>
          </a:p>
          <a:p>
            <a:pPr marL="521970" indent="-509270" algn="just">
              <a:buFont typeface="Arial MT"/>
              <a:buChar char="•"/>
              <a:tabLst>
                <a:tab pos="521334" algn="l"/>
                <a:tab pos="521970" algn="l"/>
              </a:tabLst>
            </a:pPr>
            <a:r>
              <a:rPr lang="en-IN" sz="2400" spc="-20" dirty="0">
                <a:latin typeface="Times New Roman" panose="02020603050405020304" pitchFamily="18" charset="0"/>
                <a:cs typeface="Times New Roman" panose="02020603050405020304" pitchFamily="18" charset="0"/>
              </a:rPr>
              <a:t>Objective</a:t>
            </a:r>
          </a:p>
          <a:p>
            <a:pPr marL="521970" indent="-509270" algn="just">
              <a:buFont typeface="Arial MT"/>
              <a:buChar char="•"/>
              <a:tabLst>
                <a:tab pos="521334" algn="l"/>
                <a:tab pos="521970" algn="l"/>
              </a:tabLst>
            </a:pPr>
            <a:r>
              <a:rPr lang="en-IN" sz="2400" spc="-20" dirty="0">
                <a:latin typeface="Times New Roman" panose="02020603050405020304" pitchFamily="18" charset="0"/>
                <a:cs typeface="Times New Roman" panose="02020603050405020304" pitchFamily="18" charset="0"/>
              </a:rPr>
              <a:t>Proposed System</a:t>
            </a:r>
            <a:endParaRPr lang="en-IN" sz="2400" spc="-25"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25" dirty="0">
                <a:latin typeface="Times New Roman" panose="02020603050405020304" pitchFamily="18" charset="0"/>
                <a:cs typeface="Times New Roman" panose="02020603050405020304" pitchFamily="18" charset="0"/>
              </a:rPr>
              <a:t>Methodology</a:t>
            </a:r>
          </a:p>
          <a:p>
            <a:pPr marL="521970" indent="-509270" algn="just">
              <a:buFont typeface="Arial MT"/>
              <a:buChar char="•"/>
              <a:tabLst>
                <a:tab pos="521334" algn="l"/>
                <a:tab pos="521970" algn="l"/>
              </a:tabLst>
            </a:pPr>
            <a:r>
              <a:rPr lang="en-IN" sz="2400" spc="-25" dirty="0">
                <a:latin typeface="Times New Roman" panose="02020603050405020304" pitchFamily="18" charset="0"/>
                <a:cs typeface="Times New Roman" panose="02020603050405020304" pitchFamily="18" charset="0"/>
              </a:rPr>
              <a:t>Evaluation Metrics</a:t>
            </a:r>
          </a:p>
          <a:p>
            <a:pPr marL="521970" indent="-509270" algn="just">
              <a:buFont typeface="Arial MT"/>
              <a:buChar char="•"/>
              <a:tabLst>
                <a:tab pos="521334" algn="l"/>
                <a:tab pos="521970" algn="l"/>
              </a:tabLst>
            </a:pPr>
            <a:r>
              <a:rPr sz="2400" spc="-50" dirty="0">
                <a:latin typeface="Times New Roman" panose="02020603050405020304" pitchFamily="18" charset="0"/>
                <a:cs typeface="Times New Roman" panose="02020603050405020304" pitchFamily="18" charset="0"/>
              </a:rPr>
              <a:t>Tools</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3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Technology</a:t>
            </a:r>
            <a:endParaRPr lang="en-US" sz="2400" spc="-3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5" dirty="0">
                <a:latin typeface="Times New Roman" panose="02020603050405020304" pitchFamily="18" charset="0"/>
                <a:cs typeface="Times New Roman" panose="02020603050405020304" pitchFamily="18" charset="0"/>
              </a:rPr>
              <a:t>Societal</a:t>
            </a:r>
            <a:r>
              <a:rPr lang="en-IN" sz="2400" spc="-45" dirty="0">
                <a:latin typeface="Times New Roman" panose="02020603050405020304" pitchFamily="18" charset="0"/>
                <a:cs typeface="Times New Roman" panose="02020603050405020304" pitchFamily="18" charset="0"/>
              </a:rPr>
              <a:t> </a:t>
            </a:r>
            <a:r>
              <a:rPr lang="en-IN" sz="2400" spc="-5" dirty="0">
                <a:latin typeface="Times New Roman" panose="02020603050405020304" pitchFamily="18" charset="0"/>
                <a:cs typeface="Times New Roman" panose="02020603050405020304" pitchFamily="18" charset="0"/>
              </a:rPr>
              <a:t>impact</a:t>
            </a:r>
            <a:endParaRPr lang="en-IN" sz="240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30" dirty="0">
                <a:latin typeface="Times New Roman" panose="02020603050405020304" pitchFamily="18" charset="0"/>
                <a:cs typeface="Times New Roman" panose="02020603050405020304" pitchFamily="18" charset="0"/>
              </a:rPr>
              <a:t>Dataset</a:t>
            </a:r>
            <a:endParaRPr lang="en-US" sz="2400" spc="-3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30" dirty="0">
                <a:latin typeface="Times New Roman" panose="02020603050405020304" pitchFamily="18" charset="0"/>
                <a:cs typeface="Times New Roman" panose="02020603050405020304" pitchFamily="18" charset="0"/>
              </a:rPr>
              <a:t>Results</a:t>
            </a:r>
            <a:r>
              <a:rPr lang="en-US" sz="2400" dirty="0">
                <a:latin typeface="Times New Roman" panose="02020603050405020304" pitchFamily="18" charset="0"/>
                <a:cs typeface="Times New Roman" panose="02020603050405020304" pitchFamily="18" charset="0"/>
              </a:rPr>
              <a:t>Conclusion</a:t>
            </a:r>
          </a:p>
          <a:p>
            <a:pPr marL="521970" indent="-509270" algn="just">
              <a:buFont typeface="Arial MT"/>
              <a:buChar char="•"/>
              <a:tabLst>
                <a:tab pos="521334" algn="l"/>
                <a:tab pos="521970" algn="l"/>
              </a:tabLst>
            </a:pPr>
            <a:r>
              <a:rPr lang="en-US" sz="2400" dirty="0">
                <a:latin typeface="Times New Roman" panose="02020603050405020304" pitchFamily="18" charset="0"/>
                <a:cs typeface="Times New Roman" panose="02020603050405020304" pitchFamily="18" charset="0"/>
              </a:rPr>
              <a:t>Future work</a:t>
            </a:r>
            <a:endParaRPr sz="240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sz="2400" spc="-25" dirty="0">
                <a:latin typeface="Times New Roman" panose="02020603050405020304" pitchFamily="18" charset="0"/>
                <a:cs typeface="Times New Roman" panose="02020603050405020304" pitchFamily="18" charset="0"/>
              </a:rPr>
              <a:t>References</a:t>
            </a:r>
            <a:endParaRPr sz="2400" dirty="0">
              <a:latin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FB06886E-AF5D-2A43-0B17-3A25DA580511}"/>
              </a:ext>
            </a:extLst>
          </p:cNvPr>
          <p:cNvSpPr>
            <a:spLocks noGrp="1"/>
          </p:cNvSpPr>
          <p:nvPr>
            <p:ph type="dt" sz="half" idx="6"/>
          </p:nvPr>
        </p:nvSpPr>
        <p:spPr/>
        <p:txBody>
          <a:bodyPr/>
          <a:lstStyle/>
          <a:p>
            <a:pPr marL="12700">
              <a:lnSpc>
                <a:spcPts val="1240"/>
              </a:lnSpc>
            </a:pPr>
            <a:fld id="{AEC176EA-3CDF-4A07-A015-407CEA0933DD}"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DDF35859-01AC-200D-4D34-EE053B60A781}"/>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a:t>
            </a:fld>
            <a:endParaRPr lang="en-IN" dirty="0"/>
          </a:p>
        </p:txBody>
      </p:sp>
      <p:sp>
        <p:nvSpPr>
          <p:cNvPr id="12" name="Footer Placeholder 8">
            <a:extLst>
              <a:ext uri="{FF2B5EF4-FFF2-40B4-BE49-F238E27FC236}">
                <a16:creationId xmlns:a16="http://schemas.microsoft.com/office/drawing/2014/main" id="{C37AE577-FCAD-6515-C14E-6BE8014BCBAB}"/>
              </a:ext>
            </a:extLst>
          </p:cNvPr>
          <p:cNvSpPr>
            <a:spLocks noGrp="1"/>
          </p:cNvSpPr>
          <p:nvPr>
            <p:ph type="ftr" sz="quarter" idx="5"/>
          </p:nvPr>
        </p:nvSpPr>
        <p:spPr>
          <a:xfrm>
            <a:off x="4145280" y="640080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04800"/>
            <a:ext cx="720090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CONT..</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687050" y="793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990600" y="1462278"/>
            <a:ext cx="9486901" cy="4154984"/>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F1- Score:</a:t>
            </a:r>
            <a:r>
              <a:rPr lang="en-US" sz="2400" dirty="0">
                <a:latin typeface="Times New Roman" panose="02020603050405020304" pitchFamily="18" charset="0"/>
                <a:cs typeface="Times New Roman" panose="02020603050405020304" pitchFamily="18" charset="0"/>
              </a:rPr>
              <a:t> (F1)</a:t>
            </a:r>
          </a:p>
          <a:p>
            <a:pPr algn="just"/>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It relates precision (PRE ) and recall (REC ) metrics to obtain a quality measure that balances the relative importance of these two metrics.</a:t>
            </a:r>
          </a:p>
          <a:p>
            <a:pPr algn="just"/>
            <a:endParaRPr lang="en-US" altLang="en-US" sz="2400" dirty="0">
              <a:latin typeface="Times New Roman" panose="02020603050405020304" pitchFamily="18" charset="0"/>
              <a:cs typeface="Times New Roman" panose="02020603050405020304" pitchFamily="18" charset="0"/>
            </a:endParaRPr>
          </a:p>
          <a:p>
            <a:pPr algn="just"/>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Where :  </a:t>
            </a: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Precision</a:t>
            </a:r>
            <a:r>
              <a:rPr lang="en-US" sz="2400" b="0" i="0" dirty="0">
                <a:effectLst/>
                <a:latin typeface="Times New Roman" panose="02020603050405020304" pitchFamily="18" charset="0"/>
                <a:cs typeface="Times New Roman" panose="02020603050405020304" pitchFamily="18" charset="0"/>
              </a:rPr>
              <a:t> refers to the amount of information that is conveyed by a number in terms of its digits; it shows the closeness of two or more measurements to each other.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a:xfrm>
            <a:off x="345016" y="6542976"/>
            <a:ext cx="1013459" cy="156068"/>
          </a:xfrm>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a:xfrm>
            <a:off x="10849370" y="6542963"/>
            <a:ext cx="308187" cy="156068"/>
          </a:xfrm>
        </p:spPr>
        <p:txBody>
          <a:bodyPr/>
          <a:lstStyle/>
          <a:p>
            <a:pPr marL="38100">
              <a:lnSpc>
                <a:spcPts val="1240"/>
              </a:lnSpc>
            </a:pPr>
            <a:fld id="{81D60167-4931-47E6-BA6A-407CBD079E47}" type="slidenum">
              <a:rPr lang="en-IN" smtClean="0"/>
              <a:pPr marL="38100">
                <a:lnSpc>
                  <a:spcPts val="1240"/>
                </a:lnSpc>
              </a:pPr>
              <a:t>20</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3783329" y="64541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pic>
        <p:nvPicPr>
          <p:cNvPr id="15" name="Picture 14">
            <a:extLst>
              <a:ext uri="{FF2B5EF4-FFF2-40B4-BE49-F238E27FC236}">
                <a16:creationId xmlns:a16="http://schemas.microsoft.com/office/drawing/2014/main" id="{99046348-E12E-4D6C-6EDE-F4DCF02AA9F7}"/>
              </a:ext>
            </a:extLst>
          </p:cNvPr>
          <p:cNvPicPr>
            <a:picLocks noChangeAspect="1"/>
          </p:cNvPicPr>
          <p:nvPr/>
        </p:nvPicPr>
        <p:blipFill>
          <a:blip r:embed="rId3"/>
          <a:stretch>
            <a:fillRect/>
          </a:stretch>
        </p:blipFill>
        <p:spPr>
          <a:xfrm>
            <a:off x="4159017" y="2826936"/>
            <a:ext cx="2989039" cy="822344"/>
          </a:xfrm>
          <a:prstGeom prst="rect">
            <a:avLst/>
          </a:prstGeom>
        </p:spPr>
      </p:pic>
      <p:pic>
        <p:nvPicPr>
          <p:cNvPr id="18" name="Picture 17">
            <a:extLst>
              <a:ext uri="{FF2B5EF4-FFF2-40B4-BE49-F238E27FC236}">
                <a16:creationId xmlns:a16="http://schemas.microsoft.com/office/drawing/2014/main" id="{CF4A6AD7-3458-E2D6-75E3-023F49142768}"/>
              </a:ext>
            </a:extLst>
          </p:cNvPr>
          <p:cNvPicPr>
            <a:picLocks noChangeAspect="1"/>
          </p:cNvPicPr>
          <p:nvPr/>
        </p:nvPicPr>
        <p:blipFill>
          <a:blip r:embed="rId4"/>
          <a:stretch>
            <a:fillRect/>
          </a:stretch>
        </p:blipFill>
        <p:spPr>
          <a:xfrm>
            <a:off x="4800600" y="4909394"/>
            <a:ext cx="2104112" cy="972656"/>
          </a:xfrm>
          <a:prstGeom prst="rect">
            <a:avLst/>
          </a:prstGeom>
        </p:spPr>
      </p:pic>
    </p:spTree>
    <p:extLst>
      <p:ext uri="{BB962C8B-B14F-4D97-AF65-F5344CB8AC3E}">
        <p14:creationId xmlns:p14="http://schemas.microsoft.com/office/powerpoint/2010/main" val="462708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49001" y="0"/>
            <a:ext cx="1152920" cy="1224480"/>
          </a:xfrm>
          <a:prstGeom prst="rect">
            <a:avLst/>
          </a:prstGeom>
        </p:spPr>
      </p:pic>
      <p:sp>
        <p:nvSpPr>
          <p:cNvPr id="3" name="object 3"/>
          <p:cNvSpPr txBox="1">
            <a:spLocks noGrp="1"/>
          </p:cNvSpPr>
          <p:nvPr>
            <p:ph type="title"/>
          </p:nvPr>
        </p:nvSpPr>
        <p:spPr>
          <a:xfrm>
            <a:off x="2386105" y="454744"/>
            <a:ext cx="7419789" cy="628377"/>
          </a:xfrm>
          <a:prstGeom prst="rect">
            <a:avLst/>
          </a:prstGeom>
        </p:spPr>
        <p:txBody>
          <a:bodyPr vert="horz" wrap="square" lIns="0" tIns="12700" rIns="0" bIns="0" rtlCol="0">
            <a:spAutoFit/>
          </a:bodyPr>
          <a:lstStyle/>
          <a:p>
            <a:pPr marL="12700">
              <a:spcBef>
                <a:spcPts val="100"/>
              </a:spcBef>
            </a:pPr>
            <a:r>
              <a:rPr spc="-25" dirty="0">
                <a:latin typeface="Times New Roman" panose="02020603050405020304" pitchFamily="18" charset="0"/>
                <a:cs typeface="Times New Roman" panose="02020603050405020304" pitchFamily="18" charset="0"/>
              </a:rPr>
              <a:t>TOOLS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3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TECHNOLOGIES</a:t>
            </a:r>
          </a:p>
        </p:txBody>
      </p:sp>
      <p:sp>
        <p:nvSpPr>
          <p:cNvPr id="4" name="TextBox 3">
            <a:extLst>
              <a:ext uri="{FF2B5EF4-FFF2-40B4-BE49-F238E27FC236}">
                <a16:creationId xmlns:a16="http://schemas.microsoft.com/office/drawing/2014/main" id="{36A15115-43B2-43A1-9FEE-B6829AFFF547}"/>
              </a:ext>
            </a:extLst>
          </p:cNvPr>
          <p:cNvSpPr txBox="1"/>
          <p:nvPr/>
        </p:nvSpPr>
        <p:spPr>
          <a:xfrm>
            <a:off x="1772237" y="1600200"/>
            <a:ext cx="80010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Jupyter Notebook</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Libraries:</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NumPy</a:t>
            </a:r>
          </a:p>
          <a:p>
            <a:pPr algn="just"/>
            <a:r>
              <a:rPr lang="en-IN" sz="2400" dirty="0">
                <a:latin typeface="Times New Roman" panose="02020603050405020304" pitchFamily="18" charset="0"/>
                <a:cs typeface="Times New Roman" panose="02020603050405020304" pitchFamily="18" charset="0"/>
              </a:rPr>
              <a:t>	Pandas</a:t>
            </a:r>
          </a:p>
          <a:p>
            <a:pPr algn="just"/>
            <a:r>
              <a:rPr lang="en-IN" sz="2400" dirty="0">
                <a:latin typeface="Times New Roman" panose="02020603050405020304" pitchFamily="18" charset="0"/>
                <a:cs typeface="Times New Roman" panose="02020603050405020304" pitchFamily="18" charset="0"/>
              </a:rPr>
              <a:t>	Matplotlib</a:t>
            </a:r>
          </a:p>
          <a:p>
            <a:pPr algn="just"/>
            <a:r>
              <a:rPr lang="en-IN" sz="2400" dirty="0">
                <a:latin typeface="Times New Roman" panose="02020603050405020304" pitchFamily="18" charset="0"/>
                <a:cs typeface="Times New Roman" panose="02020603050405020304" pitchFamily="18" charset="0"/>
              </a:rPr>
              <a:t>	Seaborn</a:t>
            </a:r>
          </a:p>
          <a:p>
            <a:pPr algn="just"/>
            <a:r>
              <a:rPr lang="en-IN" sz="2400" dirty="0">
                <a:latin typeface="Times New Roman" panose="02020603050405020304" pitchFamily="18" charset="0"/>
                <a:cs typeface="Times New Roman" panose="02020603050405020304" pitchFamily="18" charset="0"/>
              </a:rPr>
              <a:t>	NLTK</a:t>
            </a:r>
          </a:p>
          <a:p>
            <a:pPr algn="just"/>
            <a:r>
              <a:rPr lang="en-IN" sz="2400" dirty="0">
                <a:latin typeface="Times New Roman" panose="02020603050405020304" pitchFamily="18" charset="0"/>
                <a:cs typeface="Times New Roman" panose="02020603050405020304" pitchFamily="18" charset="0"/>
              </a:rPr>
              <a:t>	Sci-kit Learn</a:t>
            </a:r>
          </a:p>
          <a:p>
            <a:pPr algn="just"/>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322986F-416B-D966-3372-3B64ED2C2A53}"/>
              </a:ext>
            </a:extLst>
          </p:cNvPr>
          <p:cNvSpPr>
            <a:spLocks noGrp="1"/>
          </p:cNvSpPr>
          <p:nvPr>
            <p:ph type="dt" sz="half" idx="6"/>
          </p:nvPr>
        </p:nvSpPr>
        <p:spPr/>
        <p:txBody>
          <a:bodyPr/>
          <a:lstStyle/>
          <a:p>
            <a:pPr marL="12700">
              <a:lnSpc>
                <a:spcPts val="1240"/>
              </a:lnSpc>
            </a:pPr>
            <a:fld id="{C57F1D3D-05B6-41D0-88D7-56E83FC56674}"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61E23DE3-3AF8-1600-92ED-CD71F7CDCE47}"/>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21</a:t>
            </a:fld>
            <a:endParaRPr lang="en-IN" dirty="0"/>
          </a:p>
        </p:txBody>
      </p:sp>
      <p:sp>
        <p:nvSpPr>
          <p:cNvPr id="12" name="Footer Placeholder 8">
            <a:extLst>
              <a:ext uri="{FF2B5EF4-FFF2-40B4-BE49-F238E27FC236}">
                <a16:creationId xmlns:a16="http://schemas.microsoft.com/office/drawing/2014/main" id="{97D13FDC-E851-274E-7FE3-C3DC9F8AF938}"/>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49001" y="0"/>
            <a:ext cx="1143000" cy="1224480"/>
          </a:xfrm>
          <a:prstGeom prst="rect">
            <a:avLst/>
          </a:prstGeom>
        </p:spPr>
      </p:pic>
      <p:sp>
        <p:nvSpPr>
          <p:cNvPr id="3" name="object 3"/>
          <p:cNvSpPr txBox="1">
            <a:spLocks noGrp="1"/>
          </p:cNvSpPr>
          <p:nvPr>
            <p:ph type="title"/>
          </p:nvPr>
        </p:nvSpPr>
        <p:spPr>
          <a:xfrm>
            <a:off x="3893049" y="586685"/>
            <a:ext cx="5029200"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SOCI</a:t>
            </a:r>
            <a:r>
              <a:rPr lang="en-IN" spc="-10" dirty="0">
                <a:latin typeface="Times New Roman" panose="02020603050405020304" pitchFamily="18" charset="0"/>
                <a:cs typeface="Times New Roman" panose="02020603050405020304" pitchFamily="18" charset="0"/>
              </a:rPr>
              <a:t>ET</a:t>
            </a:r>
            <a:r>
              <a:rPr spc="-10" dirty="0">
                <a:latin typeface="Times New Roman" panose="02020603050405020304" pitchFamily="18" charset="0"/>
                <a:cs typeface="Times New Roman" panose="02020603050405020304" pitchFamily="18" charset="0"/>
              </a:rPr>
              <a:t>AL</a:t>
            </a:r>
            <a:r>
              <a:rPr spc="-8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IMPACT</a:t>
            </a:r>
          </a:p>
        </p:txBody>
      </p:sp>
      <p:sp>
        <p:nvSpPr>
          <p:cNvPr id="8" name="TextBox 7">
            <a:extLst>
              <a:ext uri="{FF2B5EF4-FFF2-40B4-BE49-F238E27FC236}">
                <a16:creationId xmlns:a16="http://schemas.microsoft.com/office/drawing/2014/main" id="{DA6AC1C7-D28A-49AF-F1E9-36A4B9EE020A}"/>
              </a:ext>
            </a:extLst>
          </p:cNvPr>
          <p:cNvSpPr txBox="1"/>
          <p:nvPr/>
        </p:nvSpPr>
        <p:spPr>
          <a:xfrm>
            <a:off x="1170636" y="1556196"/>
            <a:ext cx="104394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Fake news has a significant negative impact on society, including political polarization, social division, and erosion of trust in institutions.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development of effective fake news detection methods can help mitigate these negative impacts by preventing false information from spreading.</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fake news detection can lead to increased trust in media and institutions, as well as a more informed and active citizens.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important to strike a balance between the advantages of detecting fake news and worries about censorship and privacy.</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Collaboration between researchers, journalists, and social media companies can help ensure that effective fake news detection methods are developed and implemented responsibly.</a:t>
            </a:r>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2AD64A8C-269E-406B-BFB2-0BD04CE73507}"/>
              </a:ext>
            </a:extLst>
          </p:cNvPr>
          <p:cNvSpPr>
            <a:spLocks noGrp="1"/>
          </p:cNvSpPr>
          <p:nvPr>
            <p:ph type="dt" sz="half" idx="6"/>
          </p:nvPr>
        </p:nvSpPr>
        <p:spPr/>
        <p:txBody>
          <a:bodyPr/>
          <a:lstStyle/>
          <a:p>
            <a:pPr marL="12700">
              <a:lnSpc>
                <a:spcPts val="1240"/>
              </a:lnSpc>
            </a:pPr>
            <a:fld id="{D212D97C-96B3-401F-874E-8A8238BE3124}" type="datetime1">
              <a:rPr lang="en-US" spc="-5" smtClean="0"/>
              <a:t>6/22/2023</a:t>
            </a:fld>
            <a:endParaRPr lang="en-US" spc="-5" dirty="0"/>
          </a:p>
        </p:txBody>
      </p:sp>
      <p:sp>
        <p:nvSpPr>
          <p:cNvPr id="9" name="Footer Placeholder 8">
            <a:extLst>
              <a:ext uri="{FF2B5EF4-FFF2-40B4-BE49-F238E27FC236}">
                <a16:creationId xmlns:a16="http://schemas.microsoft.com/office/drawing/2014/main" id="{66DBDEC8-0C58-570C-8C0A-EB35DA60F174}"/>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10" name="Slide Number Placeholder 9">
            <a:extLst>
              <a:ext uri="{FF2B5EF4-FFF2-40B4-BE49-F238E27FC236}">
                <a16:creationId xmlns:a16="http://schemas.microsoft.com/office/drawing/2014/main" id="{9C295092-B3ED-D98B-D802-349CBE88D9C8}"/>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22</a:t>
            </a:fld>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14711" y="0"/>
            <a:ext cx="1187210" cy="1224480"/>
          </a:xfrm>
          <a:prstGeom prst="rect">
            <a:avLst/>
          </a:prstGeom>
        </p:spPr>
      </p:pic>
      <p:sp>
        <p:nvSpPr>
          <p:cNvPr id="3" name="object 3"/>
          <p:cNvSpPr txBox="1">
            <a:spLocks noGrp="1"/>
          </p:cNvSpPr>
          <p:nvPr>
            <p:ph type="title"/>
          </p:nvPr>
        </p:nvSpPr>
        <p:spPr>
          <a:xfrm>
            <a:off x="3248211" y="271288"/>
            <a:ext cx="5844540" cy="635000"/>
          </a:xfrm>
          <a:prstGeom prst="rect">
            <a:avLst/>
          </a:prstGeom>
        </p:spPr>
        <p:txBody>
          <a:bodyPr vert="horz" wrap="square" lIns="0" tIns="12700" rIns="0" bIns="0" rtlCol="0">
            <a:spAutoFit/>
          </a:bodyPr>
          <a:lstStyle/>
          <a:p>
            <a:pPr marL="12700" algn="ctr">
              <a:spcBef>
                <a:spcPts val="100"/>
              </a:spcBef>
            </a:pPr>
            <a:r>
              <a:rPr lang="en-US" spc="-20" dirty="0">
                <a:latin typeface="Times New Roman" panose="02020603050405020304" pitchFamily="18" charset="0"/>
                <a:cs typeface="Times New Roman" panose="02020603050405020304" pitchFamily="18" charset="0"/>
              </a:rPr>
              <a:t>DATASET</a:t>
            </a:r>
            <a:endParaRPr spc="-2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A15115-43B2-43A1-9FEE-B6829AFFF547}"/>
              </a:ext>
            </a:extLst>
          </p:cNvPr>
          <p:cNvSpPr txBox="1"/>
          <p:nvPr/>
        </p:nvSpPr>
        <p:spPr>
          <a:xfrm>
            <a:off x="1177290" y="1506339"/>
            <a:ext cx="9837420" cy="1938992"/>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hlinkClick r:id="rId3"/>
              </a:rPr>
              <a:t>https://www.kaggle.com/c/fake-news/data</a:t>
            </a:r>
            <a:r>
              <a:rPr lang="en-US" sz="24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of attributes: 5</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Size: Test- 5,200	Train- 20,800</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Classes : 2 (Fake-1, Real-0)</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3D71FBB-5F0F-E1A7-766E-A135DABADCC0}"/>
              </a:ext>
            </a:extLst>
          </p:cNvPr>
          <p:cNvPicPr>
            <a:picLocks noChangeAspect="1"/>
          </p:cNvPicPr>
          <p:nvPr/>
        </p:nvPicPr>
        <p:blipFill>
          <a:blip r:embed="rId4"/>
          <a:stretch>
            <a:fillRect/>
          </a:stretch>
        </p:blipFill>
        <p:spPr>
          <a:xfrm>
            <a:off x="1019719" y="3581400"/>
            <a:ext cx="9618495" cy="2082891"/>
          </a:xfrm>
          <a:prstGeom prst="rect">
            <a:avLst/>
          </a:prstGeom>
        </p:spPr>
      </p:pic>
      <p:sp>
        <p:nvSpPr>
          <p:cNvPr id="5" name="Date Placeholder 4">
            <a:extLst>
              <a:ext uri="{FF2B5EF4-FFF2-40B4-BE49-F238E27FC236}">
                <a16:creationId xmlns:a16="http://schemas.microsoft.com/office/drawing/2014/main" id="{346545F2-4D9E-4B9D-0398-CB3A23861036}"/>
              </a:ext>
            </a:extLst>
          </p:cNvPr>
          <p:cNvSpPr>
            <a:spLocks noGrp="1"/>
          </p:cNvSpPr>
          <p:nvPr>
            <p:ph type="dt" sz="half" idx="6"/>
          </p:nvPr>
        </p:nvSpPr>
        <p:spPr/>
        <p:txBody>
          <a:bodyPr/>
          <a:lstStyle/>
          <a:p>
            <a:pPr marL="12700">
              <a:lnSpc>
                <a:spcPts val="1240"/>
              </a:lnSpc>
            </a:pPr>
            <a:fld id="{7EB85AAA-2489-4EDA-8C3C-427193282552}"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CCA28D8-5014-04E1-1720-2199E3C22DE2}"/>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23</a:t>
            </a:fld>
            <a:endParaRPr lang="en-IN" dirty="0"/>
          </a:p>
        </p:txBody>
      </p:sp>
      <p:sp>
        <p:nvSpPr>
          <p:cNvPr id="12" name="Footer Placeholder 8">
            <a:extLst>
              <a:ext uri="{FF2B5EF4-FFF2-40B4-BE49-F238E27FC236}">
                <a16:creationId xmlns:a16="http://schemas.microsoft.com/office/drawing/2014/main" id="{1A2EC733-E708-3AB1-2D6E-EC9EF7BA3A29}"/>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63593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462672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RESULTS</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1714500" y="1752600"/>
            <a:ext cx="9486901" cy="461665"/>
          </a:xfrm>
          <a:prstGeom prst="rect">
            <a:avLst/>
          </a:prstGeom>
          <a:noFill/>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24</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126BD003-C3F2-C9FC-3523-6D071BBF9D87}"/>
              </a:ext>
            </a:extLst>
          </p:cNvPr>
          <p:cNvSpPr txBox="1"/>
          <p:nvPr/>
        </p:nvSpPr>
        <p:spPr>
          <a:xfrm>
            <a:off x="1524000" y="1458688"/>
            <a:ext cx="8648134" cy="830997"/>
          </a:xfrm>
          <a:prstGeom prst="rect">
            <a:avLst/>
          </a:prstGeom>
          <a:noFill/>
        </p:spPr>
        <p:txBody>
          <a:bodyPr wrap="square">
            <a:spAutoFit/>
          </a:bodyPr>
          <a:lstStyle/>
          <a:p>
            <a:pPr marL="457200" indent="-457200" algn="just">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rPr>
              <a:t>Based on the accuracy achieved by each algorithm we try to find out the best approach to find fake news. </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2156481-9ED6-73FB-D76F-2DC446854C35}"/>
              </a:ext>
            </a:extLst>
          </p:cNvPr>
          <p:cNvGraphicFramePr>
            <a:graphicFrameLocks noGrp="1"/>
          </p:cNvGraphicFramePr>
          <p:nvPr>
            <p:extLst>
              <p:ext uri="{D42A27DB-BD31-4B8C-83A1-F6EECF244321}">
                <p14:modId xmlns:p14="http://schemas.microsoft.com/office/powerpoint/2010/main" val="4086932550"/>
              </p:ext>
            </p:extLst>
          </p:nvPr>
        </p:nvGraphicFramePr>
        <p:xfrm>
          <a:off x="1524000" y="2550940"/>
          <a:ext cx="9372601" cy="2630662"/>
        </p:xfrm>
        <a:graphic>
          <a:graphicData uri="http://schemas.openxmlformats.org/drawingml/2006/table">
            <a:tbl>
              <a:tblPr bandRow="1">
                <a:tableStyleId>{5C22544A-7EE6-4342-B048-85BDC9FD1C3A}</a:tableStyleId>
              </a:tblPr>
              <a:tblGrid>
                <a:gridCol w="740377">
                  <a:extLst>
                    <a:ext uri="{9D8B030D-6E8A-4147-A177-3AD203B41FA5}">
                      <a16:colId xmlns:a16="http://schemas.microsoft.com/office/drawing/2014/main" val="1058371742"/>
                    </a:ext>
                  </a:extLst>
                </a:gridCol>
                <a:gridCol w="2910411">
                  <a:extLst>
                    <a:ext uri="{9D8B030D-6E8A-4147-A177-3AD203B41FA5}">
                      <a16:colId xmlns:a16="http://schemas.microsoft.com/office/drawing/2014/main" val="500106108"/>
                    </a:ext>
                  </a:extLst>
                </a:gridCol>
                <a:gridCol w="1613046">
                  <a:extLst>
                    <a:ext uri="{9D8B030D-6E8A-4147-A177-3AD203B41FA5}">
                      <a16:colId xmlns:a16="http://schemas.microsoft.com/office/drawing/2014/main" val="1979261999"/>
                    </a:ext>
                  </a:extLst>
                </a:gridCol>
                <a:gridCol w="1385887">
                  <a:extLst>
                    <a:ext uri="{9D8B030D-6E8A-4147-A177-3AD203B41FA5}">
                      <a16:colId xmlns:a16="http://schemas.microsoft.com/office/drawing/2014/main" val="1821206004"/>
                    </a:ext>
                  </a:extLst>
                </a:gridCol>
                <a:gridCol w="1360465">
                  <a:extLst>
                    <a:ext uri="{9D8B030D-6E8A-4147-A177-3AD203B41FA5}">
                      <a16:colId xmlns:a16="http://schemas.microsoft.com/office/drawing/2014/main" val="610146794"/>
                    </a:ext>
                  </a:extLst>
                </a:gridCol>
                <a:gridCol w="1362415">
                  <a:extLst>
                    <a:ext uri="{9D8B030D-6E8A-4147-A177-3AD203B41FA5}">
                      <a16:colId xmlns:a16="http://schemas.microsoft.com/office/drawing/2014/main" val="124502697"/>
                    </a:ext>
                  </a:extLst>
                </a:gridCol>
              </a:tblGrid>
              <a:tr h="678952">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S.NO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ALGORITHM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ACCURACY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PRECISION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RECALL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F1-SCORE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extLst>
                  <a:ext uri="{0D108BD9-81ED-4DB2-BD59-A6C34878D82A}">
                    <a16:rowId xmlns:a16="http://schemas.microsoft.com/office/drawing/2014/main" val="604113846"/>
                  </a:ext>
                </a:extLst>
              </a:tr>
              <a:tr h="325285">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SVM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extLst>
                  <a:ext uri="{0D108BD9-81ED-4DB2-BD59-A6C34878D82A}">
                    <a16:rowId xmlns:a16="http://schemas.microsoft.com/office/drawing/2014/main" val="220608363"/>
                  </a:ext>
                </a:extLst>
              </a:tr>
              <a:tr h="325285">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Decision Tree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extLst>
                  <a:ext uri="{0D108BD9-81ED-4DB2-BD59-A6C34878D82A}">
                    <a16:rowId xmlns:a16="http://schemas.microsoft.com/office/drawing/2014/main" val="4048470156"/>
                  </a:ext>
                </a:extLst>
              </a:tr>
              <a:tr h="325285">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Random Forest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93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extLst>
                  <a:ext uri="{0D108BD9-81ED-4DB2-BD59-A6C34878D82A}">
                    <a16:rowId xmlns:a16="http://schemas.microsoft.com/office/drawing/2014/main" val="3826480534"/>
                  </a:ext>
                </a:extLst>
              </a:tr>
              <a:tr h="325285">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Logistic Regression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96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96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96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96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extLst>
                  <a:ext uri="{0D108BD9-81ED-4DB2-BD59-A6C34878D82A}">
                    <a16:rowId xmlns:a16="http://schemas.microsoft.com/office/drawing/2014/main" val="2276072244"/>
                  </a:ext>
                </a:extLst>
              </a:tr>
              <a:tr h="325285">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KNN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86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87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86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86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extLst>
                  <a:ext uri="{0D108BD9-81ED-4DB2-BD59-A6C34878D82A}">
                    <a16:rowId xmlns:a16="http://schemas.microsoft.com/office/drawing/2014/main" val="1449605528"/>
                  </a:ext>
                </a:extLst>
              </a:tr>
              <a:tr h="325285">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Multinomial NB</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83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87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a:effectLst/>
                          <a:latin typeface="Times New Roman" panose="02020603050405020304" pitchFamily="18" charset="0"/>
                          <a:cs typeface="Times New Roman" panose="02020603050405020304" pitchFamily="18" charset="0"/>
                        </a:rPr>
                        <a:t>84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tc>
                  <a:txBody>
                    <a:bodyPr/>
                    <a:lstStyle/>
                    <a:p>
                      <a:pPr algn="ctr">
                        <a:lnSpc>
                          <a:spcPct val="115000"/>
                        </a:lnSpc>
                        <a:spcBef>
                          <a:spcPts val="300"/>
                        </a:spcBef>
                        <a:spcAft>
                          <a:spcPts val="800"/>
                        </a:spcAft>
                      </a:pPr>
                      <a:r>
                        <a:rPr lang="en-IN" sz="2000" dirty="0">
                          <a:effectLst/>
                          <a:latin typeface="Times New Roman" panose="02020603050405020304" pitchFamily="18" charset="0"/>
                          <a:cs typeface="Times New Roman" panose="02020603050405020304" pitchFamily="18" charset="0"/>
                        </a:rPr>
                        <a:t>83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794" marR="13794" marT="0" marB="0"/>
                </a:tc>
                <a:extLst>
                  <a:ext uri="{0D108BD9-81ED-4DB2-BD59-A6C34878D82A}">
                    <a16:rowId xmlns:a16="http://schemas.microsoft.com/office/drawing/2014/main" val="3594998570"/>
                  </a:ext>
                </a:extLst>
              </a:tr>
            </a:tbl>
          </a:graphicData>
        </a:graphic>
      </p:graphicFrame>
    </p:spTree>
    <p:extLst>
      <p:ext uri="{BB962C8B-B14F-4D97-AF65-F5344CB8AC3E}">
        <p14:creationId xmlns:p14="http://schemas.microsoft.com/office/powerpoint/2010/main" val="3187480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1732D8-6C45-1168-E9B1-E7AA89CD4303}"/>
              </a:ext>
            </a:extLst>
          </p:cNvPr>
          <p:cNvSpPr>
            <a:spLocks noGrp="1"/>
          </p:cNvSpPr>
          <p:nvPr>
            <p:ph type="ftr" sz="quarter" idx="5"/>
          </p:nvPr>
        </p:nvSpPr>
        <p:spPr>
          <a:xfrm>
            <a:off x="4145280" y="6377940"/>
            <a:ext cx="4770120" cy="553998"/>
          </a:xfrm>
        </p:spPr>
        <p:txBody>
          <a:bodyPr/>
          <a:lstStyle/>
          <a:p>
            <a:r>
              <a:rPr lang="en-US" dirty="0"/>
              <a:t>Department of Computer Science and Engineering</a:t>
            </a:r>
          </a:p>
        </p:txBody>
      </p:sp>
      <p:sp>
        <p:nvSpPr>
          <p:cNvPr id="5" name="Date Placeholder 4">
            <a:extLst>
              <a:ext uri="{FF2B5EF4-FFF2-40B4-BE49-F238E27FC236}">
                <a16:creationId xmlns:a16="http://schemas.microsoft.com/office/drawing/2014/main" id="{DD956027-5ED3-A683-0BFA-C26CFC1E446E}"/>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F11E19EF-DE21-E019-0755-CE7DEE129571}"/>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25</a:t>
            </a:fld>
            <a:endParaRPr lang="en-IN" dirty="0"/>
          </a:p>
        </p:txBody>
      </p:sp>
      <p:graphicFrame>
        <p:nvGraphicFramePr>
          <p:cNvPr id="3" name="Chart 2">
            <a:extLst>
              <a:ext uri="{FF2B5EF4-FFF2-40B4-BE49-F238E27FC236}">
                <a16:creationId xmlns:a16="http://schemas.microsoft.com/office/drawing/2014/main" id="{D787CDD5-752D-7358-4066-44D4E5937A9D}"/>
              </a:ext>
            </a:extLst>
          </p:cNvPr>
          <p:cNvGraphicFramePr>
            <a:graphicFrameLocks/>
          </p:cNvGraphicFramePr>
          <p:nvPr>
            <p:extLst>
              <p:ext uri="{D42A27DB-BD31-4B8C-83A1-F6EECF244321}">
                <p14:modId xmlns:p14="http://schemas.microsoft.com/office/powerpoint/2010/main" val="453398452"/>
              </p:ext>
            </p:extLst>
          </p:nvPr>
        </p:nvGraphicFramePr>
        <p:xfrm>
          <a:off x="1676400" y="838200"/>
          <a:ext cx="88392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8" name="object 2">
            <a:extLst>
              <a:ext uri="{FF2B5EF4-FFF2-40B4-BE49-F238E27FC236}">
                <a16:creationId xmlns:a16="http://schemas.microsoft.com/office/drawing/2014/main" id="{1AFF673B-4279-F596-DE1D-0BA2F9AFA237}"/>
              </a:ext>
            </a:extLst>
          </p:cNvPr>
          <p:cNvSpPr txBox="1">
            <a:spLocks noGrp="1"/>
          </p:cNvSpPr>
          <p:nvPr>
            <p:ph type="title"/>
          </p:nvPr>
        </p:nvSpPr>
        <p:spPr>
          <a:xfrm>
            <a:off x="2819400" y="278966"/>
            <a:ext cx="5312520" cy="628377"/>
          </a:xfrm>
          <a:prstGeom prst="rect">
            <a:avLst/>
          </a:prstGeom>
        </p:spPr>
        <p:txBody>
          <a:bodyPr vert="horz" wrap="square" lIns="0" tIns="12700" rIns="0" bIns="0" rtlCol="0">
            <a:spAutoFit/>
          </a:bodyPr>
          <a:lstStyle/>
          <a:p>
            <a:pPr marL="12700">
              <a:spcBef>
                <a:spcPts val="100"/>
              </a:spcBef>
            </a:pPr>
            <a:r>
              <a:rPr lang="en-US" spc="-10" dirty="0">
                <a:latin typeface="Times New Roman" panose="02020603050405020304" pitchFamily="18" charset="0"/>
                <a:cs typeface="Times New Roman" panose="02020603050405020304" pitchFamily="18" charset="0"/>
              </a:rPr>
              <a:t>CONT…</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32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462672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CONCLUSION</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1714500" y="1752600"/>
            <a:ext cx="9486901" cy="461665"/>
          </a:xfrm>
          <a:prstGeom prst="rect">
            <a:avLst/>
          </a:prstGeom>
          <a:noFill/>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26</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126BD003-C3F2-C9FC-3523-6D071BBF9D87}"/>
              </a:ext>
            </a:extLst>
          </p:cNvPr>
          <p:cNvSpPr txBox="1"/>
          <p:nvPr/>
        </p:nvSpPr>
        <p:spPr>
          <a:xfrm>
            <a:off x="1213696" y="1508357"/>
            <a:ext cx="9982201" cy="39111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400" dirty="0">
                <a:solidFill>
                  <a:srgbClr val="000000"/>
                </a:solidFill>
                <a:latin typeface="Times New Roman" panose="02020603050405020304" pitchFamily="18" charset="0"/>
                <a:ea typeface="Times New Roman" panose="02020603050405020304" pitchFamily="18" charset="0"/>
              </a:rPr>
              <a:t>We made </a:t>
            </a:r>
            <a:r>
              <a:rPr lang="en-IN" sz="2400" dirty="0">
                <a:solidFill>
                  <a:srgbClr val="000000"/>
                </a:solidFill>
                <a:effectLst/>
                <a:latin typeface="Times New Roman" panose="02020603050405020304" pitchFamily="18" charset="0"/>
                <a:ea typeface="Times New Roman" panose="02020603050405020304" pitchFamily="18" charset="0"/>
              </a:rPr>
              <a:t>summaries of  six different research studies that aim to develop automated methods for detecting fake news.</a:t>
            </a:r>
          </a:p>
          <a:p>
            <a:pPr marL="285750" indent="-285750" algn="just">
              <a:lnSpc>
                <a:spcPct val="150000"/>
              </a:lnSpc>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rPr>
              <a:t> The </a:t>
            </a:r>
            <a:r>
              <a:rPr lang="en-IN" sz="2400">
                <a:solidFill>
                  <a:srgbClr val="000000"/>
                </a:solidFill>
                <a:effectLst/>
                <a:latin typeface="Times New Roman" panose="02020603050405020304" pitchFamily="18" charset="0"/>
                <a:ea typeface="Times New Roman" panose="02020603050405020304" pitchFamily="18" charset="0"/>
              </a:rPr>
              <a:t>studies all </a:t>
            </a:r>
            <a:r>
              <a:rPr lang="en-IN" sz="2400" dirty="0">
                <a:solidFill>
                  <a:srgbClr val="000000"/>
                </a:solidFill>
                <a:effectLst/>
                <a:latin typeface="Times New Roman" panose="02020603050405020304" pitchFamily="18" charset="0"/>
                <a:ea typeface="Times New Roman" panose="02020603050405020304" pitchFamily="18" charset="0"/>
              </a:rPr>
              <a:t>recognise the challenges posed by the prevalence of fake news on social media, and they all attempt to use machine learning techniques to identify and classify false information. </a:t>
            </a:r>
          </a:p>
          <a:p>
            <a:pPr marL="285750" indent="-285750" algn="just">
              <a:lnSpc>
                <a:spcPct val="150000"/>
              </a:lnSpc>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rPr>
              <a:t>The studies evaluate the performance of their models against various criteria, such as accuracy, recall, f1-score and precision.</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4453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14CE-DEBA-DDA9-CB92-A5391933A867}"/>
              </a:ext>
            </a:extLst>
          </p:cNvPr>
          <p:cNvSpPr>
            <a:spLocks noGrp="1"/>
          </p:cNvSpPr>
          <p:nvPr>
            <p:ph type="title"/>
          </p:nvPr>
        </p:nvSpPr>
        <p:spPr>
          <a:xfrm>
            <a:off x="3810000" y="554459"/>
            <a:ext cx="5296905" cy="635000"/>
          </a:xfrm>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453AD62-A326-DFA7-E915-CEE779BF1C3F}"/>
              </a:ext>
            </a:extLst>
          </p:cNvPr>
          <p:cNvSpPr>
            <a:spLocks noGrp="1"/>
          </p:cNvSpPr>
          <p:nvPr>
            <p:ph type="body" idx="1"/>
          </p:nvPr>
        </p:nvSpPr>
        <p:spPr>
          <a:xfrm>
            <a:off x="1202810" y="1371600"/>
            <a:ext cx="9915921" cy="4516236"/>
          </a:xfrm>
        </p:spPr>
        <p:txBody>
          <a:bodyPr/>
          <a:lstStyle/>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Future work for fake news detection could involve developing more sophisticated algorithms using advanced machine learning techniques such as deep learning and reinforcement learning. </a:t>
            </a:r>
          </a:p>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The integration of natural language processing (NLP) techniques could also improve the accuracy of fake news detection. </a:t>
            </a:r>
          </a:p>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Additionally, social network analysis could be used to track the spread of fake news across social media platforms, and collaboration between researchers, journalists, and social media companies could play a critical role in developing more effective detection methods and strategies.</a:t>
            </a:r>
            <a:endParaRPr lang="en-IN" sz="2200" dirty="0"/>
          </a:p>
        </p:txBody>
      </p:sp>
      <p:sp>
        <p:nvSpPr>
          <p:cNvPr id="4" name="Footer Placeholder 3">
            <a:extLst>
              <a:ext uri="{FF2B5EF4-FFF2-40B4-BE49-F238E27FC236}">
                <a16:creationId xmlns:a16="http://schemas.microsoft.com/office/drawing/2014/main" id="{F9956EB6-D393-144E-CD76-90B6D00034F2}"/>
              </a:ext>
            </a:extLst>
          </p:cNvPr>
          <p:cNvSpPr>
            <a:spLocks noGrp="1"/>
          </p:cNvSpPr>
          <p:nvPr>
            <p:ph type="ftr" sz="quarter" idx="5"/>
          </p:nvPr>
        </p:nvSpPr>
        <p:spPr>
          <a:xfrm>
            <a:off x="4145280" y="6377940"/>
            <a:ext cx="4693920" cy="553998"/>
          </a:xfrm>
        </p:spPr>
        <p:txBody>
          <a:bodyPr/>
          <a:lstStyle/>
          <a:p>
            <a:r>
              <a:rPr lang="en-US" dirty="0"/>
              <a:t>Department of Computer Science and Engineering</a:t>
            </a:r>
          </a:p>
        </p:txBody>
      </p:sp>
      <p:sp>
        <p:nvSpPr>
          <p:cNvPr id="5" name="Date Placeholder 4">
            <a:extLst>
              <a:ext uri="{FF2B5EF4-FFF2-40B4-BE49-F238E27FC236}">
                <a16:creationId xmlns:a16="http://schemas.microsoft.com/office/drawing/2014/main" id="{4FF0EA0B-416B-8A10-FED2-85DADCE4783E}"/>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64950B18-5103-EFC4-0842-E2075D3EEA61}"/>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27</a:t>
            </a:fld>
            <a:endParaRPr lang="en-IN" dirty="0"/>
          </a:p>
        </p:txBody>
      </p:sp>
    </p:spTree>
    <p:extLst>
      <p:ext uri="{BB962C8B-B14F-4D97-AF65-F5344CB8AC3E}">
        <p14:creationId xmlns:p14="http://schemas.microsoft.com/office/powerpoint/2010/main" val="3858016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462672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REFERENCES</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457200" y="1423661"/>
            <a:ext cx="10223705" cy="4559005"/>
          </a:xfrm>
          <a:prstGeom prst="rect">
            <a:avLst/>
          </a:prstGeom>
          <a:noFill/>
        </p:spPr>
        <p:txBody>
          <a:bodyPr wrap="square">
            <a:spAutoFit/>
          </a:bodyPr>
          <a:lstStyle/>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rPr>
              <a:t>[1] D. Rohera et al., "A Taxonomy of Fake News Classification Techniques: Survey and Implementation Aspects," in IEEE Access, vol. 10, pp. 30367-30394, 2022,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10.1109/ACCESS.2022.3159651.</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rPr>
              <a:t>[2] H. Ali et al., "All Your Fake Detector are Belong to Us: Evaluating Adversarial Robustness of Fake-News Detectors Under Black-Box Settings," in IEEE Access, vol. 9, pp. 81678-81692, 2021,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10.1109/ACCESS.2021.3085875.</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rPr>
              <a:t>[3] H. Saleh, A. Alharbi and S. H. </a:t>
            </a:r>
            <a:r>
              <a:rPr lang="en-IN" sz="1800" dirty="0" err="1">
                <a:effectLst/>
                <a:latin typeface="Times New Roman" panose="02020603050405020304" pitchFamily="18" charset="0"/>
                <a:ea typeface="Times New Roman" panose="02020603050405020304" pitchFamily="18" charset="0"/>
              </a:rPr>
              <a:t>Alsamhi</a:t>
            </a:r>
            <a:r>
              <a:rPr lang="en-IN" sz="1800" dirty="0">
                <a:effectLst/>
                <a:latin typeface="Times New Roman" panose="02020603050405020304" pitchFamily="18" charset="0"/>
                <a:ea typeface="Times New Roman" panose="02020603050405020304" pitchFamily="18" charset="0"/>
              </a:rPr>
              <a:t>, "OPCNN-FAKE: Optimized Convolutional Neural Network for Fake News Detection," in IEEE Access, vol. 9, pp. 129471-129489, 2021,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10.1109/ACCESS.2021.3112806.</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rPr>
              <a:t>[4] K. Xu, F. Wang, H. Wang and B. Yang, "Detecting fake news over online social media via domain reputations and content understanding," in Tsinghua Science and Technology, vol. 25, no. 1, pp. 20-27, Feb. 2020,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10.26599/TST.2018.9010139.</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rPr>
              <a:t>[5] T. Jiang, J. P. Li, A. U. Haq, A. </a:t>
            </a:r>
            <a:r>
              <a:rPr lang="en-IN" sz="1800" dirty="0" err="1">
                <a:effectLst/>
                <a:latin typeface="Times New Roman" panose="02020603050405020304" pitchFamily="18" charset="0"/>
                <a:ea typeface="Times New Roman" panose="02020603050405020304" pitchFamily="18" charset="0"/>
              </a:rPr>
              <a:t>Saboor</a:t>
            </a:r>
            <a:r>
              <a:rPr lang="en-IN" sz="1800" dirty="0">
                <a:effectLst/>
                <a:latin typeface="Times New Roman" panose="02020603050405020304" pitchFamily="18" charset="0"/>
                <a:ea typeface="Times New Roman" panose="02020603050405020304" pitchFamily="18" charset="0"/>
              </a:rPr>
              <a:t> and A. Ali, "A Novel Stacking Approach for Accurate Detection of Fake News," in IEEE Access, vol. 9, pp. 22626-22639, 2021,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10.1109/ACCESS.2021.3056079.</a:t>
            </a:r>
          </a:p>
          <a:p>
            <a:pPr algn="just">
              <a:lnSpc>
                <a:spcPct val="115000"/>
              </a:lnSpc>
              <a:spcAft>
                <a:spcPts val="0"/>
              </a:spcAft>
            </a:pPr>
            <a:endParaRPr lang="en-IN" sz="20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28</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053911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7339B1-C86D-25E7-8C82-33364553D550}"/>
              </a:ext>
            </a:extLst>
          </p:cNvPr>
          <p:cNvSpPr>
            <a:spLocks noGrp="1"/>
          </p:cNvSpPr>
          <p:nvPr>
            <p:ph type="body" idx="1"/>
          </p:nvPr>
        </p:nvSpPr>
        <p:spPr>
          <a:xfrm>
            <a:off x="593126" y="1219200"/>
            <a:ext cx="10893725" cy="4972130"/>
          </a:xfrm>
        </p:spPr>
        <p:txBody>
          <a:bodyPr/>
          <a:lstStyle/>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 M. Umer, Z. Imtiaz, S. Ullah, A. Mehmood, G. S. Choi and B. -W. On, "Fake News Stance Detection Using Deep Learning Architecture (CNN-LSTM)," in IEEE Access, vol. 8, pp. 156695-156706, 2020,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10.1109/ACCESS.2020.3019735.</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[7] M. 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Mridha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J.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Keya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 A. Hamid, M.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Monowar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M. S. Rahman, "A Comprehensive Review on Fake News Detection With Deep Learning," in IEEE Access, vol. 9, pp. 156151-156170, 2021,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10.1109/ACCESS.2021.3129329.</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[8] H. Hammouchi and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Ghogho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"Evidence-Aware Multilingual Fake News Detection," in IEEE Access, vol. 10, pp. 116808-116818, 2022,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10.1109/ACCESS.2022.3220690.</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D. Li, H. Guo, Z. Wang and Z. Zheng, "Unsupervised Fake News Detection Based on Autoencoder," in IEEE Access, vol. 9, pp. 29356-29365, 2021,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10.1109/ACCESS.2021.3058809.</a:t>
            </a:r>
          </a:p>
          <a:p>
            <a:pPr algn="just">
              <a:lnSpc>
                <a:spcPct val="115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 K. Yoshikawa, T. Awa, 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Kusano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 Sato,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Ichino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Yoshiura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Fake News Dissemination Model Based on Updating Reliability and Doubt among Individuals," 2020 11th International Conference on Awareness Science and Technology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iCAST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Qingdao, China, 2020, pp. 1-8,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10.1109/iCAST51195.2020.9319485.</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[11] N. Seddari,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Derhab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Belaoued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Halboob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 Al-</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Muhtadi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Bouras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Hybrid Linguistic and Knowledge-Based Analysis Approach for Fake News Detection on Social Media," in IEEE Access, vol. 10, pp. 62097-62109, 2022,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10.1109/ACCESS.2022.3181184.</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36BB286-2308-4E3F-D94B-AB5632E8AC2B}"/>
              </a:ext>
            </a:extLst>
          </p:cNvPr>
          <p:cNvSpPr>
            <a:spLocks noGrp="1"/>
          </p:cNvSpPr>
          <p:nvPr>
            <p:ph type="ftr" sz="quarter" idx="5"/>
          </p:nvPr>
        </p:nvSpPr>
        <p:spPr/>
        <p:txBody>
          <a:bodyPr/>
          <a:lstStyle/>
          <a:p>
            <a:r>
              <a:rPr lang="en-US"/>
              <a:t>Department of Computer Science and Engineering</a:t>
            </a:r>
          </a:p>
        </p:txBody>
      </p:sp>
      <p:sp>
        <p:nvSpPr>
          <p:cNvPr id="5" name="Date Placeholder 4">
            <a:extLst>
              <a:ext uri="{FF2B5EF4-FFF2-40B4-BE49-F238E27FC236}">
                <a16:creationId xmlns:a16="http://schemas.microsoft.com/office/drawing/2014/main" id="{5269BF86-069B-A1A9-2F4E-DD4EFDA6F1D5}"/>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FA7BA20B-D632-1889-AEC4-A6FC54885F2E}"/>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29</a:t>
            </a:fld>
            <a:endParaRPr lang="en-IN" dirty="0"/>
          </a:p>
        </p:txBody>
      </p:sp>
    </p:spTree>
    <p:extLst>
      <p:ext uri="{BB962C8B-B14F-4D97-AF65-F5344CB8AC3E}">
        <p14:creationId xmlns:p14="http://schemas.microsoft.com/office/powerpoint/2010/main" val="175901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462672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ABSTRACT</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3</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6E18D7D6-97F9-4D2F-19CE-5075E551C236}"/>
              </a:ext>
            </a:extLst>
          </p:cNvPr>
          <p:cNvSpPr txBox="1"/>
          <p:nvPr/>
        </p:nvSpPr>
        <p:spPr>
          <a:xfrm>
            <a:off x="546707" y="1752600"/>
            <a:ext cx="10972801" cy="3165290"/>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rapid development of different social media and content-sharing platforms has been largely exploited to spread misinformation and fake news, that make people believing in harmful stories, which allow to influence public opinion, and could cause panic and chaos among population.</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We are trying to build a model using various machine learning algorithms to detect fake news and evaluate these algorithms based on their results.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276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2514600"/>
            <a:ext cx="7587912" cy="1490152"/>
          </a:xfrm>
          <a:prstGeom prst="rect">
            <a:avLst/>
          </a:prstGeom>
        </p:spPr>
        <p:txBody>
          <a:bodyPr vert="horz" wrap="square" lIns="0" tIns="12700" rIns="0" bIns="0" rtlCol="0">
            <a:spAutoFit/>
          </a:bodyPr>
          <a:lstStyle/>
          <a:p>
            <a:pPr marL="12700" algn="ctr">
              <a:spcBef>
                <a:spcPts val="100"/>
              </a:spcBef>
            </a:pPr>
            <a:r>
              <a:rPr sz="9600" spc="-5" dirty="0">
                <a:latin typeface="Times New Roman" panose="02020603050405020304" pitchFamily="18" charset="0"/>
                <a:cs typeface="Times New Roman" panose="02020603050405020304" pitchFamily="18" charset="0"/>
              </a:rPr>
              <a:t>THANK</a:t>
            </a:r>
            <a:r>
              <a:rPr sz="9600" spc="-90" dirty="0">
                <a:latin typeface="Times New Roman" panose="02020603050405020304" pitchFamily="18" charset="0"/>
                <a:cs typeface="Times New Roman" panose="02020603050405020304" pitchFamily="18" charset="0"/>
              </a:rPr>
              <a:t> </a:t>
            </a:r>
            <a:r>
              <a:rPr sz="9600" spc="-130" dirty="0">
                <a:latin typeface="Times New Roman" panose="02020603050405020304" pitchFamily="18" charset="0"/>
                <a:cs typeface="Times New Roman" panose="02020603050405020304" pitchFamily="18" charset="0"/>
              </a:rPr>
              <a:t>YOU</a:t>
            </a:r>
            <a:endParaRPr sz="96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7F3386F-54E3-6510-C3BA-048DCFA10B5A}"/>
              </a:ext>
            </a:extLst>
          </p:cNvPr>
          <p:cNvSpPr>
            <a:spLocks noGrp="1"/>
          </p:cNvSpPr>
          <p:nvPr>
            <p:ph type="dt" sz="half" idx="6"/>
          </p:nvPr>
        </p:nvSpPr>
        <p:spPr/>
        <p:txBody>
          <a:bodyPr/>
          <a:lstStyle/>
          <a:p>
            <a:pPr marL="12700">
              <a:lnSpc>
                <a:spcPts val="1240"/>
              </a:lnSpc>
            </a:pPr>
            <a:fld id="{2FC9C72D-7658-484B-ACA1-A7998626A139}" type="datetime1">
              <a:rPr lang="en-US" spc="-5" smtClean="0"/>
              <a:t>6/22/2023</a:t>
            </a:fld>
            <a:endParaRPr lang="en-US" spc="-5" dirty="0"/>
          </a:p>
        </p:txBody>
      </p:sp>
      <p:sp>
        <p:nvSpPr>
          <p:cNvPr id="7" name="Footer Placeholder 6">
            <a:extLst>
              <a:ext uri="{FF2B5EF4-FFF2-40B4-BE49-F238E27FC236}">
                <a16:creationId xmlns:a16="http://schemas.microsoft.com/office/drawing/2014/main" id="{182F02CF-1220-9BEB-4E8D-5D4B6A08C6DF}"/>
              </a:ext>
            </a:extLst>
          </p:cNvPr>
          <p:cNvSpPr>
            <a:spLocks noGrp="1"/>
          </p:cNvSpPr>
          <p:nvPr>
            <p:ph type="ftr" sz="quarter" idx="5"/>
          </p:nvPr>
        </p:nvSpPr>
        <p:spPr>
          <a:xfrm>
            <a:off x="4145279" y="6377940"/>
            <a:ext cx="5022553" cy="276999"/>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8" name="Slide Number Placeholder 7">
            <a:extLst>
              <a:ext uri="{FF2B5EF4-FFF2-40B4-BE49-F238E27FC236}">
                <a16:creationId xmlns:a16="http://schemas.microsoft.com/office/drawing/2014/main" id="{D8550D6B-050A-75CB-BD15-2A6AA4F85EAB}"/>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30</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4626720" cy="689932"/>
          </a:xfrm>
          <a:prstGeom prst="rect">
            <a:avLst/>
          </a:prstGeom>
        </p:spPr>
        <p:txBody>
          <a:bodyPr vert="horz" wrap="square" lIns="0" tIns="12700" rIns="0" bIns="0" rtlCol="0">
            <a:spAutoFit/>
          </a:bodyPr>
          <a:lstStyle/>
          <a:p>
            <a:pPr marL="12700">
              <a:spcBef>
                <a:spcPts val="100"/>
              </a:spcBef>
            </a:pPr>
            <a:r>
              <a:rPr sz="4400" spc="-10" dirty="0">
                <a:latin typeface="Times New Roman" panose="02020603050405020304" pitchFamily="18" charset="0"/>
                <a:cs typeface="Times New Roman" panose="02020603050405020304" pitchFamily="18" charset="0"/>
              </a:rPr>
              <a:t>INTRODUCTION</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9" name="TextBox 8">
            <a:extLst>
              <a:ext uri="{FF2B5EF4-FFF2-40B4-BE49-F238E27FC236}">
                <a16:creationId xmlns:a16="http://schemas.microsoft.com/office/drawing/2014/main" id="{55E12A29-786F-E4BE-178C-92B6D40960A7}"/>
              </a:ext>
            </a:extLst>
          </p:cNvPr>
          <p:cNvSpPr txBox="1"/>
          <p:nvPr/>
        </p:nvSpPr>
        <p:spPr>
          <a:xfrm>
            <a:off x="546707" y="1337831"/>
            <a:ext cx="10972801" cy="427328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Social media are taking an increasing part in our lives, many people tend to search and consume news. </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Due to the massive propagation of news on social networks, users rarely check the accuracy of the information they share.</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therefore common to see false and manipulated information that are circulating on social media such as hoaxes, rumors, urban legends, and fake news.</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massive dissemination of false information ,could cause a serious negative impact on individuals and society.</a:t>
            </a:r>
          </a:p>
          <a:p>
            <a:pPr marL="342900" indent="-34290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One approach to detecting fake news involves fact-checking by humans and computer algorithms. </a:t>
            </a: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4</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E28F-156F-69D8-FDCE-7AA735186F4C}"/>
              </a:ext>
            </a:extLst>
          </p:cNvPr>
          <p:cNvSpPr>
            <a:spLocks noGrp="1"/>
          </p:cNvSpPr>
          <p:nvPr>
            <p:ph type="title"/>
          </p:nvPr>
        </p:nvSpPr>
        <p:spPr>
          <a:xfrm>
            <a:off x="2133600" y="533400"/>
            <a:ext cx="5296905" cy="635000"/>
          </a:xfrm>
        </p:spPr>
        <p:txBody>
          <a:bodyPr/>
          <a:lstStyle/>
          <a:p>
            <a:r>
              <a:rPr lang="en-US" dirty="0">
                <a:latin typeface="Times New Roman" panose="02020603050405020304" pitchFamily="18" charset="0"/>
                <a:cs typeface="Times New Roman" panose="02020603050405020304" pitchFamily="18" charset="0"/>
              </a:rPr>
              <a:t>CONT…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6C1459E-B51B-C4AA-821C-3F9488AA626C}"/>
              </a:ext>
            </a:extLst>
          </p:cNvPr>
          <p:cNvSpPr>
            <a:spLocks noGrp="1"/>
          </p:cNvSpPr>
          <p:nvPr>
            <p:ph type="body" idx="1"/>
          </p:nvPr>
        </p:nvSpPr>
        <p:spPr>
          <a:xfrm>
            <a:off x="471689" y="1524000"/>
            <a:ext cx="10893725" cy="4431983"/>
          </a:xfrm>
        </p:spPr>
        <p:txBody>
          <a:bodyPr/>
          <a:lstStyle/>
          <a:p>
            <a:pPr marL="342900" indent="-34290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Human fact-checkers often perform research, analyse sources, and inspect supporting documentation to confirm the truth of news pieces. </a:t>
            </a:r>
          </a:p>
          <a:p>
            <a:pPr marL="342900" indent="-34290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Automated algorithms, on the other hand, utilise methods for natural language processing (NLP) to examine the content of papers.</a:t>
            </a:r>
            <a:endParaRPr lang="en-IN" b="0" i="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ML algorithms can quickly analyse large datasets of known fake news stories and identify patterns indicative of falsehoods, such as emotive language, sensational headlines, and lack of credible sources. </a:t>
            </a:r>
          </a:p>
          <a:p>
            <a:pPr marL="342900" indent="-34290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Once trained, the algorithm can classify new news stories as real or fake and help identify the sources of fake news and how it spreads online. </a:t>
            </a:r>
          </a:p>
          <a:p>
            <a:pPr marL="342900" indent="-34290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ML is a powerful tool in the fight against misinformation, and it is increasingly being used by media outlets and fact-checking organizations.</a:t>
            </a:r>
          </a:p>
          <a:p>
            <a:pPr marL="342900" indent="-34290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585C22E-7A77-8033-D618-AEED510A7E2C}"/>
              </a:ext>
            </a:extLst>
          </p:cNvPr>
          <p:cNvSpPr>
            <a:spLocks noGrp="1"/>
          </p:cNvSpPr>
          <p:nvPr>
            <p:ph type="ftr" sz="quarter" idx="5"/>
          </p:nvPr>
        </p:nvSpPr>
        <p:spPr>
          <a:xfrm>
            <a:off x="4145280" y="6377940"/>
            <a:ext cx="4693920" cy="553998"/>
          </a:xfrm>
        </p:spPr>
        <p:txBody>
          <a:bodyPr/>
          <a:lstStyle/>
          <a:p>
            <a:r>
              <a:rPr lang="en-US" dirty="0"/>
              <a:t>Department of Computer Science and Engineering</a:t>
            </a:r>
          </a:p>
        </p:txBody>
      </p:sp>
      <p:sp>
        <p:nvSpPr>
          <p:cNvPr id="5" name="Date Placeholder 4">
            <a:extLst>
              <a:ext uri="{FF2B5EF4-FFF2-40B4-BE49-F238E27FC236}">
                <a16:creationId xmlns:a16="http://schemas.microsoft.com/office/drawing/2014/main" id="{87DD8B81-1D61-7F3D-3158-2D44AF9333D1}"/>
              </a:ext>
            </a:extLst>
          </p:cNvPr>
          <p:cNvSpPr>
            <a:spLocks noGrp="1"/>
          </p:cNvSpPr>
          <p:nvPr>
            <p:ph type="dt" sz="half" idx="6"/>
          </p:nvPr>
        </p:nvSpPr>
        <p:spPr/>
        <p:txBody>
          <a:bodyPr/>
          <a:lstStyle/>
          <a:p>
            <a:pPr marL="12700">
              <a:lnSpc>
                <a:spcPts val="1240"/>
              </a:lnSpc>
            </a:pPr>
            <a:fld id="{26A2E66B-677B-4142-8742-D6A14D696186}" type="datetime1">
              <a:rPr lang="en-US" spc="-5" smtClean="0"/>
              <a:t>6/22/2023</a:t>
            </a:fld>
            <a:endParaRPr lang="en-US" spc="-5" dirty="0"/>
          </a:p>
        </p:txBody>
      </p:sp>
      <p:sp>
        <p:nvSpPr>
          <p:cNvPr id="6" name="Slide Number Placeholder 5">
            <a:extLst>
              <a:ext uri="{FF2B5EF4-FFF2-40B4-BE49-F238E27FC236}">
                <a16:creationId xmlns:a16="http://schemas.microsoft.com/office/drawing/2014/main" id="{BBF2A0F7-71B7-FB1C-821B-3CCB42FCABB8}"/>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5</a:t>
            </a:fld>
            <a:endParaRPr lang="en-IN" dirty="0"/>
          </a:p>
        </p:txBody>
      </p:sp>
    </p:spTree>
    <p:extLst>
      <p:ext uri="{BB962C8B-B14F-4D97-AF65-F5344CB8AC3E}">
        <p14:creationId xmlns:p14="http://schemas.microsoft.com/office/powerpoint/2010/main" val="303943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6251" y="264933"/>
            <a:ext cx="5708749"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39385257"/>
              </p:ext>
            </p:extLst>
          </p:nvPr>
        </p:nvGraphicFramePr>
        <p:xfrm>
          <a:off x="609601" y="1185861"/>
          <a:ext cx="10439400" cy="5180753"/>
        </p:xfrm>
        <a:graphic>
          <a:graphicData uri="http://schemas.openxmlformats.org/drawingml/2006/table">
            <a:tbl>
              <a:tblPr firstRow="1" bandRow="1">
                <a:tableStyleId>{5940675A-B579-460E-94D1-54222C63F5DA}</a:tableStyleId>
              </a:tblPr>
              <a:tblGrid>
                <a:gridCol w="949037">
                  <a:extLst>
                    <a:ext uri="{9D8B030D-6E8A-4147-A177-3AD203B41FA5}">
                      <a16:colId xmlns:a16="http://schemas.microsoft.com/office/drawing/2014/main" val="20000"/>
                    </a:ext>
                  </a:extLst>
                </a:gridCol>
                <a:gridCol w="3135946">
                  <a:extLst>
                    <a:ext uri="{9D8B030D-6E8A-4147-A177-3AD203B41FA5}">
                      <a16:colId xmlns:a16="http://schemas.microsoft.com/office/drawing/2014/main" val="20001"/>
                    </a:ext>
                  </a:extLst>
                </a:gridCol>
                <a:gridCol w="3025913">
                  <a:extLst>
                    <a:ext uri="{9D8B030D-6E8A-4147-A177-3AD203B41FA5}">
                      <a16:colId xmlns:a16="http://schemas.microsoft.com/office/drawing/2014/main" val="20002"/>
                    </a:ext>
                  </a:extLst>
                </a:gridCol>
                <a:gridCol w="3328504">
                  <a:extLst>
                    <a:ext uri="{9D8B030D-6E8A-4147-A177-3AD203B41FA5}">
                      <a16:colId xmlns:a16="http://schemas.microsoft.com/office/drawing/2014/main" val="20003"/>
                    </a:ext>
                  </a:extLst>
                </a:gridCol>
              </a:tblGrid>
              <a:tr h="600675">
                <a:tc>
                  <a:txBody>
                    <a:bodyPr/>
                    <a:lstStyle/>
                    <a:p>
                      <a:pPr algn="l"/>
                      <a:r>
                        <a:rPr lang="en-IN" b="1" dirty="0">
                          <a:latin typeface="Times New Roman" panose="02020603050405020304" pitchFamily="18" charset="0"/>
                          <a:cs typeface="Times New Roman" panose="02020603050405020304" pitchFamily="18" charset="0"/>
                        </a:rPr>
                        <a:t>S.No</a:t>
                      </a:r>
                    </a:p>
                  </a:txBody>
                  <a:tcPr/>
                </a:tc>
                <a:tc>
                  <a:txBody>
                    <a:bodyPr/>
                    <a:lstStyle/>
                    <a:p>
                      <a:pPr algn="l"/>
                      <a:r>
                        <a:rPr lang="en-IN" b="1" dirty="0">
                          <a:latin typeface="Times New Roman" panose="02020603050405020304" pitchFamily="18" charset="0"/>
                          <a:cs typeface="Times New Roman" panose="02020603050405020304" pitchFamily="18" charset="0"/>
                        </a:rPr>
                        <a:t>Title</a:t>
                      </a:r>
                      <a:r>
                        <a:rPr lang="en-IN" b="1" baseline="0" dirty="0">
                          <a:latin typeface="Times New Roman" panose="02020603050405020304" pitchFamily="18" charset="0"/>
                          <a:cs typeface="Times New Roman" panose="02020603050405020304" pitchFamily="18" charset="0"/>
                        </a:rPr>
                        <a:t>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IN" b="1" dirty="0">
                          <a:latin typeface="Times New Roman" panose="02020603050405020304" pitchFamily="18" charset="0"/>
                          <a:cs typeface="Times New Roman" panose="02020603050405020304" pitchFamily="18" charset="0"/>
                        </a:rPr>
                        <a:t>Author(s) &amp;</a:t>
                      </a:r>
                      <a:r>
                        <a:rPr lang="en-IN" b="1" baseline="0" dirty="0">
                          <a:latin typeface="Times New Roman" panose="02020603050405020304" pitchFamily="18" charset="0"/>
                          <a:cs typeface="Times New Roman" panose="02020603050405020304" pitchFamily="18" charset="0"/>
                        </a:rPr>
                        <a:t> Journal Details</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IN" b="1" dirty="0">
                          <a:latin typeface="Times New Roman" panose="02020603050405020304" pitchFamily="18" charset="0"/>
                          <a:cs typeface="Times New Roman" panose="02020603050405020304" pitchFamily="18" charset="0"/>
                        </a:rPr>
                        <a:t>Description/</a:t>
                      </a:r>
                    </a:p>
                    <a:p>
                      <a:pPr algn="l"/>
                      <a:r>
                        <a:rPr lang="en-IN"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963745">
                <a:tc>
                  <a:txBody>
                    <a:bodyPr/>
                    <a:lstStyle/>
                    <a:p>
                      <a:pPr algn="l"/>
                      <a:r>
                        <a:rPr lang="en-US" sz="1300" dirty="0">
                          <a:latin typeface="Times New Roman" panose="02020603050405020304" pitchFamily="18" charset="0"/>
                          <a:cs typeface="Times New Roman" panose="02020603050405020304" pitchFamily="18" charset="0"/>
                        </a:rPr>
                        <a:t>1</a:t>
                      </a:r>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US" sz="1400" b="0" i="0" dirty="0">
                          <a:solidFill>
                            <a:schemeClr val="tx1"/>
                          </a:solidFill>
                          <a:effectLst/>
                          <a:latin typeface="Times New Roman" panose="02020603050405020304" pitchFamily="18" charset="0"/>
                          <a:ea typeface="+mn-ea"/>
                          <a:cs typeface="Times New Roman" panose="02020603050405020304" pitchFamily="18" charset="0"/>
                        </a:rPr>
                        <a:t>Supervised Learning for Fake News Detection</a:t>
                      </a:r>
                    </a:p>
                  </a:txBody>
                  <a:tcPr/>
                </a:tc>
                <a:tc>
                  <a:txBody>
                    <a:bodyPr/>
                    <a:lstStyle/>
                    <a:p>
                      <a:pPr algn="l"/>
                      <a:r>
                        <a:rPr lang="pt-BR" sz="1300" dirty="0">
                          <a:latin typeface="Times New Roman" panose="02020603050405020304" pitchFamily="18" charset="0"/>
                          <a:cs typeface="Times New Roman" panose="02020603050405020304" pitchFamily="18" charset="0"/>
                        </a:rPr>
                        <a:t>Julio C. S. Reis; André Correia; Fabrício Murai; Adriano Veloso; Fabrício Benevenuto</a:t>
                      </a:r>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US" sz="1400" b="0" i="0" dirty="0">
                          <a:solidFill>
                            <a:schemeClr val="tx1"/>
                          </a:solidFill>
                          <a:effectLst/>
                          <a:latin typeface="Times New Roman" panose="02020603050405020304" pitchFamily="18" charset="0"/>
                          <a:ea typeface="+mn-ea"/>
                          <a:cs typeface="Times New Roman" panose="02020603050405020304" pitchFamily="18" charset="0"/>
                        </a:rPr>
                        <a:t>Measures the prediction performance of current learning on the usefulness and importance of features for detecting false news. </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272860">
                <a:tc>
                  <a:txBody>
                    <a:bodyPr/>
                    <a:lstStyle/>
                    <a:p>
                      <a:pPr algn="l"/>
                      <a:r>
                        <a:rPr lang="en-US" sz="1300" dirty="0">
                          <a:latin typeface="Times New Roman" panose="02020603050405020304" pitchFamily="18" charset="0"/>
                          <a:cs typeface="Times New Roman" panose="02020603050405020304" pitchFamily="18" charset="0"/>
                        </a:rPr>
                        <a:t>2</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Detecting fake news over online social media via domain reputations and content understanding</a:t>
                      </a:r>
                    </a:p>
                    <a:p>
                      <a:pPr algn="l"/>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dirty="0">
                          <a:solidFill>
                            <a:schemeClr val="tx1"/>
                          </a:solidFill>
                          <a:effectLst/>
                          <a:latin typeface="Times New Roman" panose="02020603050405020304" pitchFamily="18" charset="0"/>
                          <a:ea typeface="+mn-ea"/>
                          <a:cs typeface="Times New Roman" panose="02020603050405020304" pitchFamily="18" charset="0"/>
                        </a:rPr>
                        <a:t>Kuai Xu</a:t>
                      </a:r>
                      <a:r>
                        <a:rPr lang="en-IN" sz="1400" b="0" i="0" dirty="0">
                          <a:solidFill>
                            <a:schemeClr val="tx1"/>
                          </a:solidFill>
                          <a:effectLst/>
                          <a:latin typeface="Times New Roman" panose="02020603050405020304" pitchFamily="18" charset="0"/>
                          <a:ea typeface="+mn-ea"/>
                          <a:cs typeface="Times New Roman" panose="02020603050405020304" pitchFamily="18" charset="0"/>
                        </a:rPr>
                        <a:t>; </a:t>
                      </a:r>
                      <a:r>
                        <a:rPr lang="en-IN" sz="1400" b="0" i="0" u="none" strike="noStrike" dirty="0">
                          <a:solidFill>
                            <a:schemeClr val="tx1"/>
                          </a:solidFill>
                          <a:effectLst/>
                          <a:latin typeface="Times New Roman" panose="02020603050405020304" pitchFamily="18" charset="0"/>
                          <a:ea typeface="+mn-ea"/>
                          <a:cs typeface="Times New Roman" panose="02020603050405020304" pitchFamily="18" charset="0"/>
                        </a:rPr>
                        <a:t>Feng Wang</a:t>
                      </a:r>
                      <a:r>
                        <a:rPr lang="en-IN" sz="1400" b="0" i="0" dirty="0">
                          <a:solidFill>
                            <a:schemeClr val="tx1"/>
                          </a:solidFill>
                          <a:effectLst/>
                          <a:latin typeface="Times New Roman" panose="02020603050405020304" pitchFamily="18" charset="0"/>
                          <a:ea typeface="+mn-ea"/>
                          <a:cs typeface="Times New Roman" panose="02020603050405020304" pitchFamily="18" charset="0"/>
                        </a:rPr>
                        <a:t>; </a:t>
                      </a:r>
                      <a:r>
                        <a:rPr lang="en-IN" sz="1400" b="0" i="0" u="none" strike="noStrike" dirty="0">
                          <a:solidFill>
                            <a:schemeClr val="tx1"/>
                          </a:solidFill>
                          <a:effectLst/>
                          <a:latin typeface="Times New Roman" panose="02020603050405020304" pitchFamily="18" charset="0"/>
                          <a:ea typeface="+mn-ea"/>
                          <a:cs typeface="Times New Roman" panose="02020603050405020304" pitchFamily="18" charset="0"/>
                        </a:rPr>
                        <a:t>Haiyan Wang</a:t>
                      </a:r>
                      <a:r>
                        <a:rPr lang="en-IN" sz="1400" b="0" i="0" dirty="0">
                          <a:solidFill>
                            <a:schemeClr val="tx1"/>
                          </a:solidFill>
                          <a:effectLst/>
                          <a:latin typeface="Times New Roman" panose="02020603050405020304" pitchFamily="18" charset="0"/>
                          <a:ea typeface="+mn-ea"/>
                          <a:cs typeface="Times New Roman" panose="02020603050405020304" pitchFamily="18" charset="0"/>
                        </a:rPr>
                        <a:t>; </a:t>
                      </a:r>
                      <a:r>
                        <a:rPr lang="en-IN" sz="1400" b="0" i="0" u="none" strike="noStrike" dirty="0">
                          <a:solidFill>
                            <a:schemeClr val="tx1"/>
                          </a:solidFill>
                          <a:effectLst/>
                          <a:latin typeface="Times New Roman" panose="02020603050405020304" pitchFamily="18" charset="0"/>
                          <a:ea typeface="+mn-ea"/>
                          <a:cs typeface="Times New Roman" panose="02020603050405020304" pitchFamily="18" charset="0"/>
                        </a:rPr>
                        <a:t>Bo Yang</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This paper characterizes hundreds of popular fake and real news measured by shares, reactions, and comments on domain reputations and content understanding.</a:t>
                      </a:r>
                      <a:endParaRPr lang="en-IN" sz="1400" dirty="0">
                        <a:latin typeface="Times New Roman" panose="02020603050405020304" pitchFamily="18" charset="0"/>
                        <a:cs typeface="Times New Roman" panose="02020603050405020304" pitchFamily="18" charset="0"/>
                      </a:endParaRPr>
                    </a:p>
                    <a:p>
                      <a:pPr algn="l"/>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23908">
                <a:tc>
                  <a:txBody>
                    <a:bodyPr/>
                    <a:lstStyle/>
                    <a:p>
                      <a:pPr algn="l"/>
                      <a:r>
                        <a:rPr lang="en-US" sz="1300" dirty="0">
                          <a:latin typeface="Times New Roman" panose="02020603050405020304" pitchFamily="18" charset="0"/>
                          <a:cs typeface="Times New Roman" panose="02020603050405020304" pitchFamily="18" charset="0"/>
                        </a:rPr>
                        <a:t>3</a:t>
                      </a:r>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US" sz="1400" b="0" i="0" dirty="0">
                          <a:solidFill>
                            <a:schemeClr val="tx1"/>
                          </a:solidFill>
                          <a:effectLst/>
                          <a:latin typeface="Times New Roman" panose="02020603050405020304" pitchFamily="18" charset="0"/>
                          <a:ea typeface="+mn-ea"/>
                          <a:cs typeface="Times New Roman" panose="02020603050405020304" pitchFamily="18" charset="0"/>
                        </a:rPr>
                        <a:t>A Hybrid Linguistic and Knowledge-Based Analysis Approach for Fake News Detection on Social Media</a:t>
                      </a:r>
                    </a:p>
                    <a:p>
                      <a:pPr algn="l"/>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US" sz="1300" b="0" i="0" u="none" strike="noStrike" baseline="0" dirty="0">
                          <a:solidFill>
                            <a:schemeClr val="tx1"/>
                          </a:solidFill>
                          <a:latin typeface="Times New Roman" panose="02020603050405020304" pitchFamily="18" charset="0"/>
                          <a:ea typeface="+mn-ea"/>
                          <a:cs typeface="Times New Roman" panose="02020603050405020304" pitchFamily="18" charset="0"/>
                        </a:rPr>
                        <a:t>Noureddine Seddari; Abdelouahid Derhab; Mohamed Belaoued; Waleed Halboob</a:t>
                      </a:r>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US" sz="1400" b="0" i="0" dirty="0">
                          <a:solidFill>
                            <a:schemeClr val="tx1"/>
                          </a:solidFill>
                          <a:effectLst/>
                          <a:latin typeface="Times New Roman" panose="02020603050405020304" pitchFamily="18" charset="0"/>
                          <a:ea typeface="+mn-ea"/>
                          <a:cs typeface="Times New Roman" panose="02020603050405020304" pitchFamily="18" charset="0"/>
                        </a:rPr>
                        <a:t>In this paper, the sentiment analysis focuses on the extraction of opinion, which involves examining written texts and evaluations using analytical techniques.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201351">
                <a:tc>
                  <a:txBody>
                    <a:bodyPr/>
                    <a:lstStyle/>
                    <a:p>
                      <a:pPr algn="l"/>
                      <a:r>
                        <a:rPr lang="en-US" sz="1300" dirty="0">
                          <a:latin typeface="Times New Roman" panose="02020603050405020304" pitchFamily="18" charset="0"/>
                          <a:cs typeface="Times New Roman" panose="02020603050405020304" pitchFamily="18" charset="0"/>
                        </a:rPr>
                        <a:t>4</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OPCNN-FAKE: Optimized Convolutional Neural Network for Fake News Detection</a:t>
                      </a:r>
                    </a:p>
                    <a:p>
                      <a:pPr algn="l"/>
                      <a:endParaRPr lang="en-IN" sz="1300" b="0" dirty="0">
                        <a:latin typeface="Times New Roman" panose="02020603050405020304" pitchFamily="18" charset="0"/>
                        <a:cs typeface="Times New Roman" panose="02020603050405020304" pitchFamily="18" charset="0"/>
                      </a:endParaRPr>
                    </a:p>
                  </a:txBody>
                  <a:tcPr/>
                </a:tc>
                <a:tc>
                  <a:txBody>
                    <a:bodyPr/>
                    <a:lstStyle/>
                    <a:p>
                      <a:pPr algn="l"/>
                      <a:r>
                        <a:rPr lang="en-IN" sz="1300" dirty="0">
                          <a:latin typeface="Times New Roman" panose="02020603050405020304" pitchFamily="18" charset="0"/>
                          <a:cs typeface="Times New Roman" panose="02020603050405020304" pitchFamily="18" charset="0"/>
                        </a:rPr>
                        <a:t>Hager Saleh; Abdullah Alharbi; Saeed Hamood Alsamhi</a:t>
                      </a:r>
                    </a:p>
                  </a:txBody>
                  <a:tcPr/>
                </a:tc>
                <a:tc>
                  <a:txBody>
                    <a:bodyPr/>
                    <a:lstStyle/>
                    <a:p>
                      <a:pPr algn="l"/>
                      <a:r>
                        <a:rPr lang="en-US" sz="1300" dirty="0">
                          <a:latin typeface="Times New Roman" panose="02020603050405020304" pitchFamily="18" charset="0"/>
                          <a:cs typeface="Times New Roman" panose="02020603050405020304" pitchFamily="18" charset="0"/>
                        </a:rPr>
                        <a:t>This paper proposes novel approaches based on Machine Learning (ML) and Deep Learning (DL) for the fake news detection system to address this phenomenon or main aim of this paper is to find the optimal model that obtains high accuracy performance.</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Date Placeholder 3">
            <a:extLst>
              <a:ext uri="{FF2B5EF4-FFF2-40B4-BE49-F238E27FC236}">
                <a16:creationId xmlns:a16="http://schemas.microsoft.com/office/drawing/2014/main" id="{DB6D91ED-1F71-B3E5-D6E4-8D7C39890BA3}"/>
              </a:ext>
            </a:extLst>
          </p:cNvPr>
          <p:cNvSpPr>
            <a:spLocks noGrp="1"/>
          </p:cNvSpPr>
          <p:nvPr>
            <p:ph type="dt" sz="half" idx="6"/>
          </p:nvPr>
        </p:nvSpPr>
        <p:spPr/>
        <p:txBody>
          <a:bodyPr/>
          <a:lstStyle/>
          <a:p>
            <a:pPr marL="12700">
              <a:lnSpc>
                <a:spcPts val="1240"/>
              </a:lnSpc>
            </a:pPr>
            <a:fld id="{422FA514-7004-4D8E-8BD4-84F6F3476A7E}" type="datetime1">
              <a:rPr lang="en-US" spc="-5" smtClean="0"/>
              <a:t>6/22/2023</a:t>
            </a:fld>
            <a:endParaRPr lang="en-US" spc="-5" dirty="0"/>
          </a:p>
        </p:txBody>
      </p:sp>
      <p:sp>
        <p:nvSpPr>
          <p:cNvPr id="9" name="Slide Number Placeholder 8">
            <a:extLst>
              <a:ext uri="{FF2B5EF4-FFF2-40B4-BE49-F238E27FC236}">
                <a16:creationId xmlns:a16="http://schemas.microsoft.com/office/drawing/2014/main" id="{FF24D03E-645E-DA79-2D45-528B0410F44D}"/>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6</a:t>
            </a:fld>
            <a:endParaRPr lang="en-IN" dirty="0"/>
          </a:p>
        </p:txBody>
      </p:sp>
      <p:sp>
        <p:nvSpPr>
          <p:cNvPr id="10" name="Footer Placeholder 8">
            <a:extLst>
              <a:ext uri="{FF2B5EF4-FFF2-40B4-BE49-F238E27FC236}">
                <a16:creationId xmlns:a16="http://schemas.microsoft.com/office/drawing/2014/main" id="{74BD0143-AF08-5D59-307F-D007A45E2208}"/>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6251" y="264933"/>
            <a:ext cx="5632549"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42644618"/>
              </p:ext>
            </p:extLst>
          </p:nvPr>
        </p:nvGraphicFramePr>
        <p:xfrm>
          <a:off x="457200" y="1295400"/>
          <a:ext cx="10972799" cy="5119157"/>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4343399">
                  <a:extLst>
                    <a:ext uri="{9D8B030D-6E8A-4147-A177-3AD203B41FA5}">
                      <a16:colId xmlns:a16="http://schemas.microsoft.com/office/drawing/2014/main" val="20003"/>
                    </a:ext>
                  </a:extLst>
                </a:gridCol>
              </a:tblGrid>
              <a:tr h="762000">
                <a:tc>
                  <a:txBody>
                    <a:bodyPr/>
                    <a:lstStyle/>
                    <a:p>
                      <a:pPr algn="ctr"/>
                      <a:r>
                        <a:rPr lang="en-IN" sz="1600" b="1" dirty="0">
                          <a:latin typeface="Times New Roman" panose="02020603050405020304" pitchFamily="18" charset="0"/>
                          <a:cs typeface="Times New Roman" panose="02020603050405020304" pitchFamily="18" charset="0"/>
                        </a:rPr>
                        <a:t>S.No</a:t>
                      </a:r>
                    </a:p>
                  </a:txBody>
                  <a:tcPr/>
                </a:tc>
                <a:tc>
                  <a:txBody>
                    <a:bodyPr/>
                    <a:lstStyle/>
                    <a:p>
                      <a:pPr algn="ctr"/>
                      <a:r>
                        <a:rPr lang="en-IN" b="1" dirty="0">
                          <a:latin typeface="Times New Roman" panose="02020603050405020304" pitchFamily="18" charset="0"/>
                          <a:cs typeface="Times New Roman" panose="02020603050405020304" pitchFamily="18" charset="0"/>
                        </a:rPr>
                        <a:t>Title</a:t>
                      </a:r>
                      <a:r>
                        <a:rPr lang="en-IN" b="1" baseline="0" dirty="0">
                          <a:latin typeface="Times New Roman" panose="02020603050405020304" pitchFamily="18" charset="0"/>
                          <a:cs typeface="Times New Roman" panose="02020603050405020304" pitchFamily="18" charset="0"/>
                        </a:rPr>
                        <a:t>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Author(s) &amp;</a:t>
                      </a:r>
                      <a:r>
                        <a:rPr lang="en-IN" b="1" baseline="0" dirty="0">
                          <a:latin typeface="Times New Roman" panose="02020603050405020304" pitchFamily="18" charset="0"/>
                          <a:cs typeface="Times New Roman" panose="02020603050405020304" pitchFamily="18" charset="0"/>
                        </a:rPr>
                        <a:t> Journal Details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Description/</a:t>
                      </a:r>
                    </a:p>
                    <a:p>
                      <a:pPr algn="ctr"/>
                      <a:r>
                        <a:rPr lang="en-IN"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053487">
                <a:tc>
                  <a:txBody>
                    <a:bodyPr/>
                    <a:lstStyle/>
                    <a:p>
                      <a:pPr algn="l"/>
                      <a:r>
                        <a:rPr lang="en-US" sz="1300" dirty="0">
                          <a:latin typeface="Times New Roman" panose="02020603050405020304" pitchFamily="18" charset="0"/>
                          <a:cs typeface="Times New Roman" panose="02020603050405020304" pitchFamily="18" charset="0"/>
                        </a:rPr>
                        <a:t>5</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A Taxonomy of Fake News Classification Techniques: Survey and Implementation Aspects</a:t>
                      </a:r>
                    </a:p>
                  </a:txBody>
                  <a:tcPr/>
                </a:tc>
                <a:tc>
                  <a:txBody>
                    <a:bodyPr/>
                    <a:lstStyle/>
                    <a:p>
                      <a:pPr algn="l"/>
                      <a:r>
                        <a:rPr lang="en-IN" sz="1300" dirty="0">
                          <a:latin typeface="Times New Roman" panose="02020603050405020304" pitchFamily="18" charset="0"/>
                          <a:cs typeface="Times New Roman" panose="02020603050405020304" pitchFamily="18" charset="0"/>
                        </a:rPr>
                        <a:t>Dhiren Rohera; Harshal Shethna; Keyur Patel; Urvish Thakker; Sudeep Tanwar</a:t>
                      </a:r>
                    </a:p>
                  </a:txBody>
                  <a:tcPr/>
                </a:tc>
                <a:tc>
                  <a:txBody>
                    <a:bodyPr/>
                    <a:lstStyle/>
                    <a:p>
                      <a:pPr algn="l"/>
                      <a:r>
                        <a:rPr lang="en-US" sz="1300" dirty="0">
                          <a:latin typeface="Times New Roman" panose="02020603050405020304" pitchFamily="18" charset="0"/>
                          <a:cs typeface="Times New Roman" panose="02020603050405020304" pitchFamily="18" charset="0"/>
                        </a:rPr>
                        <a:t>A systematic analysis and study are carried out as part of the paper’s research method to provide a comprehensive analysis of the field of fake news identification using AI techniques or main aim is to explore and analyze the state-of-the-art techniques for the tangled task of fake news classification.</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58637">
                <a:tc>
                  <a:txBody>
                    <a:bodyPr/>
                    <a:lstStyle/>
                    <a:p>
                      <a:pPr algn="l"/>
                      <a:r>
                        <a:rPr lang="en-US" sz="1300" dirty="0">
                          <a:latin typeface="Times New Roman" panose="02020603050405020304" pitchFamily="18" charset="0"/>
                          <a:cs typeface="Times New Roman" panose="02020603050405020304" pitchFamily="18" charset="0"/>
                        </a:rPr>
                        <a:t>6</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All Your Fake Detector are Belong to Us: Evaluating Adversarial Robustness of Fake-News Detectors Under Black-Box Settings</a:t>
                      </a:r>
                    </a:p>
                    <a:p>
                      <a:pPr algn="l"/>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IN" sz="1300" dirty="0">
                          <a:latin typeface="Times New Roman" panose="02020603050405020304" pitchFamily="18" charset="0"/>
                          <a:cs typeface="Times New Roman" panose="02020603050405020304" pitchFamily="18" charset="0"/>
                        </a:rPr>
                        <a:t>Hassan Ali; Muhammad Suleman Khan; Amer Alghadhban; Meshari Alazmi</a:t>
                      </a:r>
                    </a:p>
                  </a:txBody>
                  <a:tcPr/>
                </a:tc>
                <a:tc>
                  <a:txBody>
                    <a:bodyPr/>
                    <a:lstStyle/>
                    <a:p>
                      <a:pPr algn="l"/>
                      <a:r>
                        <a:rPr lang="en-US" sz="1400" b="0" i="0" dirty="0">
                          <a:solidFill>
                            <a:schemeClr val="tx1"/>
                          </a:solidFill>
                          <a:effectLst/>
                          <a:latin typeface="Times New Roman" panose="02020603050405020304" pitchFamily="18" charset="0"/>
                          <a:ea typeface="+mn-ea"/>
                          <a:cs typeface="Times New Roman" panose="02020603050405020304" pitchFamily="18" charset="0"/>
                        </a:rPr>
                        <a:t>The main goal of this study is to answer the following key questions about the robustness of fake-news detectors under several engineering choices, we analyze the robustness of fake-news detectors to black-box adversarial attacks.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857024">
                <a:tc>
                  <a:txBody>
                    <a:bodyPr/>
                    <a:lstStyle/>
                    <a:p>
                      <a:pPr algn="l"/>
                      <a:r>
                        <a:rPr lang="en-US" sz="1300" dirty="0">
                          <a:latin typeface="Times New Roman" panose="02020603050405020304" pitchFamily="18" charset="0"/>
                          <a:cs typeface="Times New Roman" panose="02020603050405020304" pitchFamily="18" charset="0"/>
                        </a:rPr>
                        <a:t>7</a:t>
                      </a:r>
                      <a:endParaRPr lang="en-IN" sz="13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Selective Feature Sets Based Fake News Detection for COVID-19 to Manage Infodemic</a:t>
                      </a:r>
                    </a:p>
                  </a:txBody>
                  <a:tcPr/>
                </a:tc>
                <a:tc>
                  <a:txBody>
                    <a:bodyPr/>
                    <a:lstStyle/>
                    <a:p>
                      <a:pPr algn="l"/>
                      <a:r>
                        <a:rPr lang="en-IN" sz="1300" dirty="0">
                          <a:latin typeface="Times New Roman" panose="02020603050405020304" pitchFamily="18" charset="0"/>
                          <a:cs typeface="Times New Roman" panose="02020603050405020304" pitchFamily="18" charset="0"/>
                        </a:rPr>
                        <a:t>Manideep Narra; Muhammad Umer; Saima Sadiq; Ala’ Abdulmajid Eshmawi</a:t>
                      </a:r>
                    </a:p>
                  </a:txBody>
                  <a:tcPr/>
                </a:tc>
                <a:tc>
                  <a:txBody>
                    <a:bodyPr/>
                    <a:lstStyle/>
                    <a:p>
                      <a:pPr algn="l"/>
                      <a:r>
                        <a:rPr lang="en-US" sz="1400" b="0" i="0" dirty="0">
                          <a:solidFill>
                            <a:schemeClr val="tx1"/>
                          </a:solidFill>
                          <a:effectLst/>
                          <a:latin typeface="Times New Roman" panose="02020603050405020304" pitchFamily="18" charset="0"/>
                          <a:ea typeface="+mn-ea"/>
                          <a:cs typeface="Times New Roman" panose="02020603050405020304" pitchFamily="18" charset="0"/>
                        </a:rPr>
                        <a:t>This study works on the detection of COVID-19 fake news detection. Experiments in this work are carried out using feature extraction and feature selection techniques in combination with several machine learning and deep learning models.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958637">
                <a:tc>
                  <a:txBody>
                    <a:bodyPr/>
                    <a:lstStyle/>
                    <a:p>
                      <a:pPr algn="l"/>
                      <a:r>
                        <a:rPr lang="en-US" sz="1300" dirty="0">
                          <a:latin typeface="Times New Roman" panose="02020603050405020304" pitchFamily="18" charset="0"/>
                          <a:cs typeface="Times New Roman" panose="02020603050405020304" pitchFamily="18" charset="0"/>
                        </a:rPr>
                        <a:t>8</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A Novel Stacking Approach for Accurate Detection of Fake News</a:t>
                      </a:r>
                    </a:p>
                    <a:p>
                      <a:pPr algn="l"/>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IN" sz="1300" dirty="0">
                          <a:latin typeface="Times New Roman" panose="02020603050405020304" pitchFamily="18" charset="0"/>
                          <a:cs typeface="Times New Roman" panose="02020603050405020304" pitchFamily="18" charset="0"/>
                        </a:rPr>
                        <a:t>Tao Jiang; Jian Ping Li; Amin Ul Haq; Abdus Saboor; Amjad Ali</a:t>
                      </a:r>
                    </a:p>
                  </a:txBody>
                  <a:tcPr/>
                </a:tc>
                <a:tc>
                  <a:txBody>
                    <a:bodyPr/>
                    <a:lstStyle/>
                    <a:p>
                      <a:pPr algn="l"/>
                      <a:r>
                        <a:rPr lang="en-US" sz="1400" b="0" i="0" dirty="0">
                          <a:solidFill>
                            <a:schemeClr val="tx1"/>
                          </a:solidFill>
                          <a:effectLst/>
                          <a:latin typeface="Times New Roman" panose="02020603050405020304" pitchFamily="18" charset="0"/>
                          <a:ea typeface="+mn-ea"/>
                          <a:cs typeface="Times New Roman" panose="02020603050405020304" pitchFamily="18" charset="0"/>
                        </a:rPr>
                        <a:t>In this paper, we evaluated five machine learning models and three deep learning models on two fake news datasets of different size in terms of accuracy, precision, recall, F1-score.</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20068845"/>
              </p:ext>
            </p:extLst>
          </p:nvPr>
        </p:nvGraphicFramePr>
        <p:xfrm>
          <a:off x="1995488" y="6134101"/>
          <a:ext cx="5243512" cy="647699"/>
        </p:xfrm>
        <a:graphic>
          <a:graphicData uri="http://schemas.openxmlformats.org/drawingml/2006/table">
            <a:tbl>
              <a:tblPr>
                <a:tableStyleId>{2D5ABB26-0587-4C30-8999-92F81FD0307C}</a:tableStyleId>
              </a:tblPr>
              <a:tblGrid>
                <a:gridCol w="5243512">
                  <a:extLst>
                    <a:ext uri="{9D8B030D-6E8A-4147-A177-3AD203B41FA5}">
                      <a16:colId xmlns:a16="http://schemas.microsoft.com/office/drawing/2014/main" val="20000"/>
                    </a:ext>
                  </a:extLst>
                </a:gridCol>
              </a:tblGrid>
              <a:tr h="647699">
                <a:tc>
                  <a:txBody>
                    <a:bodyPr/>
                    <a:lstStyle/>
                    <a:p>
                      <a:endParaRPr lang="en-IN" sz="1200" dirty="0"/>
                    </a:p>
                  </a:txBody>
                  <a:tcPr/>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2BC51127-D4F1-7E25-670F-8682F9A15B83}"/>
              </a:ext>
            </a:extLst>
          </p:cNvPr>
          <p:cNvSpPr>
            <a:spLocks noGrp="1"/>
          </p:cNvSpPr>
          <p:nvPr>
            <p:ph type="dt" sz="half" idx="6"/>
          </p:nvPr>
        </p:nvSpPr>
        <p:spPr/>
        <p:txBody>
          <a:bodyPr/>
          <a:lstStyle/>
          <a:p>
            <a:pPr marL="12700">
              <a:lnSpc>
                <a:spcPts val="1240"/>
              </a:lnSpc>
            </a:pPr>
            <a:fld id="{451AA647-56C1-400C-BB5C-8C77C2C0C740}" type="datetime1">
              <a:rPr lang="en-US" spc="-5" smtClean="0"/>
              <a:t>6/22/2023</a:t>
            </a:fld>
            <a:endParaRPr lang="en-US" spc="-5" dirty="0"/>
          </a:p>
        </p:txBody>
      </p:sp>
      <p:sp>
        <p:nvSpPr>
          <p:cNvPr id="10" name="Slide Number Placeholder 9">
            <a:extLst>
              <a:ext uri="{FF2B5EF4-FFF2-40B4-BE49-F238E27FC236}">
                <a16:creationId xmlns:a16="http://schemas.microsoft.com/office/drawing/2014/main" id="{B90B9F57-4CF8-532C-E4C0-C77F49C407B9}"/>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7</a:t>
            </a:fld>
            <a:endParaRPr lang="en-IN" dirty="0"/>
          </a:p>
        </p:txBody>
      </p:sp>
      <p:sp>
        <p:nvSpPr>
          <p:cNvPr id="12" name="Footer Placeholder 8">
            <a:extLst>
              <a:ext uri="{FF2B5EF4-FFF2-40B4-BE49-F238E27FC236}">
                <a16:creationId xmlns:a16="http://schemas.microsoft.com/office/drawing/2014/main" id="{591541BE-1FBA-B12C-FAE0-2908ACAA005E}"/>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25201" y="0"/>
            <a:ext cx="1076720" cy="1224480"/>
          </a:xfrm>
          <a:prstGeom prst="rect">
            <a:avLst/>
          </a:prstGeom>
        </p:spPr>
      </p:pic>
      <p:sp>
        <p:nvSpPr>
          <p:cNvPr id="3" name="object 3"/>
          <p:cNvSpPr txBox="1">
            <a:spLocks noGrp="1"/>
          </p:cNvSpPr>
          <p:nvPr>
            <p:ph type="title"/>
          </p:nvPr>
        </p:nvSpPr>
        <p:spPr>
          <a:xfrm>
            <a:off x="3311366" y="510575"/>
            <a:ext cx="5493068" cy="689932"/>
          </a:xfrm>
          <a:prstGeom prst="rect">
            <a:avLst/>
          </a:prstGeom>
        </p:spPr>
        <p:txBody>
          <a:bodyPr vert="horz" wrap="square" lIns="0" tIns="12700" rIns="0" bIns="0" rtlCol="0">
            <a:spAutoFit/>
          </a:bodyPr>
          <a:lstStyle/>
          <a:p>
            <a:pPr marL="12700">
              <a:spcBef>
                <a:spcPts val="100"/>
              </a:spcBef>
            </a:pPr>
            <a:r>
              <a:rPr sz="4400" spc="-10" dirty="0">
                <a:latin typeface="Times New Roman" panose="02020603050405020304" pitchFamily="18" charset="0"/>
                <a:cs typeface="Times New Roman" panose="02020603050405020304" pitchFamily="18" charset="0"/>
              </a:rPr>
              <a:t>EXISTING</a:t>
            </a:r>
            <a:r>
              <a:rPr sz="4400" spc="-70" dirty="0">
                <a:latin typeface="Times New Roman" panose="02020603050405020304" pitchFamily="18" charset="0"/>
                <a:cs typeface="Times New Roman" panose="02020603050405020304" pitchFamily="18" charset="0"/>
              </a:rPr>
              <a:t> </a:t>
            </a:r>
            <a:r>
              <a:rPr sz="4400" spc="-35" dirty="0">
                <a:latin typeface="Times New Roman" panose="02020603050405020304" pitchFamily="18" charset="0"/>
                <a:cs typeface="Times New Roman" panose="02020603050405020304" pitchFamily="18" charset="0"/>
              </a:rPr>
              <a:t>SYSTEM</a:t>
            </a:r>
          </a:p>
        </p:txBody>
      </p:sp>
      <p:sp>
        <p:nvSpPr>
          <p:cNvPr id="8" name="Date Placeholder 7">
            <a:extLst>
              <a:ext uri="{FF2B5EF4-FFF2-40B4-BE49-F238E27FC236}">
                <a16:creationId xmlns:a16="http://schemas.microsoft.com/office/drawing/2014/main" id="{0B2FC1AF-F6A0-9C20-9A42-94EB139931BE}"/>
              </a:ext>
            </a:extLst>
          </p:cNvPr>
          <p:cNvSpPr>
            <a:spLocks noGrp="1"/>
          </p:cNvSpPr>
          <p:nvPr>
            <p:ph type="dt" sz="half" idx="6"/>
          </p:nvPr>
        </p:nvSpPr>
        <p:spPr/>
        <p:txBody>
          <a:bodyPr/>
          <a:lstStyle/>
          <a:p>
            <a:pPr marL="12700">
              <a:lnSpc>
                <a:spcPts val="1240"/>
              </a:lnSpc>
            </a:pPr>
            <a:fld id="{3ECBAA36-F093-4F8A-8CAD-1AE653DB1C3D}"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FD553D5A-926B-DDCA-358B-BF78E9EE4998}"/>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8</a:t>
            </a:fld>
            <a:endParaRPr lang="en-IN" dirty="0"/>
          </a:p>
        </p:txBody>
      </p:sp>
      <p:sp>
        <p:nvSpPr>
          <p:cNvPr id="12" name="Footer Placeholder 8">
            <a:extLst>
              <a:ext uri="{FF2B5EF4-FFF2-40B4-BE49-F238E27FC236}">
                <a16:creationId xmlns:a16="http://schemas.microsoft.com/office/drawing/2014/main" id="{1A3BAFE2-E5B2-291B-B610-965831BB6DA7}"/>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E3182EC9-DA07-C637-4AF4-29C896E28806}"/>
              </a:ext>
            </a:extLst>
          </p:cNvPr>
          <p:cNvSpPr txBox="1"/>
          <p:nvPr/>
        </p:nvSpPr>
        <p:spPr>
          <a:xfrm>
            <a:off x="1905000" y="1891997"/>
            <a:ext cx="8648134" cy="1569660"/>
          </a:xfrm>
          <a:prstGeom prst="rect">
            <a:avLst/>
          </a:prstGeom>
          <a:noFill/>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 this system author used early-based techniques to systematically characterize the websites and reputations of publishers of the fake and real news articles on their registration pattern, website age, domain ranking, domain popularity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4626720" cy="689932"/>
          </a:xfrm>
          <a:prstGeom prst="rect">
            <a:avLst/>
          </a:prstGeom>
        </p:spPr>
        <p:txBody>
          <a:bodyPr vert="horz" wrap="square" lIns="0" tIns="12700" rIns="0" bIns="0" rtlCol="0">
            <a:spAutoFit/>
          </a:bodyPr>
          <a:lstStyle/>
          <a:p>
            <a:pPr marL="12700">
              <a:spcBef>
                <a:spcPts val="100"/>
              </a:spcBef>
            </a:pPr>
            <a:r>
              <a:rPr lang="en-US" sz="4400" spc="-10" dirty="0">
                <a:latin typeface="Times New Roman" panose="02020603050405020304" pitchFamily="18" charset="0"/>
                <a:cs typeface="Times New Roman" panose="02020603050405020304" pitchFamily="18" charset="0"/>
              </a:rPr>
              <a:t>DRAWBACKS</a:t>
            </a:r>
            <a:endParaRPr sz="4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049001" y="3177"/>
            <a:ext cx="1143000" cy="1224480"/>
          </a:xfrm>
          <a:prstGeom prst="rect">
            <a:avLst/>
          </a:prstGeom>
        </p:spPr>
      </p:pic>
      <p:sp>
        <p:nvSpPr>
          <p:cNvPr id="8" name="Date Placeholder 7">
            <a:extLst>
              <a:ext uri="{FF2B5EF4-FFF2-40B4-BE49-F238E27FC236}">
                <a16:creationId xmlns:a16="http://schemas.microsoft.com/office/drawing/2014/main" id="{D2DAF7E2-803C-F916-70DC-9155D67EFC67}"/>
              </a:ext>
            </a:extLst>
          </p:cNvPr>
          <p:cNvSpPr>
            <a:spLocks noGrp="1"/>
          </p:cNvSpPr>
          <p:nvPr>
            <p:ph type="dt" sz="half" idx="6"/>
          </p:nvPr>
        </p:nvSpPr>
        <p:spPr/>
        <p:txBody>
          <a:bodyPr/>
          <a:lstStyle/>
          <a:p>
            <a:pPr marL="12700">
              <a:lnSpc>
                <a:spcPts val="1240"/>
              </a:lnSpc>
            </a:pPr>
            <a:fld id="{3BC56A0A-DB82-4AE7-B48A-7FB678417667}" type="datetime1">
              <a:rPr lang="en-US" spc="-5" smtClean="0"/>
              <a:t>6/22/2023</a:t>
            </a:fld>
            <a:endParaRPr lang="en-US" spc="-5" dirty="0"/>
          </a:p>
        </p:txBody>
      </p:sp>
      <p:sp>
        <p:nvSpPr>
          <p:cNvPr id="11" name="Slide Number Placeholder 10">
            <a:extLst>
              <a:ext uri="{FF2B5EF4-FFF2-40B4-BE49-F238E27FC236}">
                <a16:creationId xmlns:a16="http://schemas.microsoft.com/office/drawing/2014/main" id="{9828F236-C9AD-0C26-D034-4445E74277A4}"/>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9</a:t>
            </a:fld>
            <a:endParaRPr lang="en-IN" dirty="0"/>
          </a:p>
        </p:txBody>
      </p:sp>
      <p:sp>
        <p:nvSpPr>
          <p:cNvPr id="12" name="Footer Placeholder 8">
            <a:extLst>
              <a:ext uri="{FF2B5EF4-FFF2-40B4-BE49-F238E27FC236}">
                <a16:creationId xmlns:a16="http://schemas.microsoft.com/office/drawing/2014/main" id="{928E04AD-5FD1-90FD-7C92-1F4ED3DFFD22}"/>
              </a:ext>
            </a:extLst>
          </p:cNvPr>
          <p:cNvSpPr>
            <a:spLocks noGrp="1"/>
          </p:cNvSpPr>
          <p:nvPr>
            <p:ph type="ftr" sz="quarter" idx="5"/>
          </p:nvPr>
        </p:nvSpPr>
        <p:spPr>
          <a:xfrm>
            <a:off x="414528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497F8FC0-E296-A9C3-1895-987257916D10}"/>
              </a:ext>
            </a:extLst>
          </p:cNvPr>
          <p:cNvSpPr txBox="1"/>
          <p:nvPr/>
        </p:nvSpPr>
        <p:spPr>
          <a:xfrm>
            <a:off x="1371600" y="1676400"/>
            <a:ext cx="8648134" cy="2308324"/>
          </a:xfrm>
          <a:prstGeom prst="rect">
            <a:avLst/>
          </a:prstGeom>
          <a:noFill/>
        </p:spPr>
        <p:txBody>
          <a:bodyPr wrap="square">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Model based on domain ranking which is not reliable.</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difference on topics and word embedding shows little difference between </a:t>
            </a:r>
            <a:r>
              <a:rPr lang="en-US" sz="2400" dirty="0">
                <a:latin typeface="Times New Roman" panose="02020603050405020304" pitchFamily="18" charset="0"/>
                <a:cs typeface="Times New Roman" panose="02020603050405020304" pitchFamily="18" charset="0"/>
              </a:rPr>
              <a:t>fake and real news.</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Lack of transparency.</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604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1263</TotalTime>
  <Words>3244</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MT</vt:lpstr>
      <vt:lpstr>Calibri</vt:lpstr>
      <vt:lpstr>Times New Roman</vt:lpstr>
      <vt:lpstr>Office Theme</vt:lpstr>
      <vt:lpstr>BVRIT HYDERABAD  College of Engineering for Women     Department of Computer Science and Engineering</vt:lpstr>
      <vt:lpstr>TABLE OF CONTENT</vt:lpstr>
      <vt:lpstr>ABSTRACT</vt:lpstr>
      <vt:lpstr>INTRODUCTION</vt:lpstr>
      <vt:lpstr>CONT…</vt:lpstr>
      <vt:lpstr>LITERATURE SURVEY</vt:lpstr>
      <vt:lpstr>LITERATURE SURVEY</vt:lpstr>
      <vt:lpstr>EXISTING SYSTEM</vt:lpstr>
      <vt:lpstr>DRAWBACKS</vt:lpstr>
      <vt:lpstr>OBJECTIVE</vt:lpstr>
      <vt:lpstr>PROPOSED SYSTEM</vt:lpstr>
      <vt:lpstr>ARCHITECTURE</vt:lpstr>
      <vt:lpstr>METHODOLOGIES</vt:lpstr>
      <vt:lpstr>CONT…</vt:lpstr>
      <vt:lpstr>CONT…</vt:lpstr>
      <vt:lpstr>PowerPoint Presentation</vt:lpstr>
      <vt:lpstr>CONT…</vt:lpstr>
      <vt:lpstr>CONT…</vt:lpstr>
      <vt:lpstr>EVALUATION METRICS</vt:lpstr>
      <vt:lpstr>CONT..</vt:lpstr>
      <vt:lpstr>TOOLS AND TECHNOLOGIES</vt:lpstr>
      <vt:lpstr>SOCIETAL IMPACT</vt:lpstr>
      <vt:lpstr>DATASET</vt:lpstr>
      <vt:lpstr>RESULTS</vt:lpstr>
      <vt:lpstr>CONT…</vt:lpstr>
      <vt:lpstr>CONCLUSION</vt:lpstr>
      <vt:lpstr>FUTURE WORK</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PROJ PPT.pptx</dc:title>
  <dc:creator>Praveena</dc:creator>
  <cp:lastModifiedBy>Sree Aiswarya Thotakura</cp:lastModifiedBy>
  <cp:revision>57</cp:revision>
  <cp:lastPrinted>2022-11-18T13:46:17Z</cp:lastPrinted>
  <dcterms:created xsi:type="dcterms:W3CDTF">2022-11-12T05:57:52Z</dcterms:created>
  <dcterms:modified xsi:type="dcterms:W3CDTF">2023-06-22T11:00:27Z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