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5.jpg" ContentType="image/jpeg"/>
  <Override PartName="/ppt/media/image6.jpg" ContentType="image/jpeg"/>
  <Override PartName="/ppt/notesSlides/notesSlide3.xml" ContentType="application/vnd.openxmlformats-officedocument.presentationml.notesSlide+xml"/>
  <Override PartName="/ppt/media/image7.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70" r:id="rId5"/>
    <p:sldId id="271" r:id="rId6"/>
    <p:sldId id="272" r:id="rId7"/>
    <p:sldId id="273" r:id="rId8"/>
    <p:sldId id="269" r:id="rId9"/>
    <p:sldId id="265" r:id="rId10"/>
    <p:sldId id="275" r:id="rId11"/>
    <p:sldId id="267" r:id="rId12"/>
    <p:sldId id="274" r:id="rId13"/>
    <p:sldId id="266" r:id="rId14"/>
    <p:sldId id="262" r:id="rId15"/>
    <p:sldId id="263"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4660"/>
  </p:normalViewPr>
  <p:slideViewPr>
    <p:cSldViewPr>
      <p:cViewPr varScale="1">
        <p:scale>
          <a:sx n="62" d="100"/>
          <a:sy n="62" d="100"/>
        </p:scale>
        <p:origin x="812"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D07B48A7-43D3-49F6-94EB-1E655C2C320A}" type="datetimeFigureOut">
              <a:rPr lang="en-IN" smtClean="0"/>
              <a:t>03-01-2023</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1DF65AD-7C68-4D03-AA07-78540674D0A5}" type="slidenum">
              <a:rPr lang="en-IN" smtClean="0"/>
              <a:t>‹#›</a:t>
            </a:fld>
            <a:endParaRPr lang="en-IN"/>
          </a:p>
        </p:txBody>
      </p:sp>
    </p:spTree>
    <p:extLst>
      <p:ext uri="{BB962C8B-B14F-4D97-AF65-F5344CB8AC3E}">
        <p14:creationId xmlns:p14="http://schemas.microsoft.com/office/powerpoint/2010/main" val="503843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1DF65AD-7C68-4D03-AA07-78540674D0A5}" type="slidenum">
              <a:rPr lang="en-IN" smtClean="0"/>
              <a:t>9</a:t>
            </a:fld>
            <a:endParaRPr lang="en-IN"/>
          </a:p>
        </p:txBody>
      </p:sp>
    </p:spTree>
    <p:extLst>
      <p:ext uri="{BB962C8B-B14F-4D97-AF65-F5344CB8AC3E}">
        <p14:creationId xmlns:p14="http://schemas.microsoft.com/office/powerpoint/2010/main" val="480109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1DF65AD-7C68-4D03-AA07-78540674D0A5}" type="slidenum">
              <a:rPr lang="en-IN" smtClean="0"/>
              <a:t>10</a:t>
            </a:fld>
            <a:endParaRPr lang="en-IN"/>
          </a:p>
        </p:txBody>
      </p:sp>
    </p:spTree>
    <p:extLst>
      <p:ext uri="{BB962C8B-B14F-4D97-AF65-F5344CB8AC3E}">
        <p14:creationId xmlns:p14="http://schemas.microsoft.com/office/powerpoint/2010/main" val="2699502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1DF65AD-7C68-4D03-AA07-78540674D0A5}" type="slidenum">
              <a:rPr lang="en-IN" smtClean="0"/>
              <a:t>11</a:t>
            </a:fld>
            <a:endParaRPr lang="en-IN"/>
          </a:p>
        </p:txBody>
      </p:sp>
    </p:spTree>
    <p:extLst>
      <p:ext uri="{BB962C8B-B14F-4D97-AF65-F5344CB8AC3E}">
        <p14:creationId xmlns:p14="http://schemas.microsoft.com/office/powerpoint/2010/main" val="186168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rlito"/>
                <a:cs typeface="Carlito"/>
              </a:defRPr>
            </a:lvl1pPr>
          </a:lstStyle>
          <a:p>
            <a:pPr marL="12700">
              <a:lnSpc>
                <a:spcPts val="1240"/>
              </a:lnSpc>
            </a:pPr>
            <a:r>
              <a:rPr lang="en-IN"/>
              <a:t>Department of Information Technology</a:t>
            </a:r>
            <a:endParaRPr dirty="0"/>
          </a:p>
        </p:txBody>
      </p:sp>
      <p:sp>
        <p:nvSpPr>
          <p:cNvPr id="5" name="Holder 5"/>
          <p:cNvSpPr>
            <a:spLocks noGrp="1"/>
          </p:cNvSpPr>
          <p:nvPr>
            <p:ph type="dt" sz="half" idx="6"/>
          </p:nvPr>
        </p:nvSpPr>
        <p:spPr/>
        <p:txBody>
          <a:bodyPr lIns="0" tIns="0" rIns="0" bIns="0"/>
          <a:lstStyle>
            <a:lvl1pPr>
              <a:defRPr sz="1200" b="0" i="0">
                <a:solidFill>
                  <a:srgbClr val="888888"/>
                </a:solidFill>
                <a:latin typeface="Carlito"/>
                <a:cs typeface="Carlito"/>
              </a:defRPr>
            </a:lvl1pPr>
          </a:lstStyle>
          <a:p>
            <a:pPr marL="12700">
              <a:lnSpc>
                <a:spcPts val="1240"/>
              </a:lnSpc>
            </a:pPr>
            <a:fld id="{82ECE32E-9D31-47FD-9365-CC2AF8F0ACF8}" type="datetime1">
              <a:rPr lang="en-US" spc="-5" smtClean="0"/>
              <a:t>1/3/2023</a:t>
            </a:fld>
            <a:endParaRPr spc="-5" dirty="0"/>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rlito"/>
                <a:cs typeface="Carlito"/>
              </a:defRPr>
            </a:lvl1pPr>
          </a:lstStyle>
          <a:p>
            <a:pPr marL="12700">
              <a:lnSpc>
                <a:spcPts val="1240"/>
              </a:lnSpc>
            </a:pPr>
            <a:r>
              <a:rPr lang="en-IN"/>
              <a:t>Department of Information Technology</a:t>
            </a:r>
            <a:endParaRPr dirty="0"/>
          </a:p>
        </p:txBody>
      </p:sp>
      <p:sp>
        <p:nvSpPr>
          <p:cNvPr id="5" name="Holder 5"/>
          <p:cNvSpPr>
            <a:spLocks noGrp="1"/>
          </p:cNvSpPr>
          <p:nvPr>
            <p:ph type="dt" sz="half" idx="6"/>
          </p:nvPr>
        </p:nvSpPr>
        <p:spPr/>
        <p:txBody>
          <a:bodyPr lIns="0" tIns="0" rIns="0" bIns="0"/>
          <a:lstStyle>
            <a:lvl1pPr>
              <a:defRPr sz="1200" b="0" i="0">
                <a:solidFill>
                  <a:srgbClr val="888888"/>
                </a:solidFill>
                <a:latin typeface="Carlito"/>
                <a:cs typeface="Carlito"/>
              </a:defRPr>
            </a:lvl1pPr>
          </a:lstStyle>
          <a:p>
            <a:pPr marL="12700">
              <a:lnSpc>
                <a:spcPts val="1240"/>
              </a:lnSpc>
            </a:pPr>
            <a:fld id="{219B3601-DE46-4494-81FD-ADB3C64D3E2B}" type="datetime1">
              <a:rPr lang="en-US" spc="-5" smtClean="0"/>
              <a:t>1/3/2023</a:t>
            </a:fld>
            <a:endParaRPr spc="-5" dirty="0"/>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Carlito"/>
                <a:cs typeface="Carlito"/>
              </a:defRPr>
            </a:lvl1pPr>
          </a:lstStyle>
          <a:p>
            <a:pPr marL="12700">
              <a:lnSpc>
                <a:spcPts val="1240"/>
              </a:lnSpc>
            </a:pPr>
            <a:r>
              <a:rPr lang="en-IN"/>
              <a:t>Department of Information Technology</a:t>
            </a:r>
            <a:endParaRPr dirty="0"/>
          </a:p>
        </p:txBody>
      </p:sp>
      <p:sp>
        <p:nvSpPr>
          <p:cNvPr id="6" name="Holder 6"/>
          <p:cNvSpPr>
            <a:spLocks noGrp="1"/>
          </p:cNvSpPr>
          <p:nvPr>
            <p:ph type="dt" sz="half" idx="6"/>
          </p:nvPr>
        </p:nvSpPr>
        <p:spPr/>
        <p:txBody>
          <a:bodyPr lIns="0" tIns="0" rIns="0" bIns="0"/>
          <a:lstStyle>
            <a:lvl1pPr>
              <a:defRPr sz="1200" b="0" i="0">
                <a:solidFill>
                  <a:srgbClr val="888888"/>
                </a:solidFill>
                <a:latin typeface="Carlito"/>
                <a:cs typeface="Carlito"/>
              </a:defRPr>
            </a:lvl1pPr>
          </a:lstStyle>
          <a:p>
            <a:pPr marL="12700">
              <a:lnSpc>
                <a:spcPts val="1240"/>
              </a:lnSpc>
            </a:pPr>
            <a:fld id="{002A8FBF-05E0-4BCA-BB4C-ECF8A63CE52B}" type="datetime1">
              <a:rPr lang="en-US" spc="-5" smtClean="0"/>
              <a:t>1/3/2023</a:t>
            </a:fld>
            <a:endParaRPr spc="-5" dirty="0"/>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Carlito"/>
                <a:cs typeface="Carlito"/>
              </a:defRPr>
            </a:lvl1pPr>
          </a:lstStyle>
          <a:p>
            <a:pPr marL="12700">
              <a:lnSpc>
                <a:spcPts val="1240"/>
              </a:lnSpc>
            </a:pPr>
            <a:r>
              <a:rPr lang="en-IN"/>
              <a:t>Department of Information Technology</a:t>
            </a:r>
            <a:endParaRPr dirty="0"/>
          </a:p>
        </p:txBody>
      </p:sp>
      <p:sp>
        <p:nvSpPr>
          <p:cNvPr id="4" name="Holder 4"/>
          <p:cNvSpPr>
            <a:spLocks noGrp="1"/>
          </p:cNvSpPr>
          <p:nvPr>
            <p:ph type="dt" sz="half" idx="6"/>
          </p:nvPr>
        </p:nvSpPr>
        <p:spPr/>
        <p:txBody>
          <a:bodyPr lIns="0" tIns="0" rIns="0" bIns="0"/>
          <a:lstStyle>
            <a:lvl1pPr>
              <a:defRPr sz="1200" b="0" i="0">
                <a:solidFill>
                  <a:srgbClr val="888888"/>
                </a:solidFill>
                <a:latin typeface="Carlito"/>
                <a:cs typeface="Carlito"/>
              </a:defRPr>
            </a:lvl1pPr>
          </a:lstStyle>
          <a:p>
            <a:pPr marL="12700">
              <a:lnSpc>
                <a:spcPts val="1240"/>
              </a:lnSpc>
            </a:pPr>
            <a:fld id="{34BD902D-11ED-4EE2-91D5-6D8280F89376}" type="datetime1">
              <a:rPr lang="en-US" spc="-5" smtClean="0"/>
              <a:t>1/3/2023</a:t>
            </a:fld>
            <a:endParaRPr spc="-5" dirty="0"/>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Carlito"/>
                <a:cs typeface="Carlito"/>
              </a:defRPr>
            </a:lvl1pPr>
          </a:lstStyle>
          <a:p>
            <a:pPr marL="12700">
              <a:lnSpc>
                <a:spcPts val="1240"/>
              </a:lnSpc>
            </a:pPr>
            <a:r>
              <a:rPr lang="en-IN"/>
              <a:t>Department of Information Technology</a:t>
            </a:r>
            <a:endParaRPr dirty="0"/>
          </a:p>
        </p:txBody>
      </p:sp>
      <p:sp>
        <p:nvSpPr>
          <p:cNvPr id="3" name="Holder 3"/>
          <p:cNvSpPr>
            <a:spLocks noGrp="1"/>
          </p:cNvSpPr>
          <p:nvPr>
            <p:ph type="dt" sz="half" idx="6"/>
          </p:nvPr>
        </p:nvSpPr>
        <p:spPr/>
        <p:txBody>
          <a:bodyPr lIns="0" tIns="0" rIns="0" bIns="0"/>
          <a:lstStyle>
            <a:lvl1pPr>
              <a:defRPr sz="1200" b="0" i="0">
                <a:solidFill>
                  <a:srgbClr val="888888"/>
                </a:solidFill>
                <a:latin typeface="Carlito"/>
                <a:cs typeface="Carlito"/>
              </a:defRPr>
            </a:lvl1pPr>
          </a:lstStyle>
          <a:p>
            <a:pPr marL="12700">
              <a:lnSpc>
                <a:spcPts val="1240"/>
              </a:lnSpc>
            </a:pPr>
            <a:fld id="{E816121B-79C1-40BA-8220-08408EE75D71}" type="datetime1">
              <a:rPr lang="en-US" spc="-5" smtClean="0"/>
              <a:t>1/3/2023</a:t>
            </a:fld>
            <a:endParaRPr spc="-5" dirty="0"/>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96595" y="185928"/>
            <a:ext cx="745235" cy="886968"/>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11131295" y="198120"/>
            <a:ext cx="946403" cy="1077467"/>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4949825" y="607694"/>
            <a:ext cx="2292349" cy="697230"/>
          </a:xfrm>
          <a:prstGeom prst="rect">
            <a:avLst/>
          </a:prstGeom>
        </p:spPr>
        <p:txBody>
          <a:bodyPr wrap="square" lIns="0" tIns="0" rIns="0" bIns="0">
            <a:spAutoFit/>
          </a:bodyPr>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473075" y="1275080"/>
            <a:ext cx="11210925" cy="478663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916939" y="6463665"/>
            <a:ext cx="685800" cy="177800"/>
          </a:xfrm>
          <a:prstGeom prst="rect">
            <a:avLst/>
          </a:prstGeom>
        </p:spPr>
        <p:txBody>
          <a:bodyPr wrap="square" lIns="0" tIns="0" rIns="0" bIns="0">
            <a:spAutoFit/>
          </a:bodyPr>
          <a:lstStyle>
            <a:lvl1pPr>
              <a:defRPr sz="1200" b="0" i="0">
                <a:solidFill>
                  <a:srgbClr val="888888"/>
                </a:solidFill>
                <a:latin typeface="Carlito"/>
                <a:cs typeface="Carlito"/>
              </a:defRPr>
            </a:lvl1pPr>
          </a:lstStyle>
          <a:p>
            <a:pPr marL="12700">
              <a:lnSpc>
                <a:spcPts val="1240"/>
              </a:lnSpc>
            </a:pPr>
            <a:r>
              <a:rPr lang="en-IN"/>
              <a:t>Department of Information Technology</a:t>
            </a:r>
            <a:endParaRPr dirty="0"/>
          </a:p>
        </p:txBody>
      </p:sp>
      <p:sp>
        <p:nvSpPr>
          <p:cNvPr id="5" name="Holder 5"/>
          <p:cNvSpPr>
            <a:spLocks noGrp="1"/>
          </p:cNvSpPr>
          <p:nvPr>
            <p:ph type="dt" sz="half" idx="6"/>
          </p:nvPr>
        </p:nvSpPr>
        <p:spPr>
          <a:xfrm>
            <a:off x="5079047" y="6463665"/>
            <a:ext cx="3662045" cy="177800"/>
          </a:xfrm>
          <a:prstGeom prst="rect">
            <a:avLst/>
          </a:prstGeom>
        </p:spPr>
        <p:txBody>
          <a:bodyPr wrap="square" lIns="0" tIns="0" rIns="0" bIns="0">
            <a:spAutoFit/>
          </a:bodyPr>
          <a:lstStyle>
            <a:lvl1pPr>
              <a:defRPr sz="1200" b="0" i="0">
                <a:solidFill>
                  <a:srgbClr val="888888"/>
                </a:solidFill>
                <a:latin typeface="Carlito"/>
                <a:cs typeface="Carlito"/>
              </a:defRPr>
            </a:lvl1pPr>
          </a:lstStyle>
          <a:p>
            <a:pPr marL="12700">
              <a:lnSpc>
                <a:spcPts val="1240"/>
              </a:lnSpc>
            </a:pPr>
            <a:fld id="{EB3C196D-C94B-4821-B1D5-48EAFECBF6DC}" type="datetime1">
              <a:rPr lang="en-US" spc="-5" smtClean="0"/>
              <a:t>1/3/2023</a:t>
            </a:fld>
            <a:endParaRPr spc="-5" dirty="0"/>
          </a:p>
        </p:txBody>
      </p:sp>
      <p:sp>
        <p:nvSpPr>
          <p:cNvPr id="6" name="Holder 6"/>
          <p:cNvSpPr>
            <a:spLocks noGrp="1"/>
          </p:cNvSpPr>
          <p:nvPr>
            <p:ph type="sldNum" sz="quarter" idx="7"/>
          </p:nvPr>
        </p:nvSpPr>
        <p:spPr>
          <a:xfrm>
            <a:off x="11146790" y="6463665"/>
            <a:ext cx="153670" cy="177800"/>
          </a:xfrm>
          <a:prstGeom prst="rect">
            <a:avLst/>
          </a:prstGeom>
        </p:spPr>
        <p:txBody>
          <a:bodyPr wrap="square" lIns="0" tIns="0" rIns="0" bIns="0">
            <a:spAutoFit/>
          </a:bodyPr>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ijariie.com/AdminUploadPdf/SURVEY_ON_IOT_BASED_STREET_LI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6939" y="1946593"/>
            <a:ext cx="10055861" cy="689291"/>
          </a:xfrm>
          <a:prstGeom prst="rect">
            <a:avLst/>
          </a:prstGeom>
        </p:spPr>
        <p:txBody>
          <a:bodyPr vert="horz" wrap="square" lIns="0" tIns="12065" rIns="0" bIns="0" rtlCol="0">
            <a:spAutoFit/>
          </a:bodyPr>
          <a:lstStyle/>
          <a:p>
            <a:pPr marL="12700" algn="ctr">
              <a:lnSpc>
                <a:spcPct val="100000"/>
              </a:lnSpc>
              <a:spcBef>
                <a:spcPts val="95"/>
              </a:spcBef>
            </a:pPr>
            <a:r>
              <a:rPr sz="4400" b="1" spc="-35" dirty="0">
                <a:latin typeface="+mj-lt"/>
                <a:cs typeface="Times New Roman"/>
              </a:rPr>
              <a:t>SMART </a:t>
            </a:r>
            <a:r>
              <a:rPr sz="4400" b="1" spc="-5" dirty="0">
                <a:latin typeface="+mj-lt"/>
                <a:cs typeface="Times New Roman"/>
              </a:rPr>
              <a:t>STREET LIGHT USING</a:t>
            </a:r>
            <a:r>
              <a:rPr sz="4400" b="1" spc="-200" dirty="0">
                <a:latin typeface="+mj-lt"/>
                <a:cs typeface="Times New Roman"/>
              </a:rPr>
              <a:t> </a:t>
            </a:r>
            <a:r>
              <a:rPr sz="4400" b="1" spc="-5" dirty="0">
                <a:latin typeface="+mj-lt"/>
                <a:cs typeface="Times New Roman"/>
              </a:rPr>
              <a:t>IOT</a:t>
            </a:r>
            <a:endParaRPr sz="4400" b="1" dirty="0">
              <a:latin typeface="+mj-lt"/>
              <a:cs typeface="Times New Roman"/>
            </a:endParaRPr>
          </a:p>
        </p:txBody>
      </p:sp>
      <p:sp>
        <p:nvSpPr>
          <p:cNvPr id="3" name="object 3"/>
          <p:cNvSpPr txBox="1"/>
          <p:nvPr/>
        </p:nvSpPr>
        <p:spPr>
          <a:xfrm>
            <a:off x="1054100" y="4245102"/>
            <a:ext cx="3510915" cy="1046480"/>
          </a:xfrm>
          <a:prstGeom prst="rect">
            <a:avLst/>
          </a:prstGeom>
        </p:spPr>
        <p:txBody>
          <a:bodyPr vert="horz" wrap="square" lIns="0" tIns="48260" rIns="0" bIns="0" rtlCol="0">
            <a:spAutoFit/>
          </a:bodyPr>
          <a:lstStyle/>
          <a:p>
            <a:pPr marL="12700">
              <a:lnSpc>
                <a:spcPct val="100000"/>
              </a:lnSpc>
              <a:spcBef>
                <a:spcPts val="380"/>
              </a:spcBef>
            </a:pPr>
            <a:r>
              <a:rPr sz="2000" spc="-5" dirty="0">
                <a:latin typeface="Times New Roman"/>
                <a:cs typeface="Times New Roman"/>
              </a:rPr>
              <a:t>Under the Guidance</a:t>
            </a:r>
            <a:r>
              <a:rPr sz="2000" dirty="0">
                <a:latin typeface="Times New Roman"/>
                <a:cs typeface="Times New Roman"/>
              </a:rPr>
              <a:t> </a:t>
            </a:r>
            <a:r>
              <a:rPr sz="2000" spc="-5" dirty="0">
                <a:latin typeface="Times New Roman"/>
                <a:cs typeface="Times New Roman"/>
              </a:rPr>
              <a:t>of</a:t>
            </a:r>
            <a:endParaRPr sz="2000" dirty="0">
              <a:latin typeface="Times New Roman"/>
              <a:cs typeface="Times New Roman"/>
            </a:endParaRPr>
          </a:p>
          <a:p>
            <a:pPr marL="12700" marR="5080">
              <a:lnSpc>
                <a:spcPct val="111700"/>
              </a:lnSpc>
            </a:pPr>
            <a:r>
              <a:rPr sz="2000" spc="-5" dirty="0">
                <a:latin typeface="Times New Roman"/>
                <a:cs typeface="Times New Roman"/>
              </a:rPr>
              <a:t>Guide </a:t>
            </a:r>
            <a:r>
              <a:rPr sz="2000" dirty="0">
                <a:latin typeface="Times New Roman"/>
                <a:cs typeface="Times New Roman"/>
              </a:rPr>
              <a:t>Name : </a:t>
            </a:r>
            <a:r>
              <a:rPr sz="2000" spc="-40" dirty="0">
                <a:latin typeface="Times New Roman"/>
                <a:cs typeface="Times New Roman"/>
              </a:rPr>
              <a:t>Mr. </a:t>
            </a:r>
            <a:r>
              <a:rPr sz="2000" spc="-5" dirty="0">
                <a:latin typeface="Times New Roman"/>
                <a:cs typeface="Times New Roman"/>
              </a:rPr>
              <a:t>R. Arun</a:t>
            </a:r>
            <a:r>
              <a:rPr sz="2000" spc="-114" dirty="0">
                <a:latin typeface="Times New Roman"/>
                <a:cs typeface="Times New Roman"/>
              </a:rPr>
              <a:t> </a:t>
            </a:r>
            <a:r>
              <a:rPr sz="2000" spc="-5" dirty="0">
                <a:latin typeface="Times New Roman"/>
                <a:cs typeface="Times New Roman"/>
              </a:rPr>
              <a:t>Kumar  Designation </a:t>
            </a:r>
            <a:r>
              <a:rPr sz="2000" dirty="0">
                <a:latin typeface="Times New Roman"/>
                <a:cs typeface="Times New Roman"/>
              </a:rPr>
              <a:t>: </a:t>
            </a:r>
            <a:r>
              <a:rPr sz="2000" spc="-5" dirty="0">
                <a:latin typeface="Times New Roman"/>
                <a:cs typeface="Times New Roman"/>
              </a:rPr>
              <a:t>Assistant</a:t>
            </a:r>
            <a:r>
              <a:rPr sz="2000" spc="-130" dirty="0">
                <a:latin typeface="Times New Roman"/>
                <a:cs typeface="Times New Roman"/>
              </a:rPr>
              <a:t> </a:t>
            </a:r>
            <a:r>
              <a:rPr sz="2000" spc="-5" dirty="0">
                <a:latin typeface="Times New Roman"/>
                <a:cs typeface="Times New Roman"/>
              </a:rPr>
              <a:t>Professor</a:t>
            </a:r>
            <a:endParaRPr sz="2000" dirty="0">
              <a:latin typeface="Times New Roman"/>
              <a:cs typeface="Times New Roman"/>
            </a:endParaRPr>
          </a:p>
        </p:txBody>
      </p:sp>
      <p:sp>
        <p:nvSpPr>
          <p:cNvPr id="4" name="object 4"/>
          <p:cNvSpPr txBox="1"/>
          <p:nvPr/>
        </p:nvSpPr>
        <p:spPr>
          <a:xfrm>
            <a:off x="6921500" y="3869690"/>
            <a:ext cx="3308985" cy="636270"/>
          </a:xfrm>
          <a:prstGeom prst="rect">
            <a:avLst/>
          </a:prstGeom>
        </p:spPr>
        <p:txBody>
          <a:bodyPr vert="horz" wrap="square" lIns="0" tIns="13335" rIns="0" bIns="0" rtlCol="0">
            <a:spAutoFit/>
          </a:bodyPr>
          <a:lstStyle/>
          <a:p>
            <a:pPr marL="12700">
              <a:lnSpc>
                <a:spcPct val="100000"/>
              </a:lnSpc>
              <a:spcBef>
                <a:spcPts val="105"/>
              </a:spcBef>
            </a:pPr>
            <a:r>
              <a:rPr sz="2000" spc="-35" dirty="0">
                <a:latin typeface="Times New Roman"/>
                <a:cs typeface="Times New Roman"/>
              </a:rPr>
              <a:t>Team </a:t>
            </a:r>
            <a:r>
              <a:rPr sz="2000" dirty="0">
                <a:latin typeface="Times New Roman"/>
                <a:cs typeface="Times New Roman"/>
              </a:rPr>
              <a:t>–</a:t>
            </a:r>
            <a:r>
              <a:rPr sz="2000" spc="20" dirty="0">
                <a:latin typeface="Times New Roman"/>
                <a:cs typeface="Times New Roman"/>
              </a:rPr>
              <a:t> </a:t>
            </a:r>
            <a:r>
              <a:rPr sz="2000" dirty="0">
                <a:latin typeface="Times New Roman"/>
                <a:cs typeface="Times New Roman"/>
              </a:rPr>
              <a:t>7</a:t>
            </a:r>
            <a:endParaRPr sz="2000">
              <a:latin typeface="Times New Roman"/>
              <a:cs typeface="Times New Roman"/>
            </a:endParaRPr>
          </a:p>
          <a:p>
            <a:pPr marL="12700">
              <a:lnSpc>
                <a:spcPct val="100000"/>
              </a:lnSpc>
              <a:tabLst>
                <a:tab pos="1608455" algn="l"/>
              </a:tabLst>
            </a:pPr>
            <a:r>
              <a:rPr sz="2000" dirty="0">
                <a:latin typeface="Times New Roman"/>
                <a:cs typeface="Times New Roman"/>
              </a:rPr>
              <a:t>V</a:t>
            </a:r>
            <a:r>
              <a:rPr sz="2000" spc="-40" dirty="0">
                <a:latin typeface="Times New Roman"/>
                <a:cs typeface="Times New Roman"/>
              </a:rPr>
              <a:t> </a:t>
            </a:r>
            <a:r>
              <a:rPr sz="2000" spc="-5" dirty="0">
                <a:latin typeface="Times New Roman"/>
                <a:cs typeface="Times New Roman"/>
              </a:rPr>
              <a:t>Sai</a:t>
            </a:r>
            <a:r>
              <a:rPr sz="2000" spc="-110" dirty="0">
                <a:latin typeface="Times New Roman"/>
                <a:cs typeface="Times New Roman"/>
              </a:rPr>
              <a:t> </a:t>
            </a:r>
            <a:r>
              <a:rPr sz="2000" spc="-5" dirty="0">
                <a:latin typeface="Times New Roman"/>
                <a:cs typeface="Times New Roman"/>
              </a:rPr>
              <a:t>Akshita	</a:t>
            </a:r>
            <a:r>
              <a:rPr sz="2000" dirty="0">
                <a:latin typeface="Times New Roman"/>
                <a:cs typeface="Times New Roman"/>
              </a:rPr>
              <a:t>–</a:t>
            </a:r>
            <a:r>
              <a:rPr sz="2000" spc="-55" dirty="0">
                <a:latin typeface="Times New Roman"/>
                <a:cs typeface="Times New Roman"/>
              </a:rPr>
              <a:t> </a:t>
            </a:r>
            <a:r>
              <a:rPr sz="2000" spc="-5" dirty="0">
                <a:latin typeface="Times New Roman"/>
                <a:cs typeface="Times New Roman"/>
              </a:rPr>
              <a:t>19WH1A1212</a:t>
            </a:r>
            <a:endParaRPr sz="2000">
              <a:latin typeface="Times New Roman"/>
              <a:cs typeface="Times New Roman"/>
            </a:endParaRPr>
          </a:p>
        </p:txBody>
      </p:sp>
      <p:sp>
        <p:nvSpPr>
          <p:cNvPr id="5" name="object 5"/>
          <p:cNvSpPr txBox="1"/>
          <p:nvPr/>
        </p:nvSpPr>
        <p:spPr>
          <a:xfrm>
            <a:off x="6921500" y="4479290"/>
            <a:ext cx="3363595" cy="636270"/>
          </a:xfrm>
          <a:prstGeom prst="rect">
            <a:avLst/>
          </a:prstGeom>
        </p:spPr>
        <p:txBody>
          <a:bodyPr vert="horz" wrap="square" lIns="0" tIns="13335" rIns="0" bIns="0" rtlCol="0">
            <a:spAutoFit/>
          </a:bodyPr>
          <a:lstStyle/>
          <a:p>
            <a:pPr marL="12700" marR="5080">
              <a:lnSpc>
                <a:spcPct val="100000"/>
              </a:lnSpc>
              <a:spcBef>
                <a:spcPts val="105"/>
              </a:spcBef>
            </a:pPr>
            <a:r>
              <a:rPr sz="2000" spc="-5" dirty="0">
                <a:latin typeface="Times New Roman"/>
                <a:cs typeface="Times New Roman"/>
              </a:rPr>
              <a:t>Athiya Fathima </a:t>
            </a:r>
            <a:r>
              <a:rPr sz="2000" dirty="0">
                <a:latin typeface="Times New Roman"/>
                <a:cs typeface="Times New Roman"/>
              </a:rPr>
              <a:t>– </a:t>
            </a:r>
            <a:r>
              <a:rPr sz="2000" spc="-5" dirty="0">
                <a:latin typeface="Times New Roman"/>
                <a:cs typeface="Times New Roman"/>
              </a:rPr>
              <a:t>19WH1A1232  Priyanka Kolli </a:t>
            </a:r>
            <a:r>
              <a:rPr sz="2000" dirty="0">
                <a:latin typeface="Times New Roman"/>
                <a:cs typeface="Times New Roman"/>
              </a:rPr>
              <a:t>–</a:t>
            </a:r>
            <a:r>
              <a:rPr sz="2000" spc="-20" dirty="0">
                <a:latin typeface="Times New Roman"/>
                <a:cs typeface="Times New Roman"/>
              </a:rPr>
              <a:t> </a:t>
            </a:r>
            <a:r>
              <a:rPr sz="2000" spc="-5" dirty="0">
                <a:latin typeface="Times New Roman"/>
                <a:cs typeface="Times New Roman"/>
              </a:rPr>
              <a:t>19WH1A1236</a:t>
            </a:r>
            <a:endParaRPr sz="2000" dirty="0">
              <a:latin typeface="Times New Roman"/>
              <a:cs typeface="Times New Roman"/>
            </a:endParaRPr>
          </a:p>
        </p:txBody>
      </p:sp>
      <p:sp>
        <p:nvSpPr>
          <p:cNvPr id="6" name="object 6"/>
          <p:cNvSpPr txBox="1"/>
          <p:nvPr/>
        </p:nvSpPr>
        <p:spPr>
          <a:xfrm>
            <a:off x="6921500" y="5088890"/>
            <a:ext cx="3293110" cy="331470"/>
          </a:xfrm>
          <a:prstGeom prst="rect">
            <a:avLst/>
          </a:prstGeom>
        </p:spPr>
        <p:txBody>
          <a:bodyPr vert="horz" wrap="square" lIns="0" tIns="13335" rIns="0" bIns="0" rtlCol="0">
            <a:spAutoFit/>
          </a:bodyPr>
          <a:lstStyle/>
          <a:p>
            <a:pPr marL="12700">
              <a:lnSpc>
                <a:spcPct val="100000"/>
              </a:lnSpc>
              <a:spcBef>
                <a:spcPts val="105"/>
              </a:spcBef>
              <a:tabLst>
                <a:tab pos="1656080" algn="l"/>
              </a:tabLst>
            </a:pPr>
            <a:r>
              <a:rPr sz="2000" dirty="0">
                <a:latin typeface="Times New Roman"/>
                <a:cs typeface="Times New Roman"/>
              </a:rPr>
              <a:t>M. </a:t>
            </a:r>
            <a:r>
              <a:rPr sz="2000" spc="-5" dirty="0">
                <a:latin typeface="Times New Roman"/>
                <a:cs typeface="Times New Roman"/>
              </a:rPr>
              <a:t>Preethi	–19WH1A1259</a:t>
            </a:r>
            <a:endParaRPr sz="2000">
              <a:latin typeface="Times New Roman"/>
              <a:cs typeface="Times New Roman"/>
            </a:endParaRPr>
          </a:p>
        </p:txBody>
      </p:sp>
      <p:sp>
        <p:nvSpPr>
          <p:cNvPr id="7" name="object 7"/>
          <p:cNvSpPr txBox="1">
            <a:spLocks noGrp="1"/>
          </p:cNvSpPr>
          <p:nvPr>
            <p:ph type="title"/>
          </p:nvPr>
        </p:nvSpPr>
        <p:spPr>
          <a:xfrm>
            <a:off x="2292578" y="241528"/>
            <a:ext cx="759460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a:cs typeface="Times New Roman"/>
              </a:rPr>
              <a:t>BVRIT HYDERABAD College </a:t>
            </a:r>
            <a:r>
              <a:rPr sz="2400" b="1" dirty="0">
                <a:latin typeface="Times New Roman"/>
                <a:cs typeface="Times New Roman"/>
              </a:rPr>
              <a:t>of </a:t>
            </a:r>
            <a:r>
              <a:rPr sz="2400" b="1" spc="-5" dirty="0">
                <a:latin typeface="Times New Roman"/>
                <a:cs typeface="Times New Roman"/>
              </a:rPr>
              <a:t>Engineering </a:t>
            </a:r>
            <a:r>
              <a:rPr sz="2400" b="1" dirty="0">
                <a:latin typeface="Times New Roman"/>
                <a:cs typeface="Times New Roman"/>
              </a:rPr>
              <a:t>for</a:t>
            </a:r>
            <a:r>
              <a:rPr sz="2400" b="1" spc="-130" dirty="0">
                <a:latin typeface="Times New Roman"/>
                <a:cs typeface="Times New Roman"/>
              </a:rPr>
              <a:t> </a:t>
            </a:r>
            <a:r>
              <a:rPr sz="2400" b="1" spc="-30" dirty="0">
                <a:latin typeface="Times New Roman"/>
                <a:cs typeface="Times New Roman"/>
              </a:rPr>
              <a:t>Women</a:t>
            </a:r>
            <a:endParaRPr sz="2400">
              <a:latin typeface="Times New Roman"/>
              <a:cs typeface="Times New Roman"/>
            </a:endParaRPr>
          </a:p>
        </p:txBody>
      </p:sp>
      <p:sp>
        <p:nvSpPr>
          <p:cNvPr id="8" name="object 8"/>
          <p:cNvSpPr txBox="1"/>
          <p:nvPr/>
        </p:nvSpPr>
        <p:spPr>
          <a:xfrm>
            <a:off x="3908336" y="749693"/>
            <a:ext cx="4363720" cy="331470"/>
          </a:xfrm>
          <a:prstGeom prst="rect">
            <a:avLst/>
          </a:prstGeom>
        </p:spPr>
        <p:txBody>
          <a:bodyPr vert="horz" wrap="square" lIns="0" tIns="13335" rIns="0" bIns="0" rtlCol="0">
            <a:spAutoFit/>
          </a:bodyPr>
          <a:lstStyle/>
          <a:p>
            <a:pPr marL="12700">
              <a:lnSpc>
                <a:spcPct val="100000"/>
              </a:lnSpc>
              <a:spcBef>
                <a:spcPts val="105"/>
              </a:spcBef>
            </a:pPr>
            <a:r>
              <a:rPr sz="2000" b="1" spc="-5" dirty="0">
                <a:latin typeface="Times New Roman"/>
                <a:cs typeface="Times New Roman"/>
              </a:rPr>
              <a:t>Department </a:t>
            </a:r>
            <a:r>
              <a:rPr sz="2000" b="1" dirty="0">
                <a:latin typeface="Times New Roman"/>
                <a:cs typeface="Times New Roman"/>
              </a:rPr>
              <a:t>Of </a:t>
            </a:r>
            <a:r>
              <a:rPr sz="2000" b="1" spc="-5" dirty="0">
                <a:latin typeface="Times New Roman"/>
                <a:cs typeface="Times New Roman"/>
              </a:rPr>
              <a:t>Information</a:t>
            </a:r>
            <a:r>
              <a:rPr sz="2000" b="1" spc="-55" dirty="0">
                <a:latin typeface="Times New Roman"/>
                <a:cs typeface="Times New Roman"/>
              </a:rPr>
              <a:t> </a:t>
            </a:r>
            <a:r>
              <a:rPr sz="2000" b="1" spc="-25" dirty="0">
                <a:latin typeface="Times New Roman"/>
                <a:cs typeface="Times New Roman"/>
              </a:rPr>
              <a:t>Technology</a:t>
            </a:r>
            <a:endParaRPr sz="2000">
              <a:latin typeface="Times New Roman"/>
              <a:cs typeface="Times New Roman"/>
            </a:endParaRPr>
          </a:p>
        </p:txBody>
      </p:sp>
      <p:sp>
        <p:nvSpPr>
          <p:cNvPr id="9" name="object 9"/>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a:t>
            </a:fld>
            <a:endParaRPr dirty="0"/>
          </a:p>
        </p:txBody>
      </p:sp>
      <p:sp>
        <p:nvSpPr>
          <p:cNvPr id="13" name="object 13"/>
          <p:cNvSpPr txBox="1">
            <a:spLocks noGrp="1"/>
          </p:cNvSpPr>
          <p:nvPr>
            <p:ph type="dt" sz="half" idx="6"/>
          </p:nvPr>
        </p:nvSpPr>
        <p:spPr>
          <a:xfrm>
            <a:off x="838200" y="6505982"/>
            <a:ext cx="1016953" cy="156068"/>
          </a:xfrm>
          <a:prstGeom prst="rect">
            <a:avLst/>
          </a:prstGeom>
        </p:spPr>
        <p:txBody>
          <a:bodyPr vert="horz" wrap="square" lIns="0" tIns="0" rIns="0" bIns="0" rtlCol="0">
            <a:spAutoFit/>
          </a:bodyPr>
          <a:lstStyle/>
          <a:p>
            <a:pPr marL="12700">
              <a:lnSpc>
                <a:spcPts val="1240"/>
              </a:lnSpc>
            </a:pPr>
            <a:fld id="{63D3D208-4A81-4062-83BC-D47596097CE4}" type="datetime1">
              <a:rPr lang="en-US" spc="-5" smtClean="0">
                <a:latin typeface="Calibri" panose="020F0502020204030204" pitchFamily="34" charset="0"/>
                <a:ea typeface="Calibri" panose="020F0502020204030204" pitchFamily="34" charset="0"/>
                <a:cs typeface="Calibri" panose="020F0502020204030204" pitchFamily="34" charset="0"/>
              </a:rPr>
              <a:t>1/3/2023</a:t>
            </a:fld>
            <a:endParaRPr spc="-5" dirty="0">
              <a:latin typeface="Calibri" panose="020F0502020204030204" pitchFamily="34" charset="0"/>
              <a:ea typeface="Calibri" panose="020F0502020204030204" pitchFamily="34" charset="0"/>
              <a:cs typeface="Calibri" panose="020F0502020204030204" pitchFamily="34" charset="0"/>
            </a:endParaRPr>
          </a:p>
        </p:txBody>
      </p:sp>
      <p:sp>
        <p:nvSpPr>
          <p:cNvPr id="10" name="Footer Placeholder 9">
            <a:extLst>
              <a:ext uri="{FF2B5EF4-FFF2-40B4-BE49-F238E27FC236}">
                <a16:creationId xmlns:a16="http://schemas.microsoft.com/office/drawing/2014/main" id="{59782409-89CE-2231-67E7-E2E219731A7A}"/>
              </a:ext>
            </a:extLst>
          </p:cNvPr>
          <p:cNvSpPr>
            <a:spLocks noGrp="1"/>
          </p:cNvSpPr>
          <p:nvPr>
            <p:ph type="ftr" sz="quarter" idx="5"/>
          </p:nvPr>
        </p:nvSpPr>
        <p:spPr>
          <a:xfrm>
            <a:off x="5334000" y="6505982"/>
            <a:ext cx="2664461" cy="177800"/>
          </a:xfrm>
        </p:spPr>
        <p:txBody>
          <a:bodyPr/>
          <a:lstStyle/>
          <a:p>
            <a:pPr marL="12700">
              <a:lnSpc>
                <a:spcPts val="1240"/>
              </a:lnSpc>
            </a:pPr>
            <a:r>
              <a:rPr lang="en-IN" dirty="0"/>
              <a:t>Department of Information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9400" y="524494"/>
            <a:ext cx="6858000" cy="690574"/>
          </a:xfrm>
          <a:prstGeom prst="rect">
            <a:avLst/>
          </a:prstGeom>
        </p:spPr>
        <p:txBody>
          <a:bodyPr vert="horz" wrap="square" lIns="0" tIns="13335" rIns="0" bIns="0" rtlCol="0">
            <a:spAutoFit/>
          </a:bodyPr>
          <a:lstStyle/>
          <a:p>
            <a:pPr marL="12700" algn="ctr">
              <a:lnSpc>
                <a:spcPct val="100000"/>
              </a:lnSpc>
              <a:spcBef>
                <a:spcPts val="105"/>
              </a:spcBef>
            </a:pPr>
            <a:r>
              <a:rPr lang="en-IN" spc="-5" dirty="0">
                <a:latin typeface="+mn-lt"/>
              </a:rPr>
              <a:t>Implementation and Results</a:t>
            </a:r>
            <a:endParaRPr spc="-5" dirty="0">
              <a:latin typeface="+mn-lt"/>
            </a:endParaRPr>
          </a:p>
        </p:txBody>
      </p:sp>
      <p:sp>
        <p:nvSpPr>
          <p:cNvPr id="4" name="object 4"/>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7" name="object 7"/>
          <p:cNvSpPr txBox="1"/>
          <p:nvPr/>
        </p:nvSpPr>
        <p:spPr>
          <a:xfrm>
            <a:off x="5197652" y="6463665"/>
            <a:ext cx="3662045" cy="156068"/>
          </a:xfrm>
          <a:prstGeom prst="rect">
            <a:avLst/>
          </a:prstGeom>
        </p:spPr>
        <p:txBody>
          <a:bodyPr vert="horz" wrap="square" lIns="0" tIns="0" rIns="0" bIns="0" rtlCol="0">
            <a:spAutoFit/>
          </a:bodyPr>
          <a:lstStyle/>
          <a:p>
            <a:pPr marL="12700">
              <a:lnSpc>
                <a:spcPts val="1240"/>
              </a:lnSpc>
            </a:pPr>
            <a:r>
              <a:rPr sz="1200" spc="-5" dirty="0">
                <a:solidFill>
                  <a:srgbClr val="888888"/>
                </a:solidFill>
                <a:latin typeface="Carlito"/>
                <a:cs typeface="Carlito"/>
              </a:rPr>
              <a:t>Department </a:t>
            </a:r>
            <a:r>
              <a:rPr sz="1200" dirty="0">
                <a:solidFill>
                  <a:srgbClr val="888888"/>
                </a:solidFill>
                <a:latin typeface="Carlito"/>
                <a:cs typeface="Carlito"/>
              </a:rPr>
              <a:t>Of </a:t>
            </a:r>
            <a:r>
              <a:rPr sz="1200" spc="-10" dirty="0">
                <a:solidFill>
                  <a:srgbClr val="888888"/>
                </a:solidFill>
                <a:latin typeface="Carlito"/>
                <a:cs typeface="Carlito"/>
              </a:rPr>
              <a:t>Information </a:t>
            </a:r>
            <a:r>
              <a:rPr sz="1200" spc="-15" dirty="0">
                <a:solidFill>
                  <a:srgbClr val="888888"/>
                </a:solidFill>
                <a:latin typeface="Carlito"/>
                <a:cs typeface="Carlito"/>
              </a:rPr>
              <a:t>Technology</a:t>
            </a:r>
            <a:endParaRPr sz="1200" dirty="0">
              <a:latin typeface="Carlito"/>
              <a:cs typeface="Carlito"/>
            </a:endParaRPr>
          </a:p>
        </p:txBody>
      </p:sp>
      <p:sp>
        <p:nvSpPr>
          <p:cNvPr id="8" name="object 8"/>
          <p:cNvSpPr txBox="1">
            <a:spLocks noGrp="1"/>
          </p:cNvSpPr>
          <p:nvPr>
            <p:ph type="sldNum" sz="quarter" idx="7"/>
          </p:nvPr>
        </p:nvSpPr>
        <p:spPr>
          <a:xfrm>
            <a:off x="10972800" y="6463665"/>
            <a:ext cx="327660" cy="156068"/>
          </a:xfrm>
          <a:prstGeom prst="rect">
            <a:avLst/>
          </a:prstGeom>
        </p:spPr>
        <p:txBody>
          <a:bodyPr vert="horz" wrap="square" lIns="0" tIns="0" rIns="0" bIns="0" rtlCol="0">
            <a:spAutoFit/>
          </a:bodyPr>
          <a:lstStyle/>
          <a:p>
            <a:pPr marL="38100">
              <a:lnSpc>
                <a:spcPts val="1240"/>
              </a:lnSpc>
            </a:pPr>
            <a:fld id="{81D60167-4931-47E6-BA6A-407CBD079E47}" type="slidenum">
              <a:rPr dirty="0"/>
              <a:t>10</a:t>
            </a:fld>
            <a:endParaRPr dirty="0"/>
          </a:p>
        </p:txBody>
      </p:sp>
      <p:pic>
        <p:nvPicPr>
          <p:cNvPr id="11" name="Picture 10">
            <a:extLst>
              <a:ext uri="{FF2B5EF4-FFF2-40B4-BE49-F238E27FC236}">
                <a16:creationId xmlns:a16="http://schemas.microsoft.com/office/drawing/2014/main" id="{86819513-D697-03C1-C2F5-2F589C958D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693625"/>
            <a:ext cx="5943600" cy="4271413"/>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9ADEFF4D-E7F3-668E-57FD-60A4CBEC92D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04839" y="1686826"/>
            <a:ext cx="5141414" cy="4218220"/>
          </a:xfrm>
          <a:prstGeom prst="rect">
            <a:avLst/>
          </a:prstGeom>
          <a:ln>
            <a:noFill/>
          </a:ln>
          <a:effectLst>
            <a:outerShdw blurRad="292100" dist="139700" dir="2700000" algn="tl" rotWithShape="0">
              <a:srgbClr val="333333">
                <a:alpha val="65000"/>
              </a:srgbClr>
            </a:outerShdw>
          </a:effectLst>
        </p:spPr>
      </p:pic>
      <p:sp>
        <p:nvSpPr>
          <p:cNvPr id="3" name="Date Placeholder 2">
            <a:extLst>
              <a:ext uri="{FF2B5EF4-FFF2-40B4-BE49-F238E27FC236}">
                <a16:creationId xmlns:a16="http://schemas.microsoft.com/office/drawing/2014/main" id="{471B18B5-D688-2B86-3569-4C34316F18E0}"/>
              </a:ext>
            </a:extLst>
          </p:cNvPr>
          <p:cNvSpPr>
            <a:spLocks noGrp="1"/>
          </p:cNvSpPr>
          <p:nvPr>
            <p:ph type="dt" sz="half" idx="6"/>
          </p:nvPr>
        </p:nvSpPr>
        <p:spPr>
          <a:xfrm>
            <a:off x="644576" y="6441933"/>
            <a:ext cx="3662045" cy="177800"/>
          </a:xfrm>
        </p:spPr>
        <p:txBody>
          <a:bodyPr/>
          <a:lstStyle/>
          <a:p>
            <a:pPr marL="12700">
              <a:lnSpc>
                <a:spcPts val="1240"/>
              </a:lnSpc>
            </a:pPr>
            <a:fld id="{DA7871DD-3ECA-4EC1-8B5B-F14C91C88151}" type="datetime1">
              <a:rPr lang="en-US" spc="-5" smtClean="0"/>
              <a:t>1/3/2023</a:t>
            </a:fld>
            <a:endParaRPr lang="en-US" spc="-5" dirty="0"/>
          </a:p>
        </p:txBody>
      </p:sp>
    </p:spTree>
    <p:extLst>
      <p:ext uri="{BB962C8B-B14F-4D97-AF65-F5344CB8AC3E}">
        <p14:creationId xmlns:p14="http://schemas.microsoft.com/office/powerpoint/2010/main" val="1420836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800" y="545159"/>
            <a:ext cx="7239000" cy="690574"/>
          </a:xfrm>
          <a:prstGeom prst="rect">
            <a:avLst/>
          </a:prstGeom>
        </p:spPr>
        <p:txBody>
          <a:bodyPr vert="horz" wrap="square" lIns="0" tIns="13335" rIns="0" bIns="0" rtlCol="0">
            <a:spAutoFit/>
          </a:bodyPr>
          <a:lstStyle/>
          <a:p>
            <a:pPr marL="12700" algn="ctr">
              <a:lnSpc>
                <a:spcPct val="100000"/>
              </a:lnSpc>
              <a:spcBef>
                <a:spcPts val="105"/>
              </a:spcBef>
            </a:pPr>
            <a:r>
              <a:rPr lang="en-IN" spc="-5" dirty="0">
                <a:latin typeface="+mn-lt"/>
              </a:rPr>
              <a:t>Implementation and Results</a:t>
            </a:r>
            <a:endParaRPr spc="-5" dirty="0">
              <a:latin typeface="+mn-lt"/>
            </a:endParaRPr>
          </a:p>
        </p:txBody>
      </p:sp>
      <p:sp>
        <p:nvSpPr>
          <p:cNvPr id="4" name="object 4"/>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7" name="object 7"/>
          <p:cNvSpPr txBox="1"/>
          <p:nvPr/>
        </p:nvSpPr>
        <p:spPr>
          <a:xfrm>
            <a:off x="4648200" y="6505945"/>
            <a:ext cx="3662045" cy="156068"/>
          </a:xfrm>
          <a:prstGeom prst="rect">
            <a:avLst/>
          </a:prstGeom>
        </p:spPr>
        <p:txBody>
          <a:bodyPr vert="horz" wrap="square" lIns="0" tIns="0" rIns="0" bIns="0" rtlCol="0">
            <a:spAutoFit/>
          </a:bodyPr>
          <a:lstStyle/>
          <a:p>
            <a:pPr marL="12700">
              <a:lnSpc>
                <a:spcPts val="1240"/>
              </a:lnSpc>
            </a:pPr>
            <a:r>
              <a:rPr sz="1200" spc="-5" dirty="0">
                <a:solidFill>
                  <a:srgbClr val="888888"/>
                </a:solidFill>
                <a:latin typeface="Carlito"/>
                <a:cs typeface="Carlito"/>
              </a:rPr>
              <a:t>Department </a:t>
            </a:r>
            <a:r>
              <a:rPr sz="1200" dirty="0">
                <a:solidFill>
                  <a:srgbClr val="888888"/>
                </a:solidFill>
                <a:latin typeface="Carlito"/>
                <a:cs typeface="Carlito"/>
              </a:rPr>
              <a:t>Of </a:t>
            </a:r>
            <a:r>
              <a:rPr sz="1200" spc="-10" dirty="0">
                <a:solidFill>
                  <a:srgbClr val="888888"/>
                </a:solidFill>
                <a:latin typeface="Carlito"/>
                <a:cs typeface="Carlito"/>
              </a:rPr>
              <a:t>Information </a:t>
            </a:r>
            <a:r>
              <a:rPr sz="1200" spc="-15" dirty="0">
                <a:solidFill>
                  <a:srgbClr val="888888"/>
                </a:solidFill>
                <a:latin typeface="Carlito"/>
                <a:cs typeface="Carlito"/>
              </a:rPr>
              <a:t>Technology </a:t>
            </a:r>
            <a:endParaRPr sz="1200" dirty="0">
              <a:latin typeface="Carlito"/>
              <a:cs typeface="Carlito"/>
            </a:endParaRPr>
          </a:p>
        </p:txBody>
      </p:sp>
      <p:sp>
        <p:nvSpPr>
          <p:cNvPr id="8" name="object 8"/>
          <p:cNvSpPr txBox="1">
            <a:spLocks noGrp="1"/>
          </p:cNvSpPr>
          <p:nvPr>
            <p:ph type="sldNum" sz="quarter" idx="7"/>
          </p:nvPr>
        </p:nvSpPr>
        <p:spPr>
          <a:xfrm>
            <a:off x="10896600" y="6463665"/>
            <a:ext cx="403860" cy="156068"/>
          </a:xfrm>
          <a:prstGeom prst="rect">
            <a:avLst/>
          </a:prstGeom>
        </p:spPr>
        <p:txBody>
          <a:bodyPr vert="horz" wrap="square" lIns="0" tIns="0" rIns="0" bIns="0" rtlCol="0">
            <a:spAutoFit/>
          </a:bodyPr>
          <a:lstStyle/>
          <a:p>
            <a:pPr marL="38100">
              <a:lnSpc>
                <a:spcPts val="1240"/>
              </a:lnSpc>
            </a:pPr>
            <a:fld id="{81D60167-4931-47E6-BA6A-407CBD079E47}" type="slidenum">
              <a:rPr dirty="0"/>
              <a:t>11</a:t>
            </a:fld>
            <a:endParaRPr dirty="0"/>
          </a:p>
        </p:txBody>
      </p:sp>
      <p:pic>
        <p:nvPicPr>
          <p:cNvPr id="9" name="Picture 8">
            <a:extLst>
              <a:ext uri="{FF2B5EF4-FFF2-40B4-BE49-F238E27FC236}">
                <a16:creationId xmlns:a16="http://schemas.microsoft.com/office/drawing/2014/main" id="{50181617-85DD-4E69-C615-F73446AF15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317" y="1813521"/>
            <a:ext cx="5334000" cy="4037230"/>
          </a:xfrm>
          <a:prstGeom prst="rect">
            <a:avLst/>
          </a:prstGeom>
          <a:ln>
            <a:noFill/>
          </a:ln>
          <a:effectLst>
            <a:outerShdw blurRad="292100" dist="139700" dir="2700000" algn="tl" rotWithShape="0">
              <a:srgbClr val="333333">
                <a:alpha val="65000"/>
              </a:srgbClr>
            </a:outerShdw>
          </a:effectLst>
        </p:spPr>
      </p:pic>
      <p:sp>
        <p:nvSpPr>
          <p:cNvPr id="3" name="Date Placeholder 2">
            <a:extLst>
              <a:ext uri="{FF2B5EF4-FFF2-40B4-BE49-F238E27FC236}">
                <a16:creationId xmlns:a16="http://schemas.microsoft.com/office/drawing/2014/main" id="{07A8BCB8-AF98-1AEA-F76C-E8EB68AF8135}"/>
              </a:ext>
            </a:extLst>
          </p:cNvPr>
          <p:cNvSpPr>
            <a:spLocks noGrp="1"/>
          </p:cNvSpPr>
          <p:nvPr>
            <p:ph type="dt" sz="half" idx="6"/>
          </p:nvPr>
        </p:nvSpPr>
        <p:spPr>
          <a:xfrm>
            <a:off x="523425" y="6484213"/>
            <a:ext cx="1305376" cy="156068"/>
          </a:xfrm>
        </p:spPr>
        <p:txBody>
          <a:bodyPr/>
          <a:lstStyle/>
          <a:p>
            <a:pPr marL="12700">
              <a:lnSpc>
                <a:spcPts val="1240"/>
              </a:lnSpc>
            </a:pPr>
            <a:fld id="{A8999AE4-41B7-4F3B-A4B3-B58ECC88288F}" type="datetime1">
              <a:rPr lang="en-US" spc="-5" smtClean="0"/>
              <a:t>1/3/2023</a:t>
            </a:fld>
            <a:endParaRPr lang="en-US" spc="-5" dirty="0"/>
          </a:p>
        </p:txBody>
      </p:sp>
      <p:pic>
        <p:nvPicPr>
          <p:cNvPr id="10" name="Picture 9">
            <a:extLst>
              <a:ext uri="{FF2B5EF4-FFF2-40B4-BE49-F238E27FC236}">
                <a16:creationId xmlns:a16="http://schemas.microsoft.com/office/drawing/2014/main" id="{5E241114-4917-9ACC-E7A9-56F29EFB7F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7684" y="1780130"/>
            <a:ext cx="4933715" cy="40372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74476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24200" y="607594"/>
            <a:ext cx="5379085" cy="690574"/>
          </a:xfrm>
          <a:prstGeom prst="rect">
            <a:avLst/>
          </a:prstGeom>
        </p:spPr>
        <p:txBody>
          <a:bodyPr vert="horz" wrap="square" lIns="0" tIns="13335" rIns="0" bIns="0" rtlCol="0">
            <a:spAutoFit/>
          </a:bodyPr>
          <a:lstStyle/>
          <a:p>
            <a:pPr marL="12700" algn="ctr">
              <a:lnSpc>
                <a:spcPct val="100000"/>
              </a:lnSpc>
              <a:spcBef>
                <a:spcPts val="105"/>
              </a:spcBef>
            </a:pPr>
            <a:r>
              <a:rPr lang="en-IN" spc="-5" dirty="0">
                <a:latin typeface="+mj-lt"/>
              </a:rPr>
              <a:t>Performance Measures</a:t>
            </a:r>
            <a:endParaRPr spc="-5" dirty="0">
              <a:latin typeface="+mj-lt"/>
            </a:endParaRPr>
          </a:p>
        </p:txBody>
      </p:sp>
      <p:sp>
        <p:nvSpPr>
          <p:cNvPr id="3" name="object 3"/>
          <p:cNvSpPr txBox="1"/>
          <p:nvPr/>
        </p:nvSpPr>
        <p:spPr>
          <a:xfrm>
            <a:off x="685800" y="1905001"/>
            <a:ext cx="10515600" cy="3429785"/>
          </a:xfrm>
          <a:prstGeom prst="rect">
            <a:avLst/>
          </a:prstGeom>
        </p:spPr>
        <p:txBody>
          <a:bodyPr vert="horz" wrap="square" lIns="0" tIns="53975" rIns="0" bIns="0" rtlCol="0">
            <a:spAutoFit/>
          </a:bodyPr>
          <a:lstStyle/>
          <a:p>
            <a:pPr marL="355600" marR="5080" indent="-342900" algn="just">
              <a:spcBef>
                <a:spcPts val="425"/>
              </a:spcBef>
              <a:buFont typeface="Wingdings" panose="05000000000000000000" pitchFamily="2" charset="2"/>
              <a:buChar char="Ø"/>
            </a:pPr>
            <a:r>
              <a:rPr lang="en-IN" sz="2400" dirty="0">
                <a:latin typeface="Times New Roman"/>
                <a:cs typeface="Times New Roman"/>
              </a:rPr>
              <a:t>When an object passes near the IR Sensors, the sensors detect the objects and sends the values that are captured to the system. The system processes these values and controls the brightness of the street lights. Since the brightness of the street lights is controlled by the system the output is fast and precise. Therefore resulting in a smaller response time.</a:t>
            </a:r>
          </a:p>
          <a:p>
            <a:pPr marL="355600" marR="5080" indent="-342900" algn="just">
              <a:spcBef>
                <a:spcPts val="425"/>
              </a:spcBef>
              <a:buFont typeface="Wingdings" panose="05000000000000000000" pitchFamily="2" charset="2"/>
              <a:buChar char="Ø"/>
            </a:pPr>
            <a:r>
              <a:rPr lang="en-IN" sz="2400" dirty="0">
                <a:latin typeface="Times New Roman"/>
                <a:cs typeface="Times New Roman"/>
              </a:rPr>
              <a:t>As the brightness of the street lights is not constant the power consumption varies, which leads to lower consumption of power when the system is in the power saving mode. This can help lower our expenses related to the consumption of the energy. </a:t>
            </a:r>
            <a:endParaRPr sz="2400" dirty="0">
              <a:latin typeface="Times New Roman"/>
              <a:cs typeface="Times New Roman"/>
            </a:endParaRPr>
          </a:p>
        </p:txBody>
      </p:sp>
      <p:sp>
        <p:nvSpPr>
          <p:cNvPr id="4" name="object 4"/>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6" name="object 6"/>
          <p:cNvSpPr txBox="1">
            <a:spLocks noGrp="1"/>
          </p:cNvSpPr>
          <p:nvPr>
            <p:ph type="sldNum" sz="quarter" idx="7"/>
          </p:nvPr>
        </p:nvSpPr>
        <p:spPr>
          <a:xfrm>
            <a:off x="10896600" y="6418302"/>
            <a:ext cx="304800" cy="156068"/>
          </a:xfrm>
          <a:prstGeom prst="rect">
            <a:avLst/>
          </a:prstGeom>
        </p:spPr>
        <p:txBody>
          <a:bodyPr vert="horz" wrap="square" lIns="0" tIns="0" rIns="0" bIns="0" rtlCol="0">
            <a:spAutoFit/>
          </a:bodyPr>
          <a:lstStyle/>
          <a:p>
            <a:pPr marL="38100">
              <a:lnSpc>
                <a:spcPts val="1240"/>
              </a:lnSpc>
            </a:pPr>
            <a:fld id="{81D60167-4931-47E6-BA6A-407CBD079E47}" type="slidenum">
              <a:rPr dirty="0"/>
              <a:t>12</a:t>
            </a:fld>
            <a:endParaRPr dirty="0"/>
          </a:p>
        </p:txBody>
      </p:sp>
      <p:sp>
        <p:nvSpPr>
          <p:cNvPr id="8" name="object 8"/>
          <p:cNvSpPr txBox="1">
            <a:spLocks noGrp="1"/>
          </p:cNvSpPr>
          <p:nvPr>
            <p:ph type="dt" sz="half" idx="6"/>
          </p:nvPr>
        </p:nvSpPr>
        <p:spPr>
          <a:xfrm>
            <a:off x="685800" y="6553785"/>
            <a:ext cx="990599" cy="156068"/>
          </a:xfrm>
          <a:prstGeom prst="rect">
            <a:avLst/>
          </a:prstGeom>
        </p:spPr>
        <p:txBody>
          <a:bodyPr vert="horz" wrap="square" lIns="0" tIns="0" rIns="0" bIns="0" rtlCol="0">
            <a:spAutoFit/>
          </a:bodyPr>
          <a:lstStyle/>
          <a:p>
            <a:pPr marL="12700">
              <a:lnSpc>
                <a:spcPts val="1240"/>
              </a:lnSpc>
            </a:pPr>
            <a:fld id="{D72202C1-B114-4008-AAD6-3A2E4874AF4B}" type="datetime1">
              <a:rPr lang="en-US" spc="-15" smtClean="0"/>
              <a:t>1/3/2023</a:t>
            </a:fld>
            <a:endParaRPr lang="en-IN" spc="-15" dirty="0"/>
          </a:p>
        </p:txBody>
      </p:sp>
      <p:sp>
        <p:nvSpPr>
          <p:cNvPr id="5" name="Footer Placeholder 4">
            <a:extLst>
              <a:ext uri="{FF2B5EF4-FFF2-40B4-BE49-F238E27FC236}">
                <a16:creationId xmlns:a16="http://schemas.microsoft.com/office/drawing/2014/main" id="{178A50D5-419F-2D12-F958-4EE68E4C4DC3}"/>
              </a:ext>
            </a:extLst>
          </p:cNvPr>
          <p:cNvSpPr>
            <a:spLocks noGrp="1"/>
          </p:cNvSpPr>
          <p:nvPr>
            <p:ph type="ftr" sz="quarter" idx="5"/>
          </p:nvPr>
        </p:nvSpPr>
        <p:spPr>
          <a:xfrm>
            <a:off x="4648200" y="6509585"/>
            <a:ext cx="2895600" cy="177800"/>
          </a:xfrm>
        </p:spPr>
        <p:txBody>
          <a:bodyPr/>
          <a:lstStyle/>
          <a:p>
            <a:pPr marL="12700">
              <a:lnSpc>
                <a:spcPts val="1240"/>
              </a:lnSpc>
            </a:pPr>
            <a:r>
              <a:rPr lang="en-IN" dirty="0"/>
              <a:t>Department of Information Technology</a:t>
            </a:r>
          </a:p>
        </p:txBody>
      </p:sp>
    </p:spTree>
    <p:extLst>
      <p:ext uri="{BB962C8B-B14F-4D97-AF65-F5344CB8AC3E}">
        <p14:creationId xmlns:p14="http://schemas.microsoft.com/office/powerpoint/2010/main" val="1132315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1800" y="480560"/>
            <a:ext cx="6139814" cy="690574"/>
          </a:xfrm>
          <a:prstGeom prst="rect">
            <a:avLst/>
          </a:prstGeom>
        </p:spPr>
        <p:txBody>
          <a:bodyPr vert="horz" wrap="square" lIns="0" tIns="13335" rIns="0" bIns="0" rtlCol="0">
            <a:spAutoFit/>
          </a:bodyPr>
          <a:lstStyle/>
          <a:p>
            <a:pPr marL="12700" algn="ctr">
              <a:lnSpc>
                <a:spcPct val="100000"/>
              </a:lnSpc>
              <a:spcBef>
                <a:spcPts val="105"/>
              </a:spcBef>
            </a:pPr>
            <a:r>
              <a:rPr lang="en-IN" spc="-5" dirty="0">
                <a:latin typeface="+mn-lt"/>
              </a:rPr>
              <a:t>Conclusion</a:t>
            </a:r>
            <a:endParaRPr spc="-5" dirty="0">
              <a:latin typeface="+mn-lt"/>
            </a:endParaRPr>
          </a:p>
        </p:txBody>
      </p:sp>
      <p:sp>
        <p:nvSpPr>
          <p:cNvPr id="4" name="object 4"/>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7" name="object 7"/>
          <p:cNvSpPr txBox="1"/>
          <p:nvPr/>
        </p:nvSpPr>
        <p:spPr>
          <a:xfrm>
            <a:off x="4572000" y="6485397"/>
            <a:ext cx="3662045" cy="156068"/>
          </a:xfrm>
          <a:prstGeom prst="rect">
            <a:avLst/>
          </a:prstGeom>
        </p:spPr>
        <p:txBody>
          <a:bodyPr vert="horz" wrap="square" lIns="0" tIns="0" rIns="0" bIns="0" rtlCol="0">
            <a:spAutoFit/>
          </a:bodyPr>
          <a:lstStyle/>
          <a:p>
            <a:pPr marL="12700">
              <a:lnSpc>
                <a:spcPts val="1240"/>
              </a:lnSpc>
            </a:pPr>
            <a:r>
              <a:rPr sz="1200" spc="-5" dirty="0">
                <a:solidFill>
                  <a:srgbClr val="888888"/>
                </a:solidFill>
                <a:latin typeface="Carlito"/>
                <a:cs typeface="Carlito"/>
              </a:rPr>
              <a:t>Department </a:t>
            </a:r>
            <a:r>
              <a:rPr sz="1200" dirty="0">
                <a:solidFill>
                  <a:srgbClr val="888888"/>
                </a:solidFill>
                <a:latin typeface="Carlito"/>
                <a:cs typeface="Carlito"/>
              </a:rPr>
              <a:t>Of </a:t>
            </a:r>
            <a:r>
              <a:rPr sz="1200" spc="-10" dirty="0">
                <a:solidFill>
                  <a:srgbClr val="888888"/>
                </a:solidFill>
                <a:latin typeface="Carlito"/>
                <a:cs typeface="Carlito"/>
              </a:rPr>
              <a:t>Information </a:t>
            </a:r>
            <a:r>
              <a:rPr sz="1200" spc="-15" dirty="0">
                <a:solidFill>
                  <a:srgbClr val="888888"/>
                </a:solidFill>
                <a:latin typeface="Carlito"/>
                <a:cs typeface="Carlito"/>
              </a:rPr>
              <a:t>Technology </a:t>
            </a:r>
            <a:endParaRPr sz="1200" dirty="0">
              <a:latin typeface="Carlito"/>
              <a:cs typeface="Carlito"/>
            </a:endParaRPr>
          </a:p>
        </p:txBody>
      </p:sp>
      <p:sp>
        <p:nvSpPr>
          <p:cNvPr id="8" name="object 8"/>
          <p:cNvSpPr txBox="1">
            <a:spLocks noGrp="1"/>
          </p:cNvSpPr>
          <p:nvPr>
            <p:ph type="sldNum" sz="quarter" idx="7"/>
          </p:nvPr>
        </p:nvSpPr>
        <p:spPr>
          <a:xfrm>
            <a:off x="10820400" y="6463665"/>
            <a:ext cx="480060" cy="156068"/>
          </a:xfrm>
          <a:prstGeom prst="rect">
            <a:avLst/>
          </a:prstGeom>
        </p:spPr>
        <p:txBody>
          <a:bodyPr vert="horz" wrap="square" lIns="0" tIns="0" rIns="0" bIns="0" rtlCol="0">
            <a:spAutoFit/>
          </a:bodyPr>
          <a:lstStyle/>
          <a:p>
            <a:pPr marL="38100">
              <a:lnSpc>
                <a:spcPts val="1240"/>
              </a:lnSpc>
            </a:pPr>
            <a:fld id="{81D60167-4931-47E6-BA6A-407CBD079E47}" type="slidenum">
              <a:rPr dirty="0"/>
              <a:t>13</a:t>
            </a:fld>
            <a:endParaRPr dirty="0"/>
          </a:p>
        </p:txBody>
      </p:sp>
      <p:sp>
        <p:nvSpPr>
          <p:cNvPr id="3" name="TextBox 2">
            <a:extLst>
              <a:ext uri="{FF2B5EF4-FFF2-40B4-BE49-F238E27FC236}">
                <a16:creationId xmlns:a16="http://schemas.microsoft.com/office/drawing/2014/main" id="{0465AD3A-C7B8-59DA-322C-6871E8E8E7CB}"/>
              </a:ext>
            </a:extLst>
          </p:cNvPr>
          <p:cNvSpPr txBox="1"/>
          <p:nvPr/>
        </p:nvSpPr>
        <p:spPr>
          <a:xfrm>
            <a:off x="914400" y="1560754"/>
            <a:ext cx="9753600" cy="4401205"/>
          </a:xfrm>
          <a:prstGeom prst="rect">
            <a:avLst/>
          </a:prstGeom>
          <a:noFill/>
        </p:spPr>
        <p:txBody>
          <a:bodyPr wrap="square" rtlCol="0">
            <a:spAutoFit/>
          </a:bodyPr>
          <a:lstStyle/>
          <a:p>
            <a:pPr marL="342900" indent="-342900" algn="just">
              <a:buFont typeface="Wingdings" panose="05000000000000000000" pitchFamily="2" charset="2"/>
              <a:buChar char="Ø"/>
            </a:pPr>
            <a:r>
              <a:rPr lang="en-US" sz="2800" dirty="0"/>
              <a:t>By using Smart Street light, we can save surplus amount of energy.</a:t>
            </a:r>
          </a:p>
          <a:p>
            <a:pPr marL="342900" indent="-342900" algn="just">
              <a:buFont typeface="Wingdings" panose="05000000000000000000" pitchFamily="2" charset="2"/>
              <a:buChar char="Ø"/>
            </a:pPr>
            <a:r>
              <a:rPr lang="en-US" sz="2800" dirty="0"/>
              <a:t>It prevents unnecessary wastage of electricity, caused due to manual switching of streetlights. </a:t>
            </a:r>
          </a:p>
          <a:p>
            <a:pPr marL="342900" indent="-342900" algn="just">
              <a:buFont typeface="Wingdings" panose="05000000000000000000" pitchFamily="2" charset="2"/>
              <a:buChar char="Ø"/>
            </a:pPr>
            <a:r>
              <a:rPr lang="en-US" sz="2800" dirty="0"/>
              <a:t>It also provides an efficient and smart automatic streetlight control system with the help of IR sensors which can reduce the energy consumption and maintains the cost.</a:t>
            </a:r>
          </a:p>
          <a:p>
            <a:pPr marL="342900" indent="-342900" algn="just">
              <a:buFont typeface="Wingdings" panose="05000000000000000000" pitchFamily="2" charset="2"/>
              <a:buChar char="Ø"/>
            </a:pPr>
            <a:r>
              <a:rPr lang="en-US" sz="2800" dirty="0"/>
              <a:t>The Smart light system can be further extended to make the current system in traffic, making the system more flexible in case of rainy.</a:t>
            </a:r>
            <a:endParaRPr lang="en-IN" sz="2800" dirty="0"/>
          </a:p>
        </p:txBody>
      </p:sp>
      <p:sp>
        <p:nvSpPr>
          <p:cNvPr id="5" name="Date Placeholder 4">
            <a:extLst>
              <a:ext uri="{FF2B5EF4-FFF2-40B4-BE49-F238E27FC236}">
                <a16:creationId xmlns:a16="http://schemas.microsoft.com/office/drawing/2014/main" id="{CB7C8BF9-71EA-09DE-DAA3-2F832418C295}"/>
              </a:ext>
            </a:extLst>
          </p:cNvPr>
          <p:cNvSpPr>
            <a:spLocks noGrp="1"/>
          </p:cNvSpPr>
          <p:nvPr>
            <p:ph type="dt" sz="half" idx="6"/>
          </p:nvPr>
        </p:nvSpPr>
        <p:spPr>
          <a:xfrm>
            <a:off x="455358" y="6474531"/>
            <a:ext cx="3662045" cy="177800"/>
          </a:xfrm>
        </p:spPr>
        <p:txBody>
          <a:bodyPr/>
          <a:lstStyle/>
          <a:p>
            <a:pPr marL="12700">
              <a:lnSpc>
                <a:spcPts val="1240"/>
              </a:lnSpc>
            </a:pPr>
            <a:fld id="{3442DC01-BF4C-4F6F-89A4-177EA1D5AD5E}" type="datetime1">
              <a:rPr lang="en-US" spc="-5" smtClean="0"/>
              <a:t>1/3/2023</a:t>
            </a:fld>
            <a:endParaRPr lang="en-US" spc="-5" dirty="0"/>
          </a:p>
        </p:txBody>
      </p:sp>
    </p:spTree>
    <p:extLst>
      <p:ext uri="{BB962C8B-B14F-4D97-AF65-F5344CB8AC3E}">
        <p14:creationId xmlns:p14="http://schemas.microsoft.com/office/powerpoint/2010/main" val="1536924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74402" y="403221"/>
            <a:ext cx="3581400" cy="690574"/>
          </a:xfrm>
          <a:prstGeom prst="rect">
            <a:avLst/>
          </a:prstGeom>
        </p:spPr>
        <p:txBody>
          <a:bodyPr vert="horz" wrap="square" lIns="0" tIns="13335" rIns="0" bIns="0" rtlCol="0">
            <a:spAutoFit/>
          </a:bodyPr>
          <a:lstStyle/>
          <a:p>
            <a:pPr marL="12700" algn="ctr">
              <a:lnSpc>
                <a:spcPct val="100000"/>
              </a:lnSpc>
              <a:spcBef>
                <a:spcPts val="105"/>
              </a:spcBef>
            </a:pPr>
            <a:r>
              <a:rPr spc="-5" dirty="0">
                <a:latin typeface="+mj-lt"/>
              </a:rPr>
              <a:t>Reference</a:t>
            </a:r>
            <a:r>
              <a:rPr lang="en-IN" spc="-5" dirty="0">
                <a:latin typeface="+mj-lt"/>
              </a:rPr>
              <a:t>s</a:t>
            </a:r>
            <a:endParaRPr spc="-5" dirty="0">
              <a:latin typeface="+mj-lt"/>
            </a:endParaRPr>
          </a:p>
        </p:txBody>
      </p:sp>
      <p:sp>
        <p:nvSpPr>
          <p:cNvPr id="3" name="object 3"/>
          <p:cNvSpPr txBox="1"/>
          <p:nvPr/>
        </p:nvSpPr>
        <p:spPr>
          <a:xfrm>
            <a:off x="607775" y="1447800"/>
            <a:ext cx="11049001" cy="5552802"/>
          </a:xfrm>
          <a:prstGeom prst="rect">
            <a:avLst/>
          </a:prstGeom>
        </p:spPr>
        <p:txBody>
          <a:bodyPr vert="horz" wrap="square" lIns="0" tIns="12700" rIns="0" bIns="0" rtlCol="0">
            <a:spAutoFit/>
          </a:bodyPr>
          <a:lstStyle/>
          <a:p>
            <a:pPr marL="342900" indent="-342900" algn="just">
              <a:buFont typeface="Wingdings" panose="05000000000000000000" pitchFamily="2" charset="2"/>
              <a:buChar char="Ø"/>
            </a:pPr>
            <a:r>
              <a:rPr lang="en-IN" sz="2400" dirty="0"/>
              <a:t>   Y M Jagadeesha , S Ak Ilesha , S Karthika , Prasantha, “Intelligent Street Lights “,  </a:t>
            </a:r>
            <a:br>
              <a:rPr lang="en-IN" sz="2400" b="0" i="0" dirty="0">
                <a:solidFill>
                  <a:srgbClr val="111111"/>
                </a:solidFill>
                <a:effectLst/>
              </a:rPr>
            </a:br>
            <a:r>
              <a:rPr lang="en-US" sz="2400" b="0" i="0" dirty="0">
                <a:effectLst/>
              </a:rPr>
              <a:t>December 2018,Procedia Technology, 21:547 551,DOI:10. 1016/i.protcy.2018.10.050</a:t>
            </a:r>
          </a:p>
          <a:p>
            <a:pPr marL="342900" indent="-342900" algn="just">
              <a:buFont typeface="Wingdings" panose="05000000000000000000" pitchFamily="2" charset="2"/>
              <a:buChar char="Ø"/>
            </a:pPr>
            <a:endParaRPr lang="en-US" sz="2400" u="sng" dirty="0"/>
          </a:p>
          <a:p>
            <a:pPr marL="342900" indent="-342900" algn="just">
              <a:buFont typeface="Wingdings" panose="05000000000000000000" pitchFamily="2" charset="2"/>
              <a:buChar char="Ø"/>
            </a:pPr>
            <a:r>
              <a:rPr lang="en-IN" sz="2400" b="0" i="0" dirty="0">
                <a:solidFill>
                  <a:schemeClr val="tx1">
                    <a:lumMod val="85000"/>
                    <a:lumOff val="15000"/>
                  </a:schemeClr>
                </a:solidFill>
                <a:effectLst/>
              </a:rPr>
              <a:t> Chaitanya K , Shweta D,  “ Arduino Based street light system” , </a:t>
            </a:r>
            <a:r>
              <a:rPr lang="en-US" sz="2400" dirty="0"/>
              <a:t>February 2019 | IJIRT | Volume 5 Issue 9 | ISSN: 2349-6002.</a:t>
            </a:r>
          </a:p>
          <a:p>
            <a:pPr marL="342900" indent="-342900" algn="just">
              <a:buFont typeface="Wingdings" panose="05000000000000000000" pitchFamily="2" charset="2"/>
              <a:buChar char="Ø"/>
            </a:pPr>
            <a:endParaRPr lang="en-IN" sz="2400" b="0" i="0" dirty="0">
              <a:solidFill>
                <a:schemeClr val="tx1">
                  <a:lumMod val="85000"/>
                  <a:lumOff val="15000"/>
                </a:schemeClr>
              </a:solidFill>
              <a:effectLst/>
            </a:endParaRPr>
          </a:p>
          <a:p>
            <a:pPr marL="342900" indent="-342900" algn="just">
              <a:buFont typeface="Wingdings" panose="05000000000000000000" pitchFamily="2" charset="2"/>
              <a:buChar char="Ø"/>
            </a:pPr>
            <a:r>
              <a:rPr lang="en-IN" sz="2400" dirty="0"/>
              <a:t> </a:t>
            </a:r>
            <a:r>
              <a:rPr lang="en-IN" sz="2400" dirty="0" err="1"/>
              <a:t>Dr.</a:t>
            </a:r>
            <a:r>
              <a:rPr lang="en-IN" sz="2400" dirty="0"/>
              <a:t> A. Senthil Kumar  , K. Vignesh, “ </a:t>
            </a:r>
            <a:r>
              <a:rPr lang="en-US" sz="2400" dirty="0"/>
              <a:t>Adaptive Lighting in Street Lights ”, International Journal of Engineering Research &amp; Technology (IJERT) ISSN: 2278-0181 Published by, www.ijert.org ECLECTIC - 2020 Conference Proceedings.</a:t>
            </a:r>
          </a:p>
          <a:p>
            <a:pPr marL="342900" indent="-342900" algn="just">
              <a:buFont typeface="Wingdings" panose="05000000000000000000" pitchFamily="2" charset="2"/>
              <a:buChar char="Ø"/>
            </a:pPr>
            <a:endParaRPr lang="en-US" sz="2400" dirty="0"/>
          </a:p>
          <a:p>
            <a:pPr marL="342900" indent="-342900" algn="just">
              <a:buFont typeface="Wingdings" panose="05000000000000000000" pitchFamily="2" charset="2"/>
              <a:buChar char="Ø"/>
            </a:pPr>
            <a:r>
              <a:rPr lang="en-IN" sz="2400" dirty="0"/>
              <a:t> Rajeshwar Rao Arabelli , P Anuradha , </a:t>
            </a:r>
            <a:r>
              <a:rPr lang="en-US" sz="2400" dirty="0"/>
              <a:t>“ street light management system for conservation of electrical energy “ , IOP Conf. Series: Materials Science and Engineering IOP Publishing doi:10.1088/1757-899X/981/3/032041, 2021. </a:t>
            </a:r>
            <a:endParaRPr lang="en-US" sz="2400" b="0" i="0" dirty="0">
              <a:effectLst/>
            </a:endParaRPr>
          </a:p>
          <a:p>
            <a:pPr algn="just"/>
            <a:endParaRPr lang="en-US" sz="2400" b="0" i="0" dirty="0">
              <a:effectLst/>
            </a:endParaRPr>
          </a:p>
          <a:p>
            <a:pPr>
              <a:buSzPct val="108000"/>
            </a:pPr>
            <a:endParaRPr lang="en-IN" sz="2400" spc="-10" dirty="0">
              <a:latin typeface="Times New Roman"/>
              <a:cs typeface="Times New Roman"/>
              <a:hlinkClick r:id="rId2"/>
            </a:endParaRPr>
          </a:p>
        </p:txBody>
      </p:sp>
      <p:sp>
        <p:nvSpPr>
          <p:cNvPr id="4" name="object 4"/>
          <p:cNvSpPr/>
          <p:nvPr/>
        </p:nvSpPr>
        <p:spPr>
          <a:xfrm>
            <a:off x="36911" y="1270"/>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7" name="object 7"/>
          <p:cNvSpPr txBox="1">
            <a:spLocks noGrp="1"/>
          </p:cNvSpPr>
          <p:nvPr>
            <p:ph type="dt" sz="half" idx="6"/>
          </p:nvPr>
        </p:nvSpPr>
        <p:spPr>
          <a:xfrm>
            <a:off x="816253" y="6542919"/>
            <a:ext cx="3662045" cy="177800"/>
          </a:xfrm>
          <a:prstGeom prst="rect">
            <a:avLst/>
          </a:prstGeom>
        </p:spPr>
        <p:txBody>
          <a:bodyPr vert="horz" wrap="square" lIns="0" tIns="0" rIns="0" bIns="0" rtlCol="0">
            <a:spAutoFit/>
          </a:bodyPr>
          <a:lstStyle/>
          <a:p>
            <a:pPr marL="12700">
              <a:lnSpc>
                <a:spcPts val="1240"/>
              </a:lnSpc>
            </a:pPr>
            <a:fld id="{A1CF9171-91C4-4006-85B5-12055978E953}" type="datetime1">
              <a:rPr lang="en-US" spc="-5" smtClean="0"/>
              <a:t>1/3/2023</a:t>
            </a:fld>
            <a:endParaRPr spc="-5" dirty="0"/>
          </a:p>
        </p:txBody>
      </p:sp>
      <p:sp>
        <p:nvSpPr>
          <p:cNvPr id="8" name="object 8"/>
          <p:cNvSpPr txBox="1">
            <a:spLocks noGrp="1"/>
          </p:cNvSpPr>
          <p:nvPr>
            <p:ph type="sldNum" sz="quarter" idx="7"/>
          </p:nvPr>
        </p:nvSpPr>
        <p:spPr>
          <a:xfrm>
            <a:off x="10896600" y="6463665"/>
            <a:ext cx="403860" cy="156068"/>
          </a:xfrm>
          <a:prstGeom prst="rect">
            <a:avLst/>
          </a:prstGeom>
        </p:spPr>
        <p:txBody>
          <a:bodyPr vert="horz" wrap="square" lIns="0" tIns="0" rIns="0" bIns="0" rtlCol="0">
            <a:spAutoFit/>
          </a:bodyPr>
          <a:lstStyle/>
          <a:p>
            <a:pPr marL="38100">
              <a:lnSpc>
                <a:spcPts val="1240"/>
              </a:lnSpc>
            </a:pPr>
            <a:fld id="{81D60167-4931-47E6-BA6A-407CBD079E47}" type="slidenum">
              <a:rPr dirty="0"/>
              <a:t>14</a:t>
            </a:fld>
            <a:endParaRPr dirty="0"/>
          </a:p>
        </p:txBody>
      </p:sp>
      <p:sp>
        <p:nvSpPr>
          <p:cNvPr id="5" name="Footer Placeholder 4">
            <a:extLst>
              <a:ext uri="{FF2B5EF4-FFF2-40B4-BE49-F238E27FC236}">
                <a16:creationId xmlns:a16="http://schemas.microsoft.com/office/drawing/2014/main" id="{EA1B5856-AAA0-FFE3-E282-9F606AA2D109}"/>
              </a:ext>
            </a:extLst>
          </p:cNvPr>
          <p:cNvSpPr>
            <a:spLocks noGrp="1"/>
          </p:cNvSpPr>
          <p:nvPr>
            <p:ph type="ftr" sz="quarter" idx="5"/>
          </p:nvPr>
        </p:nvSpPr>
        <p:spPr>
          <a:xfrm>
            <a:off x="4839970" y="6503649"/>
            <a:ext cx="2740661" cy="318135"/>
          </a:xfrm>
        </p:spPr>
        <p:txBody>
          <a:bodyPr/>
          <a:lstStyle/>
          <a:p>
            <a:pPr marL="12700">
              <a:lnSpc>
                <a:spcPts val="1240"/>
              </a:lnSpc>
            </a:pPr>
            <a:r>
              <a:rPr lang="en-IN" dirty="0"/>
              <a:t>Department of Information Technology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54792" y="2680398"/>
            <a:ext cx="3685540" cy="697230"/>
          </a:xfrm>
          <a:prstGeom prst="rect">
            <a:avLst/>
          </a:prstGeom>
        </p:spPr>
        <p:txBody>
          <a:bodyPr vert="horz" wrap="square" lIns="0" tIns="13335" rIns="0" bIns="0" rtlCol="0">
            <a:spAutoFit/>
          </a:bodyPr>
          <a:lstStyle/>
          <a:p>
            <a:pPr marL="12700">
              <a:lnSpc>
                <a:spcPct val="100000"/>
              </a:lnSpc>
              <a:spcBef>
                <a:spcPts val="105"/>
              </a:spcBef>
            </a:pPr>
            <a:r>
              <a:rPr spc="-5" dirty="0">
                <a:latin typeface="+mj-lt"/>
              </a:rPr>
              <a:t>THANK</a:t>
            </a:r>
            <a:r>
              <a:rPr spc="-225" dirty="0">
                <a:latin typeface="+mj-lt"/>
              </a:rPr>
              <a:t> </a:t>
            </a:r>
            <a:r>
              <a:rPr spc="-5" dirty="0">
                <a:latin typeface="+mj-lt"/>
              </a:rPr>
              <a:t>YOU!!</a:t>
            </a:r>
          </a:p>
        </p:txBody>
      </p:sp>
      <p:sp>
        <p:nvSpPr>
          <p:cNvPr id="3" name="object 3"/>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6" name="object 6"/>
          <p:cNvSpPr txBox="1">
            <a:spLocks noGrp="1"/>
          </p:cNvSpPr>
          <p:nvPr>
            <p:ph type="dt" sz="half" idx="6"/>
          </p:nvPr>
        </p:nvSpPr>
        <p:spPr>
          <a:xfrm>
            <a:off x="762000" y="6516256"/>
            <a:ext cx="3662045" cy="177800"/>
          </a:xfrm>
          <a:prstGeom prst="rect">
            <a:avLst/>
          </a:prstGeom>
        </p:spPr>
        <p:txBody>
          <a:bodyPr vert="horz" wrap="square" lIns="0" tIns="0" rIns="0" bIns="0" rtlCol="0">
            <a:spAutoFit/>
          </a:bodyPr>
          <a:lstStyle/>
          <a:p>
            <a:pPr marL="12700">
              <a:lnSpc>
                <a:spcPts val="1240"/>
              </a:lnSpc>
            </a:pPr>
            <a:fld id="{D7A3E13C-A1C7-452E-A636-52C385FE6EDB}" type="datetime1">
              <a:rPr lang="en-US" spc="-5" smtClean="0"/>
              <a:t>1/3/2023</a:t>
            </a:fld>
            <a:endParaRPr spc="-5" dirty="0"/>
          </a:p>
        </p:txBody>
      </p:sp>
      <p:sp>
        <p:nvSpPr>
          <p:cNvPr id="7" name="object 7"/>
          <p:cNvSpPr txBox="1">
            <a:spLocks noGrp="1"/>
          </p:cNvSpPr>
          <p:nvPr>
            <p:ph type="sldNum" sz="quarter" idx="7"/>
          </p:nvPr>
        </p:nvSpPr>
        <p:spPr>
          <a:xfrm>
            <a:off x="10972800" y="6463665"/>
            <a:ext cx="327660" cy="156068"/>
          </a:xfrm>
          <a:prstGeom prst="rect">
            <a:avLst/>
          </a:prstGeom>
        </p:spPr>
        <p:txBody>
          <a:bodyPr vert="horz" wrap="square" lIns="0" tIns="0" rIns="0" bIns="0" rtlCol="0">
            <a:spAutoFit/>
          </a:bodyPr>
          <a:lstStyle/>
          <a:p>
            <a:pPr marL="38100">
              <a:lnSpc>
                <a:spcPts val="1240"/>
              </a:lnSpc>
            </a:pPr>
            <a:fld id="{81D60167-4931-47E6-BA6A-407CBD079E47}" type="slidenum">
              <a:rPr dirty="0"/>
              <a:t>15</a:t>
            </a:fld>
            <a:endParaRPr dirty="0"/>
          </a:p>
        </p:txBody>
      </p:sp>
      <p:sp>
        <p:nvSpPr>
          <p:cNvPr id="4" name="Footer Placeholder 3">
            <a:extLst>
              <a:ext uri="{FF2B5EF4-FFF2-40B4-BE49-F238E27FC236}">
                <a16:creationId xmlns:a16="http://schemas.microsoft.com/office/drawing/2014/main" id="{71B24F77-1AAB-0956-CC2C-088C286E6FDC}"/>
              </a:ext>
            </a:extLst>
          </p:cNvPr>
          <p:cNvSpPr>
            <a:spLocks noGrp="1"/>
          </p:cNvSpPr>
          <p:nvPr>
            <p:ph type="ftr" sz="quarter" idx="5"/>
          </p:nvPr>
        </p:nvSpPr>
        <p:spPr>
          <a:xfrm>
            <a:off x="5257800" y="6493360"/>
            <a:ext cx="2740661" cy="177800"/>
          </a:xfrm>
        </p:spPr>
        <p:txBody>
          <a:bodyPr/>
          <a:lstStyle/>
          <a:p>
            <a:pPr marL="12700">
              <a:lnSpc>
                <a:spcPts val="1240"/>
              </a:lnSpc>
            </a:pPr>
            <a:r>
              <a:rPr lang="en-IN" dirty="0"/>
              <a:t>Department of Information Technology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0" y="514884"/>
            <a:ext cx="3291841" cy="690574"/>
          </a:xfrm>
          <a:prstGeom prst="rect">
            <a:avLst/>
          </a:prstGeom>
        </p:spPr>
        <p:txBody>
          <a:bodyPr vert="horz" wrap="square" lIns="0" tIns="13335" rIns="0" bIns="0" rtlCol="0">
            <a:spAutoFit/>
          </a:bodyPr>
          <a:lstStyle/>
          <a:p>
            <a:pPr marL="12700">
              <a:lnSpc>
                <a:spcPct val="100000"/>
              </a:lnSpc>
              <a:spcBef>
                <a:spcPts val="105"/>
              </a:spcBef>
            </a:pPr>
            <a:r>
              <a:rPr spc="-5" dirty="0">
                <a:latin typeface="+mj-lt"/>
              </a:rPr>
              <a:t>Contents</a:t>
            </a:r>
          </a:p>
        </p:txBody>
      </p:sp>
      <p:sp>
        <p:nvSpPr>
          <p:cNvPr id="3" name="object 3"/>
          <p:cNvSpPr txBox="1"/>
          <p:nvPr/>
        </p:nvSpPr>
        <p:spPr>
          <a:xfrm>
            <a:off x="797104" y="1310580"/>
            <a:ext cx="5026661" cy="5029967"/>
          </a:xfrm>
          <a:prstGeom prst="rect">
            <a:avLst/>
          </a:prstGeom>
        </p:spPr>
        <p:txBody>
          <a:bodyPr vert="horz" wrap="square" lIns="0" tIns="102870" rIns="0" bIns="0" rtlCol="0">
            <a:spAutoFit/>
          </a:bodyPr>
          <a:lstStyle/>
          <a:p>
            <a:pPr marL="457200" lvl="0" indent="-368300" algn="l" rtl="0">
              <a:lnSpc>
                <a:spcPct val="115000"/>
              </a:lnSpc>
              <a:spcBef>
                <a:spcPts val="0"/>
              </a:spcBef>
              <a:spcAft>
                <a:spcPts val="0"/>
              </a:spcAft>
              <a:buClr>
                <a:schemeClr val="dk1"/>
              </a:buClr>
              <a:buSzPts val="2200"/>
              <a:buChar char="❏"/>
            </a:pPr>
            <a:r>
              <a:rPr lang="en-IN" sz="2800" dirty="0"/>
              <a:t>Abstract</a:t>
            </a:r>
          </a:p>
          <a:p>
            <a:pPr marL="457200" lvl="0" indent="-368300" algn="l" rtl="0">
              <a:lnSpc>
                <a:spcPct val="115000"/>
              </a:lnSpc>
              <a:spcBef>
                <a:spcPts val="0"/>
              </a:spcBef>
              <a:spcAft>
                <a:spcPts val="0"/>
              </a:spcAft>
              <a:buClr>
                <a:schemeClr val="dk1"/>
              </a:buClr>
              <a:buSzPts val="2200"/>
              <a:buChar char="❏"/>
            </a:pPr>
            <a:r>
              <a:rPr lang="en-IN" sz="2800" dirty="0"/>
              <a:t>Introduction</a:t>
            </a:r>
          </a:p>
          <a:p>
            <a:pPr marL="457200" lvl="0" indent="-368300" algn="l" rtl="0">
              <a:lnSpc>
                <a:spcPct val="115000"/>
              </a:lnSpc>
              <a:spcBef>
                <a:spcPts val="0"/>
              </a:spcBef>
              <a:spcAft>
                <a:spcPts val="0"/>
              </a:spcAft>
              <a:buClr>
                <a:schemeClr val="dk1"/>
              </a:buClr>
              <a:buSzPts val="2200"/>
              <a:buChar char="❏"/>
            </a:pPr>
            <a:r>
              <a:rPr lang="en-IN" sz="2800" dirty="0"/>
              <a:t>Problem Definition</a:t>
            </a:r>
          </a:p>
          <a:p>
            <a:pPr marL="457200" lvl="0" indent="-368300" algn="l" rtl="0">
              <a:lnSpc>
                <a:spcPct val="115000"/>
              </a:lnSpc>
              <a:spcBef>
                <a:spcPts val="0"/>
              </a:spcBef>
              <a:spcAft>
                <a:spcPts val="0"/>
              </a:spcAft>
              <a:buClr>
                <a:schemeClr val="dk1"/>
              </a:buClr>
              <a:buSzPts val="2200"/>
              <a:buChar char="❏"/>
            </a:pPr>
            <a:r>
              <a:rPr lang="en-IN" sz="2800" dirty="0"/>
              <a:t>Literature Survey</a:t>
            </a:r>
          </a:p>
          <a:p>
            <a:pPr marL="457200" lvl="0" indent="-368300" algn="l" rtl="0">
              <a:lnSpc>
                <a:spcPct val="115000"/>
              </a:lnSpc>
              <a:spcBef>
                <a:spcPts val="0"/>
              </a:spcBef>
              <a:spcAft>
                <a:spcPts val="0"/>
              </a:spcAft>
              <a:buClr>
                <a:schemeClr val="dk1"/>
              </a:buClr>
              <a:buSzPts val="2200"/>
              <a:buChar char="❏"/>
            </a:pPr>
            <a:r>
              <a:rPr lang="en-IN" sz="2800" dirty="0"/>
              <a:t>Proposed System</a:t>
            </a:r>
          </a:p>
          <a:p>
            <a:pPr marL="457200" lvl="0" indent="-368300" algn="l" rtl="0">
              <a:lnSpc>
                <a:spcPct val="115000"/>
              </a:lnSpc>
              <a:spcBef>
                <a:spcPts val="0"/>
              </a:spcBef>
              <a:spcAft>
                <a:spcPts val="0"/>
              </a:spcAft>
              <a:buClr>
                <a:schemeClr val="dk1"/>
              </a:buClr>
              <a:buSzPts val="2200"/>
              <a:buChar char="❏"/>
            </a:pPr>
            <a:r>
              <a:rPr lang="en-IN" sz="2800" dirty="0"/>
              <a:t>Project Modules</a:t>
            </a:r>
          </a:p>
          <a:p>
            <a:pPr marL="457200" lvl="0" indent="-368300" algn="l" rtl="0">
              <a:lnSpc>
                <a:spcPct val="115000"/>
              </a:lnSpc>
              <a:spcBef>
                <a:spcPts val="0"/>
              </a:spcBef>
              <a:spcAft>
                <a:spcPts val="0"/>
              </a:spcAft>
              <a:buClr>
                <a:schemeClr val="dk1"/>
              </a:buClr>
              <a:buSzPts val="2200"/>
              <a:buChar char="❏"/>
            </a:pPr>
            <a:r>
              <a:rPr lang="en-IN" sz="2800" dirty="0"/>
              <a:t>Implementation and Results</a:t>
            </a:r>
          </a:p>
          <a:p>
            <a:pPr marL="457200" lvl="0" indent="-368300" algn="l" rtl="0">
              <a:lnSpc>
                <a:spcPct val="115000"/>
              </a:lnSpc>
              <a:spcBef>
                <a:spcPts val="0"/>
              </a:spcBef>
              <a:spcAft>
                <a:spcPts val="0"/>
              </a:spcAft>
              <a:buClr>
                <a:schemeClr val="dk1"/>
              </a:buClr>
              <a:buSzPts val="2200"/>
              <a:buChar char="❏"/>
            </a:pPr>
            <a:r>
              <a:rPr lang="en-IN" sz="2800" dirty="0"/>
              <a:t>Performance Measures</a:t>
            </a:r>
          </a:p>
          <a:p>
            <a:pPr marL="457200" lvl="0" indent="-368300" algn="l" rtl="0">
              <a:lnSpc>
                <a:spcPct val="115000"/>
              </a:lnSpc>
              <a:spcBef>
                <a:spcPts val="0"/>
              </a:spcBef>
              <a:spcAft>
                <a:spcPts val="0"/>
              </a:spcAft>
              <a:buClr>
                <a:schemeClr val="dk1"/>
              </a:buClr>
              <a:buSzPts val="2200"/>
              <a:buChar char="❏"/>
            </a:pPr>
            <a:r>
              <a:rPr lang="en-IN" sz="2800" dirty="0"/>
              <a:t>Conclusion</a:t>
            </a:r>
          </a:p>
          <a:p>
            <a:pPr marL="457200" lvl="0" indent="-368300" algn="l" rtl="0">
              <a:lnSpc>
                <a:spcPct val="115000"/>
              </a:lnSpc>
              <a:spcBef>
                <a:spcPts val="0"/>
              </a:spcBef>
              <a:spcAft>
                <a:spcPts val="0"/>
              </a:spcAft>
              <a:buClr>
                <a:schemeClr val="dk1"/>
              </a:buClr>
              <a:buSzPts val="2200"/>
              <a:buChar char="❏"/>
            </a:pPr>
            <a:r>
              <a:rPr lang="en-IN" sz="2800" dirty="0"/>
              <a:t>References</a:t>
            </a:r>
          </a:p>
        </p:txBody>
      </p:sp>
      <p:sp>
        <p:nvSpPr>
          <p:cNvPr id="4" name="object 4"/>
          <p:cNvSpPr/>
          <p:nvPr/>
        </p:nvSpPr>
        <p:spPr>
          <a:xfrm>
            <a:off x="-9418" y="0"/>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a:t>
            </a:fld>
            <a:endParaRPr dirty="0"/>
          </a:p>
        </p:txBody>
      </p:sp>
      <p:sp>
        <p:nvSpPr>
          <p:cNvPr id="8" name="object 8"/>
          <p:cNvSpPr txBox="1">
            <a:spLocks noGrp="1"/>
          </p:cNvSpPr>
          <p:nvPr>
            <p:ph type="dt" sz="half" idx="6"/>
          </p:nvPr>
        </p:nvSpPr>
        <p:spPr>
          <a:xfrm>
            <a:off x="762001" y="6552565"/>
            <a:ext cx="838200" cy="156068"/>
          </a:xfrm>
          <a:prstGeom prst="rect">
            <a:avLst/>
          </a:prstGeom>
        </p:spPr>
        <p:txBody>
          <a:bodyPr vert="horz" wrap="square" lIns="0" tIns="0" rIns="0" bIns="0" rtlCol="0">
            <a:spAutoFit/>
          </a:bodyPr>
          <a:lstStyle/>
          <a:p>
            <a:pPr marL="12700">
              <a:lnSpc>
                <a:spcPts val="1240"/>
              </a:lnSpc>
            </a:pPr>
            <a:fld id="{37F6CA45-B318-420D-9F85-B89C243DFAC0}" type="datetime1">
              <a:rPr lang="en-US" spc="-5" smtClean="0"/>
              <a:t>1/3/2023</a:t>
            </a:fld>
            <a:endParaRPr spc="-5" dirty="0"/>
          </a:p>
        </p:txBody>
      </p:sp>
      <p:sp>
        <p:nvSpPr>
          <p:cNvPr id="5" name="Footer Placeholder 4">
            <a:extLst>
              <a:ext uri="{FF2B5EF4-FFF2-40B4-BE49-F238E27FC236}">
                <a16:creationId xmlns:a16="http://schemas.microsoft.com/office/drawing/2014/main" id="{279C0D01-8B7A-3E51-7FF8-6B98C0AE0F86}"/>
              </a:ext>
            </a:extLst>
          </p:cNvPr>
          <p:cNvSpPr>
            <a:spLocks noGrp="1"/>
          </p:cNvSpPr>
          <p:nvPr>
            <p:ph type="ftr" sz="quarter" idx="5"/>
          </p:nvPr>
        </p:nvSpPr>
        <p:spPr>
          <a:xfrm>
            <a:off x="5170299" y="6520217"/>
            <a:ext cx="2667000" cy="214110"/>
          </a:xfrm>
        </p:spPr>
        <p:txBody>
          <a:bodyPr/>
          <a:lstStyle/>
          <a:p>
            <a:pPr marL="12700">
              <a:lnSpc>
                <a:spcPts val="1240"/>
              </a:lnSpc>
            </a:pPr>
            <a:r>
              <a:rPr lang="en-IN" dirty="0"/>
              <a:t>Department of Information Technology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14800" y="533400"/>
            <a:ext cx="3855085" cy="690574"/>
          </a:xfrm>
          <a:prstGeom prst="rect">
            <a:avLst/>
          </a:prstGeom>
        </p:spPr>
        <p:txBody>
          <a:bodyPr vert="horz" wrap="square" lIns="0" tIns="13335" rIns="0" bIns="0" rtlCol="0">
            <a:spAutoFit/>
          </a:bodyPr>
          <a:lstStyle/>
          <a:p>
            <a:pPr marL="12700" algn="ctr">
              <a:lnSpc>
                <a:spcPct val="100000"/>
              </a:lnSpc>
              <a:spcBef>
                <a:spcPts val="105"/>
              </a:spcBef>
            </a:pPr>
            <a:r>
              <a:rPr spc="-5" dirty="0">
                <a:latin typeface="+mj-lt"/>
              </a:rPr>
              <a:t>Abstract</a:t>
            </a:r>
          </a:p>
        </p:txBody>
      </p:sp>
      <p:sp>
        <p:nvSpPr>
          <p:cNvPr id="3" name="object 3"/>
          <p:cNvSpPr txBox="1"/>
          <p:nvPr/>
        </p:nvSpPr>
        <p:spPr>
          <a:xfrm>
            <a:off x="762001" y="1986519"/>
            <a:ext cx="10515600" cy="3655488"/>
          </a:xfrm>
          <a:prstGeom prst="rect">
            <a:avLst/>
          </a:prstGeom>
        </p:spPr>
        <p:txBody>
          <a:bodyPr vert="horz" wrap="square" lIns="0" tIns="53975" rIns="0" bIns="0" rtlCol="0">
            <a:spAutoFit/>
          </a:bodyPr>
          <a:lstStyle/>
          <a:p>
            <a:pPr marL="355600" marR="5080" indent="-342900" algn="just">
              <a:spcBef>
                <a:spcPts val="425"/>
              </a:spcBef>
              <a:buFont typeface="Wingdings" panose="05000000000000000000" pitchFamily="2" charset="2"/>
              <a:buChar char="Ø"/>
            </a:pPr>
            <a:r>
              <a:rPr sz="2800" spc="45" dirty="0">
                <a:cs typeface="Times New Roman"/>
              </a:rPr>
              <a:t>Smart Street light </a:t>
            </a:r>
            <a:r>
              <a:rPr sz="2800" spc="25" dirty="0">
                <a:cs typeface="Times New Roman"/>
              </a:rPr>
              <a:t>is an </a:t>
            </a:r>
            <a:r>
              <a:rPr sz="2800" spc="50" dirty="0">
                <a:cs typeface="Times New Roman"/>
              </a:rPr>
              <a:t>automated </a:t>
            </a:r>
            <a:r>
              <a:rPr sz="2800" spc="45" dirty="0">
                <a:cs typeface="Times New Roman"/>
              </a:rPr>
              <a:t>system which </a:t>
            </a:r>
            <a:r>
              <a:rPr sz="2800" spc="50" dirty="0">
                <a:cs typeface="Times New Roman"/>
              </a:rPr>
              <a:t>automates </a:t>
            </a:r>
            <a:r>
              <a:rPr sz="2800" spc="35" dirty="0">
                <a:cs typeface="Times New Roman"/>
              </a:rPr>
              <a:t>the </a:t>
            </a:r>
            <a:r>
              <a:rPr sz="2800" spc="55" dirty="0">
                <a:cs typeface="Times New Roman"/>
              </a:rPr>
              <a:t>street.</a:t>
            </a:r>
            <a:endParaRPr lang="en-IN" sz="2800" spc="55" dirty="0">
              <a:cs typeface="Times New Roman"/>
            </a:endParaRPr>
          </a:p>
          <a:p>
            <a:pPr marL="355600" marR="5080" indent="-342900" algn="just">
              <a:spcBef>
                <a:spcPts val="425"/>
              </a:spcBef>
              <a:buFont typeface="Wingdings" panose="05000000000000000000" pitchFamily="2" charset="2"/>
              <a:buChar char="Ø"/>
            </a:pPr>
            <a:r>
              <a:rPr sz="2800" spc="55" dirty="0">
                <a:cs typeface="Times New Roman"/>
              </a:rPr>
              <a:t>The </a:t>
            </a:r>
            <a:r>
              <a:rPr sz="2800" spc="45" dirty="0">
                <a:cs typeface="Times New Roman"/>
              </a:rPr>
              <a:t>main </a:t>
            </a:r>
            <a:r>
              <a:rPr sz="2800" spc="40" dirty="0">
                <a:cs typeface="Times New Roman"/>
              </a:rPr>
              <a:t>aim </a:t>
            </a:r>
            <a:r>
              <a:rPr sz="2800" spc="35" dirty="0">
                <a:cs typeface="Times New Roman"/>
              </a:rPr>
              <a:t>of </a:t>
            </a:r>
            <a:r>
              <a:rPr sz="2800" spc="50" dirty="0">
                <a:cs typeface="Times New Roman"/>
              </a:rPr>
              <a:t>Smart </a:t>
            </a:r>
            <a:r>
              <a:rPr sz="2800" spc="55" dirty="0">
                <a:cs typeface="Times New Roman"/>
              </a:rPr>
              <a:t>Street </a:t>
            </a:r>
            <a:r>
              <a:rPr sz="2800" spc="50" dirty="0">
                <a:cs typeface="Times New Roman"/>
              </a:rPr>
              <a:t>light </a:t>
            </a:r>
            <a:r>
              <a:rPr sz="2800" spc="30" dirty="0">
                <a:cs typeface="Times New Roman"/>
              </a:rPr>
              <a:t>is to </a:t>
            </a:r>
            <a:r>
              <a:rPr sz="2800" spc="55" dirty="0">
                <a:cs typeface="Times New Roman"/>
              </a:rPr>
              <a:t>reduce </a:t>
            </a:r>
            <a:r>
              <a:rPr sz="2800" spc="45" dirty="0">
                <a:cs typeface="Times New Roman"/>
              </a:rPr>
              <a:t>the </a:t>
            </a:r>
            <a:r>
              <a:rPr sz="2800" spc="55" dirty="0">
                <a:cs typeface="Times New Roman"/>
              </a:rPr>
              <a:t>power </a:t>
            </a:r>
            <a:r>
              <a:rPr sz="2800" spc="65" dirty="0">
                <a:cs typeface="Times New Roman"/>
              </a:rPr>
              <a:t>consumption </a:t>
            </a:r>
            <a:r>
              <a:rPr sz="2800" spc="55" dirty="0">
                <a:cs typeface="Times New Roman"/>
              </a:rPr>
              <a:t>when  </a:t>
            </a:r>
            <a:r>
              <a:rPr sz="2800" spc="10" dirty="0">
                <a:cs typeface="Times New Roman"/>
              </a:rPr>
              <a:t>there are no vehicle </a:t>
            </a:r>
            <a:r>
              <a:rPr sz="2800" spc="15" dirty="0">
                <a:cs typeface="Times New Roman"/>
              </a:rPr>
              <a:t>movements </a:t>
            </a:r>
            <a:r>
              <a:rPr sz="2800" spc="10" dirty="0">
                <a:cs typeface="Times New Roman"/>
              </a:rPr>
              <a:t>on the </a:t>
            </a:r>
            <a:r>
              <a:rPr sz="2800" spc="15" dirty="0">
                <a:cs typeface="Times New Roman"/>
              </a:rPr>
              <a:t>road.</a:t>
            </a:r>
            <a:endParaRPr lang="en-IN" sz="2800" spc="15" dirty="0">
              <a:cs typeface="Times New Roman"/>
            </a:endParaRPr>
          </a:p>
          <a:p>
            <a:pPr marL="355600" marR="5080" indent="-342900" algn="just">
              <a:spcBef>
                <a:spcPts val="425"/>
              </a:spcBef>
              <a:buFont typeface="Wingdings" panose="05000000000000000000" pitchFamily="2" charset="2"/>
              <a:buChar char="Ø"/>
            </a:pPr>
            <a:r>
              <a:rPr sz="2800" spc="15" dirty="0">
                <a:cs typeface="Times New Roman"/>
              </a:rPr>
              <a:t>The </a:t>
            </a:r>
            <a:r>
              <a:rPr sz="2800" spc="10" dirty="0">
                <a:cs typeface="Times New Roman"/>
              </a:rPr>
              <a:t>Smart street light will </a:t>
            </a:r>
            <a:r>
              <a:rPr sz="2800" spc="15" dirty="0">
                <a:cs typeface="Times New Roman"/>
              </a:rPr>
              <a:t>glow  </a:t>
            </a:r>
            <a:r>
              <a:rPr sz="2800" spc="20" dirty="0">
                <a:cs typeface="Times New Roman"/>
              </a:rPr>
              <a:t>with </a:t>
            </a:r>
            <a:r>
              <a:rPr sz="2800" spc="25" dirty="0">
                <a:cs typeface="Times New Roman"/>
              </a:rPr>
              <a:t>high intensity when there </a:t>
            </a:r>
            <a:r>
              <a:rPr sz="2800" spc="20" dirty="0">
                <a:cs typeface="Times New Roman"/>
              </a:rPr>
              <a:t>are </a:t>
            </a:r>
            <a:r>
              <a:rPr sz="2800" spc="25" dirty="0">
                <a:cs typeface="Times New Roman"/>
              </a:rPr>
              <a:t>vehicles </a:t>
            </a:r>
            <a:r>
              <a:rPr sz="2800" spc="15" dirty="0">
                <a:cs typeface="Times New Roman"/>
              </a:rPr>
              <a:t>on </a:t>
            </a:r>
            <a:r>
              <a:rPr sz="2800" spc="20" dirty="0">
                <a:cs typeface="Times New Roman"/>
              </a:rPr>
              <a:t>the </a:t>
            </a:r>
            <a:r>
              <a:rPr sz="2800" spc="25" dirty="0">
                <a:cs typeface="Times New Roman"/>
              </a:rPr>
              <a:t>road otherwise </a:t>
            </a:r>
            <a:r>
              <a:rPr sz="2800" spc="20" dirty="0">
                <a:cs typeface="Times New Roman"/>
              </a:rPr>
              <a:t>the </a:t>
            </a:r>
            <a:r>
              <a:rPr sz="2800" spc="25" dirty="0">
                <a:cs typeface="Times New Roman"/>
              </a:rPr>
              <a:t>lights  </a:t>
            </a:r>
            <a:r>
              <a:rPr sz="2800" spc="10" dirty="0">
                <a:cs typeface="Times New Roman"/>
              </a:rPr>
              <a:t>will remain </a:t>
            </a:r>
            <a:r>
              <a:rPr sz="2800" spc="15" dirty="0">
                <a:cs typeface="Times New Roman"/>
              </a:rPr>
              <a:t>dim.</a:t>
            </a:r>
            <a:endParaRPr lang="en-IN" sz="2800" spc="15" dirty="0">
              <a:cs typeface="Times New Roman"/>
            </a:endParaRPr>
          </a:p>
          <a:p>
            <a:pPr marL="355600" marR="5080" indent="-342900" algn="just">
              <a:spcBef>
                <a:spcPts val="425"/>
              </a:spcBef>
              <a:buFont typeface="Wingdings" panose="05000000000000000000" pitchFamily="2" charset="2"/>
              <a:buChar char="Ø"/>
            </a:pPr>
            <a:r>
              <a:rPr sz="2800" spc="15" dirty="0">
                <a:cs typeface="Times New Roman"/>
              </a:rPr>
              <a:t>The </a:t>
            </a:r>
            <a:r>
              <a:rPr sz="2800" spc="10" dirty="0">
                <a:cs typeface="Times New Roman"/>
              </a:rPr>
              <a:t>Smart street light </a:t>
            </a:r>
            <a:r>
              <a:rPr sz="2800" spc="15" dirty="0">
                <a:cs typeface="Times New Roman"/>
              </a:rPr>
              <a:t>provides </a:t>
            </a:r>
            <a:r>
              <a:rPr sz="2800" dirty="0">
                <a:cs typeface="Times New Roman"/>
              </a:rPr>
              <a:t>a </a:t>
            </a:r>
            <a:r>
              <a:rPr sz="2800" spc="15" dirty="0">
                <a:cs typeface="Times New Roman"/>
              </a:rPr>
              <a:t>solution for </a:t>
            </a:r>
            <a:r>
              <a:rPr sz="2800" spc="10" dirty="0">
                <a:cs typeface="Times New Roman"/>
              </a:rPr>
              <a:t>energy </a:t>
            </a:r>
            <a:r>
              <a:rPr sz="2800" spc="15" dirty="0">
                <a:cs typeface="Times New Roman"/>
              </a:rPr>
              <a:t>saving  </a:t>
            </a:r>
            <a:r>
              <a:rPr sz="2800" spc="-5" dirty="0">
                <a:cs typeface="Times New Roman"/>
              </a:rPr>
              <a:t>which is achieved </a:t>
            </a:r>
            <a:r>
              <a:rPr sz="2800" dirty="0">
                <a:cs typeface="Times New Roman"/>
              </a:rPr>
              <a:t>by </a:t>
            </a:r>
            <a:r>
              <a:rPr sz="2800" spc="-5" dirty="0">
                <a:cs typeface="Times New Roman"/>
              </a:rPr>
              <a:t>sensing an approaching vehicle using the </a:t>
            </a:r>
            <a:r>
              <a:rPr sz="2800" dirty="0">
                <a:cs typeface="Times New Roman"/>
              </a:rPr>
              <a:t>IR</a:t>
            </a:r>
            <a:r>
              <a:rPr sz="2800" spc="80" dirty="0">
                <a:cs typeface="Times New Roman"/>
              </a:rPr>
              <a:t> </a:t>
            </a:r>
            <a:r>
              <a:rPr sz="2800" spc="-5" dirty="0">
                <a:cs typeface="Times New Roman"/>
              </a:rPr>
              <a:t>sensors</a:t>
            </a:r>
            <a:r>
              <a:rPr sz="2800" spc="-5" dirty="0">
                <a:latin typeface="Times New Roman"/>
                <a:cs typeface="Times New Roman"/>
              </a:rPr>
              <a:t>.</a:t>
            </a:r>
            <a:endParaRPr sz="2800" dirty="0">
              <a:latin typeface="Times New Roman"/>
              <a:cs typeface="Times New Roman"/>
            </a:endParaRPr>
          </a:p>
        </p:txBody>
      </p:sp>
      <p:sp>
        <p:nvSpPr>
          <p:cNvPr id="4" name="object 4"/>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a:t>
            </a:fld>
            <a:endParaRPr dirty="0"/>
          </a:p>
        </p:txBody>
      </p:sp>
      <p:sp>
        <p:nvSpPr>
          <p:cNvPr id="8" name="object 8"/>
          <p:cNvSpPr txBox="1">
            <a:spLocks noGrp="1"/>
          </p:cNvSpPr>
          <p:nvPr>
            <p:ph type="dt" sz="half" idx="6"/>
          </p:nvPr>
        </p:nvSpPr>
        <p:spPr>
          <a:xfrm>
            <a:off x="762001" y="6516256"/>
            <a:ext cx="1295400" cy="156068"/>
          </a:xfrm>
          <a:prstGeom prst="rect">
            <a:avLst/>
          </a:prstGeom>
        </p:spPr>
        <p:txBody>
          <a:bodyPr vert="horz" wrap="square" lIns="0" tIns="0" rIns="0" bIns="0" rtlCol="0">
            <a:spAutoFit/>
          </a:bodyPr>
          <a:lstStyle/>
          <a:p>
            <a:pPr marL="12700">
              <a:lnSpc>
                <a:spcPts val="1240"/>
              </a:lnSpc>
            </a:pPr>
            <a:fld id="{EA008FA4-A232-47D7-AC00-82F0C8F2E575}" type="datetime1">
              <a:rPr lang="en-US" spc="-15" smtClean="0"/>
              <a:t>1/3/2023</a:t>
            </a:fld>
            <a:endParaRPr lang="en-IN" spc="-15" dirty="0"/>
          </a:p>
        </p:txBody>
      </p:sp>
      <p:sp>
        <p:nvSpPr>
          <p:cNvPr id="5" name="Footer Placeholder 4">
            <a:extLst>
              <a:ext uri="{FF2B5EF4-FFF2-40B4-BE49-F238E27FC236}">
                <a16:creationId xmlns:a16="http://schemas.microsoft.com/office/drawing/2014/main" id="{D5C07895-D110-2462-52B8-A91BB9322A06}"/>
              </a:ext>
            </a:extLst>
          </p:cNvPr>
          <p:cNvSpPr>
            <a:spLocks noGrp="1"/>
          </p:cNvSpPr>
          <p:nvPr>
            <p:ph type="ftr" sz="quarter" idx="5"/>
          </p:nvPr>
        </p:nvSpPr>
        <p:spPr>
          <a:xfrm>
            <a:off x="4717415" y="6522778"/>
            <a:ext cx="2757169" cy="167526"/>
          </a:xfrm>
        </p:spPr>
        <p:txBody>
          <a:bodyPr/>
          <a:lstStyle/>
          <a:p>
            <a:pPr marL="12700">
              <a:lnSpc>
                <a:spcPts val="1240"/>
              </a:lnSpc>
            </a:pPr>
            <a:r>
              <a:rPr lang="en-IN" dirty="0"/>
              <a:t>Department of Information Technology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14800" y="533400"/>
            <a:ext cx="3855085" cy="690574"/>
          </a:xfrm>
          <a:prstGeom prst="rect">
            <a:avLst/>
          </a:prstGeom>
        </p:spPr>
        <p:txBody>
          <a:bodyPr vert="horz" wrap="square" lIns="0" tIns="13335" rIns="0" bIns="0" rtlCol="0">
            <a:spAutoFit/>
          </a:bodyPr>
          <a:lstStyle/>
          <a:p>
            <a:pPr marL="12700" algn="ctr">
              <a:lnSpc>
                <a:spcPct val="100000"/>
              </a:lnSpc>
              <a:spcBef>
                <a:spcPts val="105"/>
              </a:spcBef>
            </a:pPr>
            <a:r>
              <a:rPr lang="en-IN" spc="-5" dirty="0">
                <a:latin typeface="+mj-lt"/>
              </a:rPr>
              <a:t>Introduction</a:t>
            </a:r>
            <a:endParaRPr spc="-5" dirty="0">
              <a:latin typeface="+mj-lt"/>
            </a:endParaRPr>
          </a:p>
        </p:txBody>
      </p:sp>
      <p:sp>
        <p:nvSpPr>
          <p:cNvPr id="3" name="object 3"/>
          <p:cNvSpPr txBox="1"/>
          <p:nvPr/>
        </p:nvSpPr>
        <p:spPr>
          <a:xfrm>
            <a:off x="838200" y="2029515"/>
            <a:ext cx="10515600" cy="3173305"/>
          </a:xfrm>
          <a:prstGeom prst="rect">
            <a:avLst/>
          </a:prstGeom>
        </p:spPr>
        <p:txBody>
          <a:bodyPr vert="horz" wrap="square" lIns="0" tIns="53975" rIns="0" bIns="0" rtlCol="0">
            <a:spAutoFit/>
          </a:bodyPr>
          <a:lstStyle/>
          <a:p>
            <a:pPr marL="355600" marR="5080" indent="-342900" algn="just">
              <a:spcBef>
                <a:spcPts val="425"/>
              </a:spcBef>
              <a:buFont typeface="Wingdings" panose="05000000000000000000" pitchFamily="2" charset="2"/>
              <a:buChar char="Ø"/>
            </a:pPr>
            <a:r>
              <a:rPr lang="en-US" sz="2800" dirty="0"/>
              <a:t>Automation plays very important role in the world economy and in daily life. Automatic systems are being preferred over any kind of manual system. </a:t>
            </a:r>
          </a:p>
          <a:p>
            <a:pPr marL="355600" marR="5080" indent="-342900" algn="just">
              <a:spcBef>
                <a:spcPts val="425"/>
              </a:spcBef>
              <a:buFont typeface="Wingdings" panose="05000000000000000000" pitchFamily="2" charset="2"/>
              <a:buChar char="Ø"/>
            </a:pPr>
            <a:r>
              <a:rPr lang="en-US" sz="2800" dirty="0"/>
              <a:t>It highlights the energy efficient system of the street lights system using LED lamps with IR sensor interface for controlling and managing.</a:t>
            </a:r>
          </a:p>
          <a:p>
            <a:pPr marL="355600" marR="5080" indent="-342900" algn="just">
              <a:spcBef>
                <a:spcPts val="425"/>
              </a:spcBef>
              <a:buFont typeface="Wingdings" panose="05000000000000000000" pitchFamily="2" charset="2"/>
              <a:buChar char="Ø"/>
            </a:pPr>
            <a:r>
              <a:rPr lang="en-US" sz="2800" dirty="0"/>
              <a:t>A LDR Sensor, Photo resistors, Arduino Uno, LED , Resistors are core requirements used in the implementation of the project.</a:t>
            </a:r>
            <a:endParaRPr sz="2800" dirty="0">
              <a:latin typeface="Times New Roman"/>
              <a:cs typeface="Times New Roman"/>
            </a:endParaRPr>
          </a:p>
        </p:txBody>
      </p:sp>
      <p:sp>
        <p:nvSpPr>
          <p:cNvPr id="4" name="object 4"/>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a:t>
            </a:fld>
            <a:endParaRPr dirty="0"/>
          </a:p>
        </p:txBody>
      </p:sp>
      <p:sp>
        <p:nvSpPr>
          <p:cNvPr id="8" name="object 8"/>
          <p:cNvSpPr txBox="1">
            <a:spLocks noGrp="1"/>
          </p:cNvSpPr>
          <p:nvPr>
            <p:ph type="dt" sz="half" idx="6"/>
          </p:nvPr>
        </p:nvSpPr>
        <p:spPr>
          <a:xfrm>
            <a:off x="762001" y="6526530"/>
            <a:ext cx="1219200" cy="156068"/>
          </a:xfrm>
          <a:prstGeom prst="rect">
            <a:avLst/>
          </a:prstGeom>
        </p:spPr>
        <p:txBody>
          <a:bodyPr vert="horz" wrap="square" lIns="0" tIns="0" rIns="0" bIns="0" rtlCol="0">
            <a:spAutoFit/>
          </a:bodyPr>
          <a:lstStyle/>
          <a:p>
            <a:pPr marL="12700">
              <a:lnSpc>
                <a:spcPts val="1240"/>
              </a:lnSpc>
            </a:pPr>
            <a:fld id="{757510E3-3AC7-4E19-8D70-6B1C9A9E7AEF}" type="datetime1">
              <a:rPr lang="en-US" spc="-15" smtClean="0"/>
              <a:t>1/3/2023</a:t>
            </a:fld>
            <a:endParaRPr lang="en-IN" spc="-15" dirty="0"/>
          </a:p>
        </p:txBody>
      </p:sp>
      <p:sp>
        <p:nvSpPr>
          <p:cNvPr id="5" name="Footer Placeholder 4">
            <a:extLst>
              <a:ext uri="{FF2B5EF4-FFF2-40B4-BE49-F238E27FC236}">
                <a16:creationId xmlns:a16="http://schemas.microsoft.com/office/drawing/2014/main" id="{E53B357A-5B88-B132-CD19-6A66BD6E6114}"/>
              </a:ext>
            </a:extLst>
          </p:cNvPr>
          <p:cNvSpPr>
            <a:spLocks noGrp="1"/>
          </p:cNvSpPr>
          <p:nvPr>
            <p:ph type="ftr" sz="quarter" idx="5"/>
          </p:nvPr>
        </p:nvSpPr>
        <p:spPr>
          <a:xfrm>
            <a:off x="4681591" y="6515664"/>
            <a:ext cx="2828818" cy="177800"/>
          </a:xfrm>
        </p:spPr>
        <p:txBody>
          <a:bodyPr/>
          <a:lstStyle/>
          <a:p>
            <a:pPr marL="12700">
              <a:lnSpc>
                <a:spcPts val="1240"/>
              </a:lnSpc>
            </a:pPr>
            <a:r>
              <a:rPr lang="en-IN" dirty="0"/>
              <a:t>Department of Information Technology</a:t>
            </a:r>
          </a:p>
        </p:txBody>
      </p:sp>
    </p:spTree>
    <p:extLst>
      <p:ext uri="{BB962C8B-B14F-4D97-AF65-F5344CB8AC3E}">
        <p14:creationId xmlns:p14="http://schemas.microsoft.com/office/powerpoint/2010/main" val="2470161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24200" y="607594"/>
            <a:ext cx="5379085" cy="690574"/>
          </a:xfrm>
          <a:prstGeom prst="rect">
            <a:avLst/>
          </a:prstGeom>
        </p:spPr>
        <p:txBody>
          <a:bodyPr vert="horz" wrap="square" lIns="0" tIns="13335" rIns="0" bIns="0" rtlCol="0">
            <a:spAutoFit/>
          </a:bodyPr>
          <a:lstStyle/>
          <a:p>
            <a:pPr marL="12700" algn="ctr">
              <a:lnSpc>
                <a:spcPct val="100000"/>
              </a:lnSpc>
              <a:spcBef>
                <a:spcPts val="105"/>
              </a:spcBef>
            </a:pPr>
            <a:r>
              <a:rPr lang="en-IN" spc="-5" dirty="0">
                <a:latin typeface="+mj-lt"/>
              </a:rPr>
              <a:t>Problem Definition</a:t>
            </a:r>
            <a:endParaRPr spc="-5" dirty="0">
              <a:latin typeface="+mj-lt"/>
            </a:endParaRPr>
          </a:p>
        </p:txBody>
      </p:sp>
      <p:sp>
        <p:nvSpPr>
          <p:cNvPr id="3" name="object 3"/>
          <p:cNvSpPr txBox="1"/>
          <p:nvPr/>
        </p:nvSpPr>
        <p:spPr>
          <a:xfrm>
            <a:off x="774586" y="1957361"/>
            <a:ext cx="10515600" cy="3070712"/>
          </a:xfrm>
          <a:prstGeom prst="rect">
            <a:avLst/>
          </a:prstGeom>
        </p:spPr>
        <p:txBody>
          <a:bodyPr vert="horz" wrap="square" lIns="0" tIns="53975" rIns="0" bIns="0" rtlCol="0">
            <a:spAutoFit/>
          </a:bodyPr>
          <a:lstStyle/>
          <a:p>
            <a:pPr marL="12700" marR="5080" algn="just">
              <a:spcBef>
                <a:spcPts val="425"/>
              </a:spcBef>
            </a:pPr>
            <a:r>
              <a:rPr lang="en-US" sz="2800" dirty="0"/>
              <a:t>Conventional street lighting systems use constant illumination lighting which leads to high energy consumption which accounts for most of the  municipal government’s total electricity expenditure. Many urban areas are currently facing high carbon emissions due to public lighting, which are a known contributor to climate change. Furthermore, forecasts show that the energy spending for street lights is likely to increase over the next few years as the demand and price for electricity increase.</a:t>
            </a:r>
            <a:endParaRPr sz="2800" dirty="0">
              <a:latin typeface="Times New Roman"/>
              <a:cs typeface="Times New Roman"/>
            </a:endParaRPr>
          </a:p>
        </p:txBody>
      </p:sp>
      <p:sp>
        <p:nvSpPr>
          <p:cNvPr id="4" name="object 4"/>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5</a:t>
            </a:fld>
            <a:endParaRPr dirty="0"/>
          </a:p>
        </p:txBody>
      </p:sp>
      <p:sp>
        <p:nvSpPr>
          <p:cNvPr id="8" name="object 8"/>
          <p:cNvSpPr txBox="1">
            <a:spLocks noGrp="1"/>
          </p:cNvSpPr>
          <p:nvPr>
            <p:ph type="dt" sz="half" idx="6"/>
          </p:nvPr>
        </p:nvSpPr>
        <p:spPr>
          <a:xfrm>
            <a:off x="685800" y="6553785"/>
            <a:ext cx="990599" cy="156068"/>
          </a:xfrm>
          <a:prstGeom prst="rect">
            <a:avLst/>
          </a:prstGeom>
        </p:spPr>
        <p:txBody>
          <a:bodyPr vert="horz" wrap="square" lIns="0" tIns="0" rIns="0" bIns="0" rtlCol="0">
            <a:spAutoFit/>
          </a:bodyPr>
          <a:lstStyle/>
          <a:p>
            <a:pPr marL="12700">
              <a:lnSpc>
                <a:spcPts val="1240"/>
              </a:lnSpc>
            </a:pPr>
            <a:fld id="{D72202C1-B114-4008-AAD6-3A2E4874AF4B}" type="datetime1">
              <a:rPr lang="en-US" spc="-15" smtClean="0"/>
              <a:t>1/3/2023</a:t>
            </a:fld>
            <a:endParaRPr lang="en-IN" spc="-15" dirty="0"/>
          </a:p>
        </p:txBody>
      </p:sp>
      <p:sp>
        <p:nvSpPr>
          <p:cNvPr id="5" name="Footer Placeholder 4">
            <a:extLst>
              <a:ext uri="{FF2B5EF4-FFF2-40B4-BE49-F238E27FC236}">
                <a16:creationId xmlns:a16="http://schemas.microsoft.com/office/drawing/2014/main" id="{178A50D5-419F-2D12-F958-4EE68E4C4DC3}"/>
              </a:ext>
            </a:extLst>
          </p:cNvPr>
          <p:cNvSpPr>
            <a:spLocks noGrp="1"/>
          </p:cNvSpPr>
          <p:nvPr>
            <p:ph type="ftr" sz="quarter" idx="5"/>
          </p:nvPr>
        </p:nvSpPr>
        <p:spPr>
          <a:xfrm>
            <a:off x="4648200" y="6509585"/>
            <a:ext cx="2895600" cy="177800"/>
          </a:xfrm>
        </p:spPr>
        <p:txBody>
          <a:bodyPr/>
          <a:lstStyle/>
          <a:p>
            <a:pPr marL="12700">
              <a:lnSpc>
                <a:spcPts val="1240"/>
              </a:lnSpc>
            </a:pPr>
            <a:r>
              <a:rPr lang="en-IN" dirty="0"/>
              <a:t>Department of Information Technology</a:t>
            </a:r>
          </a:p>
        </p:txBody>
      </p:sp>
    </p:spTree>
    <p:extLst>
      <p:ext uri="{BB962C8B-B14F-4D97-AF65-F5344CB8AC3E}">
        <p14:creationId xmlns:p14="http://schemas.microsoft.com/office/powerpoint/2010/main" val="3891064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24200" y="579897"/>
            <a:ext cx="5379085" cy="729752"/>
          </a:xfrm>
          <a:prstGeom prst="rect">
            <a:avLst/>
          </a:prstGeom>
        </p:spPr>
        <p:txBody>
          <a:bodyPr vert="horz" wrap="square" lIns="0" tIns="13335" rIns="0" bIns="0" rtlCol="0">
            <a:spAutoFit/>
          </a:bodyPr>
          <a:lstStyle/>
          <a:p>
            <a:pPr marL="88900" lvl="0" algn="ctr" rtl="0">
              <a:lnSpc>
                <a:spcPct val="115000"/>
              </a:lnSpc>
              <a:spcBef>
                <a:spcPts val="0"/>
              </a:spcBef>
              <a:spcAft>
                <a:spcPts val="0"/>
              </a:spcAft>
              <a:buClr>
                <a:schemeClr val="dk1"/>
              </a:buClr>
              <a:buSzPts val="2200"/>
            </a:pPr>
            <a:r>
              <a:rPr lang="en-IN" sz="4400" dirty="0"/>
              <a:t>Literature Survey</a:t>
            </a:r>
          </a:p>
        </p:txBody>
      </p:sp>
      <p:sp>
        <p:nvSpPr>
          <p:cNvPr id="4" name="object 4"/>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6</a:t>
            </a:fld>
            <a:endParaRPr dirty="0"/>
          </a:p>
        </p:txBody>
      </p:sp>
      <p:sp>
        <p:nvSpPr>
          <p:cNvPr id="8" name="object 8"/>
          <p:cNvSpPr txBox="1">
            <a:spLocks noGrp="1"/>
          </p:cNvSpPr>
          <p:nvPr>
            <p:ph type="dt" sz="half" idx="6"/>
          </p:nvPr>
        </p:nvSpPr>
        <p:spPr>
          <a:xfrm>
            <a:off x="457200" y="6563431"/>
            <a:ext cx="3662045" cy="156068"/>
          </a:xfrm>
          <a:prstGeom prst="rect">
            <a:avLst/>
          </a:prstGeom>
        </p:spPr>
        <p:txBody>
          <a:bodyPr vert="horz" wrap="square" lIns="0" tIns="0" rIns="0" bIns="0" rtlCol="0">
            <a:spAutoFit/>
          </a:bodyPr>
          <a:lstStyle/>
          <a:p>
            <a:pPr marL="12700">
              <a:lnSpc>
                <a:spcPts val="1240"/>
              </a:lnSpc>
            </a:pPr>
            <a:fld id="{7BF04E7C-8525-4C42-8B03-11970DFF419E}" type="datetime1">
              <a:rPr lang="en-US" spc="-15" smtClean="0"/>
              <a:t>1/3/2023</a:t>
            </a:fld>
            <a:endParaRPr lang="en-IN" spc="-15" dirty="0"/>
          </a:p>
        </p:txBody>
      </p:sp>
      <p:graphicFrame>
        <p:nvGraphicFramePr>
          <p:cNvPr id="5" name="Table 6">
            <a:extLst>
              <a:ext uri="{FF2B5EF4-FFF2-40B4-BE49-F238E27FC236}">
                <a16:creationId xmlns:a16="http://schemas.microsoft.com/office/drawing/2014/main" id="{10074FEA-F0A7-4447-E569-B7926245FEFF}"/>
              </a:ext>
            </a:extLst>
          </p:cNvPr>
          <p:cNvGraphicFramePr>
            <a:graphicFrameLocks noGrp="1"/>
          </p:cNvGraphicFramePr>
          <p:nvPr>
            <p:extLst>
              <p:ext uri="{D42A27DB-BD31-4B8C-83A1-F6EECF244321}">
                <p14:modId xmlns:p14="http://schemas.microsoft.com/office/powerpoint/2010/main" val="3506062887"/>
              </p:ext>
            </p:extLst>
          </p:nvPr>
        </p:nvGraphicFramePr>
        <p:xfrm>
          <a:off x="1247347" y="1676400"/>
          <a:ext cx="9829800" cy="4267200"/>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2530078147"/>
                    </a:ext>
                  </a:extLst>
                </a:gridCol>
                <a:gridCol w="3276600">
                  <a:extLst>
                    <a:ext uri="{9D8B030D-6E8A-4147-A177-3AD203B41FA5}">
                      <a16:colId xmlns:a16="http://schemas.microsoft.com/office/drawing/2014/main" val="1976947667"/>
                    </a:ext>
                  </a:extLst>
                </a:gridCol>
                <a:gridCol w="3276600">
                  <a:extLst>
                    <a:ext uri="{9D8B030D-6E8A-4147-A177-3AD203B41FA5}">
                      <a16:colId xmlns:a16="http://schemas.microsoft.com/office/drawing/2014/main" val="570586025"/>
                    </a:ext>
                  </a:extLst>
                </a:gridCol>
              </a:tblGrid>
              <a:tr h="1060766">
                <a:tc>
                  <a:txBody>
                    <a:bodyPr/>
                    <a:lstStyle/>
                    <a:p>
                      <a:pPr algn="ctr"/>
                      <a:endParaRPr lang="en-IN" sz="2000" dirty="0"/>
                    </a:p>
                    <a:p>
                      <a:pPr algn="ctr"/>
                      <a:r>
                        <a:rPr lang="en-IN" sz="2000" dirty="0"/>
                        <a:t>Author</a:t>
                      </a:r>
                    </a:p>
                    <a:p>
                      <a:pPr algn="ctr"/>
                      <a:endParaRPr lang="en-IN" sz="2000" dirty="0"/>
                    </a:p>
                  </a:txBody>
                  <a:tcPr/>
                </a:tc>
                <a:tc>
                  <a:txBody>
                    <a:bodyPr/>
                    <a:lstStyle/>
                    <a:p>
                      <a:pPr algn="ctr"/>
                      <a:endParaRPr lang="en-IN" sz="2000" dirty="0"/>
                    </a:p>
                    <a:p>
                      <a:pPr algn="ctr"/>
                      <a:r>
                        <a:rPr lang="en-IN" sz="2000" dirty="0"/>
                        <a:t>Published </a:t>
                      </a:r>
                    </a:p>
                  </a:txBody>
                  <a:tcPr/>
                </a:tc>
                <a:tc>
                  <a:txBody>
                    <a:bodyPr/>
                    <a:lstStyle/>
                    <a:p>
                      <a:pPr algn="ctr"/>
                      <a:endParaRPr lang="en-IN" sz="2000" dirty="0"/>
                    </a:p>
                    <a:p>
                      <a:pPr algn="ctr"/>
                      <a:r>
                        <a:rPr lang="en-IN" sz="2000" dirty="0"/>
                        <a:t>Features</a:t>
                      </a:r>
                    </a:p>
                  </a:txBody>
                  <a:tcPr/>
                </a:tc>
                <a:extLst>
                  <a:ext uri="{0D108BD9-81ED-4DB2-BD59-A6C34878D82A}">
                    <a16:rowId xmlns:a16="http://schemas.microsoft.com/office/drawing/2014/main" val="2792878086"/>
                  </a:ext>
                </a:extLst>
              </a:tr>
              <a:tr h="739323">
                <a:tc>
                  <a:txBody>
                    <a:bodyPr/>
                    <a:lstStyle/>
                    <a:p>
                      <a:r>
                        <a:rPr lang="en-IN" sz="2000" dirty="0"/>
                        <a:t>S. Rakshan Raj, J.A Marina Chirstina</a:t>
                      </a:r>
                    </a:p>
                  </a:txBody>
                  <a:tcPr/>
                </a:tc>
                <a:tc>
                  <a:txBody>
                    <a:bodyPr/>
                    <a:lstStyle/>
                    <a:p>
                      <a:pPr algn="ctr"/>
                      <a:r>
                        <a:rPr lang="en-IN" sz="2000" b="0" dirty="0"/>
                        <a:t>2021</a:t>
                      </a:r>
                    </a:p>
                    <a:p>
                      <a:pPr algn="ctr"/>
                      <a:endParaRPr lang="en-IN" dirty="0"/>
                    </a:p>
                  </a:txBody>
                  <a:tcPr/>
                </a:tc>
                <a:tc>
                  <a:txBody>
                    <a:bodyPr/>
                    <a:lstStyle/>
                    <a:p>
                      <a:r>
                        <a:rPr lang="en-IN" sz="2000" dirty="0"/>
                        <a:t>LDR Sensor, Wi-Fi Module</a:t>
                      </a:r>
                    </a:p>
                  </a:txBody>
                  <a:tcPr/>
                </a:tc>
                <a:extLst>
                  <a:ext uri="{0D108BD9-81ED-4DB2-BD59-A6C34878D82A}">
                    <a16:rowId xmlns:a16="http://schemas.microsoft.com/office/drawing/2014/main" val="1191733726"/>
                  </a:ext>
                </a:extLst>
              </a:tr>
              <a:tr h="739323">
                <a:tc>
                  <a:txBody>
                    <a:bodyPr/>
                    <a:lstStyle/>
                    <a:p>
                      <a:r>
                        <a:rPr lang="en-IN" sz="2000" dirty="0"/>
                        <a:t>Dr.  A. Senthil Kumar, K. Vignesh </a:t>
                      </a:r>
                    </a:p>
                  </a:txBody>
                  <a:tcPr/>
                </a:tc>
                <a:tc>
                  <a:txBody>
                    <a:bodyPr/>
                    <a:lstStyle/>
                    <a:p>
                      <a:pPr algn="ctr"/>
                      <a:r>
                        <a:rPr lang="en-IN" sz="2000" dirty="0"/>
                        <a:t>2020</a:t>
                      </a:r>
                    </a:p>
                  </a:txBody>
                  <a:tcPr/>
                </a:tc>
                <a:tc>
                  <a:txBody>
                    <a:bodyPr/>
                    <a:lstStyle/>
                    <a:p>
                      <a:r>
                        <a:rPr lang="en-IN" sz="2000" dirty="0"/>
                        <a:t>ZigBee Based Remote Control</a:t>
                      </a:r>
                    </a:p>
                  </a:txBody>
                  <a:tcPr/>
                </a:tc>
                <a:extLst>
                  <a:ext uri="{0D108BD9-81ED-4DB2-BD59-A6C34878D82A}">
                    <a16:rowId xmlns:a16="http://schemas.microsoft.com/office/drawing/2014/main" val="127791748"/>
                  </a:ext>
                </a:extLst>
              </a:tr>
              <a:tr h="709627">
                <a:tc>
                  <a:txBody>
                    <a:bodyPr/>
                    <a:lstStyle/>
                    <a:p>
                      <a:r>
                        <a:rPr lang="en-IN" sz="2000" dirty="0"/>
                        <a:t>Sindhu A. M, Jerin George</a:t>
                      </a:r>
                    </a:p>
                  </a:txBody>
                  <a:tcPr/>
                </a:tc>
                <a:tc>
                  <a:txBody>
                    <a:bodyPr/>
                    <a:lstStyle/>
                    <a:p>
                      <a:pPr algn="ctr"/>
                      <a:r>
                        <a:rPr lang="en-IN" sz="2000" dirty="0"/>
                        <a:t>2019</a:t>
                      </a:r>
                    </a:p>
                  </a:txBody>
                  <a:tcPr/>
                </a:tc>
                <a:tc>
                  <a:txBody>
                    <a:bodyPr/>
                    <a:lstStyle/>
                    <a:p>
                      <a:pPr algn="l"/>
                      <a:r>
                        <a:rPr lang="en-IN" sz="2000" dirty="0"/>
                        <a:t>PC Micro Controller</a:t>
                      </a:r>
                    </a:p>
                  </a:txBody>
                  <a:tcPr/>
                </a:tc>
                <a:extLst>
                  <a:ext uri="{0D108BD9-81ED-4DB2-BD59-A6C34878D82A}">
                    <a16:rowId xmlns:a16="http://schemas.microsoft.com/office/drawing/2014/main" val="3742572208"/>
                  </a:ext>
                </a:extLst>
              </a:tr>
              <a:tr h="1018161">
                <a:tc>
                  <a:txBody>
                    <a:bodyPr/>
                    <a:lstStyle/>
                    <a:p>
                      <a:r>
                        <a:rPr lang="en-IN" sz="2000" dirty="0"/>
                        <a:t>Raunak Paul1, Attreyee Mandal2</a:t>
                      </a:r>
                    </a:p>
                  </a:txBody>
                  <a:tcPr/>
                </a:tc>
                <a:tc>
                  <a:txBody>
                    <a:bodyPr/>
                    <a:lstStyle/>
                    <a:p>
                      <a:pPr algn="ctr"/>
                      <a:r>
                        <a:rPr lang="en-IN" sz="2000" dirty="0"/>
                        <a:t>2018</a:t>
                      </a:r>
                    </a:p>
                  </a:txBody>
                  <a:tcPr/>
                </a:tc>
                <a:tc>
                  <a:txBody>
                    <a:bodyPr/>
                    <a:lstStyle/>
                    <a:p>
                      <a:r>
                        <a:rPr lang="en-IN" sz="2000" dirty="0"/>
                        <a:t>LED Replaces with HID Lamps to include Dimming Feature</a:t>
                      </a:r>
                    </a:p>
                  </a:txBody>
                  <a:tcPr/>
                </a:tc>
                <a:extLst>
                  <a:ext uri="{0D108BD9-81ED-4DB2-BD59-A6C34878D82A}">
                    <a16:rowId xmlns:a16="http://schemas.microsoft.com/office/drawing/2014/main" val="1999665092"/>
                  </a:ext>
                </a:extLst>
              </a:tr>
            </a:tbl>
          </a:graphicData>
        </a:graphic>
      </p:graphicFrame>
      <p:sp>
        <p:nvSpPr>
          <p:cNvPr id="7" name="Footer Placeholder 6">
            <a:extLst>
              <a:ext uri="{FF2B5EF4-FFF2-40B4-BE49-F238E27FC236}">
                <a16:creationId xmlns:a16="http://schemas.microsoft.com/office/drawing/2014/main" id="{AF82EDD4-C0F9-2620-A56C-5A3F25E7F883}"/>
              </a:ext>
            </a:extLst>
          </p:cNvPr>
          <p:cNvSpPr>
            <a:spLocks noGrp="1"/>
          </p:cNvSpPr>
          <p:nvPr>
            <p:ph type="ftr" sz="quarter" idx="5"/>
          </p:nvPr>
        </p:nvSpPr>
        <p:spPr>
          <a:xfrm>
            <a:off x="5044756" y="6541699"/>
            <a:ext cx="2588261" cy="177800"/>
          </a:xfrm>
        </p:spPr>
        <p:txBody>
          <a:bodyPr/>
          <a:lstStyle/>
          <a:p>
            <a:pPr marL="12700">
              <a:lnSpc>
                <a:spcPts val="1240"/>
              </a:lnSpc>
            </a:pPr>
            <a:r>
              <a:rPr lang="en-IN" dirty="0"/>
              <a:t>Department of Information Technology</a:t>
            </a:r>
          </a:p>
        </p:txBody>
      </p:sp>
    </p:spTree>
    <p:extLst>
      <p:ext uri="{BB962C8B-B14F-4D97-AF65-F5344CB8AC3E}">
        <p14:creationId xmlns:p14="http://schemas.microsoft.com/office/powerpoint/2010/main" val="3064910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24200" y="607594"/>
            <a:ext cx="5379085" cy="690574"/>
          </a:xfrm>
          <a:prstGeom prst="rect">
            <a:avLst/>
          </a:prstGeom>
        </p:spPr>
        <p:txBody>
          <a:bodyPr vert="horz" wrap="square" lIns="0" tIns="13335" rIns="0" bIns="0" rtlCol="0">
            <a:spAutoFit/>
          </a:bodyPr>
          <a:lstStyle/>
          <a:p>
            <a:pPr marL="12700" algn="ctr">
              <a:lnSpc>
                <a:spcPct val="100000"/>
              </a:lnSpc>
              <a:spcBef>
                <a:spcPts val="105"/>
              </a:spcBef>
            </a:pPr>
            <a:r>
              <a:rPr lang="en-IN" spc="-5" dirty="0">
                <a:latin typeface="+mj-lt"/>
              </a:rPr>
              <a:t>Proposed System</a:t>
            </a:r>
            <a:endParaRPr spc="-5" dirty="0">
              <a:latin typeface="+mj-lt"/>
            </a:endParaRPr>
          </a:p>
        </p:txBody>
      </p:sp>
      <p:sp>
        <p:nvSpPr>
          <p:cNvPr id="4" name="object 4"/>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7</a:t>
            </a:fld>
            <a:endParaRPr dirty="0"/>
          </a:p>
        </p:txBody>
      </p:sp>
      <p:sp>
        <p:nvSpPr>
          <p:cNvPr id="8" name="object 8"/>
          <p:cNvSpPr txBox="1">
            <a:spLocks noGrp="1"/>
          </p:cNvSpPr>
          <p:nvPr>
            <p:ph type="dt" sz="half" idx="6"/>
          </p:nvPr>
        </p:nvSpPr>
        <p:spPr>
          <a:xfrm>
            <a:off x="891540" y="6530833"/>
            <a:ext cx="1447800" cy="156068"/>
          </a:xfrm>
          <a:prstGeom prst="rect">
            <a:avLst/>
          </a:prstGeom>
        </p:spPr>
        <p:txBody>
          <a:bodyPr vert="horz" wrap="square" lIns="0" tIns="0" rIns="0" bIns="0" rtlCol="0">
            <a:spAutoFit/>
          </a:bodyPr>
          <a:lstStyle/>
          <a:p>
            <a:pPr marL="12700">
              <a:lnSpc>
                <a:spcPts val="1240"/>
              </a:lnSpc>
            </a:pPr>
            <a:fld id="{27542D05-8A43-4A88-A3C4-6651E6078050}" type="datetime1">
              <a:rPr lang="en-US" spc="-15" smtClean="0"/>
              <a:t>1/3/2023</a:t>
            </a:fld>
            <a:endParaRPr lang="en-IN" spc="-15" dirty="0"/>
          </a:p>
        </p:txBody>
      </p:sp>
      <p:sp>
        <p:nvSpPr>
          <p:cNvPr id="5" name="Footer Placeholder 4">
            <a:extLst>
              <a:ext uri="{FF2B5EF4-FFF2-40B4-BE49-F238E27FC236}">
                <a16:creationId xmlns:a16="http://schemas.microsoft.com/office/drawing/2014/main" id="{54056165-47ED-9334-B59D-45AB68C1246E}"/>
              </a:ext>
            </a:extLst>
          </p:cNvPr>
          <p:cNvSpPr>
            <a:spLocks noGrp="1"/>
          </p:cNvSpPr>
          <p:nvPr>
            <p:ph type="ftr" sz="quarter" idx="5"/>
          </p:nvPr>
        </p:nvSpPr>
        <p:spPr>
          <a:xfrm>
            <a:off x="4953000" y="6509100"/>
            <a:ext cx="2667000" cy="177801"/>
          </a:xfrm>
        </p:spPr>
        <p:txBody>
          <a:bodyPr/>
          <a:lstStyle/>
          <a:p>
            <a:pPr marL="12700">
              <a:lnSpc>
                <a:spcPts val="1240"/>
              </a:lnSpc>
            </a:pPr>
            <a:r>
              <a:rPr lang="en-IN" dirty="0"/>
              <a:t>Department of Information Technology</a:t>
            </a:r>
          </a:p>
        </p:txBody>
      </p:sp>
      <p:sp>
        <p:nvSpPr>
          <p:cNvPr id="3" name="TextBox 2">
            <a:extLst>
              <a:ext uri="{FF2B5EF4-FFF2-40B4-BE49-F238E27FC236}">
                <a16:creationId xmlns:a16="http://schemas.microsoft.com/office/drawing/2014/main" id="{A77B3CCB-1B4D-F23B-06F0-6C62C92F16F7}"/>
              </a:ext>
            </a:extLst>
          </p:cNvPr>
          <p:cNvSpPr txBox="1"/>
          <p:nvPr/>
        </p:nvSpPr>
        <p:spPr>
          <a:xfrm>
            <a:off x="1104900" y="1995419"/>
            <a:ext cx="9982200" cy="3816429"/>
          </a:xfrm>
          <a:prstGeom prst="rect">
            <a:avLst/>
          </a:prstGeom>
          <a:noFill/>
        </p:spPr>
        <p:txBody>
          <a:bodyPr wrap="square" rtlCol="0">
            <a:spAutoFit/>
          </a:bodyPr>
          <a:lstStyle/>
          <a:p>
            <a:pPr marL="285750" indent="-285750" algn="just">
              <a:buFont typeface="Wingdings" panose="05000000000000000000" pitchFamily="2" charset="2"/>
              <a:buChar char="Ø"/>
            </a:pPr>
            <a:r>
              <a:rPr lang="en-US" sz="2800" dirty="0"/>
              <a:t>Our proposed design aims to reduce the carbon footprint and the overall costs of street lighting by integrating dimmable light-emitting diodes (LEDs) and wireless technology. The principle of operation is to efficiently control the intensity of the streetlights to respond to the needs of road users.</a:t>
            </a:r>
          </a:p>
          <a:p>
            <a:pPr marL="285750" indent="-285750" algn="just">
              <a:buFont typeface="Wingdings" panose="05000000000000000000" pitchFamily="2" charset="2"/>
              <a:buChar char="Ø"/>
            </a:pPr>
            <a:r>
              <a:rPr lang="en-US" sz="2800" dirty="0"/>
              <a:t>There are two sensors are used which are Light Dependent Resistor (LDR) to point a day/night time and therefore the Infrared (IR) sensor to detect the movement on the road.</a:t>
            </a:r>
          </a:p>
          <a:p>
            <a:endParaRPr lang="en-IN" dirty="0"/>
          </a:p>
        </p:txBody>
      </p:sp>
    </p:spTree>
    <p:extLst>
      <p:ext uri="{BB962C8B-B14F-4D97-AF65-F5344CB8AC3E}">
        <p14:creationId xmlns:p14="http://schemas.microsoft.com/office/powerpoint/2010/main" val="3021501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84874-FFE8-483F-B18B-D9DB079DE6A3}"/>
              </a:ext>
            </a:extLst>
          </p:cNvPr>
          <p:cNvSpPr>
            <a:spLocks noGrp="1"/>
          </p:cNvSpPr>
          <p:nvPr>
            <p:ph type="title"/>
          </p:nvPr>
        </p:nvSpPr>
        <p:spPr/>
        <p:txBody>
          <a:bodyPr/>
          <a:lstStyle/>
          <a:p>
            <a:r>
              <a:rPr lang="en-IN" dirty="0"/>
              <a:t>Modules</a:t>
            </a:r>
          </a:p>
        </p:txBody>
      </p:sp>
      <p:sp>
        <p:nvSpPr>
          <p:cNvPr id="3" name="Text Placeholder 2">
            <a:extLst>
              <a:ext uri="{FF2B5EF4-FFF2-40B4-BE49-F238E27FC236}">
                <a16:creationId xmlns:a16="http://schemas.microsoft.com/office/drawing/2014/main" id="{1FE51D51-77BC-7F28-3F61-99F25F4A7741}"/>
              </a:ext>
            </a:extLst>
          </p:cNvPr>
          <p:cNvSpPr>
            <a:spLocks noGrp="1"/>
          </p:cNvSpPr>
          <p:nvPr>
            <p:ph type="body" idx="1"/>
          </p:nvPr>
        </p:nvSpPr>
        <p:spPr>
          <a:xfrm>
            <a:off x="538080" y="2057400"/>
            <a:ext cx="11115837" cy="3231654"/>
          </a:xfrm>
        </p:spPr>
        <p:txBody>
          <a:bodyPr/>
          <a:lstStyle/>
          <a:p>
            <a:pPr marL="457200" indent="-457200" algn="just">
              <a:lnSpc>
                <a:spcPct val="150000"/>
              </a:lnSpc>
              <a:buFont typeface="Wingdings" panose="05000000000000000000" pitchFamily="2" charset="2"/>
              <a:buChar char="Ø"/>
            </a:pPr>
            <a:r>
              <a:rPr lang="en-IN" sz="2800" dirty="0"/>
              <a:t>Light Detection Module</a:t>
            </a:r>
          </a:p>
          <a:p>
            <a:pPr marL="457200" indent="-457200" algn="just">
              <a:lnSpc>
                <a:spcPct val="150000"/>
              </a:lnSpc>
              <a:buFont typeface="Wingdings" panose="05000000000000000000" pitchFamily="2" charset="2"/>
              <a:buChar char="Ø"/>
            </a:pPr>
            <a:r>
              <a:rPr lang="en-IN" sz="2800" dirty="0"/>
              <a:t>Object Detection Module</a:t>
            </a:r>
          </a:p>
          <a:p>
            <a:pPr marL="457200" indent="-457200" algn="just">
              <a:lnSpc>
                <a:spcPct val="150000"/>
              </a:lnSpc>
              <a:buFont typeface="Wingdings" panose="05000000000000000000" pitchFamily="2" charset="2"/>
              <a:buChar char="Ø"/>
            </a:pPr>
            <a:r>
              <a:rPr lang="en-IN" sz="2800" dirty="0"/>
              <a:t>Power Saving Module</a:t>
            </a:r>
          </a:p>
          <a:p>
            <a:pPr marL="457200" indent="-457200" algn="just">
              <a:buFont typeface="Wingdings" panose="05000000000000000000" pitchFamily="2" charset="2"/>
              <a:buChar char="Ø"/>
            </a:pPr>
            <a:endParaRPr lang="en-IN" sz="2800" dirty="0"/>
          </a:p>
          <a:p>
            <a:pPr marL="457200" indent="-457200" algn="just">
              <a:buFont typeface="Wingdings" panose="05000000000000000000" pitchFamily="2" charset="2"/>
              <a:buChar char="Ø"/>
            </a:pPr>
            <a:endParaRPr lang="en-IN" sz="2800" dirty="0"/>
          </a:p>
          <a:p>
            <a:pPr marL="457200" indent="-457200" algn="just">
              <a:buFont typeface="Wingdings" panose="05000000000000000000" pitchFamily="2" charset="2"/>
              <a:buChar char="Ø"/>
            </a:pPr>
            <a:endParaRPr lang="en-IN" sz="2800" dirty="0"/>
          </a:p>
        </p:txBody>
      </p:sp>
      <p:sp>
        <p:nvSpPr>
          <p:cNvPr id="4" name="object 6">
            <a:extLst>
              <a:ext uri="{FF2B5EF4-FFF2-40B4-BE49-F238E27FC236}">
                <a16:creationId xmlns:a16="http://schemas.microsoft.com/office/drawing/2014/main" id="{3224054D-9D8E-3EA8-3DB3-C4735E95FCA1}"/>
              </a:ext>
            </a:extLst>
          </p:cNvPr>
          <p:cNvSpPr txBox="1">
            <a:spLocks noGrp="1"/>
          </p:cNvSpPr>
          <p:nvPr>
            <p:ph type="sldNum" sz="quarter" idx="7"/>
          </p:nvPr>
        </p:nvSpPr>
        <p:spPr>
          <a:xfrm>
            <a:off x="11146790" y="6463665"/>
            <a:ext cx="153670" cy="177800"/>
          </a:xfrm>
          <a:prstGeom prst="rect">
            <a:avLst/>
          </a:prstGeom>
        </p:spPr>
        <p:txBody>
          <a:bodyPr vert="horz" wrap="square" lIns="0" tIns="0" rIns="0" bIns="0" rtlCol="0">
            <a:spAutoFit/>
          </a:bodyPr>
          <a:lstStyle/>
          <a:p>
            <a:pPr marL="38100">
              <a:lnSpc>
                <a:spcPts val="1240"/>
              </a:lnSpc>
            </a:pPr>
            <a:fld id="{81D60167-4931-47E6-BA6A-407CBD079E47}" type="slidenum">
              <a:rPr dirty="0"/>
              <a:t>8</a:t>
            </a:fld>
            <a:endParaRPr dirty="0"/>
          </a:p>
        </p:txBody>
      </p:sp>
      <p:sp>
        <p:nvSpPr>
          <p:cNvPr id="5" name="Date Placeholder 4">
            <a:extLst>
              <a:ext uri="{FF2B5EF4-FFF2-40B4-BE49-F238E27FC236}">
                <a16:creationId xmlns:a16="http://schemas.microsoft.com/office/drawing/2014/main" id="{262F4D60-63BF-5B5B-5D3A-F32805125BEB}"/>
              </a:ext>
            </a:extLst>
          </p:cNvPr>
          <p:cNvSpPr>
            <a:spLocks noGrp="1"/>
          </p:cNvSpPr>
          <p:nvPr>
            <p:ph type="dt" sz="half" idx="6"/>
          </p:nvPr>
        </p:nvSpPr>
        <p:spPr>
          <a:xfrm>
            <a:off x="838201" y="6463665"/>
            <a:ext cx="914400" cy="177800"/>
          </a:xfrm>
        </p:spPr>
        <p:txBody>
          <a:bodyPr/>
          <a:lstStyle/>
          <a:p>
            <a:pPr marL="12700">
              <a:lnSpc>
                <a:spcPts val="1240"/>
              </a:lnSpc>
            </a:pPr>
            <a:fld id="{D846C1CB-A3F9-4C5B-9CFD-64520009285A}" type="datetime1">
              <a:rPr lang="en-US" spc="-5" smtClean="0"/>
              <a:t>1/3/2023</a:t>
            </a:fld>
            <a:endParaRPr lang="en-US" spc="-5" dirty="0"/>
          </a:p>
        </p:txBody>
      </p:sp>
      <p:sp>
        <p:nvSpPr>
          <p:cNvPr id="6" name="Footer Placeholder 5">
            <a:extLst>
              <a:ext uri="{FF2B5EF4-FFF2-40B4-BE49-F238E27FC236}">
                <a16:creationId xmlns:a16="http://schemas.microsoft.com/office/drawing/2014/main" id="{8D154EE1-F9FE-FF23-392B-266DAAD6F3B1}"/>
              </a:ext>
            </a:extLst>
          </p:cNvPr>
          <p:cNvSpPr>
            <a:spLocks noGrp="1"/>
          </p:cNvSpPr>
          <p:nvPr>
            <p:ph type="ftr" sz="quarter" idx="5"/>
          </p:nvPr>
        </p:nvSpPr>
        <p:spPr>
          <a:xfrm>
            <a:off x="4919003" y="6552565"/>
            <a:ext cx="2667000" cy="163194"/>
          </a:xfrm>
        </p:spPr>
        <p:txBody>
          <a:bodyPr/>
          <a:lstStyle/>
          <a:p>
            <a:pPr marL="12700">
              <a:lnSpc>
                <a:spcPts val="1240"/>
              </a:lnSpc>
            </a:pPr>
            <a:r>
              <a:rPr lang="en-IN" dirty="0"/>
              <a:t>Department of Information Technology</a:t>
            </a:r>
          </a:p>
        </p:txBody>
      </p:sp>
    </p:spTree>
    <p:extLst>
      <p:ext uri="{BB962C8B-B14F-4D97-AF65-F5344CB8AC3E}">
        <p14:creationId xmlns:p14="http://schemas.microsoft.com/office/powerpoint/2010/main" val="1421707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5598" y="478157"/>
            <a:ext cx="6858000" cy="690574"/>
          </a:xfrm>
          <a:prstGeom prst="rect">
            <a:avLst/>
          </a:prstGeom>
        </p:spPr>
        <p:txBody>
          <a:bodyPr vert="horz" wrap="square" lIns="0" tIns="13335" rIns="0" bIns="0" rtlCol="0">
            <a:spAutoFit/>
          </a:bodyPr>
          <a:lstStyle/>
          <a:p>
            <a:pPr marL="12700" algn="ctr">
              <a:lnSpc>
                <a:spcPct val="100000"/>
              </a:lnSpc>
              <a:spcBef>
                <a:spcPts val="105"/>
              </a:spcBef>
            </a:pPr>
            <a:r>
              <a:rPr lang="en-IN" spc="-5" dirty="0">
                <a:latin typeface="+mn-lt"/>
              </a:rPr>
              <a:t>Implementation and Results</a:t>
            </a:r>
            <a:endParaRPr spc="-5" dirty="0">
              <a:latin typeface="+mn-lt"/>
            </a:endParaRPr>
          </a:p>
        </p:txBody>
      </p:sp>
      <p:sp>
        <p:nvSpPr>
          <p:cNvPr id="4" name="object 4"/>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7" name="object 7"/>
          <p:cNvSpPr txBox="1"/>
          <p:nvPr/>
        </p:nvSpPr>
        <p:spPr>
          <a:xfrm>
            <a:off x="5197652" y="6463665"/>
            <a:ext cx="3662045" cy="156068"/>
          </a:xfrm>
          <a:prstGeom prst="rect">
            <a:avLst/>
          </a:prstGeom>
        </p:spPr>
        <p:txBody>
          <a:bodyPr vert="horz" wrap="square" lIns="0" tIns="0" rIns="0" bIns="0" rtlCol="0">
            <a:spAutoFit/>
          </a:bodyPr>
          <a:lstStyle/>
          <a:p>
            <a:pPr marL="12700">
              <a:lnSpc>
                <a:spcPts val="1240"/>
              </a:lnSpc>
            </a:pPr>
            <a:r>
              <a:rPr sz="1200" spc="-5" dirty="0">
                <a:solidFill>
                  <a:srgbClr val="888888"/>
                </a:solidFill>
                <a:latin typeface="Carlito"/>
                <a:cs typeface="Carlito"/>
              </a:rPr>
              <a:t>Department </a:t>
            </a:r>
            <a:r>
              <a:rPr sz="1200" dirty="0">
                <a:solidFill>
                  <a:srgbClr val="888888"/>
                </a:solidFill>
                <a:latin typeface="Carlito"/>
                <a:cs typeface="Carlito"/>
              </a:rPr>
              <a:t>Of </a:t>
            </a:r>
            <a:r>
              <a:rPr sz="1200" spc="-10" dirty="0">
                <a:solidFill>
                  <a:srgbClr val="888888"/>
                </a:solidFill>
                <a:latin typeface="Carlito"/>
                <a:cs typeface="Carlito"/>
              </a:rPr>
              <a:t>Information </a:t>
            </a:r>
            <a:r>
              <a:rPr sz="1200" spc="-15" dirty="0">
                <a:solidFill>
                  <a:srgbClr val="888888"/>
                </a:solidFill>
                <a:latin typeface="Carlito"/>
                <a:cs typeface="Carlito"/>
              </a:rPr>
              <a:t>Technology</a:t>
            </a:r>
            <a:endParaRPr sz="1200" dirty="0">
              <a:latin typeface="Carlito"/>
              <a:cs typeface="Carlito"/>
            </a:endParaRPr>
          </a:p>
        </p:txBody>
      </p:sp>
      <p:sp>
        <p:nvSpPr>
          <p:cNvPr id="8" name="object 8"/>
          <p:cNvSpPr txBox="1">
            <a:spLocks noGrp="1"/>
          </p:cNvSpPr>
          <p:nvPr>
            <p:ph type="sldNum" sz="quarter" idx="7"/>
          </p:nvPr>
        </p:nvSpPr>
        <p:spPr>
          <a:xfrm>
            <a:off x="10972800" y="6463665"/>
            <a:ext cx="327660" cy="156068"/>
          </a:xfrm>
          <a:prstGeom prst="rect">
            <a:avLst/>
          </a:prstGeom>
        </p:spPr>
        <p:txBody>
          <a:bodyPr vert="horz" wrap="square" lIns="0" tIns="0" rIns="0" bIns="0" rtlCol="0">
            <a:spAutoFit/>
          </a:bodyPr>
          <a:lstStyle/>
          <a:p>
            <a:pPr marL="38100">
              <a:lnSpc>
                <a:spcPts val="1240"/>
              </a:lnSpc>
            </a:pPr>
            <a:fld id="{81D60167-4931-47E6-BA6A-407CBD079E47}" type="slidenum">
              <a:rPr dirty="0"/>
              <a:t>9</a:t>
            </a:fld>
            <a:endParaRPr dirty="0"/>
          </a:p>
        </p:txBody>
      </p:sp>
      <p:sp>
        <p:nvSpPr>
          <p:cNvPr id="3" name="Date Placeholder 2">
            <a:extLst>
              <a:ext uri="{FF2B5EF4-FFF2-40B4-BE49-F238E27FC236}">
                <a16:creationId xmlns:a16="http://schemas.microsoft.com/office/drawing/2014/main" id="{471B18B5-D688-2B86-3569-4C34316F18E0}"/>
              </a:ext>
            </a:extLst>
          </p:cNvPr>
          <p:cNvSpPr>
            <a:spLocks noGrp="1"/>
          </p:cNvSpPr>
          <p:nvPr>
            <p:ph type="dt" sz="half" idx="6"/>
          </p:nvPr>
        </p:nvSpPr>
        <p:spPr>
          <a:xfrm>
            <a:off x="644576" y="6441933"/>
            <a:ext cx="3662045" cy="177800"/>
          </a:xfrm>
        </p:spPr>
        <p:txBody>
          <a:bodyPr/>
          <a:lstStyle/>
          <a:p>
            <a:pPr marL="12700">
              <a:lnSpc>
                <a:spcPts val="1240"/>
              </a:lnSpc>
            </a:pPr>
            <a:fld id="{DA7871DD-3ECA-4EC1-8B5B-F14C91C88151}" type="datetime1">
              <a:rPr lang="en-US" spc="-5" smtClean="0"/>
              <a:t>1/3/2023</a:t>
            </a:fld>
            <a:endParaRPr lang="en-US" spc="-5" dirty="0"/>
          </a:p>
        </p:txBody>
      </p:sp>
      <p:pic>
        <p:nvPicPr>
          <p:cNvPr id="16" name="Picture 15">
            <a:extLst>
              <a:ext uri="{FF2B5EF4-FFF2-40B4-BE49-F238E27FC236}">
                <a16:creationId xmlns:a16="http://schemas.microsoft.com/office/drawing/2014/main" id="{EAAC2587-F0BB-A154-C386-64D756C20C3C}"/>
              </a:ext>
            </a:extLst>
          </p:cNvPr>
          <p:cNvPicPr>
            <a:picLocks noChangeAspect="1"/>
          </p:cNvPicPr>
          <p:nvPr/>
        </p:nvPicPr>
        <p:blipFill>
          <a:blip r:embed="rId3"/>
          <a:stretch>
            <a:fillRect/>
          </a:stretch>
        </p:blipFill>
        <p:spPr>
          <a:xfrm>
            <a:off x="6019637" y="1541124"/>
            <a:ext cx="4495963" cy="4369469"/>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B3B0338D-6499-CE23-4B01-EA4A37D7E555}"/>
              </a:ext>
            </a:extLst>
          </p:cNvPr>
          <p:cNvPicPr>
            <a:picLocks noChangeAspect="1"/>
          </p:cNvPicPr>
          <p:nvPr/>
        </p:nvPicPr>
        <p:blipFill>
          <a:blip r:embed="rId4"/>
          <a:stretch>
            <a:fillRect/>
          </a:stretch>
        </p:blipFill>
        <p:spPr>
          <a:xfrm>
            <a:off x="1025034" y="1634528"/>
            <a:ext cx="4613766" cy="4270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25474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560</TotalTime>
  <Words>930</Words>
  <Application>Microsoft Office PowerPoint</Application>
  <PresentationFormat>Widescreen</PresentationFormat>
  <Paragraphs>126</Paragraphs>
  <Slides>15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Carlito</vt:lpstr>
      <vt:lpstr>Times New Roman</vt:lpstr>
      <vt:lpstr>Wingdings</vt:lpstr>
      <vt:lpstr>Office Theme</vt:lpstr>
      <vt:lpstr>BVRIT HYDERABAD College of Engineering for Women</vt:lpstr>
      <vt:lpstr>Contents</vt:lpstr>
      <vt:lpstr>Abstract</vt:lpstr>
      <vt:lpstr>Introduction</vt:lpstr>
      <vt:lpstr>Problem Definition</vt:lpstr>
      <vt:lpstr>Literature Survey</vt:lpstr>
      <vt:lpstr>Proposed System</vt:lpstr>
      <vt:lpstr>Modules</vt:lpstr>
      <vt:lpstr>Implementation and Results</vt:lpstr>
      <vt:lpstr>Implementation and Results</vt:lpstr>
      <vt:lpstr>Implementation and Results</vt:lpstr>
      <vt:lpstr>Performance Measures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BVRIT HYDERABAD College of Engineering for Women</dc:title>
  <dc:creator>pippi</dc:creator>
  <cp:lastModifiedBy>Morampudi Preethi</cp:lastModifiedBy>
  <cp:revision>111</cp:revision>
  <dcterms:created xsi:type="dcterms:W3CDTF">2022-11-29T16:21:23Z</dcterms:created>
  <dcterms:modified xsi:type="dcterms:W3CDTF">2023-01-03T12:55:40Z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2022-11-04T00:00:00Z</vt:filetime>
  </property>
  <property fmtid="{D5CDD505-2E9C-101B-9397-08002B2CF9AE}" pid="3" name="Creator">
    <vt:lpwstr>WPS Presentation</vt:lpwstr>
  </property>
  <property fmtid="{D5CDD505-2E9C-101B-9397-08002B2CF9AE}" pid="4" name="LastSaved">
    <vt:filetime>2022-11-29T00:00:00Z</vt:filetime>
  </property>
</Properties>
</file>