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34" r:id="rId1"/>
  </p:sldMasterIdLst>
  <p:notesMasterIdLst>
    <p:notesMasterId r:id="rId10"/>
  </p:notesMasterIdLst>
  <p:sldIdLst>
    <p:sldId id="256" r:id="rId2"/>
    <p:sldId id="257" r:id="rId3"/>
    <p:sldId id="258" r:id="rId4"/>
    <p:sldId id="259" r:id="rId5"/>
    <p:sldId id="261"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48"/>
        <p:cNvGrpSpPr/>
        <p:nvPr/>
      </p:nvGrpSpPr>
      <p:grpSpPr>
        <a:xfrm>
          <a:off x="0" y="0"/>
          <a:ext cx="0" cy="0"/>
          <a:chOff x="0" y="0"/>
          <a:chExt cx="0" cy="0"/>
        </a:xfrm>
      </p:grpSpPr>
      <p:sp>
        <p:nvSpPr>
          <p:cNvPr id="6149" name="Google Shape;6149;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50" name="Google Shape;6150;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51" name="Google Shape;6151;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2" name="Google Shape;6152;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153" name="Google Shape;6153;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54" name="Google Shape;6154;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2"/>
        <p:cNvGrpSpPr/>
        <p:nvPr/>
      </p:nvGrpSpPr>
      <p:grpSpPr>
        <a:xfrm>
          <a:off x="0" y="0"/>
          <a:ext cx="0" cy="0"/>
          <a:chOff x="0" y="0"/>
          <a:chExt cx="0" cy="0"/>
        </a:xfrm>
      </p:grpSpPr>
      <p:sp>
        <p:nvSpPr>
          <p:cNvPr id="6353" name="Google Shape;635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4" name="Google Shape;635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9"/>
        <p:cNvGrpSpPr/>
        <p:nvPr/>
      </p:nvGrpSpPr>
      <p:grpSpPr>
        <a:xfrm>
          <a:off x="0" y="0"/>
          <a:ext cx="0" cy="0"/>
          <a:chOff x="0" y="0"/>
          <a:chExt cx="0" cy="0"/>
        </a:xfrm>
      </p:grpSpPr>
      <p:sp>
        <p:nvSpPr>
          <p:cNvPr id="6360" name="Google Shape;636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1" name="Google Shape;636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6"/>
        <p:cNvGrpSpPr/>
        <p:nvPr/>
      </p:nvGrpSpPr>
      <p:grpSpPr>
        <a:xfrm>
          <a:off x="0" y="0"/>
          <a:ext cx="0" cy="0"/>
          <a:chOff x="0" y="0"/>
          <a:chExt cx="0" cy="0"/>
        </a:xfrm>
      </p:grpSpPr>
      <p:sp>
        <p:nvSpPr>
          <p:cNvPr id="6367" name="Google Shape;6367;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8" name="Google Shape;636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6"/>
        <p:cNvGrpSpPr/>
        <p:nvPr/>
      </p:nvGrpSpPr>
      <p:grpSpPr>
        <a:xfrm>
          <a:off x="0" y="0"/>
          <a:ext cx="0" cy="0"/>
          <a:chOff x="0" y="0"/>
          <a:chExt cx="0" cy="0"/>
        </a:xfrm>
      </p:grpSpPr>
      <p:sp>
        <p:nvSpPr>
          <p:cNvPr id="6377" name="Google Shape;6377;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8" name="Google Shape;637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3"/>
        <p:cNvGrpSpPr/>
        <p:nvPr/>
      </p:nvGrpSpPr>
      <p:grpSpPr>
        <a:xfrm>
          <a:off x="0" y="0"/>
          <a:ext cx="0" cy="0"/>
          <a:chOff x="0" y="0"/>
          <a:chExt cx="0" cy="0"/>
        </a:xfrm>
      </p:grpSpPr>
      <p:sp>
        <p:nvSpPr>
          <p:cNvPr id="6394" name="Google Shape;639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5" name="Google Shape;63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6"/>
        <p:cNvGrpSpPr/>
        <p:nvPr/>
      </p:nvGrpSpPr>
      <p:grpSpPr>
        <a:xfrm>
          <a:off x="0" y="0"/>
          <a:ext cx="0" cy="0"/>
          <a:chOff x="0" y="0"/>
          <a:chExt cx="0" cy="0"/>
        </a:xfrm>
      </p:grpSpPr>
      <p:sp>
        <p:nvSpPr>
          <p:cNvPr id="6387" name="Google Shape;6387;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8" name="Google Shape;63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3"/>
        <p:cNvGrpSpPr/>
        <p:nvPr/>
      </p:nvGrpSpPr>
      <p:grpSpPr>
        <a:xfrm>
          <a:off x="0" y="0"/>
          <a:ext cx="0" cy="0"/>
          <a:chOff x="0" y="0"/>
          <a:chExt cx="0" cy="0"/>
        </a:xfrm>
      </p:grpSpPr>
      <p:sp>
        <p:nvSpPr>
          <p:cNvPr id="6414" name="Google Shape;6414;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5" name="Google Shape;64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0"/>
        <p:cNvGrpSpPr/>
        <p:nvPr/>
      </p:nvGrpSpPr>
      <p:grpSpPr>
        <a:xfrm>
          <a:off x="0" y="0"/>
          <a:ext cx="0" cy="0"/>
          <a:chOff x="0" y="0"/>
          <a:chExt cx="0" cy="0"/>
        </a:xfrm>
      </p:grpSpPr>
      <p:sp>
        <p:nvSpPr>
          <p:cNvPr id="6421" name="Google Shape;6421;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2" name="Google Shape;64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10307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1978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277967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593677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868121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53319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14390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776122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22432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6161"/>
        <p:cNvGrpSpPr/>
        <p:nvPr/>
      </p:nvGrpSpPr>
      <p:grpSpPr>
        <a:xfrm>
          <a:off x="0" y="0"/>
          <a:ext cx="0" cy="0"/>
          <a:chOff x="0" y="0"/>
          <a:chExt cx="0" cy="0"/>
        </a:xfrm>
      </p:grpSpPr>
      <p:sp>
        <p:nvSpPr>
          <p:cNvPr id="6162" name="Google Shape;6162;p2"/>
          <p:cNvSpPr txBox="1">
            <a:spLocks noGrp="1"/>
          </p:cNvSpPr>
          <p:nvPr>
            <p:ph type="ctrTitle"/>
          </p:nvPr>
        </p:nvSpPr>
        <p:spPr>
          <a:xfrm>
            <a:off x="6367054" y="2116182"/>
            <a:ext cx="5491500" cy="1514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67" name="Google Shape;6167;p2"/>
          <p:cNvSpPr txBox="1">
            <a:spLocks noGrp="1"/>
          </p:cNvSpPr>
          <p:nvPr>
            <p:ph type="body" idx="1"/>
          </p:nvPr>
        </p:nvSpPr>
        <p:spPr>
          <a:xfrm>
            <a:off x="6367055" y="4549553"/>
            <a:ext cx="5491500" cy="953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4136380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6169"/>
        <p:cNvGrpSpPr/>
        <p:nvPr/>
      </p:nvGrpSpPr>
      <p:grpSpPr>
        <a:xfrm>
          <a:off x="0" y="0"/>
          <a:ext cx="0" cy="0"/>
          <a:chOff x="0" y="0"/>
          <a:chExt cx="0" cy="0"/>
        </a:xfrm>
      </p:grpSpPr>
      <p:sp>
        <p:nvSpPr>
          <p:cNvPr id="6174" name="Google Shape;6174;p3"/>
          <p:cNvSpPr>
            <a:spLocks noGrp="1"/>
          </p:cNvSpPr>
          <p:nvPr>
            <p:ph type="pic" idx="2"/>
          </p:nvPr>
        </p:nvSpPr>
        <p:spPr>
          <a:xfrm>
            <a:off x="6096000" y="-22543"/>
            <a:ext cx="6096000" cy="6903000"/>
          </a:xfrm>
          <a:prstGeom prst="rect">
            <a:avLst/>
          </a:prstGeom>
          <a:noFill/>
          <a:ln>
            <a:noFill/>
          </a:ln>
        </p:spPr>
      </p:sp>
      <p:sp>
        <p:nvSpPr>
          <p:cNvPr id="6175" name="Google Shape;6175;p3"/>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77" name="Google Shape;6177;p3"/>
          <p:cNvSpPr txBox="1">
            <a:spLocks noGrp="1"/>
          </p:cNvSpPr>
          <p:nvPr>
            <p:ph type="body" idx="1"/>
          </p:nvPr>
        </p:nvSpPr>
        <p:spPr>
          <a:xfrm>
            <a:off x="952499" y="2289363"/>
            <a:ext cx="4572000" cy="279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78" name="Google Shape;6178;p3"/>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79" name="Google Shape;6179;p3"/>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80" name="Google Shape;6180;p3"/>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06046721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428901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6181"/>
        <p:cNvGrpSpPr/>
        <p:nvPr/>
      </p:nvGrpSpPr>
      <p:grpSpPr>
        <a:xfrm>
          <a:off x="0" y="0"/>
          <a:ext cx="0" cy="0"/>
          <a:chOff x="0" y="0"/>
          <a:chExt cx="0" cy="0"/>
        </a:xfrm>
      </p:grpSpPr>
      <p:sp>
        <p:nvSpPr>
          <p:cNvPr id="6182" name="Google Shape;6182;p4"/>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84" name="Google Shape;6184;p4"/>
          <p:cNvSpPr txBox="1">
            <a:spLocks noGrp="1"/>
          </p:cNvSpPr>
          <p:nvPr>
            <p:ph type="body" idx="1"/>
          </p:nvPr>
        </p:nvSpPr>
        <p:spPr>
          <a:xfrm>
            <a:off x="952500" y="2656904"/>
            <a:ext cx="4838700" cy="574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89" name="Google Shape;6189;p4"/>
          <p:cNvSpPr txBox="1">
            <a:spLocks noGrp="1"/>
          </p:cNvSpPr>
          <p:nvPr>
            <p:ph type="body" idx="2"/>
          </p:nvPr>
        </p:nvSpPr>
        <p:spPr>
          <a:xfrm>
            <a:off x="952500" y="2286000"/>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0" name="Google Shape;6190;p4"/>
          <p:cNvSpPr txBox="1">
            <a:spLocks noGrp="1"/>
          </p:cNvSpPr>
          <p:nvPr>
            <p:ph type="body" idx="3"/>
          </p:nvPr>
        </p:nvSpPr>
        <p:spPr>
          <a:xfrm>
            <a:off x="953655" y="3841846"/>
            <a:ext cx="4838700" cy="636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1" name="Google Shape;6191;p4"/>
          <p:cNvSpPr txBox="1">
            <a:spLocks noGrp="1"/>
          </p:cNvSpPr>
          <p:nvPr>
            <p:ph type="body" idx="4"/>
          </p:nvPr>
        </p:nvSpPr>
        <p:spPr>
          <a:xfrm>
            <a:off x="953655" y="3470942"/>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2" name="Google Shape;6192;p4"/>
          <p:cNvSpPr txBox="1">
            <a:spLocks noGrp="1"/>
          </p:cNvSpPr>
          <p:nvPr>
            <p:ph type="body" idx="5"/>
          </p:nvPr>
        </p:nvSpPr>
        <p:spPr>
          <a:xfrm>
            <a:off x="952500" y="5017901"/>
            <a:ext cx="4838700" cy="90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3" name="Google Shape;6193;p4"/>
          <p:cNvSpPr txBox="1">
            <a:spLocks noGrp="1"/>
          </p:cNvSpPr>
          <p:nvPr>
            <p:ph type="body" idx="6"/>
          </p:nvPr>
        </p:nvSpPr>
        <p:spPr>
          <a:xfrm>
            <a:off x="952500" y="4646997"/>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4" name="Google Shape;6194;p4"/>
          <p:cNvSpPr txBox="1">
            <a:spLocks noGrp="1"/>
          </p:cNvSpPr>
          <p:nvPr>
            <p:ph type="body" idx="7"/>
          </p:nvPr>
        </p:nvSpPr>
        <p:spPr>
          <a:xfrm>
            <a:off x="6399647" y="2656904"/>
            <a:ext cx="4838700" cy="574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5" name="Google Shape;6195;p4"/>
          <p:cNvSpPr txBox="1">
            <a:spLocks noGrp="1"/>
          </p:cNvSpPr>
          <p:nvPr>
            <p:ph type="body" idx="8"/>
          </p:nvPr>
        </p:nvSpPr>
        <p:spPr>
          <a:xfrm>
            <a:off x="6399647" y="2286000"/>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6" name="Google Shape;6196;p4"/>
          <p:cNvSpPr txBox="1">
            <a:spLocks noGrp="1"/>
          </p:cNvSpPr>
          <p:nvPr>
            <p:ph type="body" idx="9"/>
          </p:nvPr>
        </p:nvSpPr>
        <p:spPr>
          <a:xfrm>
            <a:off x="6399647" y="3841846"/>
            <a:ext cx="4838700" cy="90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7" name="Google Shape;6197;p4"/>
          <p:cNvSpPr txBox="1">
            <a:spLocks noGrp="1"/>
          </p:cNvSpPr>
          <p:nvPr>
            <p:ph type="body" idx="13"/>
          </p:nvPr>
        </p:nvSpPr>
        <p:spPr>
          <a:xfrm>
            <a:off x="6399647" y="3470942"/>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98" name="Google Shape;6198;p4"/>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99" name="Google Shape;6199;p4"/>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00" name="Google Shape;6200;p4"/>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74983502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657237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57465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01711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18339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316981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914151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82947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943466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www.academia.edu/38513329/Challenges_and_opportunities_brought_by_the_use_of_the_Document_Management_System_at_the"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hyperlink" Target="https://blog.bit.ai/document-management/" TargetMode="External"/><Relationship Id="rId5" Type="http://schemas.openxmlformats.org/officeDocument/2006/relationships/hyperlink" Target="https://www.aiim.org/what-is-document-imaging" TargetMode="External"/><Relationship Id="rId4" Type="http://schemas.openxmlformats.org/officeDocument/2006/relationships/hyperlink" Target="https://www.mordorintelligence.com/industry-reports/document-management-systems-mark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55"/>
        <p:cNvGrpSpPr/>
        <p:nvPr/>
      </p:nvGrpSpPr>
      <p:grpSpPr>
        <a:xfrm>
          <a:off x="0" y="0"/>
          <a:ext cx="0" cy="0"/>
          <a:chOff x="0" y="0"/>
          <a:chExt cx="0" cy="0"/>
        </a:xfrm>
      </p:grpSpPr>
      <p:sp>
        <p:nvSpPr>
          <p:cNvPr id="6356" name="Google Shape;6356;p15"/>
          <p:cNvSpPr txBox="1">
            <a:spLocks noGrp="1"/>
          </p:cNvSpPr>
          <p:nvPr>
            <p:ph type="ctrTitle"/>
          </p:nvPr>
        </p:nvSpPr>
        <p:spPr>
          <a:xfrm>
            <a:off x="2264458" y="605372"/>
            <a:ext cx="6461700" cy="1151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solidFill>
                  <a:schemeClr val="bg1"/>
                </a:solidFill>
              </a:rPr>
              <a:t>Document Management System</a:t>
            </a:r>
            <a:endParaRPr sz="3600" b="1" dirty="0">
              <a:solidFill>
                <a:schemeClr val="bg1"/>
              </a:solidFill>
            </a:endParaRPr>
          </a:p>
        </p:txBody>
      </p:sp>
      <p:pic>
        <p:nvPicPr>
          <p:cNvPr id="7" name="Picture 6">
            <a:extLst>
              <a:ext uri="{FF2B5EF4-FFF2-40B4-BE49-F238E27FC236}">
                <a16:creationId xmlns:a16="http://schemas.microsoft.com/office/drawing/2014/main" id="{FDF8E1CB-07EC-4B73-A1B2-012AFF580F50}"/>
              </a:ext>
            </a:extLst>
          </p:cNvPr>
          <p:cNvPicPr>
            <a:picLocks noChangeAspect="1"/>
          </p:cNvPicPr>
          <p:nvPr/>
        </p:nvPicPr>
        <p:blipFill>
          <a:blip r:embed="rId3"/>
          <a:stretch>
            <a:fillRect/>
          </a:stretch>
        </p:blipFill>
        <p:spPr>
          <a:xfrm>
            <a:off x="2497918" y="2631232"/>
            <a:ext cx="6123567" cy="33974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62"/>
        <p:cNvGrpSpPr/>
        <p:nvPr/>
      </p:nvGrpSpPr>
      <p:grpSpPr>
        <a:xfrm>
          <a:off x="0" y="0"/>
          <a:ext cx="0" cy="0"/>
          <a:chOff x="0" y="0"/>
          <a:chExt cx="0" cy="0"/>
        </a:xfrm>
      </p:grpSpPr>
      <p:sp>
        <p:nvSpPr>
          <p:cNvPr id="6363" name="Google Shape;6363;p16"/>
          <p:cNvSpPr txBox="1">
            <a:spLocks noGrp="1"/>
          </p:cNvSpPr>
          <p:nvPr>
            <p:ph type="ctrTitle"/>
          </p:nvPr>
        </p:nvSpPr>
        <p:spPr>
          <a:xfrm>
            <a:off x="2712327" y="922613"/>
            <a:ext cx="6461700" cy="1151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Team Members</a:t>
            </a:r>
            <a:endParaRPr sz="3600" b="1" dirty="0"/>
          </a:p>
        </p:txBody>
      </p:sp>
      <p:sp>
        <p:nvSpPr>
          <p:cNvPr id="6364" name="Google Shape;6364;p16"/>
          <p:cNvSpPr txBox="1">
            <a:spLocks noGrp="1"/>
          </p:cNvSpPr>
          <p:nvPr>
            <p:ph type="body" idx="1"/>
          </p:nvPr>
        </p:nvSpPr>
        <p:spPr>
          <a:xfrm>
            <a:off x="4881358" y="2406095"/>
            <a:ext cx="6045600" cy="4922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solidFill>
                  <a:schemeClr val="tx1"/>
                </a:solidFill>
                <a:latin typeface="Calibri" panose="020F0502020204030204" pitchFamily="34" charset="0"/>
                <a:ea typeface="Franklin Gothic"/>
                <a:cs typeface="Calibri" panose="020F0502020204030204" pitchFamily="34" charset="0"/>
                <a:sym typeface="Franklin Gothic"/>
              </a:rPr>
              <a:t>Chirag Gupta  (19z207)	</a:t>
            </a:r>
          </a:p>
          <a:p>
            <a:pPr marL="0" lvl="0" indent="0" algn="l" rtl="0">
              <a:lnSpc>
                <a:spcPct val="90000"/>
              </a:lnSpc>
              <a:spcBef>
                <a:spcPts val="0"/>
              </a:spcBef>
              <a:spcAft>
                <a:spcPts val="0"/>
              </a:spcAft>
              <a:buClr>
                <a:schemeClr val="lt2"/>
              </a:buClr>
              <a:buSzPts val="1800"/>
              <a:buNone/>
            </a:pPr>
            <a:r>
              <a:rPr lang="en-US" dirty="0">
                <a:solidFill>
                  <a:schemeClr val="tx1"/>
                </a:solidFill>
                <a:latin typeface="Calibri" panose="020F0502020204030204" pitchFamily="34" charset="0"/>
                <a:ea typeface="Franklin Gothic"/>
                <a:cs typeface="Calibri" panose="020F0502020204030204" pitchFamily="34" charset="0"/>
                <a:sym typeface="Franklin Gothic"/>
              </a:rPr>
              <a:t>Darwin Debbarma (19z208)	</a:t>
            </a:r>
          </a:p>
          <a:p>
            <a:pPr marL="0" lvl="0" indent="0" algn="l" rtl="0">
              <a:lnSpc>
                <a:spcPct val="90000"/>
              </a:lnSpc>
              <a:spcBef>
                <a:spcPts val="0"/>
              </a:spcBef>
              <a:spcAft>
                <a:spcPts val="0"/>
              </a:spcAft>
              <a:buClr>
                <a:schemeClr val="lt2"/>
              </a:buClr>
              <a:buSzPts val="1800"/>
              <a:buNone/>
            </a:pPr>
            <a:r>
              <a:rPr lang="en-US" dirty="0">
                <a:solidFill>
                  <a:schemeClr val="tx1"/>
                </a:solidFill>
                <a:latin typeface="Calibri" panose="020F0502020204030204" pitchFamily="34" charset="0"/>
                <a:ea typeface="Franklin Gothic"/>
                <a:cs typeface="Calibri" panose="020F0502020204030204" pitchFamily="34" charset="0"/>
                <a:sym typeface="Franklin Gothic"/>
              </a:rPr>
              <a:t>Gowtham T (19z214)</a:t>
            </a:r>
          </a:p>
          <a:p>
            <a:pPr marL="0" lvl="0" indent="0" algn="l" rtl="0">
              <a:lnSpc>
                <a:spcPct val="90000"/>
              </a:lnSpc>
              <a:spcBef>
                <a:spcPts val="0"/>
              </a:spcBef>
              <a:spcAft>
                <a:spcPts val="0"/>
              </a:spcAft>
              <a:buClr>
                <a:schemeClr val="lt2"/>
              </a:buClr>
              <a:buSzPts val="1800"/>
              <a:buNone/>
            </a:pPr>
            <a:r>
              <a:rPr lang="en-US" dirty="0">
                <a:solidFill>
                  <a:schemeClr val="tx1"/>
                </a:solidFill>
                <a:latin typeface="Calibri" panose="020F0502020204030204" pitchFamily="34" charset="0"/>
                <a:ea typeface="Franklin Gothic"/>
                <a:cs typeface="Calibri" panose="020F0502020204030204" pitchFamily="34" charset="0"/>
                <a:sym typeface="Franklin Gothic"/>
              </a:rPr>
              <a:t>Varun Bharadwaj (19z256)</a:t>
            </a:r>
          </a:p>
          <a:p>
            <a:pPr marL="0" lvl="0" indent="0" algn="l" rtl="0">
              <a:lnSpc>
                <a:spcPct val="90000"/>
              </a:lnSpc>
              <a:spcBef>
                <a:spcPts val="0"/>
              </a:spcBef>
              <a:spcAft>
                <a:spcPts val="0"/>
              </a:spcAft>
              <a:buClr>
                <a:schemeClr val="lt2"/>
              </a:buClr>
              <a:buSzPts val="1800"/>
              <a:buNone/>
            </a:pPr>
            <a:r>
              <a:rPr lang="en-US" dirty="0" err="1">
                <a:solidFill>
                  <a:schemeClr val="tx1"/>
                </a:solidFill>
                <a:latin typeface="Calibri" panose="020F0502020204030204" pitchFamily="34" charset="0"/>
                <a:ea typeface="Franklin Gothic"/>
                <a:cs typeface="Calibri" panose="020F0502020204030204" pitchFamily="34" charset="0"/>
                <a:sym typeface="Franklin Gothic"/>
              </a:rPr>
              <a:t>Mathana</a:t>
            </a:r>
            <a:r>
              <a:rPr lang="en-US" dirty="0">
                <a:solidFill>
                  <a:schemeClr val="tx1"/>
                </a:solidFill>
                <a:latin typeface="Calibri" panose="020F0502020204030204" pitchFamily="34" charset="0"/>
                <a:ea typeface="Franklin Gothic"/>
                <a:cs typeface="Calibri" panose="020F0502020204030204" pitchFamily="34" charset="0"/>
                <a:sym typeface="Franklin Gothic"/>
              </a:rPr>
              <a:t> Sekaran T (19z264)</a:t>
            </a:r>
          </a:p>
          <a:p>
            <a:pPr marL="0" lvl="0" indent="0" algn="l" rtl="0">
              <a:lnSpc>
                <a:spcPct val="90000"/>
              </a:lnSpc>
              <a:spcBef>
                <a:spcPts val="0"/>
              </a:spcBef>
              <a:spcAft>
                <a:spcPts val="0"/>
              </a:spcAft>
              <a:buClr>
                <a:schemeClr val="lt2"/>
              </a:buClr>
              <a:buSzPts val="1800"/>
              <a:buNone/>
            </a:pPr>
            <a:endParaRPr lang="en-US" sz="1400" dirty="0">
              <a:solidFill>
                <a:schemeClr val="tx1"/>
              </a:solidFill>
              <a:latin typeface="Calibri" panose="020F0502020204030204" pitchFamily="34" charset="0"/>
              <a:ea typeface="Franklin Gothic"/>
              <a:cs typeface="Calibri" panose="020F0502020204030204" pitchFamily="34" charset="0"/>
              <a:sym typeface="Franklin Gothic"/>
            </a:endParaRPr>
          </a:p>
          <a:p>
            <a:pPr marL="0" lvl="0" indent="0" algn="l" rtl="0">
              <a:lnSpc>
                <a:spcPct val="90000"/>
              </a:lnSpc>
              <a:spcBef>
                <a:spcPts val="0"/>
              </a:spcBef>
              <a:spcAft>
                <a:spcPts val="0"/>
              </a:spcAft>
              <a:buClr>
                <a:schemeClr val="lt2"/>
              </a:buClr>
              <a:buSzPts val="1800"/>
              <a:buNone/>
            </a:pPr>
            <a:endParaRPr lang="en-US" sz="1400" dirty="0">
              <a:solidFill>
                <a:schemeClr val="tx1"/>
              </a:solidFill>
              <a:latin typeface="Calibri" panose="020F0502020204030204" pitchFamily="34" charset="0"/>
              <a:ea typeface="Franklin Gothic"/>
              <a:cs typeface="Calibri" panose="020F0502020204030204" pitchFamily="34" charset="0"/>
              <a:sym typeface="Franklin Gothic"/>
            </a:endParaRPr>
          </a:p>
          <a:p>
            <a:pPr marL="0" lvl="0" indent="0" algn="l" rtl="0">
              <a:lnSpc>
                <a:spcPct val="90000"/>
              </a:lnSpc>
              <a:spcBef>
                <a:spcPts val="0"/>
              </a:spcBef>
              <a:spcAft>
                <a:spcPts val="0"/>
              </a:spcAft>
              <a:buClr>
                <a:schemeClr val="lt2"/>
              </a:buClr>
              <a:buSzPts val="1800"/>
              <a:buNone/>
            </a:pPr>
            <a:endParaRPr lang="en-US" sz="1400" dirty="0">
              <a:solidFill>
                <a:schemeClr val="tx1"/>
              </a:solidFill>
              <a:latin typeface="Calibri" panose="020F0502020204030204" pitchFamily="34" charset="0"/>
              <a:ea typeface="Franklin Gothic"/>
              <a:cs typeface="Calibri" panose="020F0502020204030204" pitchFamily="34" charset="0"/>
              <a:sym typeface="Franklin Gothic"/>
            </a:endParaRPr>
          </a:p>
          <a:p>
            <a:pPr marL="0" lvl="0" indent="0" algn="l" rtl="0">
              <a:lnSpc>
                <a:spcPct val="90000"/>
              </a:lnSpc>
              <a:spcBef>
                <a:spcPts val="0"/>
              </a:spcBef>
              <a:spcAft>
                <a:spcPts val="0"/>
              </a:spcAft>
              <a:buClr>
                <a:schemeClr val="lt2"/>
              </a:buClr>
              <a:buSzPts val="1800"/>
              <a:buNone/>
            </a:pPr>
            <a:r>
              <a:rPr lang="en-US" sz="2400" dirty="0">
                <a:solidFill>
                  <a:schemeClr val="tx1"/>
                </a:solidFill>
                <a:latin typeface="Calibri" panose="020F0502020204030204" pitchFamily="34" charset="0"/>
                <a:ea typeface="Franklin Gothic"/>
                <a:cs typeface="Calibri" panose="020F0502020204030204" pitchFamily="34" charset="0"/>
                <a:sym typeface="Franklin Gothic"/>
              </a:rPr>
              <a:t>Guide: </a:t>
            </a:r>
          </a:p>
          <a:p>
            <a:pPr marL="0" lvl="0" indent="0" algn="l" rtl="0">
              <a:lnSpc>
                <a:spcPct val="90000"/>
              </a:lnSpc>
              <a:spcBef>
                <a:spcPts val="0"/>
              </a:spcBef>
              <a:spcAft>
                <a:spcPts val="0"/>
              </a:spcAft>
              <a:buClr>
                <a:schemeClr val="lt2"/>
              </a:buClr>
              <a:buSzPts val="1800"/>
              <a:buNone/>
            </a:pPr>
            <a:r>
              <a:rPr lang="en-US" sz="2400" dirty="0" err="1">
                <a:solidFill>
                  <a:schemeClr val="tx1"/>
                </a:solidFill>
                <a:latin typeface="Calibri" panose="020F0502020204030204" pitchFamily="34" charset="0"/>
                <a:ea typeface="Franklin Gothic"/>
                <a:cs typeface="Calibri" panose="020F0502020204030204" pitchFamily="34" charset="0"/>
                <a:sym typeface="Franklin Gothic"/>
              </a:rPr>
              <a:t>Adelene</a:t>
            </a:r>
            <a:r>
              <a:rPr lang="en-US" sz="2400" dirty="0">
                <a:solidFill>
                  <a:schemeClr val="tx1"/>
                </a:solidFill>
                <a:latin typeface="Calibri" panose="020F0502020204030204" pitchFamily="34" charset="0"/>
                <a:ea typeface="Franklin Gothic"/>
                <a:cs typeface="Calibri" panose="020F0502020204030204" pitchFamily="34" charset="0"/>
                <a:sym typeface="Franklin Gothic"/>
              </a:rPr>
              <a:t> Anusha </a:t>
            </a:r>
          </a:p>
          <a:p>
            <a:pPr marL="0" lvl="0" indent="0" algn="l" rtl="0">
              <a:lnSpc>
                <a:spcPct val="90000"/>
              </a:lnSpc>
              <a:spcBef>
                <a:spcPts val="0"/>
              </a:spcBef>
              <a:spcAft>
                <a:spcPts val="0"/>
              </a:spcAft>
              <a:buClr>
                <a:schemeClr val="lt2"/>
              </a:buClr>
              <a:buSzPts val="1800"/>
              <a:buNone/>
            </a:pPr>
            <a:endParaRPr sz="1400" dirty="0">
              <a:solidFill>
                <a:schemeClr val="tx1"/>
              </a:solidFill>
              <a:latin typeface="Calibri" panose="020F0502020204030204" pitchFamily="34" charset="0"/>
              <a:ea typeface="Franklin Gothic"/>
              <a:cs typeface="Calibri" panose="020F0502020204030204" pitchFamily="34" charset="0"/>
              <a:sym typeface="Franklin Gothic"/>
            </a:endParaRPr>
          </a:p>
        </p:txBody>
      </p:sp>
      <p:pic>
        <p:nvPicPr>
          <p:cNvPr id="6365" name="Google Shape;6365;p16" descr="https://images.squarespace-cdn.com/content/v1/5181ccc0e4b03000ce6fc3e7/1377225134264-90LPLGG34F5S8UXSC2Q7/best-practice-innovation.jpg"/>
          <p:cNvPicPr preferRelativeResize="0"/>
          <p:nvPr/>
        </p:nvPicPr>
        <p:blipFill rotWithShape="1">
          <a:blip r:embed="rId3">
            <a:alphaModFix/>
          </a:blip>
          <a:srcRect/>
          <a:stretch/>
        </p:blipFill>
        <p:spPr>
          <a:xfrm>
            <a:off x="700097" y="2406095"/>
            <a:ext cx="2974756" cy="22585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69"/>
        <p:cNvGrpSpPr/>
        <p:nvPr/>
      </p:nvGrpSpPr>
      <p:grpSpPr>
        <a:xfrm>
          <a:off x="0" y="0"/>
          <a:ext cx="0" cy="0"/>
          <a:chOff x="0" y="0"/>
          <a:chExt cx="0" cy="0"/>
        </a:xfrm>
      </p:grpSpPr>
      <p:sp>
        <p:nvSpPr>
          <p:cNvPr id="6370" name="Google Shape;6370;p17"/>
          <p:cNvSpPr txBox="1">
            <a:spLocks noGrp="1"/>
          </p:cNvSpPr>
          <p:nvPr>
            <p:ph type="title"/>
          </p:nvPr>
        </p:nvSpPr>
        <p:spPr>
          <a:xfrm>
            <a:off x="964023" y="879063"/>
            <a:ext cx="5534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OUTLINE</a:t>
            </a:r>
            <a:endParaRPr dirty="0"/>
          </a:p>
        </p:txBody>
      </p:sp>
      <p:sp>
        <p:nvSpPr>
          <p:cNvPr id="6371" name="Google Shape;6371;p17"/>
          <p:cNvSpPr txBox="1">
            <a:spLocks noGrp="1"/>
          </p:cNvSpPr>
          <p:nvPr>
            <p:ph type="body" idx="1"/>
          </p:nvPr>
        </p:nvSpPr>
        <p:spPr>
          <a:xfrm>
            <a:off x="719223" y="2662588"/>
            <a:ext cx="6024000" cy="28773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endParaRPr sz="2000" dirty="0">
              <a:solidFill>
                <a:schemeClr val="tx1"/>
              </a:solidFill>
              <a:latin typeface="Calibri" panose="020F0502020204030204" pitchFamily="34" charset="0"/>
              <a:cs typeface="Calibri" panose="020F0502020204030204"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sz="2000" dirty="0">
                <a:solidFill>
                  <a:schemeClr val="tx1"/>
                </a:solidFill>
                <a:latin typeface="Calibri" panose="020F0502020204030204" pitchFamily="34" charset="0"/>
                <a:cs typeface="Calibri" panose="020F0502020204030204" pitchFamily="34" charset="0"/>
              </a:rPr>
              <a:t> Problem statement</a:t>
            </a:r>
          </a:p>
          <a:p>
            <a:pPr marL="285750" lvl="0" indent="-285750" algn="l" rtl="0">
              <a:lnSpc>
                <a:spcPct val="100000"/>
              </a:lnSpc>
              <a:spcBef>
                <a:spcPts val="1000"/>
              </a:spcBef>
              <a:spcAft>
                <a:spcPts val="0"/>
              </a:spcAft>
              <a:buClr>
                <a:schemeClr val="dk1"/>
              </a:buClr>
              <a:buSzPts val="1600"/>
              <a:buFont typeface="Noto Sans Symbols"/>
              <a:buChar char="⮚"/>
            </a:pPr>
            <a:r>
              <a:rPr lang="en-US" sz="2000" dirty="0">
                <a:solidFill>
                  <a:schemeClr val="tx1"/>
                </a:solidFill>
                <a:latin typeface="Calibri" panose="020F0502020204030204" pitchFamily="34" charset="0"/>
                <a:cs typeface="Calibri" panose="020F0502020204030204" pitchFamily="34" charset="0"/>
              </a:rPr>
              <a:t>Industry</a:t>
            </a:r>
          </a:p>
          <a:p>
            <a:pPr marL="285750" lvl="0" indent="-285750" algn="l" rtl="0">
              <a:lnSpc>
                <a:spcPct val="100000"/>
              </a:lnSpc>
              <a:spcBef>
                <a:spcPts val="1000"/>
              </a:spcBef>
              <a:spcAft>
                <a:spcPts val="0"/>
              </a:spcAft>
              <a:buClr>
                <a:schemeClr val="dk1"/>
              </a:buClr>
              <a:buSzPts val="1600"/>
              <a:buFont typeface="Noto Sans Symbols"/>
              <a:buChar char="⮚"/>
            </a:pPr>
            <a:r>
              <a:rPr lang="en-US" sz="2000" dirty="0">
                <a:solidFill>
                  <a:schemeClr val="tx1"/>
                </a:solidFill>
                <a:latin typeface="Calibri" panose="020F0502020204030204" pitchFamily="34" charset="0"/>
                <a:cs typeface="Calibri" panose="020F0502020204030204" pitchFamily="34" charset="0"/>
              </a:rPr>
              <a:t>Motivation</a:t>
            </a:r>
          </a:p>
          <a:p>
            <a:pPr marL="285750" lvl="0" indent="-285750" algn="l" rtl="0">
              <a:lnSpc>
                <a:spcPct val="100000"/>
              </a:lnSpc>
              <a:spcBef>
                <a:spcPts val="1000"/>
              </a:spcBef>
              <a:spcAft>
                <a:spcPts val="0"/>
              </a:spcAft>
              <a:buClr>
                <a:schemeClr val="dk1"/>
              </a:buClr>
              <a:buSzPts val="1600"/>
              <a:buFont typeface="Noto Sans Symbols"/>
              <a:buChar char="⮚"/>
            </a:pPr>
            <a:r>
              <a:rPr lang="en-US" sz="2000" dirty="0">
                <a:solidFill>
                  <a:schemeClr val="tx1"/>
                </a:solidFill>
                <a:latin typeface="Calibri" panose="020F0502020204030204" pitchFamily="34" charset="0"/>
                <a:cs typeface="Calibri" panose="020F0502020204030204" pitchFamily="34" charset="0"/>
              </a:rPr>
              <a:t>Objective</a:t>
            </a:r>
          </a:p>
          <a:p>
            <a:pPr marL="285750" lvl="0" indent="-285750" algn="l" rtl="0">
              <a:lnSpc>
                <a:spcPct val="100000"/>
              </a:lnSpc>
              <a:spcBef>
                <a:spcPts val="1000"/>
              </a:spcBef>
              <a:spcAft>
                <a:spcPts val="0"/>
              </a:spcAft>
              <a:buClr>
                <a:schemeClr val="dk1"/>
              </a:buClr>
              <a:buSzPts val="1600"/>
              <a:buFont typeface="Noto Sans Symbols"/>
              <a:buChar char="⮚"/>
            </a:pPr>
            <a:r>
              <a:rPr lang="en-US" sz="2000" dirty="0">
                <a:solidFill>
                  <a:schemeClr val="tx1"/>
                </a:solidFill>
                <a:latin typeface="Calibri" panose="020F0502020204030204" pitchFamily="34" charset="0"/>
                <a:cs typeface="Calibri" panose="020F0502020204030204" pitchFamily="34" charset="0"/>
              </a:rPr>
              <a:t>Literature survey</a:t>
            </a:r>
          </a:p>
          <a:p>
            <a:pPr marL="285750" lvl="0" indent="-285750" algn="l" rtl="0">
              <a:lnSpc>
                <a:spcPct val="100000"/>
              </a:lnSpc>
              <a:spcBef>
                <a:spcPts val="1000"/>
              </a:spcBef>
              <a:spcAft>
                <a:spcPts val="0"/>
              </a:spcAft>
              <a:buClr>
                <a:schemeClr val="dk1"/>
              </a:buClr>
              <a:buSzPts val="1600"/>
              <a:buFont typeface="Noto Sans Symbols"/>
              <a:buChar char="⮚"/>
            </a:pPr>
            <a:r>
              <a:rPr lang="en-US" sz="2000" dirty="0">
                <a:solidFill>
                  <a:schemeClr val="tx1"/>
                </a:solidFill>
                <a:latin typeface="Calibri" panose="020F0502020204030204" pitchFamily="34" charset="0"/>
                <a:cs typeface="Calibri" panose="020F0502020204030204" pitchFamily="34" charset="0"/>
              </a:rPr>
              <a:t>References</a:t>
            </a:r>
            <a:endParaRPr sz="2000" dirty="0">
              <a:solidFill>
                <a:schemeClr val="tx1"/>
              </a:solidFill>
              <a:latin typeface="Calibri" panose="020F0502020204030204" pitchFamily="34" charset="0"/>
              <a:cs typeface="Calibri" panose="020F0502020204030204" pitchFamily="34" charset="0"/>
            </a:endParaRPr>
          </a:p>
          <a:p>
            <a:pPr marL="285750" lvl="0" indent="-184150" algn="l" rtl="0">
              <a:lnSpc>
                <a:spcPct val="100000"/>
              </a:lnSpc>
              <a:spcBef>
                <a:spcPts val="1000"/>
              </a:spcBef>
              <a:spcAft>
                <a:spcPts val="0"/>
              </a:spcAft>
              <a:buClr>
                <a:schemeClr val="dk1"/>
              </a:buClr>
              <a:buSzPts val="1600"/>
              <a:buFont typeface="Noto Sans Symbols"/>
              <a:buNone/>
            </a:pPr>
            <a:endParaRPr sz="2000" dirty="0">
              <a:solidFill>
                <a:schemeClr val="tx1"/>
              </a:solidFill>
              <a:latin typeface="Calibri" panose="020F0502020204030204" pitchFamily="34" charset="0"/>
              <a:cs typeface="Calibri" panose="020F0502020204030204" pitchFamily="34" charset="0"/>
            </a:endParaRPr>
          </a:p>
        </p:txBody>
      </p:sp>
      <p:sp>
        <p:nvSpPr>
          <p:cNvPr id="6372" name="Google Shape;6372;p17"/>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pic>
        <p:nvPicPr>
          <p:cNvPr id="12" name="Picture 11">
            <a:extLst>
              <a:ext uri="{FF2B5EF4-FFF2-40B4-BE49-F238E27FC236}">
                <a16:creationId xmlns:a16="http://schemas.microsoft.com/office/drawing/2014/main" id="{83CFF997-4DF1-4E44-8113-747B18132577}"/>
              </a:ext>
            </a:extLst>
          </p:cNvPr>
          <p:cNvPicPr>
            <a:picLocks noChangeAspect="1"/>
          </p:cNvPicPr>
          <p:nvPr/>
        </p:nvPicPr>
        <p:blipFill>
          <a:blip r:embed="rId3"/>
          <a:stretch>
            <a:fillRect/>
          </a:stretch>
        </p:blipFill>
        <p:spPr>
          <a:xfrm>
            <a:off x="7191093" y="3429000"/>
            <a:ext cx="4189481" cy="13576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9"/>
        <p:cNvGrpSpPr/>
        <p:nvPr/>
      </p:nvGrpSpPr>
      <p:grpSpPr>
        <a:xfrm>
          <a:off x="0" y="0"/>
          <a:ext cx="0" cy="0"/>
          <a:chOff x="0" y="0"/>
          <a:chExt cx="0" cy="0"/>
        </a:xfrm>
      </p:grpSpPr>
      <p:sp>
        <p:nvSpPr>
          <p:cNvPr id="6380" name="Google Shape;6380;p18"/>
          <p:cNvSpPr txBox="1">
            <a:spLocks noGrp="1"/>
          </p:cNvSpPr>
          <p:nvPr>
            <p:ph type="title"/>
          </p:nvPr>
        </p:nvSpPr>
        <p:spPr>
          <a:xfrm>
            <a:off x="952499" y="1096346"/>
            <a:ext cx="57807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Problem statement</a:t>
            </a:r>
            <a:endParaRPr dirty="0"/>
          </a:p>
        </p:txBody>
      </p:sp>
      <p:sp>
        <p:nvSpPr>
          <p:cNvPr id="6382" name="Google Shape;6382;p18"/>
          <p:cNvSpPr txBox="1">
            <a:spLocks noGrp="1"/>
          </p:cNvSpPr>
          <p:nvPr>
            <p:ph type="body" idx="1"/>
          </p:nvPr>
        </p:nvSpPr>
        <p:spPr>
          <a:xfrm>
            <a:off x="886408" y="2901820"/>
            <a:ext cx="10552923" cy="31630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sz="2000" dirty="0">
                <a:latin typeface="Calibri" panose="020F0502020204030204" pitchFamily="34" charset="0"/>
                <a:cs typeface="Calibri" panose="020F0502020204030204" pitchFamily="34" charset="0"/>
              </a:rPr>
              <a:t>A good document management system can help organize all of your files and data in one place, keep track of all of your critical documents, speed up your workflow, improve accuracy and provide around-the-clock access to documents from any part of the world.</a:t>
            </a:r>
          </a:p>
          <a:p>
            <a:pPr marL="0" lvl="0" indent="0" algn="l" rtl="0">
              <a:lnSpc>
                <a:spcPct val="90000"/>
              </a:lnSpc>
              <a:spcBef>
                <a:spcPts val="0"/>
              </a:spcBef>
              <a:spcAft>
                <a:spcPts val="0"/>
              </a:spcAft>
              <a:buClr>
                <a:schemeClr val="dk1"/>
              </a:buClr>
              <a:buSzPts val="1600"/>
            </a:pPr>
            <a:endParaRPr lang="en-US" sz="2000" dirty="0">
              <a:latin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ts val="1600"/>
            </a:pPr>
            <a:r>
              <a:rPr lang="en-US" sz="2000" dirty="0">
                <a:latin typeface="Calibri" panose="020F0502020204030204" pitchFamily="34" charset="0"/>
                <a:cs typeface="Calibri" panose="020F0502020204030204" pitchFamily="34" charset="0"/>
              </a:rPr>
              <a:t>Documents are often </a:t>
            </a:r>
            <a:r>
              <a:rPr lang="en-US" sz="2000" b="1" dirty="0">
                <a:latin typeface="Calibri" panose="020F0502020204030204" pitchFamily="34" charset="0"/>
                <a:cs typeface="Calibri" panose="020F0502020204030204" pitchFamily="34" charset="0"/>
              </a:rPr>
              <a:t>scattered</a:t>
            </a:r>
            <a:r>
              <a:rPr lang="en-US" sz="2000" dirty="0">
                <a:latin typeface="Calibri" panose="020F0502020204030204" pitchFamily="34" charset="0"/>
                <a:cs typeface="Calibri" panose="020F0502020204030204" pitchFamily="34" charset="0"/>
              </a:rPr>
              <a:t> all over the place on your digital devices- you may have Word files, files stored in cloud apps like Dropbox, Google Drive, OneDrive, Box, files stored on your desktop, email attachments, and so on.</a:t>
            </a:r>
          </a:p>
          <a:p>
            <a:pPr marL="0" lvl="0" indent="0" algn="l" rtl="0">
              <a:lnSpc>
                <a:spcPct val="90000"/>
              </a:lnSpc>
              <a:spcBef>
                <a:spcPts val="0"/>
              </a:spcBef>
              <a:spcAft>
                <a:spcPts val="0"/>
              </a:spcAft>
              <a:buClr>
                <a:schemeClr val="dk1"/>
              </a:buClr>
              <a:buSzPts val="1600"/>
            </a:pPr>
            <a:endParaRPr lang="en-US" sz="2000" dirty="0">
              <a:latin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ts val="1600"/>
            </a:pPr>
            <a:r>
              <a:rPr lang="en-US" sz="2000" dirty="0">
                <a:latin typeface="Calibri" panose="020F0502020204030204" pitchFamily="34" charset="0"/>
                <a:cs typeface="Calibri" panose="020F0502020204030204" pitchFamily="34" charset="0"/>
              </a:rPr>
              <a:t>Managing this digital mess, which is often unstructured, and making it available to your employees, clients, partners or other stakeholders is no easy task. So to increase their efficiency the  </a:t>
            </a:r>
            <a:r>
              <a:rPr lang="en-US" sz="2000" b="1" dirty="0">
                <a:latin typeface="Calibri" panose="020F0502020204030204" pitchFamily="34" charset="0"/>
                <a:cs typeface="Calibri" panose="020F0502020204030204" pitchFamily="34" charset="0"/>
              </a:rPr>
              <a:t>document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management system </a:t>
            </a:r>
            <a:r>
              <a:rPr lang="en-US" sz="2000" dirty="0">
                <a:latin typeface="Calibri" panose="020F0502020204030204" pitchFamily="34" charset="0"/>
                <a:cs typeface="Calibri" panose="020F0502020204030204" pitchFamily="34" charset="0"/>
              </a:rPr>
              <a:t>is made.</a:t>
            </a:r>
            <a:endParaRPr sz="2000" dirty="0">
              <a:latin typeface="Calibri" panose="020F0502020204030204" pitchFamily="34" charset="0"/>
              <a:cs typeface="Calibri" panose="020F0502020204030204" pitchFamily="34" charset="0"/>
            </a:endParaRPr>
          </a:p>
        </p:txBody>
      </p:sp>
      <p:sp>
        <p:nvSpPr>
          <p:cNvPr id="6381" name="Google Shape;6381;p18"/>
          <p:cNvSpPr txBox="1">
            <a:spLocks noGrp="1"/>
          </p:cNvSpPr>
          <p:nvPr>
            <p:ph type="body" idx="2"/>
          </p:nvPr>
        </p:nvSpPr>
        <p:spPr>
          <a:xfrm>
            <a:off x="952499" y="2286000"/>
            <a:ext cx="7836937" cy="315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2400" dirty="0">
                <a:solidFill>
                  <a:schemeClr val="tx1"/>
                </a:solidFill>
                <a:latin typeface="Calibri" panose="020F0502020204030204" pitchFamily="34" charset="0"/>
                <a:cs typeface="Calibri" panose="020F0502020204030204" pitchFamily="34" charset="0"/>
              </a:rPr>
              <a:t>Topic :Document management system</a:t>
            </a:r>
            <a:endParaRPr sz="2400" dirty="0">
              <a:solidFill>
                <a:schemeClr val="tx1"/>
              </a:solidFill>
              <a:latin typeface="Calibri" panose="020F0502020204030204" pitchFamily="34" charset="0"/>
              <a:cs typeface="Calibri" panose="020F0502020204030204" pitchFamily="34" charset="0"/>
            </a:endParaRPr>
          </a:p>
        </p:txBody>
      </p:sp>
      <p:sp>
        <p:nvSpPr>
          <p:cNvPr id="6383" name="Google Shape;6383;p1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96"/>
        <p:cNvGrpSpPr/>
        <p:nvPr/>
      </p:nvGrpSpPr>
      <p:grpSpPr>
        <a:xfrm>
          <a:off x="0" y="0"/>
          <a:ext cx="0" cy="0"/>
          <a:chOff x="0" y="0"/>
          <a:chExt cx="0" cy="0"/>
        </a:xfrm>
      </p:grpSpPr>
      <p:sp>
        <p:nvSpPr>
          <p:cNvPr id="6397" name="Google Shape;6397;p20"/>
          <p:cNvSpPr txBox="1">
            <a:spLocks noGrp="1"/>
          </p:cNvSpPr>
          <p:nvPr>
            <p:ph type="title"/>
          </p:nvPr>
        </p:nvSpPr>
        <p:spPr>
          <a:xfrm>
            <a:off x="964023" y="879063"/>
            <a:ext cx="5534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Motivation</a:t>
            </a:r>
            <a:endParaRPr dirty="0"/>
          </a:p>
        </p:txBody>
      </p:sp>
      <p:sp>
        <p:nvSpPr>
          <p:cNvPr id="6398" name="Google Shape;6398;p20"/>
          <p:cNvSpPr txBox="1">
            <a:spLocks noGrp="1"/>
          </p:cNvSpPr>
          <p:nvPr>
            <p:ph type="body" idx="1"/>
          </p:nvPr>
        </p:nvSpPr>
        <p:spPr>
          <a:xfrm>
            <a:off x="102636" y="2498002"/>
            <a:ext cx="11532637" cy="395811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r>
              <a:rPr lang="en-US" sz="2000" dirty="0">
                <a:latin typeface="Calibri" panose="020F0502020204030204" pitchFamily="34" charset="0"/>
                <a:cs typeface="Calibri" panose="020F0502020204030204" pitchFamily="34" charset="0"/>
              </a:rPr>
              <a:t>     A document management system or DMS is a system or process, which is used to capture, track, and store e-documents, such as PDFs, word processing files, and digital images of paper-based content. The study offers an analysis of various end-users who utilize DMS, and the latest developments by companies, which is driving the growth of the market. As unorganized content makes it difficult for larger organizations to extract business-related information and use available data, DMS proves very effective in overcoming these challenges.</a:t>
            </a:r>
            <a:endParaRPr sz="1800" dirty="0">
              <a:latin typeface="Calibri" panose="020F0502020204030204" pitchFamily="34" charset="0"/>
              <a:cs typeface="Calibri" panose="020F0502020204030204" pitchFamily="34" charset="0"/>
            </a:endParaRPr>
          </a:p>
        </p:txBody>
      </p:sp>
      <p:sp>
        <p:nvSpPr>
          <p:cNvPr id="6399" name="Google Shape;6399;p20"/>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pic>
        <p:nvPicPr>
          <p:cNvPr id="15" name="Picture Placeholder 14">
            <a:extLst>
              <a:ext uri="{FF2B5EF4-FFF2-40B4-BE49-F238E27FC236}">
                <a16:creationId xmlns:a16="http://schemas.microsoft.com/office/drawing/2014/main" id="{600FF1C6-2460-4B35-9D6C-C4220FE1E6CB}"/>
              </a:ext>
            </a:extLst>
          </p:cNvPr>
          <p:cNvPicPr>
            <a:picLocks noGrp="1" noChangeAspect="1"/>
          </p:cNvPicPr>
          <p:nvPr>
            <p:ph type="pic" idx="2"/>
          </p:nvPr>
        </p:nvPicPr>
        <p:blipFill>
          <a:blip r:embed="rId3"/>
          <a:srcRect l="25500" r="25500"/>
          <a:stretch>
            <a:fillRect/>
          </a:stretch>
        </p:blipFill>
        <p:spPr>
          <a:xfrm>
            <a:off x="9166980" y="4319037"/>
            <a:ext cx="1777830" cy="201318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89"/>
        <p:cNvGrpSpPr/>
        <p:nvPr/>
      </p:nvGrpSpPr>
      <p:grpSpPr>
        <a:xfrm>
          <a:off x="0" y="0"/>
          <a:ext cx="0" cy="0"/>
          <a:chOff x="0" y="0"/>
          <a:chExt cx="0" cy="0"/>
        </a:xfrm>
      </p:grpSpPr>
      <p:sp>
        <p:nvSpPr>
          <p:cNvPr id="6390" name="Google Shape;6390;p19"/>
          <p:cNvSpPr txBox="1">
            <a:spLocks noGrp="1"/>
          </p:cNvSpPr>
          <p:nvPr>
            <p:ph type="ctrTitle"/>
          </p:nvPr>
        </p:nvSpPr>
        <p:spPr>
          <a:xfrm>
            <a:off x="2384850" y="838637"/>
            <a:ext cx="6461700" cy="1151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solidFill>
                  <a:schemeClr val="bg1"/>
                </a:solidFill>
              </a:rPr>
              <a:t>Industry</a:t>
            </a:r>
            <a:endParaRPr sz="3600" b="1" dirty="0">
              <a:solidFill>
                <a:schemeClr val="bg1"/>
              </a:solidFill>
            </a:endParaRPr>
          </a:p>
        </p:txBody>
      </p:sp>
      <p:sp>
        <p:nvSpPr>
          <p:cNvPr id="6391" name="Google Shape;6391;p19"/>
          <p:cNvSpPr txBox="1">
            <a:spLocks noGrp="1"/>
          </p:cNvSpPr>
          <p:nvPr>
            <p:ph type="body" idx="1"/>
          </p:nvPr>
        </p:nvSpPr>
        <p:spPr>
          <a:xfrm>
            <a:off x="1149113" y="2406314"/>
            <a:ext cx="6045600" cy="4922700"/>
          </a:xfrm>
          <a:prstGeom prst="rect">
            <a:avLst/>
          </a:prstGeom>
          <a:noFill/>
          <a:ln>
            <a:noFill/>
          </a:ln>
        </p:spPr>
        <p:txBody>
          <a:bodyPr spcFirstLastPara="1" wrap="square" lIns="0" tIns="0" rIns="0" bIns="0" anchor="t" anchorCtr="0">
            <a:noAutofit/>
          </a:bodyPr>
          <a:lstStyle/>
          <a:p>
            <a:r>
              <a:rPr lang="en-IN" dirty="0" err="1">
                <a:solidFill>
                  <a:schemeClr val="tx1"/>
                </a:solidFill>
              </a:rPr>
              <a:t>Tiruppur</a:t>
            </a:r>
            <a:r>
              <a:rPr lang="en-IN" dirty="0">
                <a:solidFill>
                  <a:schemeClr val="tx1"/>
                </a:solidFill>
              </a:rPr>
              <a:t> District Judiciary</a:t>
            </a:r>
            <a:endParaRPr lang="en-US" b="1" dirty="0">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16"/>
        <p:cNvGrpSpPr/>
        <p:nvPr/>
      </p:nvGrpSpPr>
      <p:grpSpPr>
        <a:xfrm>
          <a:off x="0" y="0"/>
          <a:ext cx="0" cy="0"/>
          <a:chOff x="0" y="0"/>
          <a:chExt cx="0" cy="0"/>
        </a:xfrm>
      </p:grpSpPr>
      <p:sp>
        <p:nvSpPr>
          <p:cNvPr id="6417" name="Google Shape;6417;p22"/>
          <p:cNvSpPr txBox="1">
            <a:spLocks noGrp="1"/>
          </p:cNvSpPr>
          <p:nvPr>
            <p:ph type="ctrTitle"/>
          </p:nvPr>
        </p:nvSpPr>
        <p:spPr>
          <a:xfrm>
            <a:off x="2865150" y="782654"/>
            <a:ext cx="6461700" cy="1151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solidFill>
                  <a:schemeClr val="bg1"/>
                </a:solidFill>
              </a:rPr>
              <a:t>Objective</a:t>
            </a:r>
            <a:endParaRPr sz="3600" b="1" dirty="0">
              <a:solidFill>
                <a:schemeClr val="bg1"/>
              </a:solidFill>
            </a:endParaRPr>
          </a:p>
        </p:txBody>
      </p:sp>
      <p:sp>
        <p:nvSpPr>
          <p:cNvPr id="6418" name="Google Shape;6418;p22"/>
          <p:cNvSpPr txBox="1">
            <a:spLocks noGrp="1"/>
          </p:cNvSpPr>
          <p:nvPr>
            <p:ph type="body" idx="1"/>
          </p:nvPr>
        </p:nvSpPr>
        <p:spPr>
          <a:xfrm>
            <a:off x="691911" y="2407163"/>
            <a:ext cx="9814357" cy="4030959"/>
          </a:xfrm>
          <a:prstGeom prst="rect">
            <a:avLst/>
          </a:prstGeom>
          <a:noFill/>
          <a:ln>
            <a:noFill/>
          </a:ln>
        </p:spPr>
        <p:txBody>
          <a:bodyPr spcFirstLastPara="1" wrap="square" lIns="0" tIns="0" rIns="0" bIns="0" anchor="t" anchorCtr="0">
            <a:noAutofit/>
          </a:bodyPr>
          <a:lstStyle/>
          <a:p>
            <a:pPr marL="127000" lvl="0" indent="0" algn="l" rtl="0">
              <a:lnSpc>
                <a:spcPct val="120000"/>
              </a:lnSpc>
              <a:spcBef>
                <a:spcPts val="1000"/>
              </a:spcBef>
              <a:spcAft>
                <a:spcPts val="0"/>
              </a:spcAft>
              <a:buSzPts val="2000"/>
            </a:pPr>
            <a:r>
              <a:rPr lang="en-US" dirty="0">
                <a:solidFill>
                  <a:schemeClr val="tx1"/>
                </a:solidFill>
                <a:latin typeface="Calibri" panose="020F0502020204030204" pitchFamily="34" charset="0"/>
                <a:cs typeface="Calibri" panose="020F0502020204030204" pitchFamily="34" charset="0"/>
              </a:rPr>
              <a:t>1. Feeding provision for each communication (either Circulars, Official Memorandum, Transfer Orders, etc.,) . </a:t>
            </a:r>
          </a:p>
          <a:p>
            <a:pPr marL="127000" lvl="0" indent="0" algn="l" rtl="0">
              <a:lnSpc>
                <a:spcPct val="120000"/>
              </a:lnSpc>
              <a:spcBef>
                <a:spcPts val="1000"/>
              </a:spcBef>
              <a:spcAft>
                <a:spcPts val="0"/>
              </a:spcAft>
              <a:buSzPts val="2000"/>
            </a:pPr>
            <a:r>
              <a:rPr lang="en-US" dirty="0">
                <a:solidFill>
                  <a:schemeClr val="tx1"/>
                </a:solidFill>
                <a:latin typeface="Calibri" panose="020F0502020204030204" pitchFamily="34" charset="0"/>
                <a:cs typeface="Calibri" panose="020F0502020204030204" pitchFamily="34" charset="0"/>
              </a:rPr>
              <a:t>2. Tracking of files using unique code (Bar Code).</a:t>
            </a:r>
          </a:p>
          <a:p>
            <a:pPr marL="127000" lvl="0" indent="0" algn="l" rtl="0">
              <a:lnSpc>
                <a:spcPct val="120000"/>
              </a:lnSpc>
              <a:spcBef>
                <a:spcPts val="1000"/>
              </a:spcBef>
              <a:spcAft>
                <a:spcPts val="0"/>
              </a:spcAft>
              <a:buSzPts val="2000"/>
            </a:pPr>
            <a:r>
              <a:rPr lang="en-US" dirty="0">
                <a:solidFill>
                  <a:schemeClr val="tx1"/>
                </a:solidFill>
                <a:latin typeface="Calibri" panose="020F0502020204030204" pitchFamily="34" charset="0"/>
                <a:cs typeface="Calibri" panose="020F0502020204030204" pitchFamily="34" charset="0"/>
              </a:rPr>
              <a:t> 3. Separate Module for High Court to District Court communication.</a:t>
            </a:r>
          </a:p>
          <a:p>
            <a:pPr marL="127000" lvl="0" indent="0" algn="l" rtl="0">
              <a:lnSpc>
                <a:spcPct val="120000"/>
              </a:lnSpc>
              <a:spcBef>
                <a:spcPts val="1000"/>
              </a:spcBef>
              <a:spcAft>
                <a:spcPts val="0"/>
              </a:spcAft>
              <a:buSzPts val="2000"/>
            </a:pPr>
            <a:r>
              <a:rPr lang="en-US" dirty="0">
                <a:solidFill>
                  <a:schemeClr val="tx1"/>
                </a:solidFill>
                <a:latin typeface="Calibri" panose="020F0502020204030204" pitchFamily="34" charset="0"/>
                <a:cs typeface="Calibri" panose="020F0502020204030204" pitchFamily="34" charset="0"/>
              </a:rPr>
              <a:t> 4. Separate Module for District Court to other subordinate Court communication. </a:t>
            </a:r>
          </a:p>
          <a:p>
            <a:pPr marL="127000" lvl="0" indent="0" algn="l" rtl="0">
              <a:lnSpc>
                <a:spcPct val="120000"/>
              </a:lnSpc>
              <a:spcBef>
                <a:spcPts val="1000"/>
              </a:spcBef>
              <a:spcAft>
                <a:spcPts val="0"/>
              </a:spcAft>
              <a:buSzPts val="2000"/>
            </a:pPr>
            <a:r>
              <a:rPr lang="en-US" dirty="0">
                <a:solidFill>
                  <a:schemeClr val="tx1"/>
                </a:solidFill>
                <a:latin typeface="Calibri" panose="020F0502020204030204" pitchFamily="34" charset="0"/>
                <a:cs typeface="Calibri" panose="020F0502020204030204" pitchFamily="34" charset="0"/>
              </a:rPr>
              <a:t>5. Separate Module for other subordinate Court to District Court communication. </a:t>
            </a:r>
          </a:p>
          <a:p>
            <a:pPr marL="127000" lvl="0" indent="0" algn="l" rtl="0">
              <a:lnSpc>
                <a:spcPct val="120000"/>
              </a:lnSpc>
              <a:spcBef>
                <a:spcPts val="1000"/>
              </a:spcBef>
              <a:spcAft>
                <a:spcPts val="0"/>
              </a:spcAft>
              <a:buSzPts val="2000"/>
            </a:pPr>
            <a:r>
              <a:rPr lang="en-US" dirty="0">
                <a:solidFill>
                  <a:schemeClr val="tx1"/>
                </a:solidFill>
                <a:latin typeface="Calibri" panose="020F0502020204030204" pitchFamily="34" charset="0"/>
                <a:cs typeface="Calibri" panose="020F0502020204030204" pitchFamily="34" charset="0"/>
              </a:rPr>
              <a:t>6. Reminders and alert notifications</a:t>
            </a:r>
          </a:p>
          <a:p>
            <a:pPr marL="127000" lvl="0" indent="0" algn="l" rtl="0">
              <a:lnSpc>
                <a:spcPct val="120000"/>
              </a:lnSpc>
              <a:spcBef>
                <a:spcPts val="1000"/>
              </a:spcBef>
              <a:spcAft>
                <a:spcPts val="0"/>
              </a:spcAft>
              <a:buSzPts val="2000"/>
            </a:pPr>
            <a:r>
              <a:rPr lang="en-US" dirty="0">
                <a:solidFill>
                  <a:schemeClr val="tx1"/>
                </a:solidFill>
                <a:latin typeface="Calibri" panose="020F0502020204030204" pitchFamily="34" charset="0"/>
                <a:cs typeface="Calibri" panose="020F0502020204030204" pitchFamily="34" charset="0"/>
              </a:rPr>
              <a:t>7. Status Tracking provision for each letter. </a:t>
            </a:r>
          </a:p>
          <a:p>
            <a:pPr marL="127000" lvl="0" indent="0" algn="l" rtl="0">
              <a:lnSpc>
                <a:spcPct val="120000"/>
              </a:lnSpc>
              <a:spcBef>
                <a:spcPts val="1000"/>
              </a:spcBef>
              <a:spcAft>
                <a:spcPts val="0"/>
              </a:spcAft>
              <a:buSzPts val="2000"/>
            </a:pPr>
            <a:r>
              <a:rPr lang="en-US" dirty="0">
                <a:solidFill>
                  <a:schemeClr val="tx1"/>
                </a:solidFill>
                <a:latin typeface="Calibri" panose="020F0502020204030204" pitchFamily="34" charset="0"/>
                <a:cs typeface="Calibri" panose="020F0502020204030204" pitchFamily="34" charset="0"/>
              </a:rPr>
              <a:t>8. Report generation module for various statements based on requirements.</a:t>
            </a:r>
            <a:endParaRPr dirty="0">
              <a:solidFill>
                <a:schemeClr val="tx1"/>
              </a:solidFill>
              <a:latin typeface="Calibri" panose="020F0502020204030204" pitchFamily="34" charset="0"/>
              <a:ea typeface="Franklin Gothic"/>
              <a:cs typeface="Calibri" panose="020F0502020204030204" pitchFamily="34" charset="0"/>
              <a:sym typeface="Franklin Gothic"/>
            </a:endParaRPr>
          </a:p>
        </p:txBody>
      </p:sp>
      <p:pic>
        <p:nvPicPr>
          <p:cNvPr id="3" name="Picture 2">
            <a:extLst>
              <a:ext uri="{FF2B5EF4-FFF2-40B4-BE49-F238E27FC236}">
                <a16:creationId xmlns:a16="http://schemas.microsoft.com/office/drawing/2014/main" id="{016A29DE-E754-4A0C-8388-487A172F3BD2}"/>
              </a:ext>
            </a:extLst>
          </p:cNvPr>
          <p:cNvPicPr>
            <a:picLocks noChangeAspect="1"/>
          </p:cNvPicPr>
          <p:nvPr/>
        </p:nvPicPr>
        <p:blipFill>
          <a:blip r:embed="rId3"/>
          <a:stretch>
            <a:fillRect/>
          </a:stretch>
        </p:blipFill>
        <p:spPr>
          <a:xfrm>
            <a:off x="9033114" y="3643410"/>
            <a:ext cx="2466975" cy="1847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23"/>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20B8A760-EDBF-4D41-BAE3-66CD42939C36}"/>
              </a:ext>
            </a:extLst>
          </p:cNvPr>
          <p:cNvPicPr>
            <a:picLocks noGrp="1" noChangeAspect="1"/>
          </p:cNvPicPr>
          <p:nvPr>
            <p:ph type="pic" idx="2"/>
          </p:nvPr>
        </p:nvPicPr>
        <p:blipFill>
          <a:blip r:embed="rId3"/>
          <a:srcRect l="6171" r="6171"/>
          <a:stretch>
            <a:fillRect/>
          </a:stretch>
        </p:blipFill>
        <p:spPr>
          <a:xfrm>
            <a:off x="7147962" y="2468209"/>
            <a:ext cx="4689475" cy="3451225"/>
          </a:xfrm>
          <a:prstGeom prst="rect">
            <a:avLst/>
          </a:prstGeom>
          <a:noFill/>
          <a:ln>
            <a:noFill/>
          </a:ln>
        </p:spPr>
      </p:pic>
      <p:sp>
        <p:nvSpPr>
          <p:cNvPr id="6424" name="Google Shape;6424;p23"/>
          <p:cNvSpPr txBox="1">
            <a:spLocks noGrp="1"/>
          </p:cNvSpPr>
          <p:nvPr>
            <p:ph type="title"/>
          </p:nvPr>
        </p:nvSpPr>
        <p:spPr>
          <a:xfrm>
            <a:off x="971550" y="1095785"/>
            <a:ext cx="5534400" cy="61080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sz="4400" dirty="0">
                <a:latin typeface="+mj-lt"/>
              </a:rPr>
              <a:t>Literature survey and references</a:t>
            </a:r>
            <a:endParaRPr dirty="0"/>
          </a:p>
        </p:txBody>
      </p:sp>
      <p:sp>
        <p:nvSpPr>
          <p:cNvPr id="6425" name="Google Shape;6425;p23"/>
          <p:cNvSpPr txBox="1">
            <a:spLocks noGrp="1"/>
          </p:cNvSpPr>
          <p:nvPr>
            <p:ph type="body" idx="1"/>
          </p:nvPr>
        </p:nvSpPr>
        <p:spPr>
          <a:xfrm>
            <a:off x="971550" y="2289363"/>
            <a:ext cx="6024000" cy="28773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dirty="0">
                <a:solidFill>
                  <a:schemeClr val="tx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https://www.mordorintelligence.com/industry-reports/document-management-systems-market</a:t>
            </a:r>
            <a:endParaRPr lang="en-IN"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chemeClr val="lt2"/>
              </a:buClr>
              <a:buSzPts val="1800"/>
              <a:buNone/>
            </a:pPr>
            <a:endParaRPr lang="en-IN"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chemeClr val="lt2"/>
              </a:buClr>
              <a:buSzPts val="1800"/>
              <a:buNone/>
            </a:pPr>
            <a:r>
              <a:rPr lang="en-IN" dirty="0">
                <a:solidFill>
                  <a:schemeClr val="tx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https://www.aiim.org/what-is-document-imaging</a:t>
            </a:r>
            <a:endParaRPr lang="en-IN"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chemeClr val="lt2"/>
              </a:buClr>
              <a:buSzPts val="1800"/>
              <a:buNone/>
            </a:pPr>
            <a:endParaRPr lang="en-IN"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chemeClr val="lt2"/>
              </a:buClr>
              <a:buSzPts val="1800"/>
              <a:buNone/>
            </a:pPr>
            <a:r>
              <a:rPr lang="en-IN" dirty="0">
                <a:solidFill>
                  <a:schemeClr val="tx1"/>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https://blog.bit.ai/document-management/</a:t>
            </a:r>
            <a:endParaRPr lang="en-IN"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chemeClr val="lt2"/>
              </a:buClr>
              <a:buSzPts val="1800"/>
              <a:buNone/>
            </a:pPr>
            <a:endParaRPr lang="en-IN"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chemeClr val="lt2"/>
              </a:buClr>
              <a:buSzPts val="1800"/>
              <a:buNone/>
            </a:pPr>
            <a:r>
              <a:rPr lang="en-IN" dirty="0">
                <a:solidFill>
                  <a:schemeClr val="tx1"/>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https://www.academia.edu/38513329/Challenges_and_opportunities_brought_by_the_use_of_the_Document_Management_System_at_the</a:t>
            </a:r>
            <a:endParaRPr lang="en-IN"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chemeClr val="lt2"/>
              </a:buClr>
              <a:buSzPts val="1800"/>
              <a:buNone/>
            </a:pPr>
            <a:endParaRPr lang="en-IN"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chemeClr val="lt2"/>
              </a:buClr>
              <a:buSzPts val="1800"/>
              <a:buNone/>
            </a:pPr>
            <a:r>
              <a:rPr lang="en-IN" dirty="0">
                <a:solidFill>
                  <a:schemeClr val="tx1"/>
                </a:solidFill>
                <a:latin typeface="Calibri" panose="020F0502020204030204" pitchFamily="34" charset="0"/>
                <a:cs typeface="Calibri" panose="020F0502020204030204" pitchFamily="34" charset="0"/>
              </a:rPr>
              <a:t>https://www.dotcompliance.com/blog/</a:t>
            </a:r>
            <a:endParaRPr dirty="0">
              <a:solidFill>
                <a:schemeClr val="tx1"/>
              </a:solidFill>
              <a:latin typeface="Calibri" panose="020F0502020204030204" pitchFamily="34" charset="0"/>
              <a:cs typeface="Calibri" panose="020F0502020204030204" pitchFamily="34" charset="0"/>
            </a:endParaRPr>
          </a:p>
        </p:txBody>
      </p:sp>
      <p:sp>
        <p:nvSpPr>
          <p:cNvPr id="6426" name="Google Shape;6426;p2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8</a:t>
            </a:fld>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82</TotalTime>
  <Words>473</Words>
  <Application>Microsoft Office PowerPoint</Application>
  <PresentationFormat>Widescreen</PresentationFormat>
  <Paragraphs>54</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Franklin Gothic</vt:lpstr>
      <vt:lpstr>Libre Franklin</vt:lpstr>
      <vt:lpstr>Noto Sans Symbols</vt:lpstr>
      <vt:lpstr>Wingdings 3</vt:lpstr>
      <vt:lpstr>Ion Boardroom</vt:lpstr>
      <vt:lpstr>Document Management System</vt:lpstr>
      <vt:lpstr>Team Members</vt:lpstr>
      <vt:lpstr>OUTLINE</vt:lpstr>
      <vt:lpstr>Problem statement</vt:lpstr>
      <vt:lpstr>Motivation</vt:lpstr>
      <vt:lpstr>Industry</vt:lpstr>
      <vt:lpstr>Objective</vt:lpstr>
      <vt:lpstr>Literature survey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Management system</dc:title>
  <dc:creator>Win</dc:creator>
  <cp:lastModifiedBy>Darwin Debbarma</cp:lastModifiedBy>
  <cp:revision>14</cp:revision>
  <dcterms:modified xsi:type="dcterms:W3CDTF">2022-03-09T03:55:32Z</dcterms:modified>
</cp:coreProperties>
</file>