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4665"/>
  </p:normalViewPr>
  <p:slideViewPr>
    <p:cSldViewPr snapToGrid="0">
      <p:cViewPr varScale="1">
        <p:scale>
          <a:sx n="262" d="100"/>
          <a:sy n="262" d="100"/>
        </p:scale>
        <p:origin x="208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b262fc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b262fc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b262fc4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b262fc4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b262fc4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b262fc4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b262fc4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b262fc4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cb262fc4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cb262fc4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098eca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098eca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98eca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98eca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262fc4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262fc4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262fc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262fc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develop a model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our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 about our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of Communication: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OSI/ISO model  (Open Systems Interconnect)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TCP/IP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of Computation:  (Machine &lt;-&gt; Language)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Turing Machine, Linear Bounded Automata, Pushdown Automata, and Finite State Automata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Sequential Circuits, and Combinational Logic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Universal Computer and Machines: Theoretical to Abstract to Physical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2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025689" y="3929118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3" name="Google Shape;183;p23"/>
          <p:cNvCxnSpPr/>
          <p:nvPr/>
        </p:nvCxnSpPr>
        <p:spPr>
          <a:xfrm rot="10800000" flipH="1">
            <a:off x="7585225" y="2747525"/>
            <a:ext cx="631500" cy="14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6" name="Google Shape;186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4" name="Google Shape;194;p23"/>
              <p:cNvCxnSpPr>
                <a:endCxn id="19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5" name="Google Shape;195;p23"/>
              <p:cNvCxnSpPr>
                <a:stCxn id="190" idx="6"/>
                <a:endCxn id="19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23"/>
              <p:cNvCxnSpPr>
                <a:stCxn id="191" idx="7"/>
                <a:endCxn id="192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23"/>
              <p:cNvCxnSpPr>
                <a:stCxn id="192" idx="3"/>
                <a:endCxn id="19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23"/>
              <p:cNvCxnSpPr>
                <a:stCxn id="192" idx="4"/>
                <a:endCxn id="19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23"/>
              <p:cNvCxnSpPr>
                <a:stCxn id="193" idx="2"/>
                <a:endCxn id="19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23"/>
              <p:cNvCxnSpPr>
                <a:stCxn id="192" idx="6"/>
                <a:endCxn id="188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01" name="Google Shape;201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11" name="Google Shape;211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" name="Google Shape;219;p24"/>
              <p:cNvCxnSpPr>
                <a:endCxn id="21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0" name="Google Shape;220;p24"/>
              <p:cNvCxnSpPr>
                <a:stCxn id="215" idx="6"/>
                <a:endCxn id="21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1" name="Google Shape;221;p24"/>
              <p:cNvCxnSpPr>
                <a:stCxn id="216" idx="7"/>
                <a:endCxn id="21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24"/>
              <p:cNvCxnSpPr>
                <a:stCxn id="217" idx="3"/>
                <a:endCxn id="21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24"/>
              <p:cNvCxnSpPr>
                <a:stCxn id="217" idx="4"/>
                <a:endCxn id="21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24"/>
              <p:cNvCxnSpPr>
                <a:stCxn id="218" idx="2"/>
                <a:endCxn id="21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5" name="Google Shape;225;p24"/>
              <p:cNvCxnSpPr>
                <a:stCxn id="217" idx="6"/>
                <a:endCxn id="21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26" name="Google Shape;226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7110901" y="295150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8" name="Google Shape;248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1024065" y="391939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8" name="Google Shape;268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5"/>
              <p:cNvCxnSpPr>
                <a:endCxn id="272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7" name="Google Shape;277;p25"/>
              <p:cNvCxnSpPr>
                <a:stCxn id="272" idx="6"/>
                <a:endCxn id="273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8" name="Google Shape;278;p25"/>
              <p:cNvCxnSpPr>
                <a:stCxn id="273" idx="7"/>
                <a:endCxn id="274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9" name="Google Shape;279;p25"/>
              <p:cNvCxnSpPr>
                <a:stCxn id="274" idx="3"/>
                <a:endCxn id="273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0" name="Google Shape;280;p25"/>
              <p:cNvCxnSpPr>
                <a:stCxn id="274" idx="4"/>
                <a:endCxn id="275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1" name="Google Shape;281;p25"/>
              <p:cNvCxnSpPr>
                <a:stCxn id="275" idx="2"/>
                <a:endCxn id="273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2" name="Google Shape;282;p25"/>
              <p:cNvCxnSpPr>
                <a:stCxn id="274" idx="6"/>
                <a:endCxn id="270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83" name="Google Shape;283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7" name="Google Shape;297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020825" y="3948574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9" name="Google Shape;309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9" name="Google Shape;319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" name="Google Shape;327;p26"/>
              <p:cNvCxnSpPr>
                <a:endCxn id="32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8" name="Google Shape;328;p26"/>
              <p:cNvCxnSpPr>
                <a:stCxn id="323" idx="6"/>
                <a:endCxn id="32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9" name="Google Shape;329;p26"/>
              <p:cNvCxnSpPr>
                <a:stCxn id="324" idx="7"/>
                <a:endCxn id="325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0" name="Google Shape;330;p26"/>
              <p:cNvCxnSpPr>
                <a:stCxn id="325" idx="3"/>
                <a:endCxn id="32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1" name="Google Shape;331;p26"/>
              <p:cNvCxnSpPr>
                <a:stCxn id="325" idx="4"/>
                <a:endCxn id="32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2" name="Google Shape;332;p26"/>
              <p:cNvCxnSpPr>
                <a:stCxn id="326" idx="2"/>
                <a:endCxn id="32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333;p26"/>
              <p:cNvCxnSpPr>
                <a:stCxn id="325" idx="6"/>
                <a:endCxn id="321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4" name="Google Shape;334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69438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9" name="Google Shape;349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0" name="Google Shape;360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832" y="404132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 Header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⇒ Z  by going through B to C to D to … to Y and then finally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0277BBD-F5ED-1D40-AACA-98886E36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6512225" y="244200"/>
          <a:ext cx="2441100" cy="19810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8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⊕ 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821650" y="304850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 A || 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1"/>
          <p:cNvGraphicFramePr/>
          <p:nvPr/>
        </p:nvGraphicFramePr>
        <p:xfrm>
          <a:off x="1022375" y="2498800"/>
          <a:ext cx="4429700" cy="1905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4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FA(Q, </a:t>
            </a:r>
            <a:r>
              <a:rPr lang="en" dirty="0" err="1"/>
              <a:t>Σ</a:t>
            </a:r>
            <a:r>
              <a:rPr lang="en" dirty="0"/>
              <a:t>, 𝛅, q0, F)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 = { N, W, R, B, T }        // New, Waiting (Ready),  Running, Blocked, Terminated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Σ</a:t>
            </a:r>
            <a:r>
              <a:rPr lang="en" dirty="0"/>
              <a:t> = { a, d, </a:t>
            </a:r>
            <a:r>
              <a:rPr lang="en" dirty="0" err="1"/>
              <a:t>i</a:t>
            </a:r>
            <a:r>
              <a:rPr lang="en" dirty="0"/>
              <a:t>, t, r, e}            // admit, dispatch, interrupt, trap, resume, exit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q0 : 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 : { T 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𝛅 : Q x </a:t>
            </a:r>
            <a:r>
              <a:rPr lang="en" dirty="0" err="1"/>
              <a:t>Σ</a:t>
            </a:r>
            <a:r>
              <a:rPr lang="en" dirty="0"/>
              <a:t> -&gt; Q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2"/>
          <p:cNvSpPr/>
          <p:nvPr/>
        </p:nvSpPr>
        <p:spPr>
          <a:xfrm>
            <a:off x="3158519" y="2009319"/>
            <a:ext cx="5818200" cy="25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2" name="Google Shape;132;p22"/>
          <p:cNvCxnSpPr>
            <a:endCxn id="128" idx="2"/>
          </p:cNvCxnSpPr>
          <p:nvPr/>
        </p:nvCxnSpPr>
        <p:spPr>
          <a:xfrm rot="10800000" flipH="1">
            <a:off x="3352927" y="3026887"/>
            <a:ext cx="387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stCxn id="128" idx="6"/>
            <a:endCxn id="129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>
            <a:stCxn id="129" idx="7"/>
            <a:endCxn id="130" idx="1"/>
          </p:cNvCxnSpPr>
          <p:nvPr/>
        </p:nvCxnSpPr>
        <p:spPr>
          <a:xfrm rot="-5400000" flipH="1">
            <a:off x="6321669" y="2059749"/>
            <a:ext cx="600" cy="1503000"/>
          </a:xfrm>
          <a:prstGeom prst="curvedConnector3">
            <a:avLst>
              <a:gd name="adj1" fmla="val -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>
            <a:stCxn id="130" idx="3"/>
            <a:endCxn id="129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name="adj1" fmla="val 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0" idx="4"/>
            <a:endCxn id="131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31" idx="2"/>
            <a:endCxn id="129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2"/>
          <p:cNvCxnSpPr>
            <a:stCxn id="130" idx="6"/>
            <a:endCxn id="126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1935225" y="37945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" name="Google Shape;156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flipH="1">
            <a:off x="8216094" y="1133266"/>
            <a:ext cx="306065" cy="284855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867</Words>
  <Application>Microsoft Macintosh PowerPoint</Application>
  <PresentationFormat>On-screen Show (16:9)</PresentationFormat>
  <Paragraphs>243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Models of Computation and Communication</vt:lpstr>
      <vt:lpstr>PowerPoint Presentation</vt:lpstr>
      <vt:lpstr>IPv4 Packet Header</vt:lpstr>
      <vt:lpstr>PowerPoint Presentation</vt:lpstr>
      <vt:lpstr>The Layers Simplified</vt:lpstr>
      <vt:lpstr>Models of Computation</vt:lpstr>
      <vt:lpstr>Combinational Logic</vt:lpstr>
      <vt:lpstr>Sequential Circuits</vt:lpstr>
      <vt:lpstr>Finite State Machine</vt:lpstr>
      <vt:lpstr>Pushdown Automata</vt:lpstr>
      <vt:lpstr>Turing Machine</vt:lpstr>
      <vt:lpstr>Linear Bounded Automata</vt:lpstr>
      <vt:lpstr>Universal Computer</vt:lpstr>
      <vt:lpstr>Theoretical to the Abstract</vt:lpstr>
      <vt:lpstr>Physical Architecture: MIPS Microarchitecture</vt:lpstr>
      <vt:lpstr>Physical Architecture: ARM (7&amp;9) Microarchitectures </vt:lpstr>
      <vt:lpstr>Physical Architectures: 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6</cp:revision>
  <dcterms:modified xsi:type="dcterms:W3CDTF">2024-09-06T21:48:09Z</dcterms:modified>
</cp:coreProperties>
</file>