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7" r:id="rId9"/>
    <p:sldId id="278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Source Code Pro" panose="020B050903040302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5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D23C1A-B480-4483-AE53-D13E6ADE7790}">
  <a:tblStyle styleId="{3ED23C1A-B480-4483-AE53-D13E6ADE779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90"/>
    <p:restoredTop sz="94789"/>
  </p:normalViewPr>
  <p:slideViewPr>
    <p:cSldViewPr snapToGrid="0">
      <p:cViewPr varScale="1">
        <p:scale>
          <a:sx n="138" d="100"/>
          <a:sy n="138" d="100"/>
        </p:scale>
        <p:origin x="192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0eddb1a8c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0eddb1a8c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0eddb1a8c7_0_9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0eddb1a8c7_0_9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g10eddb1a8c7_0_9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6" name="Google Shape;676;g10eddb1a8c7_0_9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10eddb1a8c7_0_10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10eddb1a8c7_0_10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10f21c08206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3" name="Google Shape;703;g10f21c08206_0_3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10eddb1a8c7_0_1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10eddb1a8c7_0_1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10eddb1a8c7_0_10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10eddb1a8c7_0_10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0eddb1a8c7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10eddb1a8c7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f349249ffe_0_9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f349249ffe_0_9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1" name="Google Shape;981;gf8f025f8c0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2" name="Google Shape;982;gf8f025f8c0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f8f025f8c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f8f025f8c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0eddb1a8c7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0eddb1a8c7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f8f025f8c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f8f025f8c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Google Shape;1128;gf8f025f8c0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9" name="Google Shape;1129;gf8f025f8c0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eddb1a8c7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eddb1a8c7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f21c0820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f21c0820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1bcb9d487_0_2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1bcb9d487_0_2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f349249ffe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f349249ffe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1713817e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1713817e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56759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10ed4b2c5d7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10ed4b2c5d7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Mathematical Operations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Base 2: the native base for computer systems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Glyphs:  0, 1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On a computer, we are limited to a certain number of </a:t>
            </a:r>
            <a:r>
              <a:rPr lang="en" strike="sngStrike" dirty="0"/>
              <a:t>digits</a:t>
            </a:r>
            <a:r>
              <a:rPr lang="en" dirty="0"/>
              <a:t>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Recall, the results are summarized via the use of status flags.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For unsigned operations: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Zero  (Z)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final carry (C)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For signed values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final value is Negative (S)</a:t>
            </a:r>
            <a:endParaRPr dirty="0"/>
          </a:p>
          <a:p>
            <a:pPr marL="1371600" lvl="2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dirty="0"/>
              <a:t>the calculation resulted in an overflow (V) [ used when singed numbers are involved]</a:t>
            </a:r>
            <a:endParaRPr dirty="0"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64" name="Google Shape;66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endParaRPr lang="en"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r>
              <a:rPr lang="en" sz="1331" dirty="0"/>
              <a:t>Use 1's complement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Divide the number range in half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Encode a positive and a negative value for each number 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ease to compute</a:t>
            </a:r>
            <a:endParaRPr sz="1331" dirty="0"/>
          </a:p>
          <a:p>
            <a:pPr marL="914400" lvl="1" indent="-313150" algn="l" rtl="0">
              <a:lnSpc>
                <a:spcPts val="1297"/>
              </a:lnSpc>
              <a:spcBef>
                <a:spcPts val="0"/>
              </a:spcBef>
              <a:spcAft>
                <a:spcPts val="0"/>
              </a:spcAft>
              <a:buSzPts val="1332"/>
              <a:buChar char="○"/>
            </a:pPr>
            <a:r>
              <a:rPr lang="en" sz="1331" dirty="0"/>
              <a:t>positive and negative representations for zero</a:t>
            </a:r>
            <a:br>
              <a:rPr lang="en" sz="1331" dirty="0"/>
            </a:br>
            <a:br>
              <a:rPr lang="en" sz="1331" dirty="0"/>
            </a:br>
            <a:br>
              <a:rPr lang="en" sz="1331" dirty="0"/>
            </a:br>
            <a:r>
              <a:rPr lang="en" sz="1331" dirty="0"/>
              <a:t>-7, -6, -5, -4, -3, -2, -1, -0, 0, 1, 2, 3, 4, 5, 6, 7</a:t>
            </a: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>
                <a:solidFill>
                  <a:schemeClr val="lt1"/>
                </a:solidFill>
              </a:rPr>
              <a:t>Use 2's complete to represent negative numbers</a:t>
            </a:r>
            <a:endParaRPr sz="1331" dirty="0">
              <a:solidFill>
                <a:schemeClr val="lt1"/>
              </a:solidFill>
            </a:endParaRPr>
          </a:p>
          <a:p>
            <a:pPr marL="14405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32"/>
              <a:buNone/>
            </a:pPr>
            <a:r>
              <a:rPr lang="en" sz="1296" dirty="0">
                <a:solidFill>
                  <a:schemeClr val="lt1"/>
                </a:solidFill>
              </a:rPr>
              <a:t>the predecessor of -7</a:t>
            </a:r>
            <a:endParaRPr sz="1296" dirty="0">
              <a:solidFill>
                <a:schemeClr val="lt1"/>
              </a:solidFill>
            </a:endParaRPr>
          </a:p>
        </p:txBody>
      </p:sp>
      <p:graphicFrame>
        <p:nvGraphicFramePr>
          <p:cNvPr id="665" name="Google Shape;665;p22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1111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</a:t>
                      </a:r>
                      <a:endParaRPr sz="10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66" name="Google Shape;666;p22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667" name="Google Shape;667;p22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8" name="Google Shape;668;p22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69" name="Google Shape;669;p22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0" name="Google Shape;670;p22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1" name="Google Shape;671;p22"/>
          <p:cNvSpPr/>
          <p:nvPr/>
        </p:nvSpPr>
        <p:spPr>
          <a:xfrm>
            <a:off x="8441375" y="1244100"/>
            <a:ext cx="316512" cy="185023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72" name="Google Shape;672;p22"/>
          <p:cNvSpPr txBox="1"/>
          <p:nvPr/>
        </p:nvSpPr>
        <p:spPr>
          <a:xfrm>
            <a:off x="8699243" y="1144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73" name="Google Shape;673;p22"/>
          <p:cNvSpPr/>
          <p:nvPr/>
        </p:nvSpPr>
        <p:spPr>
          <a:xfrm>
            <a:off x="6965617" y="1209175"/>
            <a:ext cx="158089" cy="2447978"/>
          </a:xfrm>
          <a:custGeom>
            <a:avLst/>
            <a:gdLst/>
            <a:ahLst/>
            <a:cxnLst/>
            <a:rect l="l" t="t" r="r" b="b"/>
            <a:pathLst>
              <a:path w="10087" h="111882" extrusionOk="0">
                <a:moveTo>
                  <a:pt x="908" y="0"/>
                </a:moveTo>
                <a:cubicBezTo>
                  <a:pt x="849" y="16689"/>
                  <a:pt x="-791" y="83681"/>
                  <a:pt x="556" y="100136"/>
                </a:cubicBezTo>
                <a:cubicBezTo>
                  <a:pt x="1903" y="116591"/>
                  <a:pt x="7408" y="115244"/>
                  <a:pt x="8989" y="98730"/>
                </a:cubicBezTo>
                <a:cubicBezTo>
                  <a:pt x="10570" y="82216"/>
                  <a:pt x="9867" y="17333"/>
                  <a:pt x="10043" y="1054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13" name="Google Shape;691;p23">
            <a:extLst>
              <a:ext uri="{FF2B5EF4-FFF2-40B4-BE49-F238E27FC236}">
                <a16:creationId xmlns:a16="http://schemas.microsoft.com/office/drawing/2014/main" id="{5DF568F2-7D0C-CD4C-B43D-39AA3DB85AB8}"/>
              </a:ext>
            </a:extLst>
          </p:cNvPr>
          <p:cNvSpPr/>
          <p:nvPr/>
        </p:nvSpPr>
        <p:spPr>
          <a:xfrm>
            <a:off x="1649185" y="4338007"/>
            <a:ext cx="2785229" cy="418421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08CCC2-A1FD-DF45-975D-A69F3A8B1663}"/>
              </a:ext>
            </a:extLst>
          </p:cNvPr>
          <p:cNvCxnSpPr/>
          <p:nvPr/>
        </p:nvCxnSpPr>
        <p:spPr>
          <a:xfrm>
            <a:off x="3226873" y="4088136"/>
            <a:ext cx="0" cy="360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679" name="Google Shape;679;p23"/>
          <p:cNvSpPr txBox="1">
            <a:spLocks noGrp="1"/>
          </p:cNvSpPr>
          <p:nvPr>
            <p:ph type="body" idx="1"/>
          </p:nvPr>
        </p:nvSpPr>
        <p:spPr>
          <a:xfrm>
            <a:off x="311700" y="113400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A technique to encode both positive and </a:t>
            </a:r>
            <a:r>
              <a:rPr lang="en" sz="1331" u="sng" dirty="0"/>
              <a:t>negative</a:t>
            </a:r>
            <a:r>
              <a:rPr lang="en" sz="1331" dirty="0"/>
              <a:t>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 err="1"/>
              <a:t>MSb</a:t>
            </a:r>
            <a:r>
              <a:rPr lang="en" sz="1331" dirty="0"/>
              <a:t> used to denote the sign bit (0 positive, 1 negative)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Table assumes a 4-bit represent</a:t>
            </a: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br>
              <a:rPr lang="en" sz="1331" dirty="0"/>
            </a:br>
            <a:endParaRPr sz="1331" dirty="0"/>
          </a:p>
          <a:p>
            <a:pPr marL="0" lvl="0" indent="0" algn="l" rtl="0">
              <a:lnSpc>
                <a:spcPct val="7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31" dirty="0"/>
              <a:t>Use 2's complete to represent negative numbers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Hold Zero as special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Fold the resulting range to assign values</a:t>
            </a:r>
            <a:endParaRPr sz="1331" dirty="0"/>
          </a:p>
          <a:p>
            <a:pPr marL="457200" lvl="0" indent="-313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2"/>
              <a:buChar char="●"/>
            </a:pPr>
            <a:r>
              <a:rPr lang="en" sz="1331" dirty="0"/>
              <a:t>Pros/cons:</a:t>
            </a:r>
            <a:endParaRPr sz="1331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Not symmetric: extra negative number</a:t>
            </a:r>
            <a:endParaRPr sz="1296" dirty="0"/>
          </a:p>
          <a:p>
            <a:pPr marL="914400" lvl="1" indent="-32472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14"/>
              <a:buChar char="○"/>
            </a:pPr>
            <a:r>
              <a:rPr lang="en" sz="1296" dirty="0"/>
              <a:t>Need to flip all bits and add one to form the negative number</a:t>
            </a:r>
            <a:endParaRPr sz="1296" dirty="0"/>
          </a:p>
          <a:p>
            <a:pPr marL="914400" lvl="1" indent="-310949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97"/>
              <a:buChar char="○"/>
            </a:pPr>
            <a:r>
              <a:rPr lang="en" sz="1296" dirty="0"/>
              <a:t>Consider then the predecessor of -8:</a:t>
            </a:r>
            <a:br>
              <a:rPr lang="en" sz="1296" dirty="0"/>
            </a:br>
            <a:br>
              <a:rPr lang="en" sz="1296" dirty="0"/>
            </a:br>
            <a:r>
              <a:rPr lang="en" sz="1296" dirty="0"/>
              <a:t>     -8, -7, -6, … 0, 1, … 7</a:t>
            </a:r>
            <a:endParaRPr sz="1296" dirty="0"/>
          </a:p>
        </p:txBody>
      </p:sp>
      <p:graphicFrame>
        <p:nvGraphicFramePr>
          <p:cNvPr id="680" name="Google Shape;680;p23"/>
          <p:cNvGraphicFramePr/>
          <p:nvPr/>
        </p:nvGraphicFramePr>
        <p:xfrm>
          <a:off x="5797300" y="712928"/>
          <a:ext cx="2617550" cy="33677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546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1110 + 1 = 1111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1101 + 1 = 1110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 + 1 = 1101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1011 + 1 = 1100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1010 + 1 = 1011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1001 + 1 = 1010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1000 + 1 = 1001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     1000</a:t>
                      </a:r>
                      <a:endParaRPr sz="10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81" name="Google Shape;681;p23"/>
          <p:cNvSpPr txBox="1"/>
          <p:nvPr/>
        </p:nvSpPr>
        <p:spPr>
          <a:xfrm>
            <a:off x="6344075" y="3788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  <p:sp>
        <p:nvSpPr>
          <p:cNvPr id="682" name="Google Shape;682;p23"/>
          <p:cNvSpPr/>
          <p:nvPr/>
        </p:nvSpPr>
        <p:spPr>
          <a:xfrm>
            <a:off x="8441375" y="16251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3" name="Google Shape;683;p23"/>
          <p:cNvSpPr txBox="1"/>
          <p:nvPr/>
        </p:nvSpPr>
        <p:spPr>
          <a:xfrm>
            <a:off x="8699243" y="15254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4" name="Google Shape;684;p23"/>
          <p:cNvSpPr/>
          <p:nvPr/>
        </p:nvSpPr>
        <p:spPr>
          <a:xfrm>
            <a:off x="8441375" y="19299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5" name="Google Shape;685;p23"/>
          <p:cNvSpPr txBox="1"/>
          <p:nvPr/>
        </p:nvSpPr>
        <p:spPr>
          <a:xfrm>
            <a:off x="8699243" y="18302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6" name="Google Shape;686;p23"/>
          <p:cNvSpPr/>
          <p:nvPr/>
        </p:nvSpPr>
        <p:spPr>
          <a:xfrm>
            <a:off x="8441375" y="22347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7" name="Google Shape;687;p23"/>
          <p:cNvSpPr txBox="1"/>
          <p:nvPr/>
        </p:nvSpPr>
        <p:spPr>
          <a:xfrm>
            <a:off x="8699243" y="21350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88" name="Google Shape;688;p23"/>
          <p:cNvSpPr/>
          <p:nvPr/>
        </p:nvSpPr>
        <p:spPr>
          <a:xfrm>
            <a:off x="8450159" y="3606300"/>
            <a:ext cx="316512" cy="185022"/>
          </a:xfrm>
          <a:custGeom>
            <a:avLst/>
            <a:gdLst/>
            <a:ahLst/>
            <a:cxnLst/>
            <a:rect l="l" t="t" r="r" b="b"/>
            <a:pathLst>
              <a:path w="12663" h="13000" extrusionOk="0">
                <a:moveTo>
                  <a:pt x="0" y="0"/>
                </a:moveTo>
                <a:cubicBezTo>
                  <a:pt x="2108" y="1171"/>
                  <a:pt x="12531" y="4860"/>
                  <a:pt x="12648" y="7027"/>
                </a:cubicBezTo>
                <a:cubicBezTo>
                  <a:pt x="12765" y="9194"/>
                  <a:pt x="2693" y="12005"/>
                  <a:pt x="702" y="1300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89" name="Google Shape;689;p23"/>
          <p:cNvSpPr txBox="1"/>
          <p:nvPr/>
        </p:nvSpPr>
        <p:spPr>
          <a:xfrm>
            <a:off x="8708027" y="3506613"/>
            <a:ext cx="316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-1</a:t>
            </a:r>
            <a:endParaRPr sz="1100"/>
          </a:p>
        </p:txBody>
      </p:sp>
      <p:sp>
        <p:nvSpPr>
          <p:cNvPr id="690" name="Google Shape;690;p23"/>
          <p:cNvSpPr/>
          <p:nvPr/>
        </p:nvSpPr>
        <p:spPr>
          <a:xfrm>
            <a:off x="6948482" y="1250225"/>
            <a:ext cx="175225" cy="2734150"/>
          </a:xfrm>
          <a:custGeom>
            <a:avLst/>
            <a:gdLst/>
            <a:ahLst/>
            <a:cxnLst/>
            <a:rect l="l" t="t" r="r" b="b"/>
            <a:pathLst>
              <a:path w="7009" h="109366" extrusionOk="0">
                <a:moveTo>
                  <a:pt x="615" y="13001"/>
                </a:moveTo>
                <a:cubicBezTo>
                  <a:pt x="574" y="27257"/>
                  <a:pt x="-569" y="84481"/>
                  <a:pt x="369" y="98537"/>
                </a:cubicBezTo>
                <a:cubicBezTo>
                  <a:pt x="1307" y="112593"/>
                  <a:pt x="5137" y="113759"/>
                  <a:pt x="6244" y="97336"/>
                </a:cubicBezTo>
                <a:cubicBezTo>
                  <a:pt x="7351" y="80913"/>
                  <a:pt x="6882" y="16223"/>
                  <a:pt x="7009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91" name="Google Shape;691;p23"/>
          <p:cNvSpPr/>
          <p:nvPr/>
        </p:nvSpPr>
        <p:spPr>
          <a:xfrm>
            <a:off x="1665067" y="4511112"/>
            <a:ext cx="1420850" cy="273025"/>
          </a:xfrm>
          <a:custGeom>
            <a:avLst/>
            <a:gdLst/>
            <a:ahLst/>
            <a:cxnLst/>
            <a:rect l="l" t="t" r="r" b="b"/>
            <a:pathLst>
              <a:path w="56834" h="10921" extrusionOk="0">
                <a:moveTo>
                  <a:pt x="0" y="281"/>
                </a:moveTo>
                <a:cubicBezTo>
                  <a:pt x="11363" y="15440"/>
                  <a:pt x="43438" y="13396"/>
                  <a:pt x="56834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9468BE6-4AB0-0843-BB46-0B38E57896B0}"/>
              </a:ext>
            </a:extLst>
          </p:cNvPr>
          <p:cNvCxnSpPr/>
          <p:nvPr/>
        </p:nvCxnSpPr>
        <p:spPr>
          <a:xfrm>
            <a:off x="2441780" y="4189732"/>
            <a:ext cx="0" cy="36070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of 1's and 2's Complement Encodings</a:t>
            </a:r>
            <a:endParaRPr/>
          </a:p>
        </p:txBody>
      </p:sp>
      <p:graphicFrame>
        <p:nvGraphicFramePr>
          <p:cNvPr id="697" name="Google Shape;697;p24"/>
          <p:cNvGraphicFramePr/>
          <p:nvPr/>
        </p:nvGraphicFramePr>
        <p:xfrm>
          <a:off x="977075" y="1386063"/>
          <a:ext cx="2389575" cy="32763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499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4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Positive</a:t>
                      </a:r>
                      <a:endParaRPr sz="11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Negative</a:t>
                      </a:r>
                      <a:endParaRPr sz="11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8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8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1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1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698" name="Google Shape;698;p24"/>
          <p:cNvGraphicFramePr/>
          <p:nvPr>
            <p:extLst>
              <p:ext uri="{D42A27DB-BD31-4B8C-83A1-F6EECF244321}">
                <p14:modId xmlns:p14="http://schemas.microsoft.com/office/powerpoint/2010/main" val="560757602"/>
              </p:ext>
            </p:extLst>
          </p:nvPr>
        </p:nvGraphicFramePr>
        <p:xfrm>
          <a:off x="4523275" y="1367878"/>
          <a:ext cx="3235800" cy="365730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675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0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Positive</a:t>
                      </a:r>
                      <a:endParaRPr sz="12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Negative</a:t>
                      </a:r>
                      <a:endParaRPr sz="12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 + 1 = 1111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7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2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101 + 1 = 1110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3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100 + 1 = 1101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2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4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 + 1 = </a:t>
                      </a:r>
                      <a:r>
                        <a:rPr lang="en" sz="1200" b="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1100</a:t>
                      </a:r>
                      <a:endParaRPr sz="1200" b="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2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5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010 + 1 = 1011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77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6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001 + 1 = 1010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7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0111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 + 1 = 1001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8</a:t>
                      </a: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dk1"/>
                          </a:solidFill>
                          <a:highlight>
                            <a:srgbClr val="B6D7A8"/>
                          </a:highlight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1</a:t>
                      </a:r>
                      <a:r>
                        <a:rPr lang="en" sz="1200" dirty="0">
                          <a:latin typeface="Source Code Pro"/>
                          <a:ea typeface="Source Code Pro"/>
                          <a:cs typeface="Source Code Pro"/>
                          <a:sym typeface="Source Code Pro"/>
                        </a:rPr>
                        <a:t>000</a:t>
                      </a:r>
                      <a:endParaRPr sz="1200" dirty="0">
                        <a:latin typeface="Source Code Pro"/>
                        <a:ea typeface="Source Code Pro"/>
                        <a:cs typeface="Source Code Pro"/>
                        <a:sym typeface="Source Code Pro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99" name="Google Shape;699;p24"/>
          <p:cNvSpPr txBox="1"/>
          <p:nvPr/>
        </p:nvSpPr>
        <p:spPr>
          <a:xfrm>
            <a:off x="1459663" y="10780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1's Complement</a:t>
            </a:r>
            <a:endParaRPr/>
          </a:p>
        </p:txBody>
      </p:sp>
      <p:sp>
        <p:nvSpPr>
          <p:cNvPr id="700" name="Google Shape;700;p24"/>
          <p:cNvSpPr txBox="1"/>
          <p:nvPr/>
        </p:nvSpPr>
        <p:spPr>
          <a:xfrm>
            <a:off x="5119850" y="1068900"/>
            <a:ext cx="1729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2's Complement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Example:   13 - 9 ⇒ 01101 +  10111</a:t>
            </a:r>
            <a:br>
              <a:rPr lang="en" dirty="0"/>
            </a:br>
            <a:r>
              <a:rPr lang="en" dirty="0"/>
              <a:t>     *  9:  01001  </a:t>
            </a:r>
            <a:r>
              <a:rPr lang="en" dirty="0">
                <a:sym typeface="Wingdings" pitchFamily="2" charset="2"/>
              </a:rPr>
              <a:t></a:t>
            </a:r>
            <a:r>
              <a:rPr lang="en" dirty="0"/>
              <a:t>  -9 : 10110 + 1 = 10111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C: Carry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last step resulted in a carry value of 1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V: Overflow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</a:t>
            </a:r>
            <a:r>
              <a:rPr lang="en" dirty="0" err="1"/>
              <a:t>xor</a:t>
            </a:r>
            <a:r>
              <a:rPr lang="en" dirty="0"/>
              <a:t> of the last two carry values:  c ^ c’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S: Sign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the MSB in the result is set (i.e., a 1)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Z: Zero Flag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/>
              <a:t>all bits in the result are cleared (i.e., 0)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706" name="Google Shape;70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Status Flags Explained!</a:t>
            </a:r>
            <a:endParaRPr/>
          </a:p>
        </p:txBody>
      </p:sp>
      <p:grpSp>
        <p:nvGrpSpPr>
          <p:cNvPr id="707" name="Google Shape;707;p25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708" name="Google Shape;708;p2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09" name="Google Shape;709;p2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0" name="Google Shape;710;p2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1" name="Google Shape;711;p2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2" name="Google Shape;712;p2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3" name="Google Shape;713;p2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14" name="Google Shape;714;p2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15" name="Google Shape;715;p2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6" name="Google Shape;716;p2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17" name="Google Shape;717;p2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718" name="Google Shape;718;p2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19" name="Google Shape;719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0" name="Google Shape;720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21" name="Google Shape;721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22" name="Google Shape;722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723" name="Google Shape;723;p2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24" name="Google Shape;724;p25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725" name="Google Shape;725;p25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6" name="Google Shape;726;p25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25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8" name="Google Shape;728;p25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29" name="Google Shape;729;p25"/>
          <p:cNvSpPr/>
          <p:nvPr/>
        </p:nvSpPr>
        <p:spPr>
          <a:xfrm>
            <a:off x="64414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0" name="Google Shape;730;p25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1" name="Google Shape;731;p25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32" name="Google Shape;732;p25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33" name="Google Shape;733;p25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734" name="Google Shape;734;p25"/>
          <p:cNvGrpSpPr/>
          <p:nvPr/>
        </p:nvGrpSpPr>
        <p:grpSpPr>
          <a:xfrm>
            <a:off x="5927650" y="3376350"/>
            <a:ext cx="1293850" cy="631200"/>
            <a:chOff x="4724300" y="3025200"/>
            <a:chExt cx="1293850" cy="631200"/>
          </a:xfrm>
        </p:grpSpPr>
        <p:grpSp>
          <p:nvGrpSpPr>
            <p:cNvPr id="735" name="Google Shape;735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36" name="Google Shape;736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737" name="Google Shape;737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0</a:t>
                </a:r>
                <a:endParaRPr dirty="0"/>
              </a:p>
            </p:txBody>
          </p:sp>
          <p:sp>
            <p:nvSpPr>
              <p:cNvPr id="738" name="Google Shape;738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739" name="Google Shape;739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740" name="Google Shape;740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41" name="Google Shape;741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42" name="Google Shape;742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43" name="Google Shape;743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44" name="Google Shape;744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cxnSp>
        <p:nvCxnSpPr>
          <p:cNvPr id="746" name="Google Shape;746;p25"/>
          <p:cNvCxnSpPr>
            <a:stCxn id="729" idx="2"/>
            <a:endCxn id="736" idx="0"/>
          </p:cNvCxnSpPr>
          <p:nvPr/>
        </p:nvCxnSpPr>
        <p:spPr>
          <a:xfrm flipH="1">
            <a:off x="6082325" y="1521700"/>
            <a:ext cx="513900" cy="18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7" name="Google Shape;747;p25"/>
          <p:cNvCxnSpPr>
            <a:stCxn id="730" idx="2"/>
            <a:endCxn id="738" idx="0"/>
          </p:cNvCxnSpPr>
          <p:nvPr/>
        </p:nvCxnSpPr>
        <p:spPr>
          <a:xfrm flipH="1">
            <a:off x="6738725" y="2912350"/>
            <a:ext cx="303900" cy="464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8" name="Google Shape;748;p25"/>
          <p:cNvCxnSpPr/>
          <p:nvPr/>
        </p:nvCxnSpPr>
        <p:spPr>
          <a:xfrm flipH="1">
            <a:off x="6880200" y="2980000"/>
            <a:ext cx="1628100" cy="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9" name="Google Shape;749;p25"/>
          <p:cNvCxnSpPr>
            <a:endCxn id="739" idx="0"/>
          </p:cNvCxnSpPr>
          <p:nvPr/>
        </p:nvCxnSpPr>
        <p:spPr>
          <a:xfrm flipH="1">
            <a:off x="7066700" y="2988450"/>
            <a:ext cx="6387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750" name="Google Shape;750;p25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751" name="Google Shape;751;p25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752" name="Google Shape;752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6" name="Google Shape;756;p25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757" name="Google Shape;757;p2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758" name="Google Shape;758;p2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759" name="Google Shape;759;p2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760" name="Google Shape;760;p2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58" name="Google Shape;753;p25">
            <a:extLst>
              <a:ext uri="{FF2B5EF4-FFF2-40B4-BE49-F238E27FC236}">
                <a16:creationId xmlns:a16="http://schemas.microsoft.com/office/drawing/2014/main" id="{086FE656-4162-1D4F-BB0B-231A7E722DCA}"/>
              </a:ext>
            </a:extLst>
          </p:cNvPr>
          <p:cNvSpPr/>
          <p:nvPr/>
        </p:nvSpPr>
        <p:spPr>
          <a:xfrm>
            <a:off x="5362305" y="188019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^</a:t>
            </a:r>
            <a:endParaRPr dirty="0"/>
          </a:p>
        </p:txBody>
      </p:sp>
      <p:cxnSp>
        <p:nvCxnSpPr>
          <p:cNvPr id="64" name="Google Shape;745;p25">
            <a:extLst>
              <a:ext uri="{FF2B5EF4-FFF2-40B4-BE49-F238E27FC236}">
                <a16:creationId xmlns:a16="http://schemas.microsoft.com/office/drawing/2014/main" id="{ED1FB768-9165-1F4B-8505-973CCEC39701}"/>
              </a:ext>
            </a:extLst>
          </p:cNvPr>
          <p:cNvCxnSpPr>
            <a:cxnSpLocks/>
            <a:stCxn id="58" idx="2"/>
            <a:endCxn id="737" idx="0"/>
          </p:cNvCxnSpPr>
          <p:nvPr/>
        </p:nvCxnSpPr>
        <p:spPr>
          <a:xfrm>
            <a:off x="5517105" y="2206590"/>
            <a:ext cx="893433" cy="116976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51D6A0ED-59CE-2041-858A-9972D17601A0}"/>
              </a:ext>
            </a:extLst>
          </p:cNvPr>
          <p:cNvCxnSpPr>
            <a:cxnSpLocks/>
            <a:stCxn id="733" idx="0"/>
          </p:cNvCxnSpPr>
          <p:nvPr/>
        </p:nvCxnSpPr>
        <p:spPr>
          <a:xfrm rot="16200000" flipH="1" flipV="1">
            <a:off x="5896455" y="734020"/>
            <a:ext cx="688440" cy="1603900"/>
          </a:xfrm>
          <a:prstGeom prst="bentConnector4">
            <a:avLst>
              <a:gd name="adj1" fmla="val -50916"/>
              <a:gd name="adj2" fmla="val 998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345D2083-9217-5B4B-AAB7-58F9683CD32D}"/>
              </a:ext>
            </a:extLst>
          </p:cNvPr>
          <p:cNvCxnSpPr>
            <a:cxnSpLocks/>
            <a:stCxn id="729" idx="0"/>
          </p:cNvCxnSpPr>
          <p:nvPr/>
        </p:nvCxnSpPr>
        <p:spPr>
          <a:xfrm rot="16200000" flipH="1" flipV="1">
            <a:off x="5740347" y="1024312"/>
            <a:ext cx="684890" cy="1026866"/>
          </a:xfrm>
          <a:prstGeom prst="bentConnector4">
            <a:avLst>
              <a:gd name="adj1" fmla="val -33378"/>
              <a:gd name="adj2" fmla="val 990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B99D7B0F-6AA3-C447-A27E-DDA1C8A35C54}"/>
              </a:ext>
            </a:extLst>
          </p:cNvPr>
          <p:cNvSpPr txBox="1"/>
          <p:nvPr/>
        </p:nvSpPr>
        <p:spPr>
          <a:xfrm>
            <a:off x="78372" y="4598123"/>
            <a:ext cx="58164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 See:  comp122</a:t>
            </a:r>
            <a:r>
              <a:rPr lang="en-US" dirty="0">
                <a:solidFill>
                  <a:srgbClr val="000000"/>
                </a:solidFill>
                <a:effectLst/>
                <a:latin typeface="+mj-lt"/>
              </a:rPr>
              <a:t>/tidbits/</a:t>
            </a:r>
            <a:r>
              <a:rPr lang="en-US" dirty="0" err="1">
                <a:solidFill>
                  <a:srgbClr val="000000"/>
                </a:solidFill>
                <a:effectLst/>
                <a:latin typeface="+mj-lt"/>
              </a:rPr>
              <a:t>status_bits_explained.gif</a:t>
            </a:r>
            <a:endParaRPr lang="en-US" dirty="0">
              <a:solidFill>
                <a:srgbClr val="000000"/>
              </a:solidFill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1's Complements</a:t>
            </a:r>
            <a:endParaRPr/>
          </a:p>
        </p:txBody>
      </p:sp>
      <p:sp>
        <p:nvSpPr>
          <p:cNvPr id="766" name="Google Shape;76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13 and 9 into binary (01101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</a:t>
            </a:r>
            <a:r>
              <a:rPr lang="en" b="1"/>
              <a:t> 1's complement </a:t>
            </a:r>
            <a:r>
              <a:rPr lang="en"/>
              <a:t>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1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Optimization:</a:t>
            </a:r>
            <a:br>
              <a:rPr lang="en"/>
            </a:br>
            <a:r>
              <a:rPr lang="en"/>
              <a:t>    introduce initial carry in</a:t>
            </a:r>
            <a:endParaRPr/>
          </a:p>
        </p:txBody>
      </p:sp>
      <p:grpSp>
        <p:nvGrpSpPr>
          <p:cNvPr id="767" name="Google Shape;767;p26"/>
          <p:cNvGrpSpPr/>
          <p:nvPr/>
        </p:nvGrpSpPr>
        <p:grpSpPr>
          <a:xfrm>
            <a:off x="6293825" y="1553150"/>
            <a:ext cx="2222400" cy="1345400"/>
            <a:chOff x="1046750" y="3115950"/>
            <a:chExt cx="2222400" cy="1345400"/>
          </a:xfrm>
        </p:grpSpPr>
        <p:grpSp>
          <p:nvGrpSpPr>
            <p:cNvPr id="768" name="Google Shape;768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769" name="Google Shape;769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3" name="Google Shape;773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74" name="Google Shape;774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8" name="Google Shape;77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79" name="Google Shape;77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780" name="Google Shape;78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783" name="Google Shape;783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84" name="Google Shape;784;p26"/>
            <p:cNvSpPr/>
            <p:nvPr/>
          </p:nvSpPr>
          <p:spPr>
            <a:xfrm>
              <a:off x="10467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7222375" y="1191750"/>
            <a:ext cx="1293850" cy="326400"/>
            <a:chOff x="5547825" y="1226350"/>
            <a:chExt cx="1293850" cy="326400"/>
          </a:xfrm>
        </p:grpSpPr>
        <p:sp>
          <p:nvSpPr>
            <p:cNvPr id="786" name="Google Shape;786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0" name="Google Shape;790;p26"/>
          <p:cNvSpPr/>
          <p:nvPr/>
        </p:nvSpPr>
        <p:spPr>
          <a:xfrm>
            <a:off x="6847725" y="2572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1" name="Google Shape;791;p26"/>
          <p:cNvSpPr/>
          <p:nvPr/>
        </p:nvSpPr>
        <p:spPr>
          <a:xfrm>
            <a:off x="6326175" y="2950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grpSp>
        <p:nvGrpSpPr>
          <p:cNvPr id="792" name="Google Shape;792;p26"/>
          <p:cNvGrpSpPr/>
          <p:nvPr/>
        </p:nvGrpSpPr>
        <p:grpSpPr>
          <a:xfrm>
            <a:off x="7222375" y="2992250"/>
            <a:ext cx="1293850" cy="326400"/>
            <a:chOff x="5547825" y="1226350"/>
            <a:chExt cx="1293850" cy="326400"/>
          </a:xfrm>
        </p:grpSpPr>
        <p:sp>
          <p:nvSpPr>
            <p:cNvPr id="793" name="Google Shape;79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6771525" y="3374350"/>
            <a:ext cx="1765200" cy="374075"/>
            <a:chOff x="1503950" y="4087275"/>
            <a:chExt cx="1765200" cy="374075"/>
          </a:xfrm>
        </p:grpSpPr>
        <p:grpSp>
          <p:nvGrpSpPr>
            <p:cNvPr id="798" name="Google Shape;798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799" name="Google Shape;799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03" name="Google Shape;803;p26"/>
            <p:cNvCxnSpPr/>
            <p:nvPr/>
          </p:nvCxnSpPr>
          <p:spPr>
            <a:xfrm rot="10800000" flipH="1">
              <a:off x="1503950" y="40872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04" name="Google Shape;804;p26"/>
          <p:cNvGrpSpPr/>
          <p:nvPr/>
        </p:nvGrpSpPr>
        <p:grpSpPr>
          <a:xfrm>
            <a:off x="3645225" y="3572350"/>
            <a:ext cx="2070000" cy="1345400"/>
            <a:chOff x="1199150" y="3115950"/>
            <a:chExt cx="2070000" cy="1345400"/>
          </a:xfrm>
        </p:grpSpPr>
        <p:grpSp>
          <p:nvGrpSpPr>
            <p:cNvPr id="805" name="Google Shape;805;p2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06" name="Google Shape;806;p2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0" name="Google Shape;810;p2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11" name="Google Shape;811;p2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5" name="Google Shape;815;p2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16" name="Google Shape;816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20" name="Google Shape;820;p2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21" name="Google Shape;821;p26"/>
            <p:cNvSpPr/>
            <p:nvPr/>
          </p:nvSpPr>
          <p:spPr>
            <a:xfrm>
              <a:off x="11991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grpSp>
        <p:nvGrpSpPr>
          <p:cNvPr id="822" name="Google Shape;822;p26"/>
          <p:cNvGrpSpPr/>
          <p:nvPr/>
        </p:nvGrpSpPr>
        <p:grpSpPr>
          <a:xfrm>
            <a:off x="4421375" y="3210950"/>
            <a:ext cx="1293850" cy="326400"/>
            <a:chOff x="5547825" y="1226350"/>
            <a:chExt cx="1293850" cy="326400"/>
          </a:xfrm>
        </p:grpSpPr>
        <p:sp>
          <p:nvSpPr>
            <p:cNvPr id="823" name="Google Shape;823;p2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sp>
        <p:nvSpPr>
          <p:cNvPr id="827" name="Google Shape;827;p26"/>
          <p:cNvSpPr/>
          <p:nvPr/>
        </p:nvSpPr>
        <p:spPr>
          <a:xfrm>
            <a:off x="4057425" y="45913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8" name="Google Shape;828;p26"/>
          <p:cNvSpPr/>
          <p:nvPr/>
        </p:nvSpPr>
        <p:spPr>
          <a:xfrm>
            <a:off x="6847725" y="12005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9" name="Google Shape;829;p26"/>
          <p:cNvSpPr/>
          <p:nvPr/>
        </p:nvSpPr>
        <p:spPr>
          <a:xfrm>
            <a:off x="4057425" y="32102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0" name="Google Shape;830;p26"/>
          <p:cNvGrpSpPr/>
          <p:nvPr/>
        </p:nvGrpSpPr>
        <p:grpSpPr>
          <a:xfrm>
            <a:off x="7146850" y="4214550"/>
            <a:ext cx="1293850" cy="631200"/>
            <a:chOff x="4724300" y="3025200"/>
            <a:chExt cx="1293850" cy="631200"/>
          </a:xfrm>
        </p:grpSpPr>
        <p:grpSp>
          <p:nvGrpSpPr>
            <p:cNvPr id="831" name="Google Shape;831;p26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32" name="Google Shape;832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6" name="Google Shape;836;p26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37" name="Google Shape;837;p2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38" name="Google Shape;838;p2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39" name="Google Shape;839;p2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40" name="Google Shape;840;p2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  <p:sp>
        <p:nvSpPr>
          <p:cNvPr id="841" name="Google Shape;841;p26"/>
          <p:cNvSpPr/>
          <p:nvPr/>
        </p:nvSpPr>
        <p:spPr>
          <a:xfrm>
            <a:off x="6866775" y="34198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sp>
        <p:nvSpPr>
          <p:cNvPr id="847" name="Google Shape;84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</a:t>
            </a:r>
            <a:r>
              <a:rPr lang="en" b="1"/>
              <a:t>2's complement</a:t>
            </a:r>
            <a:r>
              <a:rPr lang="en"/>
              <a:t>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→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grpSp>
        <p:nvGrpSpPr>
          <p:cNvPr id="848" name="Google Shape;848;p27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49" name="Google Shape;849;p2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50" name="Google Shape;850;p2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4" name="Google Shape;854;p2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855" name="Google Shape;855;p2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9" name="Google Shape;859;p2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60" name="Google Shape;860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4" name="Google Shape;864;p2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5" name="Google Shape;865;p27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866" name="Google Shape;866;p27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27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27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9" name="Google Shape;869;p27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870" name="Google Shape;870;p27"/>
          <p:cNvSpPr/>
          <p:nvPr/>
        </p:nvSpPr>
        <p:spPr>
          <a:xfrm>
            <a:off x="6508100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sp>
        <p:nvSpPr>
          <p:cNvPr id="871" name="Google Shape;871;p27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2" name="Google Shape;872;p27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3" name="Google Shape;873;p27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4" name="Google Shape;874;p27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5" name="Google Shape;875;p27"/>
          <p:cNvSpPr/>
          <p:nvPr/>
        </p:nvSpPr>
        <p:spPr>
          <a:xfrm>
            <a:off x="6508100" y="259547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trike="sngStrike"/>
          </a:p>
        </p:txBody>
      </p:sp>
      <p:grpSp>
        <p:nvGrpSpPr>
          <p:cNvPr id="876" name="Google Shape;876;p27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877" name="Google Shape;877;p27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878" name="Google Shape;878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82" name="Google Shape;882;p27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883" name="Google Shape;883;p2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884" name="Google Shape;884;p2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885" name="Google Shape;885;p2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886" name="Google Shape;886;p2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  13 - 9 ⇒ 0013 + - 0009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13 and 9 into binary (0</a:t>
            </a:r>
            <a:r>
              <a:rPr lang="en">
                <a:solidFill>
                  <a:schemeClr val="dk1"/>
                </a:solidFill>
              </a:rPr>
              <a:t>1101 &amp; 01001)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Take the 2's complement of the subtrahend (9)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01001 -&gt;  10110 + 1 = 10111  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Add the complement to the minuend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Drop the leading "1", i.e., the carry bit.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Providing the answer: 4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strike="sngStrike"/>
              <a:t>Optimization</a:t>
            </a:r>
            <a:r>
              <a:rPr lang="en"/>
              <a:t>: Addition of adding one is baked in!</a:t>
            </a:r>
            <a:endParaRPr/>
          </a:p>
        </p:txBody>
      </p:sp>
      <p:sp>
        <p:nvSpPr>
          <p:cNvPr id="892" name="Google Shape;892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Algorithm: Subtraction via 2's Complement</a:t>
            </a:r>
            <a:endParaRPr/>
          </a:p>
        </p:txBody>
      </p:sp>
      <p:grpSp>
        <p:nvGrpSpPr>
          <p:cNvPr id="893" name="Google Shape;893;p28"/>
          <p:cNvGrpSpPr/>
          <p:nvPr/>
        </p:nvGrpSpPr>
        <p:grpSpPr>
          <a:xfrm>
            <a:off x="6441425" y="1566950"/>
            <a:ext cx="2074800" cy="1345400"/>
            <a:chOff x="1194350" y="3115950"/>
            <a:chExt cx="2074800" cy="1345400"/>
          </a:xfrm>
        </p:grpSpPr>
        <p:grpSp>
          <p:nvGrpSpPr>
            <p:cNvPr id="894" name="Google Shape;894;p2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95" name="Google Shape;895;p2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6" name="Google Shape;896;p2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897" name="Google Shape;897;p2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898" name="Google Shape;898;p2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899" name="Google Shape;899;p2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900" name="Google Shape;900;p2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1" name="Google Shape;901;p2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2" name="Google Shape;902;p2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3" name="Google Shape;903;p2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904" name="Google Shape;904;p2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905" name="Google Shape;905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6" name="Google Shape;906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07" name="Google Shape;907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908" name="Google Shape;908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909" name="Google Shape;909;p2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10" name="Google Shape;910;p28"/>
            <p:cNvSpPr/>
            <p:nvPr/>
          </p:nvSpPr>
          <p:spPr>
            <a:xfrm>
              <a:off x="11943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</p:grpSp>
      <p:sp>
        <p:nvSpPr>
          <p:cNvPr id="911" name="Google Shape;911;p28"/>
          <p:cNvSpPr/>
          <p:nvPr/>
        </p:nvSpPr>
        <p:spPr>
          <a:xfrm>
            <a:off x="722237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2" name="Google Shape;912;p28"/>
          <p:cNvSpPr/>
          <p:nvPr/>
        </p:nvSpPr>
        <p:spPr>
          <a:xfrm>
            <a:off x="7550463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3" name="Google Shape;913;p28"/>
          <p:cNvSpPr/>
          <p:nvPr/>
        </p:nvSpPr>
        <p:spPr>
          <a:xfrm>
            <a:off x="7878550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4" name="Google Shape;914;p28"/>
          <p:cNvSpPr/>
          <p:nvPr/>
        </p:nvSpPr>
        <p:spPr>
          <a:xfrm>
            <a:off x="8206625" y="11917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5" name="Google Shape;915;p28"/>
          <p:cNvSpPr/>
          <p:nvPr/>
        </p:nvSpPr>
        <p:spPr>
          <a:xfrm>
            <a:off x="6479525" y="11953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sp>
        <p:nvSpPr>
          <p:cNvPr id="916" name="Google Shape;916;p28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7" name="Google Shape;917;p28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18" name="Google Shape;918;p28"/>
          <p:cNvSpPr/>
          <p:nvPr/>
        </p:nvSpPr>
        <p:spPr>
          <a:xfrm>
            <a:off x="6887825" y="15669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19" name="Google Shape;919;p28"/>
          <p:cNvSpPr/>
          <p:nvPr/>
        </p:nvSpPr>
        <p:spPr>
          <a:xfrm>
            <a:off x="6887825" y="119175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920" name="Google Shape;920;p28"/>
          <p:cNvSpPr/>
          <p:nvPr/>
        </p:nvSpPr>
        <p:spPr>
          <a:xfrm>
            <a:off x="6479525" y="2566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/>
              <a:t>1</a:t>
            </a:r>
            <a:endParaRPr strike="sngStrike"/>
          </a:p>
        </p:txBody>
      </p:sp>
      <p:grpSp>
        <p:nvGrpSpPr>
          <p:cNvPr id="921" name="Google Shape;921;p28"/>
          <p:cNvGrpSpPr/>
          <p:nvPr/>
        </p:nvGrpSpPr>
        <p:grpSpPr>
          <a:xfrm>
            <a:off x="7223050" y="3147750"/>
            <a:ext cx="1293850" cy="631200"/>
            <a:chOff x="4724300" y="3025200"/>
            <a:chExt cx="1293850" cy="631200"/>
          </a:xfrm>
        </p:grpSpPr>
        <p:grpSp>
          <p:nvGrpSpPr>
            <p:cNvPr id="922" name="Google Shape;922;p28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23" name="Google Shape;923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27" name="Google Shape;927;p28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28" name="Google Shape;928;p2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29" name="Google Shape;929;p2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30" name="Google Shape;930;p2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31" name="Google Shape;931;p2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  </a:t>
            </a:r>
            <a:endParaRPr dirty="0"/>
          </a:p>
          <a:p>
            <a:pPr marL="457200" lvl="0" indent="-334327" algn="l" rtl="0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34327" algn="l" rtl="0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0832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if negative result: compute 2's complement first</a:t>
            </a:r>
            <a:br>
              <a:rPr lang="en" dirty="0"/>
            </a:br>
            <a:endParaRPr dirty="0"/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22580" algn="l" rtl="0">
              <a:spcBef>
                <a:spcPts val="0"/>
              </a:spcBef>
              <a:spcAft>
                <a:spcPts val="0"/>
              </a:spcAft>
              <a:buSzPct val="1000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-25 - 4 = -29  =&gt; (-25) +  (-4)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38" name="Google Shape;938;p29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39" name="Google Shape;939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0" name="Google Shape;940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1" name="Google Shape;941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2" name="Google Shape;942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43" name="Google Shape;943;p29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944" name="Google Shape;944;p29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5" name="Google Shape;945;p29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46" name="Google Shape;946;p29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47" name="Google Shape;947;p29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948" name="Google Shape;948;p29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9" name="Google Shape;949;p29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50" name="Google Shape;950;p29"/>
          <p:cNvSpPr/>
          <p:nvPr/>
        </p:nvSpPr>
        <p:spPr>
          <a:xfrm>
            <a:off x="6212825" y="11339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1" name="Google Shape;951;p29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2" name="Google Shape;952;p29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3" name="Google Shape;953;p29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4" name="Google Shape;954;p29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5" name="Google Shape;955;p29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6" name="Google Shape;956;p29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7" name="Google Shape;957;p29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8" name="Google Shape;958;p29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959" name="Google Shape;959;p29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960" name="Google Shape;960;p29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1" name="Google Shape;961;p29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2" name="Google Shape;962;p29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3" name="Google Shape;963;p29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964" name="Google Shape;964;p29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965" name="Google Shape;965;p29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6" name="Google Shape;966;p29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967" name="Google Shape;967;p29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68" name="Google Shape;968;p29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969" name="Google Shape;969;p29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970" name="Google Shape;970;p29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971" name="Google Shape;971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2" name="Google Shape;972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dirty="0"/>
                  <a:t>0</a:t>
                </a:r>
                <a:endParaRPr dirty="0"/>
              </a:p>
            </p:txBody>
          </p:sp>
          <p:sp>
            <p:nvSpPr>
              <p:cNvPr id="973" name="Google Shape;973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974" name="Google Shape;974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975" name="Google Shape;975;p29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976" name="Google Shape;976;p29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977" name="Google Shape;977;p29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978" name="Google Shape;978;p29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979" name="Google Shape;979;p29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985" name="Google Shape;985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986" name="Google Shape;986;p30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987" name="Google Shape;987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cxnSp>
        <p:nvCxnSpPr>
          <p:cNvPr id="991" name="Google Shape;991;p30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92" name="Google Shape;992;p30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993" name="Google Shape;993;p30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4" name="Google Shape;994;p30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95" name="Google Shape;995;p30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6" name="Google Shape;996;p30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7" name="Google Shape;997;p30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8" name="Google Shape;998;p30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9" name="Google Shape;999;p30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8: 001000, 9: 001001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5. 17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00" name="Google Shape;1000;p30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01" name="Google Shape;1001;p30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2" name="Google Shape;1002;p30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3" name="Google Shape;1003;p30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4" name="Google Shape;1004;p30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05" name="Google Shape;1005;p30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06" name="Google Shape;1006;p30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07" name="Google Shape;1007;p30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8" name="Google Shape;1008;p30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09" name="Google Shape;1009;p30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10" name="Google Shape;1010;p30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11" name="Google Shape;1011;p30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2" name="Google Shape;1012;p30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3" name="Google Shape;1013;p30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0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5" name="Google Shape;1015;p30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30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30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18" name="Google Shape;1018;p30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19" name="Google Shape;1019;p30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20" name="Google Shape;1020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4" name="Google Shape;1024;p30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25" name="Google Shape;1025;p30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26" name="Google Shape;1026;p30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27" name="Google Shape;1027;p30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28" name="Google Shape;1028;p30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Google Shape;1033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34" name="Google Shape;1034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35" name="Google Shape;1035;p31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36" name="Google Shape;1036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40" name="Google Shape;1040;p31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41" name="Google Shape;1041;p31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45" name="Google Shape;1045;p31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6" name="Google Shape;1046;p31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47" name="Google Shape;1047;p31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48" name="Google Shape;1048;p31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49" name="Google Shape;1049;p31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0" name="Google Shape;1050;p31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1" name="Google Shape;1051;p31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2" name="Google Shape;1052;p31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3" name="Google Shape;1053;p31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1054" name="Google Shape;1054;p31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55" name="Google Shape;1055;p31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6" name="Google Shape;1056;p31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7: 000111, 4: 000100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-4: 111011+1 ⇒ 111100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057" name="Google Shape;1057;p31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058" name="Google Shape;1058;p31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062" name="Google Shape;1062;p31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063" name="Google Shape;1063;p31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67" name="Google Shape;1067;p31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068" name="Google Shape;1068;p31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069" name="Google Shape;1069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3" name="Google Shape;1073;p31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074" name="Google Shape;1074;p31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075" name="Google Shape;1075;p31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076" name="Google Shape;1076;p31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077" name="Google Shape;1077;p31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?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/>
          <p:nvPr/>
        </p:nvSpPr>
        <p:spPr>
          <a:xfrm>
            <a:off x="6245325" y="802250"/>
            <a:ext cx="593100" cy="734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4" name="Google Shape;64;p14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?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5" name="Google Shape;65;p14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67" name="Google Shape;67;p14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68" name="Google Shape;68;p14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/>
                <a:t>1</a:t>
              </a:r>
              <a:endParaRPr dirty="0"/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" name="Google Shape;72;p14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73" name="Google Shape;73;p14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74" name="Google Shape;74;p14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4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4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4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78" name="Google Shape;78;p14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9" name="Google Shape;79;p14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" name="Google Shape;81;p14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82" name="Google Shape;82;p14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4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4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8</a:t>
                </a:r>
                <a:endParaRPr/>
              </a:p>
            </p:txBody>
          </p:sp>
          <p:sp>
            <p:nvSpPr>
              <p:cNvPr id="85" name="Google Shape;85;p14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6" name="Google Shape;86;p14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87" name="Google Shape;87;p14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4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4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90" name="Google Shape;90;p14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1" name="Google Shape;91;p14"/>
          <p:cNvSpPr/>
          <p:nvPr/>
        </p:nvSpPr>
        <p:spPr>
          <a:xfrm rot="-2999022">
            <a:off x="6158038" y="2204396"/>
            <a:ext cx="2715373" cy="26745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083" name="Google Shape;108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Steps: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transform the operation to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abs(X) to binary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encode both numbers in 2's complement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perform binary addition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convert result to decimal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/>
          </a:p>
        </p:txBody>
      </p:sp>
      <p:grpSp>
        <p:nvGrpSpPr>
          <p:cNvPr id="1084" name="Google Shape;1084;p32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085" name="Google Shape;1085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089" name="Google Shape;1089;p32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090" name="Google Shape;1090;p32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094" name="Google Shape;1094;p32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32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096" name="Google Shape;1096;p32"/>
          <p:cNvSpPr/>
          <p:nvPr/>
        </p:nvSpPr>
        <p:spPr>
          <a:xfrm>
            <a:off x="6212825" y="11381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7" name="Google Shape;1097;p32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8" name="Google Shape;1098;p32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99" name="Google Shape;1099;p32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0" name="Google Shape;1100;p32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1" name="Google Shape;1101;p32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2" name="Google Shape;1102;p32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03" name="Google Shape;1103;p32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4" name="Google Shape;1104;p32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05" name="Google Shape;1105;p32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5: 000101, 2: 000010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-5: 111010+1 ⇒ 111011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000010+1 ⇒ 000011 = -3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06" name="Google Shape;1106;p32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07" name="Google Shape;1107;p32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11" name="Google Shape;1111;p32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12" name="Google Shape;1112;p32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16" name="Google Shape;1116;p32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17" name="Google Shape;1117;p32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18" name="Google Shape;1118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2" name="Google Shape;1122;p32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23" name="Google Shape;1123;p32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24" name="Google Shape;1124;p32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25" name="Google Shape;1125;p32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26" name="Google Shape;1126;p32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1" name="Google Shape;1131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Practice: Addition and Subtraction</a:t>
            </a:r>
            <a:endParaRPr/>
          </a:p>
        </p:txBody>
      </p:sp>
      <p:sp>
        <p:nvSpPr>
          <p:cNvPr id="1132" name="Google Shape;113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Steps: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transform the operation to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abs(X) to binary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encode both numbers in 2's complement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perform binary addition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dirty="0"/>
              <a:t>convert result to decimal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negative result: compute 2's complement first</a:t>
            </a:r>
            <a:br>
              <a:rPr lang="en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8 + 9 = 17 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 7 - 4 = 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●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-5 + 2 = -3</a:t>
            </a:r>
            <a:endParaRPr sz="1600" dirty="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Source Code Pro"/>
              <a:buChar char="➢"/>
            </a:pPr>
            <a:r>
              <a:rPr lang="en" sz="1600" dirty="0">
                <a:latin typeface="Source Code Pro"/>
                <a:ea typeface="Source Code Pro"/>
                <a:cs typeface="Source Code Pro"/>
                <a:sym typeface="Source Code Pro"/>
              </a:rPr>
              <a:t>-16 - 3 = -19</a:t>
            </a:r>
            <a:endParaRPr dirty="0"/>
          </a:p>
        </p:txBody>
      </p:sp>
      <p:grpSp>
        <p:nvGrpSpPr>
          <p:cNvPr id="1133" name="Google Shape;1133;p33"/>
          <p:cNvGrpSpPr/>
          <p:nvPr/>
        </p:nvGrpSpPr>
        <p:grpSpPr>
          <a:xfrm>
            <a:off x="7222375" y="1133900"/>
            <a:ext cx="1293850" cy="326400"/>
            <a:chOff x="5547825" y="1226350"/>
            <a:chExt cx="1293850" cy="326400"/>
          </a:xfrm>
        </p:grpSpPr>
        <p:sp>
          <p:nvSpPr>
            <p:cNvPr id="1134" name="Google Shape;1134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5" name="Google Shape;1135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6" name="Google Shape;1136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37" name="Google Shape;1137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38" name="Google Shape;1138;p33"/>
          <p:cNvGrpSpPr/>
          <p:nvPr/>
        </p:nvGrpSpPr>
        <p:grpSpPr>
          <a:xfrm>
            <a:off x="7222375" y="2585950"/>
            <a:ext cx="1293850" cy="326400"/>
            <a:chOff x="5509625" y="-545525"/>
            <a:chExt cx="1293850" cy="326400"/>
          </a:xfrm>
        </p:grpSpPr>
        <p:sp>
          <p:nvSpPr>
            <p:cNvPr id="1139" name="Google Shape;1139;p33"/>
            <p:cNvSpPr/>
            <p:nvPr/>
          </p:nvSpPr>
          <p:spPr>
            <a:xfrm>
              <a:off x="550962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5837713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6165800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6493875" y="-545525"/>
              <a:ext cx="309600" cy="3264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cxnSp>
        <p:nvCxnSpPr>
          <p:cNvPr id="1143" name="Google Shape;1143;p33"/>
          <p:cNvCxnSpPr/>
          <p:nvPr/>
        </p:nvCxnSpPr>
        <p:spPr>
          <a:xfrm>
            <a:off x="5949725" y="2451700"/>
            <a:ext cx="2566500" cy="105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4" name="Google Shape;1144;p33"/>
          <p:cNvSpPr/>
          <p:nvPr/>
        </p:nvSpPr>
        <p:spPr>
          <a:xfrm>
            <a:off x="6060425" y="1936850"/>
            <a:ext cx="309600" cy="326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45" name="Google Shape;1145;p33"/>
          <p:cNvSpPr/>
          <p:nvPr/>
        </p:nvSpPr>
        <p:spPr>
          <a:xfrm>
            <a:off x="6212825" y="11286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6" name="Google Shape;1146;p33"/>
          <p:cNvSpPr/>
          <p:nvPr/>
        </p:nvSpPr>
        <p:spPr>
          <a:xfrm>
            <a:off x="6887825" y="2585950"/>
            <a:ext cx="309600" cy="32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7" name="Google Shape;1147;p33"/>
          <p:cNvSpPr/>
          <p:nvPr/>
        </p:nvSpPr>
        <p:spPr>
          <a:xfrm>
            <a:off x="688782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48" name="Google Shape;1148;p33"/>
          <p:cNvSpPr/>
          <p:nvPr/>
        </p:nvSpPr>
        <p:spPr>
          <a:xfrm>
            <a:off x="6887825" y="113390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49" name="Google Shape;1149;p33"/>
          <p:cNvSpPr/>
          <p:nvPr/>
        </p:nvSpPr>
        <p:spPr>
          <a:xfrm>
            <a:off x="688782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0" name="Google Shape;1150;p33"/>
          <p:cNvSpPr/>
          <p:nvPr/>
        </p:nvSpPr>
        <p:spPr>
          <a:xfrm>
            <a:off x="6553275" y="1499575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1" name="Google Shape;1151;p33"/>
          <p:cNvSpPr/>
          <p:nvPr/>
        </p:nvSpPr>
        <p:spPr>
          <a:xfrm>
            <a:off x="6553275" y="1133900"/>
            <a:ext cx="309600" cy="326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2" name="Google Shape;1152;p33"/>
          <p:cNvSpPr/>
          <p:nvPr/>
        </p:nvSpPr>
        <p:spPr>
          <a:xfrm>
            <a:off x="6553275" y="1942150"/>
            <a:ext cx="309600" cy="326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3" name="Google Shape;1153;p33"/>
          <p:cNvSpPr/>
          <p:nvPr/>
        </p:nvSpPr>
        <p:spPr>
          <a:xfrm>
            <a:off x="6553275" y="2585950"/>
            <a:ext cx="309600" cy="326400"/>
          </a:xfrm>
          <a:prstGeom prst="rect">
            <a:avLst/>
          </a:prstGeom>
          <a:solidFill>
            <a:srgbClr val="B4A7D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54" name="Google Shape;1154;p33"/>
          <p:cNvSpPr txBox="1"/>
          <p:nvPr/>
        </p:nvSpPr>
        <p:spPr>
          <a:xfrm>
            <a:off x="2597025" y="3311250"/>
            <a:ext cx="4779900" cy="10989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2.  16: 010000   3: 000011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3. -16: 110000  -3: 111101</a:t>
            </a:r>
            <a:b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en"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5. 010010+1 ⇒ 010011 = -19</a:t>
            </a:r>
            <a:endParaRPr sz="18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grpSp>
        <p:nvGrpSpPr>
          <p:cNvPr id="1155" name="Google Shape;1155;p33"/>
          <p:cNvGrpSpPr/>
          <p:nvPr/>
        </p:nvGrpSpPr>
        <p:grpSpPr>
          <a:xfrm>
            <a:off x="7222375" y="1499575"/>
            <a:ext cx="1293850" cy="326400"/>
            <a:chOff x="5547825" y="1226350"/>
            <a:chExt cx="1293850" cy="326400"/>
          </a:xfrm>
        </p:grpSpPr>
        <p:sp>
          <p:nvSpPr>
            <p:cNvPr id="1156" name="Google Shape;1156;p33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1160" name="Google Shape;1160;p33"/>
          <p:cNvGrpSpPr/>
          <p:nvPr/>
        </p:nvGrpSpPr>
        <p:grpSpPr>
          <a:xfrm>
            <a:off x="7222375" y="1936850"/>
            <a:ext cx="1293850" cy="326400"/>
            <a:chOff x="5575800" y="1596250"/>
            <a:chExt cx="1293850" cy="326400"/>
          </a:xfrm>
        </p:grpSpPr>
        <p:sp>
          <p:nvSpPr>
            <p:cNvPr id="1161" name="Google Shape;1161;p33"/>
            <p:cNvSpPr/>
            <p:nvPr/>
          </p:nvSpPr>
          <p:spPr>
            <a:xfrm>
              <a:off x="557580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5903888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6231975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6560050" y="15962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</p:grpSp>
      <p:grpSp>
        <p:nvGrpSpPr>
          <p:cNvPr id="1165" name="Google Shape;1165;p33"/>
          <p:cNvGrpSpPr/>
          <p:nvPr/>
        </p:nvGrpSpPr>
        <p:grpSpPr>
          <a:xfrm>
            <a:off x="7223050" y="328350"/>
            <a:ext cx="1293850" cy="631200"/>
            <a:chOff x="4724300" y="3025200"/>
            <a:chExt cx="1293850" cy="631200"/>
          </a:xfrm>
        </p:grpSpPr>
        <p:grpSp>
          <p:nvGrpSpPr>
            <p:cNvPr id="1166" name="Google Shape;1166;p33"/>
            <p:cNvGrpSpPr/>
            <p:nvPr/>
          </p:nvGrpSpPr>
          <p:grpSpPr>
            <a:xfrm>
              <a:off x="4724300" y="3025200"/>
              <a:ext cx="1293850" cy="326400"/>
              <a:chOff x="5509625" y="-545525"/>
              <a:chExt cx="1293850" cy="326400"/>
            </a:xfrm>
          </p:grpSpPr>
          <p:sp>
            <p:nvSpPr>
              <p:cNvPr id="1167" name="Google Shape;1167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rgbClr val="A4C2F4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rgbClr val="B6D7A8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rgbClr val="B4A7D6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71" name="Google Shape;1171;p33"/>
            <p:cNvGrpSpPr/>
            <p:nvPr/>
          </p:nvGrpSpPr>
          <p:grpSpPr>
            <a:xfrm>
              <a:off x="4724300" y="3330000"/>
              <a:ext cx="1293850" cy="326400"/>
              <a:chOff x="5509625" y="-545525"/>
              <a:chExt cx="1293850" cy="326400"/>
            </a:xfrm>
          </p:grpSpPr>
          <p:sp>
            <p:nvSpPr>
              <p:cNvPr id="1172" name="Google Shape;1172;p33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C</a:t>
                </a:r>
                <a:endParaRPr/>
              </a:p>
            </p:txBody>
          </p:sp>
          <p:sp>
            <p:nvSpPr>
              <p:cNvPr id="1173" name="Google Shape;1173;p33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V</a:t>
                </a:r>
                <a:endParaRPr/>
              </a:p>
            </p:txBody>
          </p:sp>
          <p:sp>
            <p:nvSpPr>
              <p:cNvPr id="1174" name="Google Shape;1174;p33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S</a:t>
                </a:r>
                <a:endParaRPr/>
              </a:p>
            </p:txBody>
          </p:sp>
          <p:sp>
            <p:nvSpPr>
              <p:cNvPr id="1175" name="Google Shape;1175;p33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Z</a:t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 (1-digit):</a:t>
            </a:r>
            <a:endParaRPr/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only two digits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+ 0 = 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0 + 1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+ 0 = 1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1 + 1 = </a:t>
            </a:r>
            <a:r>
              <a:rPr lang="en" b="1"/>
              <a:t>10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 we do in base 10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9 + 9 = </a:t>
            </a:r>
            <a:r>
              <a:rPr lang="en" b="1"/>
              <a:t>18</a:t>
            </a:r>
            <a:endParaRPr b="1"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l="3546" t="11524" r="11404" b="11339"/>
          <a:stretch/>
        </p:blipFill>
        <p:spPr>
          <a:xfrm>
            <a:off x="6227775" y="802275"/>
            <a:ext cx="2187175" cy="25716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5"/>
          <p:cNvSpPr/>
          <p:nvPr/>
        </p:nvSpPr>
        <p:spPr>
          <a:xfrm>
            <a:off x="6245325" y="802250"/>
            <a:ext cx="597300" cy="729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00" name="Google Shape;100;p15"/>
          <p:cNvGraphicFramePr/>
          <p:nvPr/>
        </p:nvGraphicFramePr>
        <p:xfrm>
          <a:off x="4371525" y="3012400"/>
          <a:ext cx="1225100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1" name="Google Shape;101;p15"/>
          <p:cNvGraphicFramePr/>
          <p:nvPr/>
        </p:nvGraphicFramePr>
        <p:xfrm>
          <a:off x="4166975" y="845450"/>
          <a:ext cx="1793100" cy="158484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9850">
                <a:tc rowSpan="2"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+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B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75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A</a:t>
                      </a:r>
                      <a:endParaRPr b="1"/>
                    </a:p>
                  </a:txBody>
                  <a:tcPr marL="91425" marR="91425" marT="91425" marB="91425" anchor="ctr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0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1</a:t>
                      </a:r>
                      <a:endParaRPr b="1"/>
                    </a:p>
                  </a:txBody>
                  <a:tcPr marL="91425" marR="91425" marT="91425" marB="91425"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2" name="Google Shape;102;p15"/>
          <p:cNvSpPr txBox="1"/>
          <p:nvPr/>
        </p:nvSpPr>
        <p:spPr>
          <a:xfrm>
            <a:off x="4371525" y="5312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2</a:t>
            </a:r>
            <a:endParaRPr/>
          </a:p>
        </p:txBody>
      </p:sp>
      <p:sp>
        <p:nvSpPr>
          <p:cNvPr id="103" name="Google Shape;103;p15"/>
          <p:cNvSpPr txBox="1"/>
          <p:nvPr/>
        </p:nvSpPr>
        <p:spPr>
          <a:xfrm>
            <a:off x="6579163" y="44502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10</a:t>
            </a:r>
            <a:endParaRPr/>
          </a:p>
        </p:txBody>
      </p:sp>
      <p:grpSp>
        <p:nvGrpSpPr>
          <p:cNvPr id="104" name="Google Shape;104;p15"/>
          <p:cNvGrpSpPr/>
          <p:nvPr/>
        </p:nvGrpSpPr>
        <p:grpSpPr>
          <a:xfrm>
            <a:off x="1705251" y="3249774"/>
            <a:ext cx="1137035" cy="275808"/>
            <a:chOff x="5547825" y="1226350"/>
            <a:chExt cx="1293850" cy="326400"/>
          </a:xfrm>
        </p:grpSpPr>
        <p:sp>
          <p:nvSpPr>
            <p:cNvPr id="105" name="Google Shape;105;p15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" name="Google Shape;109;p15"/>
          <p:cNvGrpSpPr/>
          <p:nvPr/>
        </p:nvGrpSpPr>
        <p:grpSpPr>
          <a:xfrm>
            <a:off x="1291114" y="3575099"/>
            <a:ext cx="1551258" cy="1145989"/>
            <a:chOff x="1503950" y="3115950"/>
            <a:chExt cx="1765200" cy="1356200"/>
          </a:xfrm>
        </p:grpSpPr>
        <p:grpSp>
          <p:nvGrpSpPr>
            <p:cNvPr id="110" name="Google Shape;110;p15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11" name="Google Shape;111;p15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</p:grpSp>
        <p:cxnSp>
          <p:nvCxnSpPr>
            <p:cNvPr id="115" name="Google Shape;115;p15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" name="Google Shape;116;p15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503950" y="4145750"/>
              <a:ext cx="309600" cy="326400"/>
            </a:xfrm>
            <a:prstGeom prst="rect">
              <a:avLst/>
            </a:prstGeom>
            <a:solidFill>
              <a:srgbClr val="A4C2F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" name="Google Shape;118;p15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15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" name="Google Shape;123;p15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24" name="Google Shape;124;p15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15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15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9</a:t>
                </a:r>
                <a:endParaRPr/>
              </a:p>
            </p:txBody>
          </p:sp>
          <p:sp>
            <p:nvSpPr>
              <p:cNvPr id="127" name="Google Shape;127;p15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8" name="Google Shape;128;p15"/>
          <p:cNvSpPr txBox="1"/>
          <p:nvPr/>
        </p:nvSpPr>
        <p:spPr>
          <a:xfrm>
            <a:off x="4219125" y="2664875"/>
            <a:ext cx="148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Half Adder</a:t>
            </a:r>
            <a:endParaRPr/>
          </a:p>
        </p:txBody>
      </p:sp>
      <p:cxnSp>
        <p:nvCxnSpPr>
          <p:cNvPr id="129" name="Google Shape;129;p15"/>
          <p:cNvCxnSpPr/>
          <p:nvPr/>
        </p:nvCxnSpPr>
        <p:spPr>
          <a:xfrm rot="-5400000">
            <a:off x="4675425" y="3372675"/>
            <a:ext cx="2096100" cy="232200"/>
          </a:xfrm>
          <a:prstGeom prst="curvedConnector3">
            <a:avLst>
              <a:gd name="adj1" fmla="val 53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(before)</a:t>
            </a:r>
            <a:endParaRPr sz="2466"/>
          </a:p>
        </p:txBody>
      </p:sp>
      <p:grpSp>
        <p:nvGrpSpPr>
          <p:cNvPr id="135" name="Google Shape;135;p16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136" name="Google Shape;136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37" name="Google Shape;137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8" name="Google Shape;138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39" name="Google Shape;139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0" name="Google Shape;140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1" name="Google Shape;141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42" name="Google Shape;142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3" name="Google Shape;143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44" name="Google Shape;144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45" name="Google Shape;145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46" name="Google Shape;146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47" name="Google Shape;147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" name="Google Shape;15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2" name="Google Shape;15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53" name="Google Shape;15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54" name="Google Shape;15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55" name="Google Shape;15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7" name="Google Shape;15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58" name="Google Shape;15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9" name="Google Shape;15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60" name="Google Shape;16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61" name="Google Shape;16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62" name="Google Shape;16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63" name="Google Shape;16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64" name="Google Shape;164;p16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165" name="Google Shape;165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166" name="Google Shape;166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7" name="Google Shape;167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68" name="Google Shape;168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69" name="Google Shape;169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170" name="Google Shape;170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171" name="Google Shape;171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172" name="Google Shape;172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3" name="Google Shape;173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174" name="Google Shape;174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175" name="Google Shape;175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176" name="Google Shape;176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80" name="Google Shape;180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1" name="Google Shape;181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182" name="Google Shape;182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183" name="Google Shape;183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4" name="Google Shape;184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6" name="Google Shape;186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187" name="Google Shape;187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88" name="Google Shape;188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189" name="Google Shape;189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190" name="Google Shape;190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191" name="Google Shape;191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192" name="Google Shape;192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193" name="Google Shape;193;p16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194" name="Google Shape;19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" name="Google Shape;198;p16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199" name="Google Shape;199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03" name="Google Shape;203;p16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204" name="Google Shape;204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208" name="Google Shape;208;p16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9" name="Google Shape;209;p16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10" name="Google Shape;210;p16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211" name="Google Shape;211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12" name="Google Shape;212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3" name="Google Shape;213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4" name="Google Shape;214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15" name="Google Shape;215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16" name="Google Shape;216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17" name="Google Shape;217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8" name="Google Shape;218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19" name="Google Shape;219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20" name="Google Shape;220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21" name="Google Shape;221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22" name="Google Shape;222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23" name="Google Shape;223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24" name="Google Shape;224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25" name="Google Shape;225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7" name="Google Shape;227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28" name="Google Shape;228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29" name="Google Shape;229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30" name="Google Shape;230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31" name="Google Shape;231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32" name="Google Shape;232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33" name="Google Shape;233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34" name="Google Shape;234;p16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235" name="Google Shape;235;p16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239" name="Google Shape;239;p16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0" name="Google Shape;240;p16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241" name="Google Shape;241;p16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242" name="Google Shape;242;p16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6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247" name="Google Shape;247;p16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48" name="Google Shape;248;p16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49" name="Google Shape;249;p16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0" name="Google Shape;250;p16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252" name="Google Shape;252;p16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53" name="Google Shape;253;p16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4" name="Google Shape;254;p16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55" name="Google Shape;255;p16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56" name="Google Shape;256;p16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257" name="Google Shape;257;p16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8" name="Google Shape;258;p16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259" name="Google Shape;259;p16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260" name="Google Shape;260;p16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1" name="Google Shape;261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3" name="Google Shape;263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264" name="Google Shape;264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65" name="Google Shape;265;p16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266" name="Google Shape;266;p16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267" name="Google Shape;267;p16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268" name="Google Shape;268;p16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269" name="Google Shape;269;p16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270" name="Google Shape;270;p16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71" name="Google Shape;271;p16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16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16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16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75" name="Google Shape;275;p16"/>
          <p:cNvSpPr/>
          <p:nvPr/>
        </p:nvSpPr>
        <p:spPr>
          <a:xfrm>
            <a:off x="3917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6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6"/>
          <p:cNvSpPr/>
          <p:nvPr/>
        </p:nvSpPr>
        <p:spPr>
          <a:xfrm>
            <a:off x="6898550" y="26688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6"/>
          <p:cNvSpPr/>
          <p:nvPr/>
        </p:nvSpPr>
        <p:spPr>
          <a:xfrm>
            <a:off x="3831500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Binary </a:t>
            </a:r>
            <a:r>
              <a:rPr lang="en" sz="2466"/>
              <a:t>(after)</a:t>
            </a:r>
            <a:endParaRPr sz="2466"/>
          </a:p>
        </p:txBody>
      </p:sp>
      <p:grpSp>
        <p:nvGrpSpPr>
          <p:cNvPr id="284" name="Google Shape;284;p17"/>
          <p:cNvGrpSpPr/>
          <p:nvPr/>
        </p:nvGrpSpPr>
        <p:grpSpPr>
          <a:xfrm>
            <a:off x="2729500" y="3010650"/>
            <a:ext cx="2749450" cy="1661000"/>
            <a:chOff x="519700" y="3115950"/>
            <a:chExt cx="2749450" cy="1661000"/>
          </a:xfrm>
        </p:grpSpPr>
        <p:grpSp>
          <p:nvGrpSpPr>
            <p:cNvPr id="285" name="Google Shape;285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286" name="Google Shape;286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7" name="Google Shape;287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88" name="Google Shape;288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89" name="Google Shape;289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0" name="Google Shape;290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291" name="Google Shape;291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2" name="Google Shape;292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3" name="Google Shape;293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294" name="Google Shape;294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295" name="Google Shape;295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296" name="Google Shape;296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7" name="Google Shape;297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8" name="Google Shape;298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299" name="Google Shape;299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cxnSp>
          <p:nvCxnSpPr>
            <p:cNvPr id="300" name="Google Shape;30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01" name="Google Shape;30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02" name="Google Shape;30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03" name="Google Shape;30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4" name="Google Shape;30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1</a:t>
                  </a:r>
                  <a:endParaRPr dirty="0"/>
                </a:p>
              </p:txBody>
            </p:sp>
            <p:sp>
              <p:nvSpPr>
                <p:cNvPr id="305" name="Google Shape;30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06" name="Google Shape;30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07" name="Google Shape;30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</p:grpSp>
          <p:grpSp>
            <p:nvGrpSpPr>
              <p:cNvPr id="308" name="Google Shape;30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09" name="Google Shape;30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10" name="Google Shape;31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11" name="Google Shape;31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12" name="Google Shape;31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13" name="Google Shape;313;p17"/>
          <p:cNvGrpSpPr/>
          <p:nvPr/>
        </p:nvGrpSpPr>
        <p:grpSpPr>
          <a:xfrm>
            <a:off x="5803175" y="3010650"/>
            <a:ext cx="2749450" cy="1661000"/>
            <a:chOff x="519700" y="3115950"/>
            <a:chExt cx="2749450" cy="1661000"/>
          </a:xfrm>
        </p:grpSpPr>
        <p:grpSp>
          <p:nvGrpSpPr>
            <p:cNvPr id="314" name="Google Shape;314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15" name="Google Shape;315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6" name="Google Shape;316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17" name="Google Shape;317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18" name="Google Shape;318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319" name="Google Shape;319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20" name="Google Shape;320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1" name="Google Shape;321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2" name="Google Shape;322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23" name="Google Shape;323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24" name="Google Shape;324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325" name="Google Shape;325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6" name="Google Shape;326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7" name="Google Shape;32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28" name="Google Shape;328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29" name="Google Shape;329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31" name="Google Shape;331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32" name="Google Shape;332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3" name="Google Shape;333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334" name="Google Shape;334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/>
                    <a:t>?</a:t>
                  </a:r>
                  <a:endParaRPr dirty="0"/>
                </a:p>
              </p:txBody>
            </p:sp>
            <p:sp>
              <p:nvSpPr>
                <p:cNvPr id="335" name="Google Shape;335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?</a:t>
                  </a:r>
                  <a:endParaRPr dirty="0"/>
                </a:p>
              </p:txBody>
            </p:sp>
            <p:sp>
              <p:nvSpPr>
                <p:cNvPr id="336" name="Google Shape;336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337" name="Google Shape;337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38" name="Google Shape;338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39" name="Google Shape;339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40" name="Google Shape;340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41" name="Google Shape;341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342" name="Google Shape;342;p17"/>
          <p:cNvGrpSpPr/>
          <p:nvPr/>
        </p:nvGrpSpPr>
        <p:grpSpPr>
          <a:xfrm>
            <a:off x="4185100" y="2649250"/>
            <a:ext cx="1293850" cy="326400"/>
            <a:chOff x="5547825" y="1226350"/>
            <a:chExt cx="1293850" cy="326400"/>
          </a:xfrm>
        </p:grpSpPr>
        <p:sp>
          <p:nvSpPr>
            <p:cNvPr id="343" name="Google Shape;34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47" name="Google Shape;347;p17"/>
          <p:cNvGrpSpPr/>
          <p:nvPr/>
        </p:nvGrpSpPr>
        <p:grpSpPr>
          <a:xfrm>
            <a:off x="4286975" y="415775"/>
            <a:ext cx="1293850" cy="326400"/>
            <a:chOff x="5547825" y="1226350"/>
            <a:chExt cx="1293850" cy="326400"/>
          </a:xfrm>
        </p:grpSpPr>
        <p:sp>
          <p:nvSpPr>
            <p:cNvPr id="348" name="Google Shape;348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52" name="Google Shape;352;p17"/>
          <p:cNvGrpSpPr/>
          <p:nvPr/>
        </p:nvGrpSpPr>
        <p:grpSpPr>
          <a:xfrm>
            <a:off x="7258775" y="2649250"/>
            <a:ext cx="1293850" cy="326400"/>
            <a:chOff x="5547825" y="1226350"/>
            <a:chExt cx="1293850" cy="326400"/>
          </a:xfrm>
        </p:grpSpPr>
        <p:sp>
          <p:nvSpPr>
            <p:cNvPr id="353" name="Google Shape;353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aphicFrame>
        <p:nvGraphicFramePr>
          <p:cNvPr id="357" name="Google Shape;357;p17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58" name="Google Shape;358;p17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59" name="Google Shape;359;p17"/>
          <p:cNvGrpSpPr/>
          <p:nvPr/>
        </p:nvGrpSpPr>
        <p:grpSpPr>
          <a:xfrm>
            <a:off x="2831375" y="800850"/>
            <a:ext cx="2749450" cy="1661000"/>
            <a:chOff x="519700" y="3115950"/>
            <a:chExt cx="2749450" cy="1661000"/>
          </a:xfrm>
        </p:grpSpPr>
        <p:grpSp>
          <p:nvGrpSpPr>
            <p:cNvPr id="360" name="Google Shape;360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61" name="Google Shape;361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2" name="Google Shape;362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3" name="Google Shape;363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4" name="Google Shape;364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365" name="Google Shape;365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366" name="Google Shape;366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7" name="Google Shape;367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68" name="Google Shape;368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69" name="Google Shape;369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370" name="Google Shape;370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71" name="Google Shape;371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372" name="Google Shape;372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373" name="Google Shape;373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4" name="Google Shape;374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375" name="Google Shape;375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6" name="Google Shape;376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377" name="Google Shape;377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378" name="Google Shape;378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379" name="Google Shape;379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380" name="Google Shape;380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381" name="Google Shape;381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382" name="Google Shape;382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383" name="Google Shape;383;p17"/>
            <p:cNvGrpSpPr/>
            <p:nvPr/>
          </p:nvGrpSpPr>
          <p:grpSpPr>
            <a:xfrm>
              <a:off x="1950725" y="4134950"/>
              <a:ext cx="1318425" cy="326400"/>
              <a:chOff x="5485050" y="-545525"/>
              <a:chExt cx="1318425" cy="326400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48505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86" name="Google Shape;386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87" name="Google Shape;387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</p:grpSp>
      <p:graphicFrame>
        <p:nvGraphicFramePr>
          <p:cNvPr id="388" name="Google Shape;388;p17"/>
          <p:cNvGraphicFramePr/>
          <p:nvPr/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9" name="Google Shape;389;p17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390" name="Google Shape;390;p17"/>
          <p:cNvGrpSpPr/>
          <p:nvPr/>
        </p:nvGrpSpPr>
        <p:grpSpPr>
          <a:xfrm>
            <a:off x="7334975" y="415775"/>
            <a:ext cx="1293850" cy="326400"/>
            <a:chOff x="5547825" y="1226350"/>
            <a:chExt cx="1293850" cy="326400"/>
          </a:xfrm>
        </p:grpSpPr>
        <p:sp>
          <p:nvSpPr>
            <p:cNvPr id="391" name="Google Shape;391;p17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395" name="Google Shape;395;p17"/>
          <p:cNvGrpSpPr/>
          <p:nvPr/>
        </p:nvGrpSpPr>
        <p:grpSpPr>
          <a:xfrm>
            <a:off x="5879375" y="800850"/>
            <a:ext cx="2749450" cy="1661000"/>
            <a:chOff x="519700" y="3115950"/>
            <a:chExt cx="2749450" cy="1661000"/>
          </a:xfrm>
        </p:grpSpPr>
        <p:grpSp>
          <p:nvGrpSpPr>
            <p:cNvPr id="396" name="Google Shape;396;p17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397" name="Google Shape;397;p17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398" name="Google Shape;398;p17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399" name="Google Shape;399;p17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0" name="Google Shape;400;p17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</p:grpSp>
        <p:grpSp>
          <p:nvGrpSpPr>
            <p:cNvPr id="401" name="Google Shape;401;p17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02" name="Google Shape;402;p17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404" name="Google Shape;404;p17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05" name="Google Shape;405;p17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406" name="Google Shape;406;p17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07" name="Google Shape;407;p17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08" name="Google Shape;408;p17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09" name="Google Shape;409;p17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0" name="Google Shape;410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411" name="Google Shape;411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2" name="Google Shape;412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13" name="Google Shape;413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dirty="0"/>
                    <a:t>0</a:t>
                  </a:r>
                  <a:endParaRPr dirty="0"/>
                </a:p>
              </p:txBody>
            </p:sp>
          </p:grpSp>
          <p:grpSp>
            <p:nvGrpSpPr>
              <p:cNvPr id="414" name="Google Shape;414;p17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15" name="Google Shape;415;p17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16" name="Google Shape;416;p17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17" name="Google Shape;417;p17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18" name="Google Shape;418;p17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419" name="Google Shape;419;p17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20" name="Google Shape;420;p17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2" name="Google Shape;422;p17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423" name="Google Shape;423;p17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424" name="Google Shape;424;p17"/>
          <p:cNvSpPr/>
          <p:nvPr/>
        </p:nvSpPr>
        <p:spPr>
          <a:xfrm>
            <a:off x="69652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5" name="Google Shape;425;p17"/>
          <p:cNvSpPr/>
          <p:nvPr/>
        </p:nvSpPr>
        <p:spPr>
          <a:xfrm>
            <a:off x="68890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6" name="Google Shape;426;p17"/>
          <p:cNvSpPr/>
          <p:nvPr/>
        </p:nvSpPr>
        <p:spPr>
          <a:xfrm>
            <a:off x="3926750" y="4114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427" name="Google Shape;427;p17"/>
          <p:cNvSpPr/>
          <p:nvPr/>
        </p:nvSpPr>
        <p:spPr>
          <a:xfrm>
            <a:off x="3831500" y="264980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/>
          <p:nvPr/>
        </p:nvSpPr>
        <p:spPr>
          <a:xfrm>
            <a:off x="289875" y="969150"/>
            <a:ext cx="1756800" cy="41745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Addition: Practice</a:t>
            </a:r>
            <a:endParaRPr sz="2466"/>
          </a:p>
        </p:txBody>
      </p:sp>
      <p:grpSp>
        <p:nvGrpSpPr>
          <p:cNvPr id="434" name="Google Shape;434;p18"/>
          <p:cNvGrpSpPr/>
          <p:nvPr/>
        </p:nvGrpSpPr>
        <p:grpSpPr>
          <a:xfrm>
            <a:off x="2996200" y="3010650"/>
            <a:ext cx="2749450" cy="1661000"/>
            <a:chOff x="519700" y="3115950"/>
            <a:chExt cx="2749450" cy="1661000"/>
          </a:xfrm>
        </p:grpSpPr>
        <p:grpSp>
          <p:nvGrpSpPr>
            <p:cNvPr id="435" name="Google Shape;435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36" name="Google Shape;436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0" name="Google Shape;440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41" name="Google Shape;441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5" name="Google Shape;445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46" name="Google Shape;446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50" name="Google Shape;45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51" name="Google Shape;45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52" name="Google Shape;45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53" name="Google Shape;45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4" name="Google Shape;45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5" name="Google Shape;45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6" name="Google Shape;45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57" name="Google Shape;45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58" name="Google Shape;45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59" name="Google Shape;45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60" name="Google Shape;46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61" name="Google Shape;46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62" name="Google Shape;46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63" name="Google Shape;463;p18"/>
          <p:cNvGrpSpPr/>
          <p:nvPr/>
        </p:nvGrpSpPr>
        <p:grpSpPr>
          <a:xfrm>
            <a:off x="6069875" y="3010650"/>
            <a:ext cx="2749450" cy="1661000"/>
            <a:chOff x="519700" y="3115950"/>
            <a:chExt cx="2749450" cy="1661000"/>
          </a:xfrm>
        </p:grpSpPr>
        <p:grpSp>
          <p:nvGrpSpPr>
            <p:cNvPr id="464" name="Google Shape;464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465" name="Google Shape;465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69" name="Google Shape;469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470" name="Google Shape;470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74" name="Google Shape;474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475" name="Google Shape;475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79" name="Google Shape;479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80" name="Google Shape;480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481" name="Google Shape;481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482" name="Google Shape;482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3" name="Google Shape;483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5" name="Google Shape;485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486" name="Google Shape;486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87" name="Google Shape;487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488" name="Google Shape;488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489" name="Google Shape;489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490" name="Google Shape;490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491" name="Google Shape;491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</p:grpSp>
      <p:grpSp>
        <p:nvGrpSpPr>
          <p:cNvPr id="492" name="Google Shape;492;p18"/>
          <p:cNvGrpSpPr/>
          <p:nvPr/>
        </p:nvGrpSpPr>
        <p:grpSpPr>
          <a:xfrm>
            <a:off x="4451800" y="2649250"/>
            <a:ext cx="1293850" cy="326400"/>
            <a:chOff x="5547825" y="1226350"/>
            <a:chExt cx="1293850" cy="326400"/>
          </a:xfrm>
        </p:grpSpPr>
        <p:sp>
          <p:nvSpPr>
            <p:cNvPr id="493" name="Google Shape;49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18"/>
          <p:cNvGrpSpPr/>
          <p:nvPr/>
        </p:nvGrpSpPr>
        <p:grpSpPr>
          <a:xfrm>
            <a:off x="4553675" y="415775"/>
            <a:ext cx="1293850" cy="326400"/>
            <a:chOff x="5547825" y="1226350"/>
            <a:chExt cx="1293850" cy="326400"/>
          </a:xfrm>
        </p:grpSpPr>
        <p:sp>
          <p:nvSpPr>
            <p:cNvPr id="498" name="Google Shape;498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499" name="Google Shape;499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0" name="Google Shape;500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01" name="Google Shape;501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02" name="Google Shape;502;p18"/>
          <p:cNvGrpSpPr/>
          <p:nvPr/>
        </p:nvGrpSpPr>
        <p:grpSpPr>
          <a:xfrm>
            <a:off x="7525475" y="2649250"/>
            <a:ext cx="1293850" cy="326400"/>
            <a:chOff x="5547825" y="1226350"/>
            <a:chExt cx="1293850" cy="326400"/>
          </a:xfrm>
        </p:grpSpPr>
        <p:sp>
          <p:nvSpPr>
            <p:cNvPr id="503" name="Google Shape;503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07" name="Google Shape;507;p18"/>
          <p:cNvGraphicFramePr/>
          <p:nvPr/>
        </p:nvGraphicFramePr>
        <p:xfrm>
          <a:off x="373600" y="12847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08" name="Google Shape;508;p18"/>
          <p:cNvSpPr txBox="1"/>
          <p:nvPr/>
        </p:nvSpPr>
        <p:spPr>
          <a:xfrm>
            <a:off x="373550" y="9904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09" name="Google Shape;509;p18"/>
          <p:cNvGrpSpPr/>
          <p:nvPr/>
        </p:nvGrpSpPr>
        <p:grpSpPr>
          <a:xfrm>
            <a:off x="3098075" y="800850"/>
            <a:ext cx="2749450" cy="1661000"/>
            <a:chOff x="519700" y="3115950"/>
            <a:chExt cx="2749450" cy="1661000"/>
          </a:xfrm>
        </p:grpSpPr>
        <p:grpSp>
          <p:nvGrpSpPr>
            <p:cNvPr id="510" name="Google Shape;510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11" name="Google Shape;511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15" name="Google Shape;515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16" name="Google Shape;516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20" name="Google Shape;520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22" name="Google Shape;522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23" name="Google Shape;523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4" name="Google Shape;524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  <p:sp>
              <p:nvSpPr>
                <p:cNvPr id="525" name="Google Shape;525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6" name="Google Shape;526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27" name="Google Shape;527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28" name="Google Shape;528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29" name="Google Shape;529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30" name="Google Shape;530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O</a:t>
                  </a:r>
                  <a:endParaRPr/>
                </a:p>
              </p:txBody>
            </p:sp>
            <p:sp>
              <p:nvSpPr>
                <p:cNvPr id="531" name="Google Shape;531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32" name="Google Shape;532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33" name="Google Shape;533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34" name="Google Shape;534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graphicFrame>
        <p:nvGraphicFramePr>
          <p:cNvPr id="538" name="Google Shape;538;p18"/>
          <p:cNvGraphicFramePr/>
          <p:nvPr>
            <p:extLst>
              <p:ext uri="{D42A27DB-BD31-4B8C-83A1-F6EECF244321}">
                <p14:modId xmlns:p14="http://schemas.microsoft.com/office/powerpoint/2010/main" val="2435421248"/>
              </p:ext>
            </p:extLst>
          </p:nvPr>
        </p:nvGraphicFramePr>
        <p:xfrm>
          <a:off x="373600" y="3342175"/>
          <a:ext cx="153137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06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A</a:t>
                      </a:r>
                      <a:endParaRPr sz="10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B</a:t>
                      </a:r>
                      <a:endParaRPr sz="1000" b="1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C</a:t>
                      </a:r>
                      <a:endParaRPr sz="1000" b="1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/>
                        <a:t>S</a:t>
                      </a:r>
                      <a:endParaRPr sz="10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39" name="Google Shape;539;p18"/>
          <p:cNvSpPr txBox="1"/>
          <p:nvPr/>
        </p:nvSpPr>
        <p:spPr>
          <a:xfrm>
            <a:off x="373550" y="3047825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 + A + B = C, S</a:t>
            </a:r>
            <a:endParaRPr/>
          </a:p>
        </p:txBody>
      </p:sp>
      <p:grpSp>
        <p:nvGrpSpPr>
          <p:cNvPr id="540" name="Google Shape;540;p18"/>
          <p:cNvGrpSpPr/>
          <p:nvPr/>
        </p:nvGrpSpPr>
        <p:grpSpPr>
          <a:xfrm>
            <a:off x="7601675" y="415775"/>
            <a:ext cx="1293850" cy="326400"/>
            <a:chOff x="5547825" y="1226350"/>
            <a:chExt cx="1293850" cy="326400"/>
          </a:xfrm>
        </p:grpSpPr>
        <p:sp>
          <p:nvSpPr>
            <p:cNvPr id="541" name="Google Shape;541;p18"/>
            <p:cNvSpPr/>
            <p:nvPr/>
          </p:nvSpPr>
          <p:spPr>
            <a:xfrm>
              <a:off x="554782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5875913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3" name="Google Shape;543;p18"/>
            <p:cNvSpPr/>
            <p:nvPr/>
          </p:nvSpPr>
          <p:spPr>
            <a:xfrm>
              <a:off x="6204000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1</a:t>
              </a:r>
              <a:endParaRPr/>
            </a:p>
          </p:txBody>
        </p:sp>
        <p:sp>
          <p:nvSpPr>
            <p:cNvPr id="544" name="Google Shape;544;p18"/>
            <p:cNvSpPr/>
            <p:nvPr/>
          </p:nvSpPr>
          <p:spPr>
            <a:xfrm>
              <a:off x="6532075" y="12263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0</a:t>
              </a:r>
              <a:endParaRPr/>
            </a:p>
          </p:txBody>
        </p:sp>
      </p:grpSp>
      <p:grpSp>
        <p:nvGrpSpPr>
          <p:cNvPr id="545" name="Google Shape;545;p18"/>
          <p:cNvGrpSpPr/>
          <p:nvPr/>
        </p:nvGrpSpPr>
        <p:grpSpPr>
          <a:xfrm>
            <a:off x="6146075" y="800850"/>
            <a:ext cx="2749450" cy="1661000"/>
            <a:chOff x="519700" y="3115950"/>
            <a:chExt cx="2749450" cy="1661000"/>
          </a:xfrm>
        </p:grpSpPr>
        <p:grpSp>
          <p:nvGrpSpPr>
            <p:cNvPr id="546" name="Google Shape;546;p18"/>
            <p:cNvGrpSpPr/>
            <p:nvPr/>
          </p:nvGrpSpPr>
          <p:grpSpPr>
            <a:xfrm>
              <a:off x="1975300" y="3115950"/>
              <a:ext cx="1293850" cy="326400"/>
              <a:chOff x="5547825" y="1226350"/>
              <a:chExt cx="1293850" cy="326400"/>
            </a:xfrm>
          </p:grpSpPr>
          <p:sp>
            <p:nvSpPr>
              <p:cNvPr id="547" name="Google Shape;547;p18"/>
              <p:cNvSpPr/>
              <p:nvPr/>
            </p:nvSpPr>
            <p:spPr>
              <a:xfrm>
                <a:off x="554782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5875913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6204000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6532075" y="12263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grpSp>
          <p:nvGrpSpPr>
            <p:cNvPr id="551" name="Google Shape;551;p18"/>
            <p:cNvGrpSpPr/>
            <p:nvPr/>
          </p:nvGrpSpPr>
          <p:grpSpPr>
            <a:xfrm>
              <a:off x="1975300" y="3485850"/>
              <a:ext cx="1293850" cy="326400"/>
              <a:chOff x="5575800" y="1596250"/>
              <a:chExt cx="1293850" cy="326400"/>
            </a:xfrm>
          </p:grpSpPr>
          <p:sp>
            <p:nvSpPr>
              <p:cNvPr id="552" name="Google Shape;552;p18"/>
              <p:cNvSpPr/>
              <p:nvPr/>
            </p:nvSpPr>
            <p:spPr>
              <a:xfrm>
                <a:off x="557580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5903888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6231975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6560050" y="1596250"/>
                <a:ext cx="309600" cy="3264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  <p:cxnSp>
          <p:nvCxnSpPr>
            <p:cNvPr id="556" name="Google Shape;556;p18"/>
            <p:cNvCxnSpPr/>
            <p:nvPr/>
          </p:nvCxnSpPr>
          <p:spPr>
            <a:xfrm rot="10800000" flipH="1">
              <a:off x="1503950" y="4011075"/>
              <a:ext cx="1765200" cy="840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7" name="Google Shape;557;p18"/>
            <p:cNvSpPr/>
            <p:nvPr/>
          </p:nvSpPr>
          <p:spPr>
            <a:xfrm>
              <a:off x="1503950" y="3485850"/>
              <a:ext cx="309600" cy="3264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+</a:t>
              </a:r>
              <a:endParaRPr/>
            </a:p>
          </p:txBody>
        </p:sp>
        <p:grpSp>
          <p:nvGrpSpPr>
            <p:cNvPr id="558" name="Google Shape;558;p18"/>
            <p:cNvGrpSpPr/>
            <p:nvPr/>
          </p:nvGrpSpPr>
          <p:grpSpPr>
            <a:xfrm>
              <a:off x="519700" y="4145750"/>
              <a:ext cx="1293850" cy="631200"/>
              <a:chOff x="4724300" y="3025200"/>
              <a:chExt cx="1293850" cy="631200"/>
            </a:xfrm>
          </p:grpSpPr>
          <p:grpSp>
            <p:nvGrpSpPr>
              <p:cNvPr id="559" name="Google Shape;559;p18"/>
              <p:cNvGrpSpPr/>
              <p:nvPr/>
            </p:nvGrpSpPr>
            <p:grpSpPr>
              <a:xfrm>
                <a:off x="4724300" y="30252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0" name="Google Shape;560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1</a:t>
                  </a:r>
                  <a:endParaRPr/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2" name="Google Shape;562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solidFill>
                  <a:srgbClr val="A4C2F4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?</a:t>
                  </a:r>
                  <a:endParaRPr/>
                </a:p>
              </p:txBody>
            </p:sp>
            <p:sp>
              <p:nvSpPr>
                <p:cNvPr id="563" name="Google Shape;563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0</a:t>
                  </a:r>
                  <a:endParaRPr/>
                </a:p>
              </p:txBody>
            </p:sp>
          </p:grpSp>
          <p:grpSp>
            <p:nvGrpSpPr>
              <p:cNvPr id="564" name="Google Shape;564;p18"/>
              <p:cNvGrpSpPr/>
              <p:nvPr/>
            </p:nvGrpSpPr>
            <p:grpSpPr>
              <a:xfrm>
                <a:off x="4724300" y="3330000"/>
                <a:ext cx="1293850" cy="326400"/>
                <a:chOff x="5509625" y="-545525"/>
                <a:chExt cx="1293850" cy="326400"/>
              </a:xfrm>
            </p:grpSpPr>
            <p:sp>
              <p:nvSpPr>
                <p:cNvPr id="565" name="Google Shape;565;p18"/>
                <p:cNvSpPr/>
                <p:nvPr/>
              </p:nvSpPr>
              <p:spPr>
                <a:xfrm>
                  <a:off x="550962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C</a:t>
                  </a:r>
                  <a:endParaRPr/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5837713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V</a:t>
                  </a:r>
                  <a:endParaRPr/>
                </a:p>
              </p:txBody>
            </p:sp>
            <p:sp>
              <p:nvSpPr>
                <p:cNvPr id="567" name="Google Shape;567;p18"/>
                <p:cNvSpPr/>
                <p:nvPr/>
              </p:nvSpPr>
              <p:spPr>
                <a:xfrm>
                  <a:off x="6165800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S</a:t>
                  </a:r>
                  <a:endParaRPr/>
                </a:p>
              </p:txBody>
            </p:sp>
            <p:sp>
              <p:nvSpPr>
                <p:cNvPr id="568" name="Google Shape;568;p18"/>
                <p:cNvSpPr/>
                <p:nvPr/>
              </p:nvSpPr>
              <p:spPr>
                <a:xfrm>
                  <a:off x="6493875" y="-545525"/>
                  <a:ext cx="309600" cy="326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/>
                    <a:t>Z</a:t>
                  </a:r>
                  <a:endParaRPr/>
                </a:p>
              </p:txBody>
            </p:sp>
          </p:grpSp>
        </p:grpSp>
        <p:grpSp>
          <p:nvGrpSpPr>
            <p:cNvPr id="569" name="Google Shape;569;p18"/>
            <p:cNvGrpSpPr/>
            <p:nvPr/>
          </p:nvGrpSpPr>
          <p:grpSpPr>
            <a:xfrm>
              <a:off x="1975300" y="4134950"/>
              <a:ext cx="1293850" cy="326400"/>
              <a:chOff x="5509625" y="-545525"/>
              <a:chExt cx="1293850" cy="326400"/>
            </a:xfrm>
          </p:grpSpPr>
          <p:sp>
            <p:nvSpPr>
              <p:cNvPr id="570" name="Google Shape;570;p18"/>
              <p:cNvSpPr/>
              <p:nvPr/>
            </p:nvSpPr>
            <p:spPr>
              <a:xfrm>
                <a:off x="550962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  <p:sp>
            <p:nvSpPr>
              <p:cNvPr id="571" name="Google Shape;571;p18"/>
              <p:cNvSpPr/>
              <p:nvPr/>
            </p:nvSpPr>
            <p:spPr>
              <a:xfrm>
                <a:off x="5837713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2" name="Google Shape;572;p18"/>
              <p:cNvSpPr/>
              <p:nvPr/>
            </p:nvSpPr>
            <p:spPr>
              <a:xfrm>
                <a:off x="6493875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0</a:t>
                </a:r>
                <a:endParaRPr/>
              </a:p>
            </p:txBody>
          </p:sp>
          <p:sp>
            <p:nvSpPr>
              <p:cNvPr id="573" name="Google Shape;573;p18"/>
              <p:cNvSpPr/>
              <p:nvPr/>
            </p:nvSpPr>
            <p:spPr>
              <a:xfrm>
                <a:off x="6165800" y="-545525"/>
                <a:ext cx="309600" cy="326400"/>
              </a:xfrm>
              <a:prstGeom prst="rect">
                <a:avLst/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1</a:t>
                </a:r>
                <a:endParaRPr/>
              </a:p>
            </p:txBody>
          </p:sp>
        </p:grpSp>
      </p:grpSp>
      <p:sp>
        <p:nvSpPr>
          <p:cNvPr id="574" name="Google Shape;574;p18"/>
          <p:cNvSpPr/>
          <p:nvPr/>
        </p:nvSpPr>
        <p:spPr>
          <a:xfrm>
            <a:off x="7231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75" name="Google Shape;575;p18"/>
          <p:cNvSpPr/>
          <p:nvPr/>
        </p:nvSpPr>
        <p:spPr>
          <a:xfrm>
            <a:off x="7155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18"/>
          <p:cNvSpPr/>
          <p:nvPr/>
        </p:nvSpPr>
        <p:spPr>
          <a:xfrm>
            <a:off x="4183925" y="420950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77" name="Google Shape;577;p18"/>
          <p:cNvSpPr/>
          <p:nvPr/>
        </p:nvSpPr>
        <p:spPr>
          <a:xfrm>
            <a:off x="4107725" y="2659325"/>
            <a:ext cx="309600" cy="3264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>
            <p:extLst>
              <p:ext uri="{D42A27DB-BD31-4B8C-83A1-F6EECF244321}">
                <p14:modId xmlns:p14="http://schemas.microsoft.com/office/powerpoint/2010/main" val="2806443398"/>
              </p:ext>
            </p:extLst>
          </p:nvPr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192369"/>
              </p:ext>
            </p:extLst>
          </p:nvPr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Traditional Method ⇒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squares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Notice the extra bookkeeping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8 - 1 = 7</a:t>
            </a:r>
            <a:br>
              <a:rPr lang="en" sz="1500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br>
              <a:rPr lang="en" dirty="0"/>
            </a:b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 dirty="0"/>
              <a:t>Recall Method of Complements</a:t>
            </a:r>
            <a:endParaRPr sz="19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allows us to leverage binary addition</a:t>
            </a:r>
            <a:endParaRPr sz="15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500" dirty="0"/>
              <a:t>need a method to encode negative numbers</a:t>
            </a:r>
            <a:endParaRPr sz="1500" dirty="0"/>
          </a:p>
        </p:txBody>
      </p:sp>
      <p:graphicFrame>
        <p:nvGraphicFramePr>
          <p:cNvPr id="583" name="Google Shape;583;p19"/>
          <p:cNvGraphicFramePr/>
          <p:nvPr/>
        </p:nvGraphicFramePr>
        <p:xfrm>
          <a:off x="6806994" y="461887"/>
          <a:ext cx="963705" cy="16762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351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1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?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84" name="Google Shape;584;p19"/>
          <p:cNvSpPr txBox="1"/>
          <p:nvPr/>
        </p:nvSpPr>
        <p:spPr>
          <a:xfrm>
            <a:off x="6559145" y="119717"/>
            <a:ext cx="1531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- B = V</a:t>
            </a:r>
            <a:endParaRPr dirty="0"/>
          </a:p>
        </p:txBody>
      </p:sp>
      <p:sp>
        <p:nvSpPr>
          <p:cNvPr id="585" name="Google Shape;585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Binary Subtraction (via Borrow)</a:t>
            </a:r>
            <a:endParaRPr dirty="0"/>
          </a:p>
        </p:txBody>
      </p:sp>
      <p:sp>
        <p:nvSpPr>
          <p:cNvPr id="586" name="Google Shape;586;p19"/>
          <p:cNvSpPr/>
          <p:nvPr/>
        </p:nvSpPr>
        <p:spPr>
          <a:xfrm>
            <a:off x="415379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sp>
        <p:nvSpPr>
          <p:cNvPr id="587" name="Google Shape;587;p19"/>
          <p:cNvSpPr/>
          <p:nvPr/>
        </p:nvSpPr>
        <p:spPr>
          <a:xfrm>
            <a:off x="4979925" y="2508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88" name="Google Shape;588;p19"/>
          <p:cNvCxnSpPr>
            <a:cxnSpLocks/>
          </p:cNvCxnSpPr>
          <p:nvPr/>
        </p:nvCxnSpPr>
        <p:spPr>
          <a:xfrm rot="10800000" flipH="1">
            <a:off x="3524325" y="3338247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19"/>
          <p:cNvSpPr/>
          <p:nvPr/>
        </p:nvSpPr>
        <p:spPr>
          <a:xfrm>
            <a:off x="4174437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0" name="Google Shape;590;p19"/>
          <p:cNvSpPr/>
          <p:nvPr/>
        </p:nvSpPr>
        <p:spPr>
          <a:xfrm>
            <a:off x="4979925" y="34621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1" name="Google Shape;591;p19"/>
          <p:cNvSpPr/>
          <p:nvPr/>
        </p:nvSpPr>
        <p:spPr>
          <a:xfrm>
            <a:off x="415379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2" name="Google Shape;592;p19"/>
          <p:cNvSpPr/>
          <p:nvPr/>
        </p:nvSpPr>
        <p:spPr>
          <a:xfrm>
            <a:off x="4979925" y="2889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593" name="Google Shape;593;p19"/>
          <p:cNvSpPr/>
          <p:nvPr/>
        </p:nvSpPr>
        <p:spPr>
          <a:xfrm>
            <a:off x="4669418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4" name="Google Shape;594;p19"/>
          <p:cNvSpPr/>
          <p:nvPr/>
        </p:nvSpPr>
        <p:spPr>
          <a:xfrm>
            <a:off x="497992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5" name="Google Shape;595;p19"/>
          <p:cNvSpPr/>
          <p:nvPr/>
        </p:nvSpPr>
        <p:spPr>
          <a:xfrm>
            <a:off x="384327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596" name="Google Shape;596;p19"/>
          <p:cNvSpPr/>
          <p:nvPr/>
        </p:nvSpPr>
        <p:spPr>
          <a:xfrm>
            <a:off x="4153795" y="2127222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597" name="Google Shape;597;p19"/>
          <p:cNvSpPr/>
          <p:nvPr/>
        </p:nvSpPr>
        <p:spPr>
          <a:xfrm>
            <a:off x="247739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1</a:t>
            </a:r>
            <a:endParaRPr strike="sngStrike" dirty="0"/>
          </a:p>
        </p:txBody>
      </p:sp>
      <p:sp>
        <p:nvSpPr>
          <p:cNvPr id="598" name="Google Shape;598;p19"/>
          <p:cNvSpPr/>
          <p:nvPr/>
        </p:nvSpPr>
        <p:spPr>
          <a:xfrm>
            <a:off x="3303525" y="2517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trike="sngStrike" dirty="0"/>
              <a:t>0</a:t>
            </a:r>
            <a:endParaRPr strike="sngStrike" dirty="0"/>
          </a:p>
        </p:txBody>
      </p:sp>
      <p:cxnSp>
        <p:nvCxnSpPr>
          <p:cNvPr id="599" name="Google Shape;599;p19"/>
          <p:cNvCxnSpPr>
            <a:cxnSpLocks/>
          </p:cNvCxnSpPr>
          <p:nvPr/>
        </p:nvCxnSpPr>
        <p:spPr>
          <a:xfrm rot="10800000" flipH="1">
            <a:off x="1847925" y="3347031"/>
            <a:ext cx="1765200" cy="84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00" name="Google Shape;600;p19"/>
          <p:cNvSpPr/>
          <p:nvPr/>
        </p:nvSpPr>
        <p:spPr>
          <a:xfrm>
            <a:off x="2498037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1" name="Google Shape;601;p19"/>
          <p:cNvSpPr/>
          <p:nvPr/>
        </p:nvSpPr>
        <p:spPr>
          <a:xfrm>
            <a:off x="3303525" y="34709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02" name="Google Shape;602;p19"/>
          <p:cNvSpPr/>
          <p:nvPr/>
        </p:nvSpPr>
        <p:spPr>
          <a:xfrm>
            <a:off x="247739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03" name="Google Shape;603;p19"/>
          <p:cNvSpPr/>
          <p:nvPr/>
        </p:nvSpPr>
        <p:spPr>
          <a:xfrm>
            <a:off x="3303525" y="2898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endParaRPr dirty="0"/>
          </a:p>
        </p:txBody>
      </p:sp>
      <p:sp>
        <p:nvSpPr>
          <p:cNvPr id="604" name="Google Shape;604;p19"/>
          <p:cNvSpPr/>
          <p:nvPr/>
        </p:nvSpPr>
        <p:spPr>
          <a:xfrm>
            <a:off x="2993018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5" name="Google Shape;605;p19"/>
          <p:cNvSpPr/>
          <p:nvPr/>
        </p:nvSpPr>
        <p:spPr>
          <a:xfrm>
            <a:off x="330352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1</a:t>
            </a:r>
            <a:endParaRPr dirty="0"/>
          </a:p>
        </p:txBody>
      </p:sp>
      <p:sp>
        <p:nvSpPr>
          <p:cNvPr id="606" name="Google Shape;606;p19"/>
          <p:cNvSpPr/>
          <p:nvPr/>
        </p:nvSpPr>
        <p:spPr>
          <a:xfrm>
            <a:off x="216687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sp>
        <p:nvSpPr>
          <p:cNvPr id="607" name="Google Shape;607;p19"/>
          <p:cNvSpPr/>
          <p:nvPr/>
        </p:nvSpPr>
        <p:spPr>
          <a:xfrm>
            <a:off x="2477395" y="2136006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0</a:t>
            </a:r>
            <a:endParaRPr dirty="0"/>
          </a:p>
        </p:txBody>
      </p:sp>
      <p:cxnSp>
        <p:nvCxnSpPr>
          <p:cNvPr id="608" name="Google Shape;608;p19"/>
          <p:cNvCxnSpPr>
            <a:stCxn id="605" idx="0"/>
            <a:endCxn id="595" idx="0"/>
          </p:cNvCxnSpPr>
          <p:nvPr/>
        </p:nvCxnSpPr>
        <p:spPr>
          <a:xfrm rot="-5400000">
            <a:off x="3723825" y="1861806"/>
            <a:ext cx="8700" cy="539700"/>
          </a:xfrm>
          <a:prstGeom prst="curvedConnector3">
            <a:avLst>
              <a:gd name="adj1" fmla="val 2838033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9" name="Google Shape;609;p19"/>
          <p:cNvCxnSpPr>
            <a:stCxn id="607" idx="0"/>
            <a:endCxn id="604" idx="0"/>
          </p:cNvCxnSpPr>
          <p:nvPr/>
        </p:nvCxnSpPr>
        <p:spPr>
          <a:xfrm rot="-5400000" flipH="1">
            <a:off x="2889745" y="1878456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0" name="Google Shape;610;p19"/>
          <p:cNvCxnSpPr>
            <a:stCxn id="596" idx="0"/>
            <a:endCxn id="593" idx="0"/>
          </p:cNvCxnSpPr>
          <p:nvPr/>
        </p:nvCxnSpPr>
        <p:spPr>
          <a:xfrm rot="-5400000" flipH="1">
            <a:off x="4566145" y="1869672"/>
            <a:ext cx="600" cy="5157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11" name="Google Shape;611;p19"/>
          <p:cNvSpPr/>
          <p:nvPr/>
        </p:nvSpPr>
        <p:spPr>
          <a:xfrm>
            <a:off x="1847925" y="2895065"/>
            <a:ext cx="309600" cy="326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264EA8-2332-2A4E-B094-71F6538EC7EA}"/>
              </a:ext>
            </a:extLst>
          </p:cNvPr>
          <p:cNvSpPr txBox="1"/>
          <p:nvPr/>
        </p:nvSpPr>
        <p:spPr>
          <a:xfrm>
            <a:off x="7806651" y="1189013"/>
            <a:ext cx="119135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We need to borrow!</a:t>
            </a:r>
          </a:p>
        </p:txBody>
      </p:sp>
      <p:graphicFrame>
        <p:nvGraphicFramePr>
          <p:cNvPr id="36" name="Google Shape;583;p19">
            <a:extLst>
              <a:ext uri="{FF2B5EF4-FFF2-40B4-BE49-F238E27FC236}">
                <a16:creationId xmlns:a16="http://schemas.microsoft.com/office/drawing/2014/main" id="{F6982397-D073-FA4C-9C24-E445A697E052}"/>
              </a:ext>
            </a:extLst>
          </p:cNvPr>
          <p:cNvGraphicFramePr/>
          <p:nvPr/>
        </p:nvGraphicFramePr>
        <p:xfrm>
          <a:off x="6665656" y="2326518"/>
          <a:ext cx="1206450" cy="100575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28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6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137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A</a:t>
                      </a:r>
                      <a:endParaRPr sz="1000" b="1" dirty="0"/>
                    </a:p>
                  </a:txBody>
                  <a:tcPr marL="91425" marR="91425" marT="91425" marB="914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</a:t>
                      </a:r>
                      <a:endParaRPr sz="1000" b="1" dirty="0"/>
                    </a:p>
                  </a:txBody>
                  <a:tcPr marL="91425" marR="91425" marT="91425" marB="91425">
                    <a:lnR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V</a:t>
                      </a:r>
                      <a:endParaRPr sz="1000" b="1" dirty="0"/>
                    </a:p>
                  </a:txBody>
                  <a:tcPr marL="91425" marR="91425" marT="91425" marB="91425">
                    <a:lnL w="19050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</a:t>
                      </a:r>
                      <a:endParaRPr sz="1000" dirty="0"/>
                    </a:p>
                  </a:txBody>
                  <a:tcPr marL="91425" marR="91425" marT="91425" marB="91425"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F454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F454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L="91425" marR="91425" marT="91425" marB="91425"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</a:t>
                      </a:r>
                      <a:endParaRPr sz="100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</a:t>
                      </a:r>
                      <a:endParaRPr sz="1000" dirty="0"/>
                    </a:p>
                  </a:txBody>
                  <a:tcPr marL="91425" marR="91425" marT="91425" marB="91425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x</a:t>
                      </a:r>
                      <a:endParaRPr sz="1000" dirty="0"/>
                    </a:p>
                  </a:txBody>
                  <a:tcPr marL="91425" marR="91425" marT="91425" marB="91425">
                    <a:lnL w="190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17363A35-6D2F-9C47-A95F-2555C7E8CF98}"/>
              </a:ext>
            </a:extLst>
          </p:cNvPr>
          <p:cNvCxnSpPr>
            <a:cxnSpLocks/>
            <a:stCxn id="583" idx="1"/>
          </p:cNvCxnSpPr>
          <p:nvPr/>
        </p:nvCxnSpPr>
        <p:spPr>
          <a:xfrm rot="10800000" flipV="1">
            <a:off x="6450228" y="1300012"/>
            <a:ext cx="356766" cy="1071554"/>
          </a:xfrm>
          <a:prstGeom prst="bentConnector2">
            <a:avLst/>
          </a:prstGeom>
          <a:ln>
            <a:tailEnd type="non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72EF64C-7C02-BA48-80AF-E9BD5A22AE72}"/>
              </a:ext>
            </a:extLst>
          </p:cNvPr>
          <p:cNvSpPr/>
          <p:nvPr/>
        </p:nvSpPr>
        <p:spPr>
          <a:xfrm flipH="1">
            <a:off x="6450230" y="2375839"/>
            <a:ext cx="0" cy="0"/>
          </a:xfrm>
          <a:prstGeom prst="ellipse">
            <a:avLst/>
          </a:prstGeom>
          <a:solidFill>
            <a:schemeClr val="tx1"/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28977B3B-C19C-BE4B-B3B8-08CB27E5CCEE}"/>
              </a:ext>
            </a:extLst>
          </p:cNvPr>
          <p:cNvCxnSpPr>
            <a:cxnSpLocks/>
            <a:stCxn id="17" idx="4"/>
            <a:endCxn id="36" idx="1"/>
          </p:cNvCxnSpPr>
          <p:nvPr/>
        </p:nvCxnSpPr>
        <p:spPr>
          <a:xfrm rot="16200000" flipH="1">
            <a:off x="6331166" y="2494902"/>
            <a:ext cx="453553" cy="2154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3BF7330-2E95-394E-893A-CBA3BC7AF74C}"/>
              </a:ext>
            </a:extLst>
          </p:cNvPr>
          <p:cNvSpPr txBox="1"/>
          <p:nvPr/>
        </p:nvSpPr>
        <p:spPr>
          <a:xfrm>
            <a:off x="7864645" y="2653516"/>
            <a:ext cx="1191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Again, </a:t>
            </a:r>
            <a:br>
              <a:rPr lang="en-US" sz="900" dirty="0"/>
            </a:br>
            <a:r>
              <a:rPr lang="en-US" sz="900" dirty="0"/>
              <a:t>We need to borrow!</a:t>
            </a:r>
          </a:p>
        </p:txBody>
      </p:sp>
      <p:pic>
        <p:nvPicPr>
          <p:cNvPr id="38" name="Picture 37" descr="A picture containing text, white&#10;&#10;Description automatically generated">
            <a:extLst>
              <a:ext uri="{FF2B5EF4-FFF2-40B4-BE49-F238E27FC236}">
                <a16:creationId xmlns:a16="http://schemas.microsoft.com/office/drawing/2014/main" id="{F790D5AE-A8B2-4C46-AB41-4F31DF517D5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066" r="18874"/>
          <a:stretch/>
        </p:blipFill>
        <p:spPr>
          <a:xfrm rot="5400000">
            <a:off x="7563317" y="3679614"/>
            <a:ext cx="1373102" cy="1491206"/>
          </a:xfrm>
          <a:prstGeom prst="rect">
            <a:avLst/>
          </a:prstGeom>
        </p:spPr>
      </p:pic>
      <p:pic>
        <p:nvPicPr>
          <p:cNvPr id="40" name="Picture 39" descr="A picture containing calendar&#10;&#10;Description automatically generated">
            <a:extLst>
              <a:ext uri="{FF2B5EF4-FFF2-40B4-BE49-F238E27FC236}">
                <a16:creationId xmlns:a16="http://schemas.microsoft.com/office/drawing/2014/main" id="{00A4080E-468B-8B49-B79F-B75D42CFFF2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281" r="15164"/>
          <a:stretch/>
        </p:blipFill>
        <p:spPr>
          <a:xfrm rot="5400000">
            <a:off x="5954261" y="3666051"/>
            <a:ext cx="1377937" cy="1507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9942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 of Complements</a:t>
            </a:r>
            <a:endParaRPr/>
          </a:p>
        </p:txBody>
      </p:sp>
      <p:sp>
        <p:nvSpPr>
          <p:cNvPr id="421" name="Google Shape;421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A technique to encode both positive and negative numbers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uses the same algorithm to perform addition, subtraction performed by the addition of complements</a:t>
            </a:r>
            <a:br>
              <a:rPr lang="en" dirty="0"/>
            </a:br>
            <a:r>
              <a:rPr lang="en" dirty="0"/>
              <a:t> </a:t>
            </a:r>
            <a:endParaRPr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Complement: </a:t>
            </a:r>
            <a:r>
              <a:rPr lang="en" i="1" dirty="0"/>
              <a:t>a thing that completes or brings to perfection: </a:t>
            </a:r>
            <a:endParaRPr i="1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12500"/>
              <a:buChar char="●"/>
            </a:pPr>
            <a:r>
              <a:rPr lang="en" dirty="0"/>
              <a:t>Radix 10:</a:t>
            </a:r>
            <a:endParaRPr lang="en-US" sz="1600" i="1" dirty="0"/>
          </a:p>
          <a:p>
            <a:pPr marL="914400" lvl="1" indent="-31496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 sz="1600" i="1" dirty="0"/>
              <a:t>10's complement</a:t>
            </a:r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x =   10; x =   3		</a:t>
            </a:r>
            <a:endParaRPr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46 + y = 100; y = 54</a:t>
            </a:r>
            <a:endParaRPr dirty="0"/>
          </a:p>
          <a:p>
            <a:pPr marL="914400" lvl="1" indent="-304165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sz="1700" dirty="0"/>
              <a:t>9's complement</a:t>
            </a:r>
            <a:endParaRPr sz="1700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  7 + a =   9;  a =   2</a:t>
            </a:r>
            <a:endParaRPr lang="en-US" dirty="0"/>
          </a:p>
          <a:p>
            <a:pPr marL="1371600" lvl="2" indent="-304164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 dirty="0"/>
              <a:t>46 + b = 99;  b = 53</a:t>
            </a:r>
            <a:br>
              <a:rPr lang="en-US" dirty="0"/>
            </a:br>
            <a:endParaRPr lang="en-US" dirty="0"/>
          </a:p>
          <a:p>
            <a:pPr marL="457200" lvl="0" indent="-32575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As we shall see, for Base 2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2’s complement of X is: –X  (~X + 1)</a:t>
            </a:r>
          </a:p>
          <a:p>
            <a:pPr lvl="1" indent="-325755">
              <a:buSzPct val="100000"/>
              <a:buChar char="●"/>
            </a:pPr>
            <a:r>
              <a:rPr lang="en-US" dirty="0">
                <a:solidFill>
                  <a:schemeClr val="tx1"/>
                </a:solidFill>
              </a:rPr>
              <a:t>The 1’s complement of X is: ~X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428" name="Google Shape;428;p20"/>
          <p:cNvSpPr txBox="1"/>
          <p:nvPr/>
        </p:nvSpPr>
        <p:spPr>
          <a:xfrm>
            <a:off x="7083775" y="-816475"/>
            <a:ext cx="1999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note: I can take the complement of each digit individually</a:t>
            </a:r>
            <a:endParaRPr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/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 (1 0…0 )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8BAF12D-F4F8-D740-A853-C212C7E2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1198" y="1884730"/>
                <a:ext cx="1854162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Google Shape;658;p21">
            <a:extLst>
              <a:ext uri="{FF2B5EF4-FFF2-40B4-BE49-F238E27FC236}">
                <a16:creationId xmlns:a16="http://schemas.microsoft.com/office/drawing/2014/main" id="{CD8E5B2E-CD65-B149-96B1-AB9CA2C93706}"/>
              </a:ext>
            </a:extLst>
          </p:cNvPr>
          <p:cNvGraphicFramePr/>
          <p:nvPr/>
        </p:nvGraphicFramePr>
        <p:xfrm>
          <a:off x="6936900" y="129250"/>
          <a:ext cx="1895400" cy="1188630"/>
        </p:xfrm>
        <a:graphic>
          <a:graphicData uri="http://schemas.openxmlformats.org/drawingml/2006/table">
            <a:tbl>
              <a:tblPr>
                <a:noFill/>
                <a:tableStyleId>{3ED23C1A-B480-4483-AE53-D13E6ADE7790}</a:tableStyleId>
              </a:tblPr>
              <a:tblGrid>
                <a:gridCol w="9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~V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E9FD859F-FDC7-6344-A9DE-57BA1C85ADBD}"/>
              </a:ext>
            </a:extLst>
          </p:cNvPr>
          <p:cNvSpPr txBox="1">
            <a:spLocks/>
          </p:cNvSpPr>
          <p:nvPr/>
        </p:nvSpPr>
        <p:spPr>
          <a:xfrm>
            <a:off x="3209486" y="2110281"/>
            <a:ext cx="6023497" cy="2127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-325755">
              <a:buSzPct val="112500"/>
            </a:pPr>
            <a:r>
              <a:rPr lang="en-US" sz="1600" dirty="0"/>
              <a:t>Radix 2:</a:t>
            </a:r>
            <a:endParaRPr lang="en-US" sz="1400" i="1" dirty="0"/>
          </a:p>
          <a:p>
            <a:pPr lvl="1" indent="-314960">
              <a:buSzPct val="100000"/>
            </a:pPr>
            <a:r>
              <a:rPr lang="en-US" i="1" dirty="0"/>
              <a:t>2's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x = 1 0000	;  x = 1001  	</a:t>
            </a:r>
          </a:p>
          <a:p>
            <a:pPr lvl="2" indent="-304164">
              <a:buSzPct val="100000"/>
            </a:pPr>
            <a:r>
              <a:rPr lang="en-US" sz="1200" dirty="0"/>
              <a:t>0010 1110  +  y = 1 0000 0000	;  y = 1101 0010</a:t>
            </a:r>
          </a:p>
          <a:p>
            <a:pPr lvl="1" indent="-304165">
              <a:buSzPct val="100000"/>
            </a:pPr>
            <a:r>
              <a:rPr lang="en-US" sz="1600" dirty="0"/>
              <a:t>1's complement</a:t>
            </a:r>
          </a:p>
          <a:p>
            <a:pPr lvl="2" indent="-304164">
              <a:buSzPct val="100000"/>
            </a:pPr>
            <a:r>
              <a:rPr lang="en-US" sz="1200" dirty="0"/>
              <a:t>         0111  +  a =   1111 	; a = 1000	</a:t>
            </a:r>
          </a:p>
          <a:p>
            <a:pPr lvl="2" indent="-304164">
              <a:buSzPct val="100000"/>
            </a:pPr>
            <a:r>
              <a:rPr lang="en-US" sz="1200" dirty="0"/>
              <a:t>0010 1110  +  b =   1111 1111 	; b = 1101 0001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2523</Words>
  <Application>Microsoft Macintosh PowerPoint</Application>
  <PresentationFormat>On-screen Show (16:9)</PresentationFormat>
  <Paragraphs>1081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Cambria Math</vt:lpstr>
      <vt:lpstr>Arial</vt:lpstr>
      <vt:lpstr>Source Code Pro</vt:lpstr>
      <vt:lpstr>Simple Light</vt:lpstr>
      <vt:lpstr>Mathematical Operations</vt:lpstr>
      <vt:lpstr>Binary Addition:</vt:lpstr>
      <vt:lpstr>Binary Addition (1-digit):</vt:lpstr>
      <vt:lpstr>In Binary (before)</vt:lpstr>
      <vt:lpstr>In Binary (after)</vt:lpstr>
      <vt:lpstr>Binary Addition: Practice</vt:lpstr>
      <vt:lpstr>Binary Subtraction (via Borrow)</vt:lpstr>
      <vt:lpstr>Binary Subtraction (via Borrow)</vt:lpstr>
      <vt:lpstr>Method of Complements</vt:lpstr>
      <vt:lpstr>Method of Complements</vt:lpstr>
      <vt:lpstr>Method of Complements</vt:lpstr>
      <vt:lpstr>Comparison of 1's and 2's Complement Encodings</vt:lpstr>
      <vt:lpstr>Status Flags Explained!</vt:lpstr>
      <vt:lpstr>Algorithm: Subtraction via 1's Complements</vt:lpstr>
      <vt:lpstr>Algorithm: Subtraction via 2's Complement</vt:lpstr>
      <vt:lpstr>Algorithm: Subtraction via 2's Complement</vt:lpstr>
      <vt:lpstr>Practice: Addition and Subtraction</vt:lpstr>
      <vt:lpstr>Practice: Addition and Subtraction</vt:lpstr>
      <vt:lpstr>Practice: Addition and Subtraction</vt:lpstr>
      <vt:lpstr>Practice: Addition and Subtraction</vt:lpstr>
      <vt:lpstr>Practice: Addition and Subtraction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Mathematical Operations</dc:title>
  <cp:lastModifiedBy>Fitzgerald, Steven M</cp:lastModifiedBy>
  <cp:revision>11</cp:revision>
  <dcterms:modified xsi:type="dcterms:W3CDTF">2024-10-22T20:15:23Z</dcterms:modified>
</cp:coreProperties>
</file>