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2" r:id="rId3"/>
    <p:sldId id="263" r:id="rId4"/>
    <p:sldId id="264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bcb37c6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bcb37c6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bcb37c684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bcb37c684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bcb37c684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bcb37c684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bcb37c684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bcb37c684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Graph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graphic representation of the representation between basic blocks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basic block: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list of instructions with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entry point (starting point)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exit point (last instruction)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Such representations model the behavior of our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while loop, and other control structures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subroutines calls</a:t>
            </a:r>
            <a:br>
              <a:rPr lang="en"/>
            </a:br>
            <a:r>
              <a:rPr lang="en"/>
              <a:t>	</a:t>
            </a:r>
            <a:r>
              <a:rPr lang="en" sz="1600"/>
              <a:t>(subroutine: general term for …</a:t>
            </a:r>
            <a:br>
              <a:rPr lang="en" sz="1600"/>
            </a:br>
            <a:r>
              <a:rPr lang="en" sz="1600"/>
              <a:t>		methods, functions, procedures, etc.)</a:t>
            </a:r>
            <a:endParaRPr sz="16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l="9363" t="2072" r="59876" b="3274"/>
          <a:stretch/>
        </p:blipFill>
        <p:spPr>
          <a:xfrm>
            <a:off x="6477000" y="1536075"/>
            <a:ext cx="2409475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8078250" y="3570325"/>
            <a:ext cx="208500" cy="1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8154450" y="3705350"/>
            <a:ext cx="208500" cy="1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8078250" y="3840375"/>
            <a:ext cx="208500" cy="1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Address Code (TAC)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generic assembly language in which</a:t>
            </a:r>
            <a:br>
              <a:rPr lang="en"/>
            </a:br>
            <a:r>
              <a:rPr lang="en" u="sng"/>
              <a:t>all</a:t>
            </a:r>
            <a:r>
              <a:rPr lang="en"/>
              <a:t> instructions have </a:t>
            </a:r>
            <a:r>
              <a:rPr lang="en" u="sng"/>
              <a:t>at most</a:t>
            </a:r>
            <a:r>
              <a:rPr lang="en"/>
              <a:t> three addresses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address references either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register location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memory location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Immediate values are stored in a location within memory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i="1"/>
              <a:t>Assumption: the assembly language is for a register-based machine, with an infinite number of registers.</a:t>
            </a:r>
            <a:endParaRPr i="1"/>
          </a:p>
        </p:txBody>
      </p:sp>
      <p:sp>
        <p:nvSpPr>
          <p:cNvPr id="220" name="Google Shape;220;p19"/>
          <p:cNvSpPr txBox="1"/>
          <p:nvPr/>
        </p:nvSpPr>
        <p:spPr>
          <a:xfrm>
            <a:off x="5953550" y="402200"/>
            <a:ext cx="2652300" cy="21240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= y + x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= 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= x + 2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 = d * 2 + y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t0 = d * 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t1 = t0 + 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 = t1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Blocks</a:t>
            </a:r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number of instructions in which there 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entry point (via a label), and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exit point (via a goto)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programs can be broken down into a set of basic blocks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control flow graph determines which a basic block is executed.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control flow graphs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if-then-else and all other variants  (e.g., switch)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while, do-while and all other variants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loop and all other variants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call-return</a:t>
            </a: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7396175" y="545825"/>
            <a:ext cx="1389000" cy="126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x = 3;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z = 5;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y = 3;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</a:t>
            </a:r>
            <a:r>
              <a:rPr lang="en" i="1">
                <a:solidFill>
                  <a:schemeClr val="dk1"/>
                </a:solidFill>
              </a:rPr>
              <a:t>goto label2</a:t>
            </a:r>
            <a:endParaRPr i="1"/>
          </a:p>
        </p:txBody>
      </p:sp>
      <p:sp>
        <p:nvSpPr>
          <p:cNvPr id="228" name="Google Shape;228;p20"/>
          <p:cNvSpPr txBox="1"/>
          <p:nvPr/>
        </p:nvSpPr>
        <p:spPr>
          <a:xfrm>
            <a:off x="7396175" y="1993625"/>
            <a:ext cx="13890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label2: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229" name="Google Shape;229;p20"/>
          <p:cNvCxnSpPr>
            <a:stCxn id="227" idx="2"/>
            <a:endCxn id="228" idx="0"/>
          </p:cNvCxnSpPr>
          <p:nvPr/>
        </p:nvCxnSpPr>
        <p:spPr>
          <a:xfrm>
            <a:off x="8090675" y="1807925"/>
            <a:ext cx="0" cy="1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/>
          <p:nvPr/>
        </p:nvSpPr>
        <p:spPr>
          <a:xfrm>
            <a:off x="499525" y="2473075"/>
            <a:ext cx="1248900" cy="1119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499525" y="3726000"/>
            <a:ext cx="1248900" cy="47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456800" y="4398825"/>
            <a:ext cx="1248900" cy="47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499525" y="1337250"/>
            <a:ext cx="1248900" cy="47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7095875" y="1050800"/>
            <a:ext cx="556800" cy="1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7059125" y="1292400"/>
            <a:ext cx="761700" cy="63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Flow: If-then-else</a:t>
            </a:r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body" idx="1"/>
          </p:nvPr>
        </p:nvSpPr>
        <p:spPr>
          <a:xfrm>
            <a:off x="311700" y="1096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2" name="Google Shape;2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313" y="1152463"/>
            <a:ext cx="4600575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1"/>
          <p:cNvSpPr txBox="1"/>
          <p:nvPr/>
        </p:nvSpPr>
        <p:spPr>
          <a:xfrm>
            <a:off x="3402375" y="1315475"/>
            <a:ext cx="4206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B1:</a:t>
            </a:r>
            <a:endParaRPr sz="900"/>
          </a:p>
        </p:txBody>
      </p:sp>
      <p:sp>
        <p:nvSpPr>
          <p:cNvPr id="244" name="Google Shape;244;p21"/>
          <p:cNvSpPr txBox="1"/>
          <p:nvPr/>
        </p:nvSpPr>
        <p:spPr>
          <a:xfrm>
            <a:off x="2169325" y="3136800"/>
            <a:ext cx="4206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C1:</a:t>
            </a:r>
            <a:endParaRPr sz="900"/>
          </a:p>
        </p:txBody>
      </p:sp>
      <p:sp>
        <p:nvSpPr>
          <p:cNvPr id="245" name="Google Shape;245;p21"/>
          <p:cNvSpPr txBox="1"/>
          <p:nvPr/>
        </p:nvSpPr>
        <p:spPr>
          <a:xfrm>
            <a:off x="4916250" y="3136800"/>
            <a:ext cx="4206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A1:</a:t>
            </a:r>
            <a:endParaRPr sz="900"/>
          </a:p>
        </p:txBody>
      </p:sp>
      <p:sp>
        <p:nvSpPr>
          <p:cNvPr id="246" name="Google Shape;246;p21"/>
          <p:cNvSpPr txBox="1"/>
          <p:nvPr/>
        </p:nvSpPr>
        <p:spPr>
          <a:xfrm>
            <a:off x="3890575" y="4703625"/>
            <a:ext cx="4206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N1:</a:t>
            </a:r>
            <a:endParaRPr sz="900"/>
          </a:p>
        </p:txBody>
      </p:sp>
      <p:sp>
        <p:nvSpPr>
          <p:cNvPr id="247" name="Google Shape;247;p21"/>
          <p:cNvSpPr txBox="1"/>
          <p:nvPr/>
        </p:nvSpPr>
        <p:spPr>
          <a:xfrm>
            <a:off x="6661825" y="924050"/>
            <a:ext cx="2097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if ( a == b )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x = 3;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z = 5;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y = 3;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} else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null 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}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 txBox="1"/>
          <p:nvPr/>
        </p:nvSpPr>
        <p:spPr>
          <a:xfrm>
            <a:off x="4088763" y="1407438"/>
            <a:ext cx="7617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== b</a:t>
            </a:r>
            <a:endParaRPr/>
          </a:p>
        </p:txBody>
      </p:sp>
      <p:sp>
        <p:nvSpPr>
          <p:cNvPr id="249" name="Google Shape;249;p21"/>
          <p:cNvSpPr txBox="1"/>
          <p:nvPr/>
        </p:nvSpPr>
        <p:spPr>
          <a:xfrm>
            <a:off x="5571200" y="3397500"/>
            <a:ext cx="7617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;</a:t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2827050" y="3181950"/>
            <a:ext cx="761700" cy="83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x= 3;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z= 5;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=3 ;</a:t>
            </a:r>
            <a:endParaRPr/>
          </a:p>
        </p:txBody>
      </p:sp>
      <p:sp>
        <p:nvSpPr>
          <p:cNvPr id="251" name="Google Shape;251;p21"/>
          <p:cNvSpPr txBox="1"/>
          <p:nvPr/>
        </p:nvSpPr>
        <p:spPr>
          <a:xfrm>
            <a:off x="311700" y="1006200"/>
            <a:ext cx="3025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 txBox="1"/>
          <p:nvPr/>
        </p:nvSpPr>
        <p:spPr>
          <a:xfrm>
            <a:off x="588300" y="1315475"/>
            <a:ext cx="24789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B1:  a == 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if true goto C1   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goto A1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C1: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x = 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z = 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y = 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goto N1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goto N1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N1: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4256625" y="4664450"/>
            <a:ext cx="583500" cy="29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Macintosh PowerPoint</Application>
  <PresentationFormat>On-screen Show (16:9)</PresentationFormat>
  <Paragraphs>78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Control Flow Graph</vt:lpstr>
      <vt:lpstr>Three Address Code (TAC)</vt:lpstr>
      <vt:lpstr>Basic Blocks</vt:lpstr>
      <vt:lpstr>Code Flow: If-then-else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Graph</dc:title>
  <cp:lastModifiedBy>Fitzgerald, Steven M</cp:lastModifiedBy>
  <cp:revision>1</cp:revision>
  <dcterms:modified xsi:type="dcterms:W3CDTF">2024-09-18T03:00:30Z</dcterms:modified>
</cp:coreProperties>
</file>