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84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6dd5299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6dd5299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d5299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d5299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c6dd5299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c6dd5299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6dd5299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6dd5299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6dd529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6dd529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1397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 flipH="1">
            <a:off x="7183400" y="1442525"/>
            <a:ext cx="3654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"arg2"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rot="10800000" flipH="1">
            <a:off x="5270875" y="3826575"/>
            <a:ext cx="958500" cy="22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rot="10800000" flipH="1">
            <a:off x="5270875" y="4290525"/>
            <a:ext cx="1743000" cy="6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rot="10800000" flipH="1">
            <a:off x="2775325" y="3819675"/>
            <a:ext cx="2006400" cy="49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know what an array is right!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Memory is just an array of integers (from 0..255):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mem[ index ] = value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you know what an associative array is?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It's just an array that stores both the </a:t>
            </a:r>
            <a:r>
              <a:rPr lang="en" dirty="0" err="1"/>
              <a:t>lval</a:t>
            </a:r>
            <a:r>
              <a:rPr lang="en" dirty="0"/>
              <a:t> and </a:t>
            </a:r>
            <a:r>
              <a:rPr lang="en" dirty="0" err="1"/>
              <a:t>rval</a:t>
            </a:r>
            <a:r>
              <a:rPr lang="en" dirty="0"/>
              <a:t> of a variable: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array[ </a:t>
            </a:r>
            <a:r>
              <a:rPr lang="en" i="1" dirty="0"/>
              <a:t>"name" </a:t>
            </a:r>
            <a:r>
              <a:rPr lang="en" dirty="0"/>
              <a:t>] = value;    mem[ "steven" ] = 32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use "name" to lookup the appropriate index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memory to the right</a:t>
            </a:r>
            <a:endParaRPr dirty="0"/>
          </a:p>
        </p:txBody>
      </p:sp>
      <p:sp>
        <p:nvSpPr>
          <p:cNvPr id="238" name="Google Shape;238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42" name="Google Shape;242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sasank:</a:t>
            </a:r>
            <a:endParaRPr sz="1200"/>
          </a:p>
        </p:txBody>
      </p:sp>
      <p:sp>
        <p:nvSpPr>
          <p:cNvPr id="244" name="Google Shape;244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shant:</a:t>
            </a:r>
            <a:endParaRPr sz="1200"/>
          </a:p>
        </p:txBody>
      </p:sp>
      <p:sp>
        <p:nvSpPr>
          <p:cNvPr id="249" name="Google Shape;249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52" name="Google Shape;252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32</a:t>
            </a:r>
            <a:endParaRPr sz="1300"/>
          </a:p>
        </p:txBody>
      </p:sp>
      <p:sp>
        <p:nvSpPr>
          <p:cNvPr id="253" name="Google Shape;253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steven:</a:t>
            </a:r>
            <a:endParaRPr sz="1200"/>
          </a:p>
        </p:txBody>
      </p:sp>
      <p:sp>
        <p:nvSpPr>
          <p:cNvPr id="254" name="Google Shape;254;p21"/>
          <p:cNvSpPr/>
          <p:nvPr/>
        </p:nvSpPr>
        <p:spPr>
          <a:xfrm>
            <a:off x="787457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55" name="Google Shape;255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syndey:</a:t>
            </a:r>
            <a:endParaRPr sz="1200"/>
          </a:p>
        </p:txBody>
      </p:sp>
      <p:sp>
        <p:nvSpPr>
          <p:cNvPr id="257" name="Google Shape;257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tyler: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63" name="Google Shape;263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</a:t>
            </a:r>
            <a:r>
              <a:rPr lang="en" dirty="0"/>
              <a:t>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71" name="Google Shape;271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75" name="Google Shape;275;p22"/>
          <p:cNvCxnSpPr>
            <a:stCxn id="273" idx="2"/>
            <a:endCxn id="272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22"/>
          <p:cNvCxnSpPr>
            <a:stCxn id="274" idx="2"/>
            <a:endCxn id="271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7" name="Google Shape;277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&amp;c</a:t>
            </a:r>
            <a:endParaRPr b="1"/>
          </a:p>
        </p:txBody>
      </p:sp>
      <p:sp>
        <p:nvSpPr>
          <p:cNvPr id="278" name="Google Shape;278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p:</a:t>
            </a:r>
            <a:endParaRPr b="1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85" name="Google Shape;285;p22"/>
          <p:cNvSpPr/>
          <p:nvPr/>
        </p:nvSpPr>
        <p:spPr>
          <a:xfrm>
            <a:off x="6809427" y="122364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290" name="Google Shape;290;p22"/>
          <p:cNvSpPr/>
          <p:nvPr/>
        </p:nvSpPr>
        <p:spPr>
          <a:xfrm>
            <a:off x="6809427" y="191484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809427" y="260603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09427" y="2900150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09427" y="3591349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cxnSp>
        <p:nvCxnSpPr>
          <p:cNvPr id="307" name="Google Shape;307;p22"/>
          <p:cNvCxnSpPr>
            <a:stCxn id="298" idx="1"/>
            <a:endCxn id="290" idx="1"/>
          </p:cNvCxnSpPr>
          <p:nvPr/>
        </p:nvCxnSpPr>
        <p:spPr>
          <a:xfrm rot="10800000">
            <a:off x="6809427" y="2087640"/>
            <a:ext cx="12700" cy="98531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2"/>
          <p:cNvSpPr txBox="1"/>
          <p:nvPr/>
        </p:nvSpPr>
        <p:spPr>
          <a:xfrm>
            <a:off x="2812600" y="230550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 * p == 42 </a:t>
            </a:r>
            <a:endParaRPr/>
          </a:p>
        </p:txBody>
      </p:sp>
      <p:sp>
        <p:nvSpPr>
          <p:cNvPr id="42" name="Google Shape;280;p22">
            <a:extLst>
              <a:ext uri="{FF2B5EF4-FFF2-40B4-BE49-F238E27FC236}">
                <a16:creationId xmlns:a16="http://schemas.microsoft.com/office/drawing/2014/main" id="{A1A7E87B-B3CF-DA49-A25C-F36723EDAED4}"/>
              </a:ext>
            </a:extLst>
          </p:cNvPr>
          <p:cNvSpPr/>
          <p:nvPr/>
        </p:nvSpPr>
        <p:spPr>
          <a:xfrm>
            <a:off x="8019423" y="5236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" name="Google Shape;281;p22">
            <a:extLst>
              <a:ext uri="{FF2B5EF4-FFF2-40B4-BE49-F238E27FC236}">
                <a16:creationId xmlns:a16="http://schemas.microsoft.com/office/drawing/2014/main" id="{435724E4-9A92-5343-927A-4EC0EB2D0812}"/>
              </a:ext>
            </a:extLst>
          </p:cNvPr>
          <p:cNvSpPr/>
          <p:nvPr/>
        </p:nvSpPr>
        <p:spPr>
          <a:xfrm>
            <a:off x="7302040" y="52364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44" name="Google Shape;282;p22">
            <a:extLst>
              <a:ext uri="{FF2B5EF4-FFF2-40B4-BE49-F238E27FC236}">
                <a16:creationId xmlns:a16="http://schemas.microsoft.com/office/drawing/2014/main" id="{BE9D2418-9534-D346-9B6C-9539013D9746}"/>
              </a:ext>
            </a:extLst>
          </p:cNvPr>
          <p:cNvSpPr/>
          <p:nvPr/>
        </p:nvSpPr>
        <p:spPr>
          <a:xfrm>
            <a:off x="8019423" y="8692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" name="Google Shape;283;p22">
            <a:extLst>
              <a:ext uri="{FF2B5EF4-FFF2-40B4-BE49-F238E27FC236}">
                <a16:creationId xmlns:a16="http://schemas.microsoft.com/office/drawing/2014/main" id="{346C59F4-024C-9747-A75D-B568FBB3E3B9}"/>
              </a:ext>
            </a:extLst>
          </p:cNvPr>
          <p:cNvSpPr/>
          <p:nvPr/>
        </p:nvSpPr>
        <p:spPr>
          <a:xfrm>
            <a:off x="7302040" y="86925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46" name="Google Shape;284;p22">
            <a:extLst>
              <a:ext uri="{FF2B5EF4-FFF2-40B4-BE49-F238E27FC236}">
                <a16:creationId xmlns:a16="http://schemas.microsoft.com/office/drawing/2014/main" id="{C5AAB36D-AC49-0F45-A9ED-DB99DC3CF9F9}"/>
              </a:ext>
            </a:extLst>
          </p:cNvPr>
          <p:cNvSpPr/>
          <p:nvPr/>
        </p:nvSpPr>
        <p:spPr>
          <a:xfrm>
            <a:off x="8019423" y="12148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7" name="Google Shape;286;p22">
            <a:extLst>
              <a:ext uri="{FF2B5EF4-FFF2-40B4-BE49-F238E27FC236}">
                <a16:creationId xmlns:a16="http://schemas.microsoft.com/office/drawing/2014/main" id="{DADE20D2-1569-C84A-A72A-17BC6C835979}"/>
              </a:ext>
            </a:extLst>
          </p:cNvPr>
          <p:cNvSpPr/>
          <p:nvPr/>
        </p:nvSpPr>
        <p:spPr>
          <a:xfrm>
            <a:off x="7302040" y="121484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48" name="Google Shape;287;p22">
            <a:extLst>
              <a:ext uri="{FF2B5EF4-FFF2-40B4-BE49-F238E27FC236}">
                <a16:creationId xmlns:a16="http://schemas.microsoft.com/office/drawing/2014/main" id="{FA4D1019-E0CC-1C49-95FD-D351533C64E0}"/>
              </a:ext>
            </a:extLst>
          </p:cNvPr>
          <p:cNvSpPr/>
          <p:nvPr/>
        </p:nvSpPr>
        <p:spPr>
          <a:xfrm>
            <a:off x="8019423" y="15604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9" name="Google Shape;288;p22">
            <a:extLst>
              <a:ext uri="{FF2B5EF4-FFF2-40B4-BE49-F238E27FC236}">
                <a16:creationId xmlns:a16="http://schemas.microsoft.com/office/drawing/2014/main" id="{0B242322-B3AC-C140-8402-CC3EAA9FA70E}"/>
              </a:ext>
            </a:extLst>
          </p:cNvPr>
          <p:cNvSpPr/>
          <p:nvPr/>
        </p:nvSpPr>
        <p:spPr>
          <a:xfrm>
            <a:off x="7302040" y="156045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50" name="Google Shape;289;p22">
            <a:extLst>
              <a:ext uri="{FF2B5EF4-FFF2-40B4-BE49-F238E27FC236}">
                <a16:creationId xmlns:a16="http://schemas.microsoft.com/office/drawing/2014/main" id="{746ACAA8-43EB-E84D-90E3-C8954E475A59}"/>
              </a:ext>
            </a:extLst>
          </p:cNvPr>
          <p:cNvSpPr/>
          <p:nvPr/>
        </p:nvSpPr>
        <p:spPr>
          <a:xfrm>
            <a:off x="8019423" y="19060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1" name="Google Shape;291;p22">
            <a:extLst>
              <a:ext uri="{FF2B5EF4-FFF2-40B4-BE49-F238E27FC236}">
                <a16:creationId xmlns:a16="http://schemas.microsoft.com/office/drawing/2014/main" id="{ECFD8800-CC54-3042-9B38-AEBDC5A11F4F}"/>
              </a:ext>
            </a:extLst>
          </p:cNvPr>
          <p:cNvSpPr/>
          <p:nvPr/>
        </p:nvSpPr>
        <p:spPr>
          <a:xfrm>
            <a:off x="7302040" y="190604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52" name="Google Shape;292;p22">
            <a:extLst>
              <a:ext uri="{FF2B5EF4-FFF2-40B4-BE49-F238E27FC236}">
                <a16:creationId xmlns:a16="http://schemas.microsoft.com/office/drawing/2014/main" id="{647C777F-B6B6-FB40-882E-A781DDE967C3}"/>
              </a:ext>
            </a:extLst>
          </p:cNvPr>
          <p:cNvSpPr/>
          <p:nvPr/>
        </p:nvSpPr>
        <p:spPr>
          <a:xfrm>
            <a:off x="8019423" y="22516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93;p22">
            <a:extLst>
              <a:ext uri="{FF2B5EF4-FFF2-40B4-BE49-F238E27FC236}">
                <a16:creationId xmlns:a16="http://schemas.microsoft.com/office/drawing/2014/main" id="{C5DEF162-74E2-914D-9D0A-3393DEAC0195}"/>
              </a:ext>
            </a:extLst>
          </p:cNvPr>
          <p:cNvSpPr/>
          <p:nvPr/>
        </p:nvSpPr>
        <p:spPr>
          <a:xfrm>
            <a:off x="7302040" y="225165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54" name="Google Shape;294;p22">
            <a:extLst>
              <a:ext uri="{FF2B5EF4-FFF2-40B4-BE49-F238E27FC236}">
                <a16:creationId xmlns:a16="http://schemas.microsoft.com/office/drawing/2014/main" id="{ECDEB2F1-8435-F54D-899B-7373BF8A539D}"/>
              </a:ext>
            </a:extLst>
          </p:cNvPr>
          <p:cNvSpPr/>
          <p:nvPr/>
        </p:nvSpPr>
        <p:spPr>
          <a:xfrm>
            <a:off x="8019423" y="2597244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" name="Google Shape;296;p22">
            <a:extLst>
              <a:ext uri="{FF2B5EF4-FFF2-40B4-BE49-F238E27FC236}">
                <a16:creationId xmlns:a16="http://schemas.microsoft.com/office/drawing/2014/main" id="{DD9E4547-E086-7243-962C-6FB9330C767C}"/>
              </a:ext>
            </a:extLst>
          </p:cNvPr>
          <p:cNvSpPr/>
          <p:nvPr/>
        </p:nvSpPr>
        <p:spPr>
          <a:xfrm>
            <a:off x="7302040" y="259724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56" name="Google Shape;297;p22">
            <a:extLst>
              <a:ext uri="{FF2B5EF4-FFF2-40B4-BE49-F238E27FC236}">
                <a16:creationId xmlns:a16="http://schemas.microsoft.com/office/drawing/2014/main" id="{4DCD709F-D1CD-F240-A1F6-BB4F037D5302}"/>
              </a:ext>
            </a:extLst>
          </p:cNvPr>
          <p:cNvSpPr/>
          <p:nvPr/>
        </p:nvSpPr>
        <p:spPr>
          <a:xfrm>
            <a:off x="8019423" y="28913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57" name="Google Shape;299;p22">
            <a:extLst>
              <a:ext uri="{FF2B5EF4-FFF2-40B4-BE49-F238E27FC236}">
                <a16:creationId xmlns:a16="http://schemas.microsoft.com/office/drawing/2014/main" id="{8E290CCD-B93B-6144-9924-7780228AD6F1}"/>
              </a:ext>
            </a:extLst>
          </p:cNvPr>
          <p:cNvSpPr/>
          <p:nvPr/>
        </p:nvSpPr>
        <p:spPr>
          <a:xfrm>
            <a:off x="7302040" y="289135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58" name="Google Shape;300;p22">
            <a:extLst>
              <a:ext uri="{FF2B5EF4-FFF2-40B4-BE49-F238E27FC236}">
                <a16:creationId xmlns:a16="http://schemas.microsoft.com/office/drawing/2014/main" id="{DE709D99-5BCC-A14F-AD36-E4E228236FAB}"/>
              </a:ext>
            </a:extLst>
          </p:cNvPr>
          <p:cNvSpPr/>
          <p:nvPr/>
        </p:nvSpPr>
        <p:spPr>
          <a:xfrm>
            <a:off x="8019423" y="32369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" name="Google Shape;301;p22">
            <a:extLst>
              <a:ext uri="{FF2B5EF4-FFF2-40B4-BE49-F238E27FC236}">
                <a16:creationId xmlns:a16="http://schemas.microsoft.com/office/drawing/2014/main" id="{85710E31-7010-714C-8B04-3694ACFFE9F6}"/>
              </a:ext>
            </a:extLst>
          </p:cNvPr>
          <p:cNvSpPr/>
          <p:nvPr/>
        </p:nvSpPr>
        <p:spPr>
          <a:xfrm>
            <a:off x="7302040" y="3236938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60" name="Google Shape;302;p22">
            <a:extLst>
              <a:ext uri="{FF2B5EF4-FFF2-40B4-BE49-F238E27FC236}">
                <a16:creationId xmlns:a16="http://schemas.microsoft.com/office/drawing/2014/main" id="{C6618223-8CC7-094F-90D4-876B95CFBDBD}"/>
              </a:ext>
            </a:extLst>
          </p:cNvPr>
          <p:cNvSpPr/>
          <p:nvPr/>
        </p:nvSpPr>
        <p:spPr>
          <a:xfrm>
            <a:off x="8019423" y="358255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" name="Google Shape;304;p22">
            <a:extLst>
              <a:ext uri="{FF2B5EF4-FFF2-40B4-BE49-F238E27FC236}">
                <a16:creationId xmlns:a16="http://schemas.microsoft.com/office/drawing/2014/main" id="{290E5180-E174-514A-AD71-547F8521DFFE}"/>
              </a:ext>
            </a:extLst>
          </p:cNvPr>
          <p:cNvSpPr/>
          <p:nvPr/>
        </p:nvSpPr>
        <p:spPr>
          <a:xfrm>
            <a:off x="7302040" y="358255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62" name="Google Shape;305;p22">
            <a:extLst>
              <a:ext uri="{FF2B5EF4-FFF2-40B4-BE49-F238E27FC236}">
                <a16:creationId xmlns:a16="http://schemas.microsoft.com/office/drawing/2014/main" id="{0F2F6306-E6B0-F440-9BCF-7DBE1BB0A8F8}"/>
              </a:ext>
            </a:extLst>
          </p:cNvPr>
          <p:cNvSpPr/>
          <p:nvPr/>
        </p:nvSpPr>
        <p:spPr>
          <a:xfrm>
            <a:off x="8019423" y="3928143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63" name="Google Shape;306;p22">
            <a:extLst>
              <a:ext uri="{FF2B5EF4-FFF2-40B4-BE49-F238E27FC236}">
                <a16:creationId xmlns:a16="http://schemas.microsoft.com/office/drawing/2014/main" id="{F17E93C5-7015-DE4E-BC66-3ED0EB3F098F}"/>
              </a:ext>
            </a:extLst>
          </p:cNvPr>
          <p:cNvSpPr/>
          <p:nvPr/>
        </p:nvSpPr>
        <p:spPr>
          <a:xfrm>
            <a:off x="7302040" y="392813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of the computer moves through </a:t>
            </a:r>
            <a:br>
              <a:rPr lang="en" dirty="0"/>
            </a:br>
            <a:r>
              <a:rPr lang="en" dirty="0"/>
              <a:t>       a well-defined cycle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any point in time, a single process is in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loosely speaking a process is equivalent to a program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Transitions: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admit:		A request is made to allow your program to content for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dispatch:		Your program is given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exit:		Your program asserts that it is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interrupt:		The OS seizes control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trap: 		Your program (implicitly or explicitly) requests a service to be performed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completion: 		The request is satisfied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Service Requests to the operating system via the ‘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>
            <p:extLst>
              <p:ext uri="{D42A27DB-BD31-4B8C-83A1-F6EECF244321}">
                <p14:modId xmlns:p14="http://schemas.microsoft.com/office/powerpoint/2010/main" val="4072498710"/>
              </p:ext>
            </p:extLst>
          </p:nvPr>
        </p:nvGraphicFramePr>
        <p:xfrm>
          <a:off x="895730" y="2041999"/>
          <a:ext cx="6380075" cy="2803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$v0 = bytes read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-1 == error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0 == </a:t>
                      </a:r>
                      <a:r>
                        <a:rPr lang="en" dirty="0" err="1"/>
                        <a:t>eof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8271B-F2D0-1842-AAFA-1838948C8275}"/>
              </a:ext>
            </a:extLst>
          </p:cNvPr>
          <p:cNvSpPr txBox="1"/>
          <p:nvPr/>
        </p:nvSpPr>
        <p:spPr>
          <a:xfrm>
            <a:off x="6185816" y="220298"/>
            <a:ext cx="2813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Print the integer ‘1’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Macro: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$a0,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$v0, 1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syscall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Invoke the program: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Wait to use the CPU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Execute for as long as you can -- Until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(Exit)	You are done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(Interrupt) 	You get interrupted by some outside 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(Trap) 	You need help because you made an error or you requested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were interrupted,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trap, and then </a:t>
            </a:r>
            <a:r>
              <a:rPr lang="en" dirty="0" err="1"/>
              <a:t>goto</a:t>
            </a:r>
            <a:r>
              <a:rPr lang="en" dirty="0"/>
              <a:t> Step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recover from the error, 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 the requested server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Analogy: Driving your Car from LA to Vegas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marL="1371600" lvl="2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You need to allocate a buffer, a block of memory.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byte buffer[8];</a:t>
            </a:r>
            <a:br>
              <a:rPr lang="en" dirty="0"/>
            </a:br>
            <a:r>
              <a:rPr lang="en" dirty="0"/>
              <a:t>	int * p = &amp;buffer;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Make a read request to the OS, providing: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identifier of the file to read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location of the buffer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number of bytes to read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err="1"/>
              <a:t>retval</a:t>
            </a:r>
            <a:r>
              <a:rPr lang="en" dirty="0"/>
              <a:t> = read(</a:t>
            </a:r>
            <a:r>
              <a:rPr lang="en" dirty="0" err="1"/>
              <a:t>fd</a:t>
            </a:r>
            <a:r>
              <a:rPr lang="en" dirty="0"/>
              <a:t>, &amp;buffer, 8);   </a:t>
            </a:r>
            <a:endParaRPr dirty="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are the values passed to read?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Value of </a:t>
            </a:r>
            <a:r>
              <a:rPr lang="en" dirty="0" err="1"/>
              <a:t>retval</a:t>
            </a:r>
            <a:r>
              <a:rPr lang="en" dirty="0"/>
              <a:t> informs what happened.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-1:  	error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== 0:	end of file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retval</a:t>
            </a:r>
            <a:r>
              <a:rPr lang="en" dirty="0"/>
              <a:t> &lt;= 8:	number of bytes read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Cast the code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 dirty="0" err="1"/>
              <a:t>retval</a:t>
            </a:r>
            <a:r>
              <a:rPr lang="en" sz="1800" dirty="0"/>
              <a:t> = read(</a:t>
            </a:r>
            <a:r>
              <a:rPr lang="en" sz="1800" dirty="0" err="1"/>
              <a:t>fd</a:t>
            </a:r>
            <a:r>
              <a:rPr lang="en" sz="1800" dirty="0"/>
              <a:t>, (void *) &amp;buffer, 8);  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5160397" y="252525"/>
            <a:ext cx="3871053" cy="102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retval</a:t>
            </a:r>
            <a:r>
              <a:rPr lang="en" sz="1300" dirty="0">
                <a:solidFill>
                  <a:schemeClr val="dk2"/>
                </a:solidFill>
              </a:rPr>
              <a:t>;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>
                <a:solidFill>
                  <a:schemeClr val="dk2"/>
                </a:solidFill>
              </a:rPr>
              <a:t>int </a:t>
            </a: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; </a:t>
            </a:r>
            <a:br>
              <a:rPr lang="en" sz="1300" dirty="0">
                <a:solidFill>
                  <a:schemeClr val="dk2"/>
                </a:solidFill>
              </a:rPr>
            </a:br>
            <a:r>
              <a:rPr lang="en" sz="1300" dirty="0" err="1">
                <a:solidFill>
                  <a:schemeClr val="dk2"/>
                </a:solidFill>
              </a:rPr>
              <a:t>fd</a:t>
            </a:r>
            <a:r>
              <a:rPr lang="en" sz="1300" dirty="0">
                <a:solidFill>
                  <a:schemeClr val="dk2"/>
                </a:solidFill>
              </a:rPr>
              <a:t> = open("/home/</a:t>
            </a:r>
            <a:r>
              <a:rPr lang="en" sz="1300" dirty="0" err="1">
                <a:solidFill>
                  <a:schemeClr val="dk2"/>
                </a:solidFill>
              </a:rPr>
              <a:t>steve</a:t>
            </a:r>
            <a:r>
              <a:rPr lang="en" sz="1300" dirty="0">
                <a:solidFill>
                  <a:schemeClr val="dk2"/>
                </a:solidFill>
              </a:rPr>
              <a:t>/filename", O_RDONLY);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2300" y="400123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name="adj1" fmla="val -1124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/>
          <p:nvPr/>
        </p:nvSpPr>
        <p:spPr>
          <a:xfrm>
            <a:off x="0" y="4489625"/>
            <a:ext cx="5706300" cy="65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Java:  File fd = </a:t>
            </a:r>
            <a:r>
              <a:rPr lang="en" sz="1200" b="1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scanner("/home/steve/filename");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buffer = fd.nextByte();         //  in C: read(fd, &amp;buffer, 1)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139074" y="2247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buffer[5]: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139074" y="25524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buffer[4]: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86400" y="3839975"/>
            <a:ext cx="35112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 = read(fd, &amp;header, 10);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" name="Google Shape;180;p18"/>
          <p:cNvCxnSpPr>
            <a:stCxn id="178" idx="3"/>
            <a:endCxn id="179" idx="1"/>
          </p:cNvCxnSpPr>
          <p:nvPr/>
        </p:nvCxnSpPr>
        <p:spPr>
          <a:xfrm rot="10800000" flipH="1">
            <a:off x="4044025" y="4032550"/>
            <a:ext cx="1442400" cy="6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Efficient Approach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093" algn="l" rtl="0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trap):  </a:t>
            </a: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29"/>
          </a:p>
          <a:p>
            <a:pPr marL="457200" lvl="0" indent="-351093" algn="l" rtl="0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7800" y="1565250"/>
            <a:ext cx="4906800" cy="79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retval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read(</a:t>
            </a:r>
            <a:r>
              <a:rPr lang="en" sz="1200" dirty="0">
                <a:solidFill>
                  <a:schemeClr val="dk1"/>
                </a:solidFill>
              </a:rPr>
              <a:t>STDIN_FILENO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889700" y="3365150"/>
            <a:ext cx="869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92" name="Google Shape;192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5" name="Google Shape;195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7" name="Google Shape;197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204" name="Google Shape;204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6" name="Google Shape;206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8" name="Google Shape;208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10" name="Google Shape;210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12" name="Google Shape;212;p19"/>
          <p:cNvCxnSpPr>
            <a:stCxn id="190" idx="3"/>
            <a:endCxn id="208" idx="1"/>
          </p:cNvCxnSpPr>
          <p:nvPr/>
        </p:nvCxnSpPr>
        <p:spPr>
          <a:xfrm>
            <a:off x="5759100" y="3565250"/>
            <a:ext cx="1477500" cy="907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We all know what variables are, right!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variable has two values: a </a:t>
            </a:r>
            <a:r>
              <a:rPr lang="en" dirty="0" err="1"/>
              <a:t>lval</a:t>
            </a:r>
            <a:r>
              <a:rPr lang="en" dirty="0"/>
              <a:t> and a </a:t>
            </a:r>
            <a:r>
              <a:rPr lang="en" dirty="0" err="1"/>
              <a:t>rval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Consider the following assignment: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c = c + 1  	 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lval</a:t>
            </a:r>
            <a:r>
              <a:rPr lang="en" dirty="0"/>
              <a:t> of c is the address in memory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of c is the value located at that address in memory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</a:t>
            </a:r>
            <a:r>
              <a:rPr lang="en" dirty="0" err="1"/>
              <a:t>rval</a:t>
            </a:r>
            <a:r>
              <a:rPr lang="en" dirty="0"/>
              <a:t> can be a "integer", "float", "char", etc.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If the </a:t>
            </a:r>
            <a:r>
              <a:rPr lang="en" dirty="0" err="1"/>
              <a:t>rval</a:t>
            </a:r>
            <a:r>
              <a:rPr lang="en" dirty="0"/>
              <a:t> is an address, than it is known as a "pointer"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	int *   p  = &amp; c;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Hold that thought!    (* p ) == 2</a:t>
            </a:r>
            <a:endParaRPr dirty="0"/>
          </a:p>
        </p:txBody>
      </p:sp>
      <p:sp>
        <p:nvSpPr>
          <p:cNvPr id="221" name="Google Shape;221;p20"/>
          <p:cNvSpPr/>
          <p:nvPr/>
        </p:nvSpPr>
        <p:spPr>
          <a:xfrm>
            <a:off x="4898219" y="3783556"/>
            <a:ext cx="891640" cy="35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?</a:t>
            </a:r>
            <a:endParaRPr sz="1000" dirty="0"/>
          </a:p>
        </p:txBody>
      </p:sp>
      <p:sp>
        <p:nvSpPr>
          <p:cNvPr id="222" name="Google Shape;222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p:</a:t>
            </a:r>
            <a:endParaRPr b="1" dirty="0"/>
          </a:p>
        </p:txBody>
      </p:sp>
      <p:sp>
        <p:nvSpPr>
          <p:cNvPr id="223" name="Google Shape;223;p20"/>
          <p:cNvSpPr/>
          <p:nvPr/>
        </p:nvSpPr>
        <p:spPr>
          <a:xfrm>
            <a:off x="3302684" y="4000033"/>
            <a:ext cx="360000" cy="3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89926" y="2167458"/>
            <a:ext cx="5589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461748" y="2149874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c:</a:t>
            </a:r>
            <a:endParaRPr dirty="0"/>
          </a:p>
        </p:txBody>
      </p:sp>
      <p:sp>
        <p:nvSpPr>
          <p:cNvPr id="226" name="Google Shape;226;p20"/>
          <p:cNvSpPr/>
          <p:nvPr/>
        </p:nvSpPr>
        <p:spPr>
          <a:xfrm>
            <a:off x="4960651" y="1126650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889963" y="1655424"/>
            <a:ext cx="734400" cy="3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8" name="Google Shape;228;p20"/>
          <p:cNvCxnSpPr>
            <a:stCxn id="226" idx="2"/>
            <a:endCxn id="225" idx="0"/>
          </p:cNvCxnSpPr>
          <p:nvPr/>
        </p:nvCxnSpPr>
        <p:spPr>
          <a:xfrm rot="5400000">
            <a:off x="4689113" y="1511136"/>
            <a:ext cx="690824" cy="586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0"/>
          <p:cNvCxnSpPr>
            <a:stCxn id="227" idx="2"/>
            <a:endCxn id="224" idx="0"/>
          </p:cNvCxnSpPr>
          <p:nvPr/>
        </p:nvCxnSpPr>
        <p:spPr>
          <a:xfrm rot="5400000">
            <a:off x="5873453" y="1783748"/>
            <a:ext cx="179634" cy="5877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0"/>
          <p:cNvSpPr txBox="1"/>
          <p:nvPr/>
        </p:nvSpPr>
        <p:spPr>
          <a:xfrm>
            <a:off x="5913816" y="114423"/>
            <a:ext cx="3215796" cy="9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determine the </a:t>
            </a:r>
            <a:r>
              <a:rPr lang="en-US" sz="1200" dirty="0" err="1"/>
              <a:t>lval</a:t>
            </a:r>
            <a:r>
              <a:rPr lang="en-US" sz="1200" dirty="0"/>
              <a:t> for “c”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extract the </a:t>
            </a:r>
            <a:r>
              <a:rPr lang="en" sz="1200" dirty="0" err="1"/>
              <a:t>rval</a:t>
            </a:r>
            <a:r>
              <a:rPr lang="en" sz="1200" dirty="0"/>
              <a:t> of “c” at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add 1 to that value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W</a:t>
            </a:r>
            <a:r>
              <a:rPr lang="en" sz="1200" dirty="0"/>
              <a:t>rite the value from #3 into MEM[</a:t>
            </a:r>
            <a:r>
              <a:rPr lang="en" sz="1200" dirty="0" err="1"/>
              <a:t>lval</a:t>
            </a:r>
            <a:r>
              <a:rPr lang="en" sz="1200" dirty="0"/>
              <a:t>]</a:t>
            </a:r>
            <a:endParaRPr sz="1200" dirty="0"/>
          </a:p>
        </p:txBody>
      </p:sp>
      <p:sp>
        <p:nvSpPr>
          <p:cNvPr id="231" name="Google Shape;231;p20"/>
          <p:cNvSpPr/>
          <p:nvPr/>
        </p:nvSpPr>
        <p:spPr>
          <a:xfrm>
            <a:off x="4858542" y="21964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0x0006</a:t>
            </a:r>
            <a:endParaRPr sz="10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B52216-65D2-5646-96B0-AEAA5C7E8352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3230185" y="576073"/>
            <a:ext cx="2683631" cy="1553340"/>
          </a:xfrm>
          <a:prstGeom prst="curvedConnector3">
            <a:avLst>
              <a:gd name="adj1" fmla="val 517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Google Shape;280;p22">
            <a:extLst>
              <a:ext uri="{FF2B5EF4-FFF2-40B4-BE49-F238E27FC236}">
                <a16:creationId xmlns:a16="http://schemas.microsoft.com/office/drawing/2014/main" id="{8B4586AA-EBF3-6147-B981-9EE6C9303873}"/>
              </a:ext>
            </a:extLst>
          </p:cNvPr>
          <p:cNvSpPr/>
          <p:nvPr/>
        </p:nvSpPr>
        <p:spPr>
          <a:xfrm>
            <a:off x="7984255" y="11742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" name="Google Shape;281;p22">
            <a:extLst>
              <a:ext uri="{FF2B5EF4-FFF2-40B4-BE49-F238E27FC236}">
                <a16:creationId xmlns:a16="http://schemas.microsoft.com/office/drawing/2014/main" id="{EB6F15DD-8826-B347-90E1-27CC9C011CE4}"/>
              </a:ext>
            </a:extLst>
          </p:cNvPr>
          <p:cNvSpPr/>
          <p:nvPr/>
        </p:nvSpPr>
        <p:spPr>
          <a:xfrm>
            <a:off x="7266872" y="117427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76" name="Google Shape;282;p22">
            <a:extLst>
              <a:ext uri="{FF2B5EF4-FFF2-40B4-BE49-F238E27FC236}">
                <a16:creationId xmlns:a16="http://schemas.microsoft.com/office/drawing/2014/main" id="{02A29740-5150-3749-8DF5-53DC3E853179}"/>
              </a:ext>
            </a:extLst>
          </p:cNvPr>
          <p:cNvSpPr/>
          <p:nvPr/>
        </p:nvSpPr>
        <p:spPr>
          <a:xfrm>
            <a:off x="7984255" y="15198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" name="Google Shape;283;p22">
            <a:extLst>
              <a:ext uri="{FF2B5EF4-FFF2-40B4-BE49-F238E27FC236}">
                <a16:creationId xmlns:a16="http://schemas.microsoft.com/office/drawing/2014/main" id="{A1BED408-020B-4A4A-AA0A-129CCB6FAC77}"/>
              </a:ext>
            </a:extLst>
          </p:cNvPr>
          <p:cNvSpPr/>
          <p:nvPr/>
        </p:nvSpPr>
        <p:spPr>
          <a:xfrm>
            <a:off x="7266872" y="1519889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78" name="Google Shape;284;p22">
            <a:extLst>
              <a:ext uri="{FF2B5EF4-FFF2-40B4-BE49-F238E27FC236}">
                <a16:creationId xmlns:a16="http://schemas.microsoft.com/office/drawing/2014/main" id="{6D3048C6-5BC1-364E-A390-9D09EE3EC1A9}"/>
              </a:ext>
            </a:extLst>
          </p:cNvPr>
          <p:cNvSpPr/>
          <p:nvPr/>
        </p:nvSpPr>
        <p:spPr>
          <a:xfrm>
            <a:off x="7984255" y="18654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" name="Google Shape;286;p22">
            <a:extLst>
              <a:ext uri="{FF2B5EF4-FFF2-40B4-BE49-F238E27FC236}">
                <a16:creationId xmlns:a16="http://schemas.microsoft.com/office/drawing/2014/main" id="{E1469B1B-1200-2448-B506-1B3F93EF9EFB}"/>
              </a:ext>
            </a:extLst>
          </p:cNvPr>
          <p:cNvSpPr/>
          <p:nvPr/>
        </p:nvSpPr>
        <p:spPr>
          <a:xfrm>
            <a:off x="7266872" y="186547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80" name="Google Shape;287;p22">
            <a:extLst>
              <a:ext uri="{FF2B5EF4-FFF2-40B4-BE49-F238E27FC236}">
                <a16:creationId xmlns:a16="http://schemas.microsoft.com/office/drawing/2014/main" id="{7C78A5FB-7DC3-E045-8031-F4BF8CFED4E6}"/>
              </a:ext>
            </a:extLst>
          </p:cNvPr>
          <p:cNvSpPr/>
          <p:nvPr/>
        </p:nvSpPr>
        <p:spPr>
          <a:xfrm>
            <a:off x="7984255" y="22110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" name="Google Shape;288;p22">
            <a:extLst>
              <a:ext uri="{FF2B5EF4-FFF2-40B4-BE49-F238E27FC236}">
                <a16:creationId xmlns:a16="http://schemas.microsoft.com/office/drawing/2014/main" id="{C2F522CF-D067-0544-8220-DED411E1922A}"/>
              </a:ext>
            </a:extLst>
          </p:cNvPr>
          <p:cNvSpPr/>
          <p:nvPr/>
        </p:nvSpPr>
        <p:spPr>
          <a:xfrm>
            <a:off x="7266872" y="2211087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82" name="Google Shape;289;p22">
            <a:extLst>
              <a:ext uri="{FF2B5EF4-FFF2-40B4-BE49-F238E27FC236}">
                <a16:creationId xmlns:a16="http://schemas.microsoft.com/office/drawing/2014/main" id="{C5688845-1D0A-9D4B-AB49-97275995FBA9}"/>
              </a:ext>
            </a:extLst>
          </p:cNvPr>
          <p:cNvSpPr/>
          <p:nvPr/>
        </p:nvSpPr>
        <p:spPr>
          <a:xfrm>
            <a:off x="7984255" y="25566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291;p22">
            <a:extLst>
              <a:ext uri="{FF2B5EF4-FFF2-40B4-BE49-F238E27FC236}">
                <a16:creationId xmlns:a16="http://schemas.microsoft.com/office/drawing/2014/main" id="{1B003311-51CA-5447-92FF-12EDF967CECD}"/>
              </a:ext>
            </a:extLst>
          </p:cNvPr>
          <p:cNvSpPr/>
          <p:nvPr/>
        </p:nvSpPr>
        <p:spPr>
          <a:xfrm>
            <a:off x="7266872" y="255667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84" name="Google Shape;292;p22">
            <a:extLst>
              <a:ext uri="{FF2B5EF4-FFF2-40B4-BE49-F238E27FC236}">
                <a16:creationId xmlns:a16="http://schemas.microsoft.com/office/drawing/2014/main" id="{A0AA29CF-0623-934A-82E8-B3A57EF771EC}"/>
              </a:ext>
            </a:extLst>
          </p:cNvPr>
          <p:cNvSpPr/>
          <p:nvPr/>
        </p:nvSpPr>
        <p:spPr>
          <a:xfrm>
            <a:off x="7984255" y="29022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93;p22">
            <a:extLst>
              <a:ext uri="{FF2B5EF4-FFF2-40B4-BE49-F238E27FC236}">
                <a16:creationId xmlns:a16="http://schemas.microsoft.com/office/drawing/2014/main" id="{3D314654-CB9C-564C-8C77-F35F7F146AC2}"/>
              </a:ext>
            </a:extLst>
          </p:cNvPr>
          <p:cNvSpPr/>
          <p:nvPr/>
        </p:nvSpPr>
        <p:spPr>
          <a:xfrm>
            <a:off x="7266872" y="2902286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86" name="Google Shape;294;p22">
            <a:extLst>
              <a:ext uri="{FF2B5EF4-FFF2-40B4-BE49-F238E27FC236}">
                <a16:creationId xmlns:a16="http://schemas.microsoft.com/office/drawing/2014/main" id="{E7EB011B-9C6A-8349-82C6-FA918C835269}"/>
              </a:ext>
            </a:extLst>
          </p:cNvPr>
          <p:cNvSpPr/>
          <p:nvPr/>
        </p:nvSpPr>
        <p:spPr>
          <a:xfrm>
            <a:off x="7984255" y="3247877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" name="Google Shape;296;p22">
            <a:extLst>
              <a:ext uri="{FF2B5EF4-FFF2-40B4-BE49-F238E27FC236}">
                <a16:creationId xmlns:a16="http://schemas.microsoft.com/office/drawing/2014/main" id="{A5C30A88-20EA-2D4D-BEC5-60D993187500}"/>
              </a:ext>
            </a:extLst>
          </p:cNvPr>
          <p:cNvSpPr/>
          <p:nvPr/>
        </p:nvSpPr>
        <p:spPr>
          <a:xfrm>
            <a:off x="7266872" y="324787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88" name="Google Shape;297;p22">
            <a:extLst>
              <a:ext uri="{FF2B5EF4-FFF2-40B4-BE49-F238E27FC236}">
                <a16:creationId xmlns:a16="http://schemas.microsoft.com/office/drawing/2014/main" id="{09542869-7800-3D43-8ADC-B77E337138C1}"/>
              </a:ext>
            </a:extLst>
          </p:cNvPr>
          <p:cNvSpPr/>
          <p:nvPr/>
        </p:nvSpPr>
        <p:spPr>
          <a:xfrm>
            <a:off x="7984255" y="35419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?</a:t>
            </a:r>
            <a:endParaRPr sz="1300" dirty="0"/>
          </a:p>
        </p:txBody>
      </p:sp>
      <p:sp>
        <p:nvSpPr>
          <p:cNvPr id="89" name="Google Shape;299;p22">
            <a:extLst>
              <a:ext uri="{FF2B5EF4-FFF2-40B4-BE49-F238E27FC236}">
                <a16:creationId xmlns:a16="http://schemas.microsoft.com/office/drawing/2014/main" id="{9574489D-3519-5748-BE98-1FC6E3562515}"/>
              </a:ext>
            </a:extLst>
          </p:cNvPr>
          <p:cNvSpPr/>
          <p:nvPr/>
        </p:nvSpPr>
        <p:spPr>
          <a:xfrm>
            <a:off x="7266872" y="3541984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90" name="Google Shape;300;p22">
            <a:extLst>
              <a:ext uri="{FF2B5EF4-FFF2-40B4-BE49-F238E27FC236}">
                <a16:creationId xmlns:a16="http://schemas.microsoft.com/office/drawing/2014/main" id="{B75F282D-365E-3A43-A13B-C51FF81856AA}"/>
              </a:ext>
            </a:extLst>
          </p:cNvPr>
          <p:cNvSpPr/>
          <p:nvPr/>
        </p:nvSpPr>
        <p:spPr>
          <a:xfrm>
            <a:off x="7984255" y="38875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" name="Google Shape;301;p22">
            <a:extLst>
              <a:ext uri="{FF2B5EF4-FFF2-40B4-BE49-F238E27FC236}">
                <a16:creationId xmlns:a16="http://schemas.microsoft.com/office/drawing/2014/main" id="{BC1BDC4E-E6F8-804D-A6F9-56F6ED30C17C}"/>
              </a:ext>
            </a:extLst>
          </p:cNvPr>
          <p:cNvSpPr/>
          <p:nvPr/>
        </p:nvSpPr>
        <p:spPr>
          <a:xfrm>
            <a:off x="7266872" y="3887571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92" name="Google Shape;302;p22">
            <a:extLst>
              <a:ext uri="{FF2B5EF4-FFF2-40B4-BE49-F238E27FC236}">
                <a16:creationId xmlns:a16="http://schemas.microsoft.com/office/drawing/2014/main" id="{F86FA27D-9A25-0D48-AE39-6C2E2C1A4CAC}"/>
              </a:ext>
            </a:extLst>
          </p:cNvPr>
          <p:cNvSpPr/>
          <p:nvPr/>
        </p:nvSpPr>
        <p:spPr>
          <a:xfrm>
            <a:off x="7984255" y="4233189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304;p22">
            <a:extLst>
              <a:ext uri="{FF2B5EF4-FFF2-40B4-BE49-F238E27FC236}">
                <a16:creationId xmlns:a16="http://schemas.microsoft.com/office/drawing/2014/main" id="{FD49423F-7B4C-6342-B5F0-5A7B430D2F1D}"/>
              </a:ext>
            </a:extLst>
          </p:cNvPr>
          <p:cNvSpPr/>
          <p:nvPr/>
        </p:nvSpPr>
        <p:spPr>
          <a:xfrm>
            <a:off x="7266872" y="4233183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94" name="Google Shape;305;p22">
            <a:extLst>
              <a:ext uri="{FF2B5EF4-FFF2-40B4-BE49-F238E27FC236}">
                <a16:creationId xmlns:a16="http://schemas.microsoft.com/office/drawing/2014/main" id="{88C2EDB1-B8A5-BC4D-B017-6595A4C3D4C5}"/>
              </a:ext>
            </a:extLst>
          </p:cNvPr>
          <p:cNvSpPr/>
          <p:nvPr/>
        </p:nvSpPr>
        <p:spPr>
          <a:xfrm>
            <a:off x="7984255" y="4578776"/>
            <a:ext cx="888300" cy="3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95" name="Google Shape;306;p22">
            <a:extLst>
              <a:ext uri="{FF2B5EF4-FFF2-40B4-BE49-F238E27FC236}">
                <a16:creationId xmlns:a16="http://schemas.microsoft.com/office/drawing/2014/main" id="{7872CFB5-A67F-C444-8FB2-F97468DE0493}"/>
              </a:ext>
            </a:extLst>
          </p:cNvPr>
          <p:cNvSpPr/>
          <p:nvPr/>
        </p:nvSpPr>
        <p:spPr>
          <a:xfrm>
            <a:off x="7266872" y="4578770"/>
            <a:ext cx="920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00" name="Google Shape;285;p22">
            <a:extLst>
              <a:ext uri="{FF2B5EF4-FFF2-40B4-BE49-F238E27FC236}">
                <a16:creationId xmlns:a16="http://schemas.microsoft.com/office/drawing/2014/main" id="{C7C87FD1-D931-3547-A889-2D7410C8FB5C}"/>
              </a:ext>
            </a:extLst>
          </p:cNvPr>
          <p:cNvSpPr/>
          <p:nvPr/>
        </p:nvSpPr>
        <p:spPr>
          <a:xfrm>
            <a:off x="6827008" y="1856685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d:</a:t>
            </a:r>
            <a:endParaRPr dirty="0"/>
          </a:p>
        </p:txBody>
      </p:sp>
      <p:sp>
        <p:nvSpPr>
          <p:cNvPr id="101" name="Google Shape;290;p22">
            <a:extLst>
              <a:ext uri="{FF2B5EF4-FFF2-40B4-BE49-F238E27FC236}">
                <a16:creationId xmlns:a16="http://schemas.microsoft.com/office/drawing/2014/main" id="{D871C11A-734B-A14B-9D7E-833714896A92}"/>
              </a:ext>
            </a:extLst>
          </p:cNvPr>
          <p:cNvSpPr/>
          <p:nvPr/>
        </p:nvSpPr>
        <p:spPr>
          <a:xfrm>
            <a:off x="6827008" y="254788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102" name="Google Shape;295;p22">
            <a:extLst>
              <a:ext uri="{FF2B5EF4-FFF2-40B4-BE49-F238E27FC236}">
                <a16:creationId xmlns:a16="http://schemas.microsoft.com/office/drawing/2014/main" id="{F6B9F51F-61FB-694B-BFE8-5350B797286A}"/>
              </a:ext>
            </a:extLst>
          </p:cNvPr>
          <p:cNvSpPr/>
          <p:nvPr/>
        </p:nvSpPr>
        <p:spPr>
          <a:xfrm>
            <a:off x="6827008" y="323908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103" name="Google Shape;298;p22">
            <a:extLst>
              <a:ext uri="{FF2B5EF4-FFF2-40B4-BE49-F238E27FC236}">
                <a16:creationId xmlns:a16="http://schemas.microsoft.com/office/drawing/2014/main" id="{26451156-E06F-0247-BD6E-8993CCB32406}"/>
              </a:ext>
            </a:extLst>
          </p:cNvPr>
          <p:cNvSpPr/>
          <p:nvPr/>
        </p:nvSpPr>
        <p:spPr>
          <a:xfrm>
            <a:off x="6827008" y="3533193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104" name="Google Shape;303;p22">
            <a:extLst>
              <a:ext uri="{FF2B5EF4-FFF2-40B4-BE49-F238E27FC236}">
                <a16:creationId xmlns:a16="http://schemas.microsoft.com/office/drawing/2014/main" id="{BEB6177F-21CD-A249-9861-EB9E3373D4A9}"/>
              </a:ext>
            </a:extLst>
          </p:cNvPr>
          <p:cNvSpPr/>
          <p:nvPr/>
        </p:nvSpPr>
        <p:spPr>
          <a:xfrm>
            <a:off x="6827008" y="4224392"/>
            <a:ext cx="60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1566</Words>
  <Application>Microsoft Macintosh PowerPoint</Application>
  <PresentationFormat>On-screen Show (16:9)</PresentationFormat>
  <Paragraphs>337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Code Pro</vt:lpstr>
      <vt:lpstr>Roboto</vt:lpstr>
      <vt:lpstr>Arial</vt:lpstr>
      <vt:lpstr>Simple Light</vt:lpstr>
      <vt:lpstr>The Process and Standard File Descriptors (fds)</vt:lpstr>
      <vt:lpstr>Process Status Diagram</vt:lpstr>
      <vt:lpstr>MIPS ISA Architecture: OS interface</vt:lpstr>
      <vt:lpstr>Execution of your program</vt:lpstr>
      <vt:lpstr>Interrupts and Traps: (results in the kernel seizing control)</vt:lpstr>
      <vt:lpstr>"read" system call</vt:lpstr>
      <vt:lpstr>Reading a block of 10 bytes!</vt:lpstr>
      <vt:lpstr>A More Efficient Approach</vt:lpstr>
      <vt:lpstr>Variables: Names and Values</vt:lpstr>
      <vt:lpstr>Memory</vt:lpstr>
      <vt:lpstr>Variables: Names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and Standard File Descriptors (fds)</dc:title>
  <cp:lastModifiedBy>Fitzgerald, Steven M</cp:lastModifiedBy>
  <cp:revision>7</cp:revision>
  <dcterms:modified xsi:type="dcterms:W3CDTF">2024-09-23T00:36:29Z</dcterms:modified>
</cp:coreProperties>
</file>