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82" r:id="rId3"/>
    <p:sldId id="257" r:id="rId4"/>
    <p:sldId id="259" r:id="rId5"/>
    <p:sldId id="267" r:id="rId6"/>
    <p:sldId id="268" r:id="rId7"/>
    <p:sldId id="261" r:id="rId8"/>
    <p:sldId id="270" r:id="rId9"/>
    <p:sldId id="281" r:id="rId10"/>
    <p:sldId id="28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2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26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71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0292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8474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88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198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378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996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94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36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20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910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83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12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571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18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71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45A0-50FC-412D-93DE-D98211C8A71C}" type="datetimeFigureOut">
              <a:rPr lang="en-IN" smtClean="0"/>
              <a:pPr/>
              <a:t>27/Jul/2022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70A-4319-4C5C-8092-199105BCC9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350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23E5E0-340D-48AB-93CE-CF98E18E347F}"/>
              </a:ext>
            </a:extLst>
          </p:cNvPr>
          <p:cNvSpPr/>
          <p:nvPr/>
        </p:nvSpPr>
        <p:spPr>
          <a:xfrm>
            <a:off x="1946366" y="389873"/>
            <a:ext cx="732934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rgbClr val="00B0F0"/>
                </a:solidFill>
              </a:rPr>
              <a:t>COFFEE </a:t>
            </a:r>
            <a:r>
              <a:rPr lang="en-US" sz="6000" dirty="0">
                <a:ln w="0"/>
                <a:solidFill>
                  <a:srgbClr val="00B0F0"/>
                </a:solidFill>
              </a:rPr>
              <a:t>PRICE </a:t>
            </a:r>
            <a:r>
              <a:rPr lang="en-US" sz="6000" dirty="0" smtClean="0">
                <a:ln w="0"/>
                <a:solidFill>
                  <a:srgbClr val="00B0F0"/>
                </a:solidFill>
              </a:rPr>
              <a:t>ANALYSIS </a:t>
            </a:r>
            <a:endParaRPr lang="en-US" sz="6000" b="0" cap="none" spc="0" dirty="0">
              <a:ln w="0"/>
              <a:solidFill>
                <a:srgbClr val="00B0F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B349EE-19E6-79A0-D58D-AE8CE5A7E5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865" y="3028426"/>
            <a:ext cx="5295482" cy="3529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23E5E0-340D-48AB-93CE-CF98E18E347F}"/>
              </a:ext>
            </a:extLst>
          </p:cNvPr>
          <p:cNvSpPr/>
          <p:nvPr/>
        </p:nvSpPr>
        <p:spPr>
          <a:xfrm>
            <a:off x="0" y="3677359"/>
            <a:ext cx="48339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</a:rPr>
              <a:t>BY,</a:t>
            </a:r>
          </a:p>
          <a:p>
            <a:pPr algn="ctr"/>
            <a:r>
              <a:rPr lang="en-US" sz="4000" b="0" cap="none" spc="0" dirty="0" smtClean="0">
                <a:ln w="0"/>
                <a:effectLst/>
              </a:rPr>
              <a:t>DEEPAK.B</a:t>
            </a:r>
            <a:endParaRPr lang="en-US" sz="4000" b="0" cap="none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13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-5" dirty="0" smtClean="0">
                <a:cs typeface="Times New Roman" panose="02020603050405020304"/>
              </a:rPr>
              <a:t>Our model performed </a:t>
            </a:r>
            <a:r>
              <a:rPr lang="en-US" sz="2400" dirty="0" smtClean="0">
                <a:cs typeface="Times New Roman" panose="02020603050405020304"/>
              </a:rPr>
              <a:t>well on the </a:t>
            </a:r>
            <a:r>
              <a:rPr lang="en-US" sz="2400" spc="-5" dirty="0" smtClean="0">
                <a:cs typeface="Times New Roman" panose="02020603050405020304"/>
              </a:rPr>
              <a:t>testing data. </a:t>
            </a:r>
            <a:r>
              <a:rPr lang="en-US" sz="2400" spc="-30" dirty="0" smtClean="0">
                <a:cs typeface="Times New Roman" panose="02020603050405020304"/>
              </a:rPr>
              <a:t>With </a:t>
            </a:r>
            <a:r>
              <a:rPr lang="en-US" sz="2400" dirty="0" smtClean="0">
                <a:cs typeface="Times New Roman" panose="02020603050405020304"/>
              </a:rPr>
              <a:t>an </a:t>
            </a:r>
            <a:r>
              <a:rPr lang="en-US" sz="2400" spc="-5" dirty="0" smtClean="0">
                <a:cs typeface="Times New Roman" panose="02020603050405020304"/>
              </a:rPr>
              <a:t>accuracy </a:t>
            </a:r>
            <a:r>
              <a:rPr lang="en-US" sz="2400" dirty="0" smtClean="0">
                <a:cs typeface="Times New Roman" panose="02020603050405020304"/>
              </a:rPr>
              <a:t>of  </a:t>
            </a:r>
            <a:r>
              <a:rPr lang="en-US" sz="2400" spc="-5" dirty="0" smtClean="0">
                <a:cs typeface="Times New Roman" panose="02020603050405020304"/>
              </a:rPr>
              <a:t>99.85%, </a:t>
            </a:r>
            <a:r>
              <a:rPr lang="en-US" sz="2400" spc="-5" dirty="0" smtClean="0">
                <a:cs typeface="Times New Roman" panose="02020603050405020304"/>
              </a:rPr>
              <a:t>the </a:t>
            </a:r>
            <a:r>
              <a:rPr lang="en-US" sz="2400" dirty="0" smtClean="0">
                <a:cs typeface="Times New Roman" panose="02020603050405020304"/>
              </a:rPr>
              <a:t> </a:t>
            </a:r>
            <a:r>
              <a:rPr lang="en-US" sz="2400" spc="-5" dirty="0" smtClean="0">
                <a:cs typeface="Times New Roman" panose="02020603050405020304"/>
              </a:rPr>
              <a:t>results </a:t>
            </a:r>
            <a:r>
              <a:rPr lang="en-US" sz="2400" dirty="0" smtClean="0">
                <a:cs typeface="Times New Roman" panose="02020603050405020304"/>
              </a:rPr>
              <a:t>are </a:t>
            </a:r>
            <a:r>
              <a:rPr lang="en-US" sz="2400" spc="-5" dirty="0" smtClean="0">
                <a:cs typeface="Times New Roman" panose="02020603050405020304"/>
              </a:rPr>
              <a:t>promising that this model could </a:t>
            </a:r>
            <a:r>
              <a:rPr lang="en-US" sz="2400" dirty="0" smtClean="0">
                <a:cs typeface="Times New Roman" panose="02020603050405020304"/>
              </a:rPr>
              <a:t>be </a:t>
            </a:r>
            <a:r>
              <a:rPr lang="en-US" sz="2400" spc="-5" dirty="0" smtClean="0">
                <a:cs typeface="Times New Roman" panose="02020603050405020304"/>
              </a:rPr>
              <a:t>used </a:t>
            </a:r>
            <a:r>
              <a:rPr lang="en-US" sz="2400" dirty="0" smtClean="0">
                <a:cs typeface="Times New Roman" panose="02020603050405020304"/>
              </a:rPr>
              <a:t>in </a:t>
            </a:r>
            <a:r>
              <a:rPr lang="en-US" sz="2400" dirty="0" err="1" smtClean="0">
                <a:cs typeface="Times New Roman" panose="02020603050405020304"/>
              </a:rPr>
              <a:t>analysing</a:t>
            </a:r>
            <a:r>
              <a:rPr lang="en-US" sz="2400" dirty="0" smtClean="0">
                <a:cs typeface="Times New Roman" panose="02020603050405020304"/>
              </a:rPr>
              <a:t> the coffee prices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r>
              <a:rPr lang="en-US" sz="2400" dirty="0" smtClean="0"/>
              <a:t>We conclude the trend estimate is statistically insignificant, and the variability in the margin dominates any possible underlying trend in the </a:t>
            </a:r>
            <a:r>
              <a:rPr lang="en-US" sz="2400" dirty="0" smtClean="0"/>
              <a:t>margin.</a:t>
            </a:r>
            <a:endParaRPr lang="en-US" sz="2400" dirty="0" smtClean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0DC97F-C43A-7701-84A8-1C733706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465" y="377504"/>
            <a:ext cx="10293069" cy="57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0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Key findings</a:t>
            </a:r>
          </a:p>
          <a:p>
            <a:r>
              <a:rPr lang="en-US" dirty="0" smtClean="0"/>
              <a:t>Helpful for business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6EEC48-4DEF-4EC9-BC52-02F1A000E039}"/>
              </a:ext>
            </a:extLst>
          </p:cNvPr>
          <p:cNvSpPr txBox="1"/>
          <p:nvPr/>
        </p:nvSpPr>
        <p:spPr>
          <a:xfrm>
            <a:off x="1664822" y="257770"/>
            <a:ext cx="9345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       PROBLEM STATEMENT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F40873-748C-4E12-B0B9-EFAF7DD0C664}"/>
              </a:ext>
            </a:extLst>
          </p:cNvPr>
          <p:cNvSpPr txBox="1"/>
          <p:nvPr/>
        </p:nvSpPr>
        <p:spPr>
          <a:xfrm>
            <a:off x="342901" y="1121807"/>
            <a:ext cx="11687174" cy="5011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paper presents </a:t>
            </a:r>
            <a:r>
              <a:rPr lang="en-US" sz="2400" dirty="0" smtClean="0"/>
              <a:t>coffee price analysis</a:t>
            </a:r>
            <a:r>
              <a:rPr lang="en-US" sz="2400" dirty="0" smtClean="0"/>
              <a:t> </a:t>
            </a:r>
            <a:r>
              <a:rPr lang="en-US" sz="2400" dirty="0"/>
              <a:t>system by using the supervised machine learning technique. The research uses Regression as the machine learning prediction method.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dirty="0"/>
              <a:t>linear </a:t>
            </a:r>
            <a:r>
              <a:rPr lang="en-US" sz="2400" dirty="0" smtClean="0"/>
              <a:t>regression ,Decision </a:t>
            </a:r>
            <a:r>
              <a:rPr lang="en-US" sz="2400" dirty="0"/>
              <a:t>Tree </a:t>
            </a:r>
            <a:r>
              <a:rPr lang="en-US" sz="2400" dirty="0" err="1" smtClean="0"/>
              <a:t>Regressor</a:t>
            </a:r>
            <a:r>
              <a:rPr lang="en-US" sz="2400" dirty="0" smtClean="0"/>
              <a:t> ,Random Forest </a:t>
            </a:r>
            <a:r>
              <a:rPr lang="en-US" sz="2400" dirty="0"/>
              <a:t>Regressor there are multiple independent variables but one and only one dependent variable whose actual and predicted values are compared to find precision of results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Keywords----Linear regression, </a:t>
            </a:r>
            <a:r>
              <a:rPr lang="en-US" sz="2400" dirty="0" smtClean="0"/>
              <a:t>Coffee </a:t>
            </a:r>
            <a:r>
              <a:rPr lang="en-US" sz="2400" dirty="0"/>
              <a:t>Price, Regression model, Machine Learning</a:t>
            </a:r>
          </a:p>
        </p:txBody>
      </p:sp>
    </p:spTree>
    <p:extLst>
      <p:ext uri="{BB962C8B-B14F-4D97-AF65-F5344CB8AC3E}">
        <p14:creationId xmlns:p14="http://schemas.microsoft.com/office/powerpoint/2010/main" xmlns="" val="39720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8C82E1-B819-4176-8672-F2DD3C9F417A}"/>
              </a:ext>
            </a:extLst>
          </p:cNvPr>
          <p:cNvSpPr txBox="1"/>
          <p:nvPr/>
        </p:nvSpPr>
        <p:spPr>
          <a:xfrm>
            <a:off x="514350" y="161925"/>
            <a:ext cx="120015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                                 </a:t>
            </a:r>
            <a:r>
              <a:rPr lang="en-US" sz="4400" dirty="0">
                <a:solidFill>
                  <a:srgbClr val="00B0F0"/>
                </a:solidFill>
              </a:rPr>
              <a:t>METHODOLOGY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1:ANALYZING DATASET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endParaRPr lang="en-IN" sz="2400" dirty="0"/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A71BCD-399B-EEBA-379D-07A213FC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3" y="2063931"/>
            <a:ext cx="10902595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3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26FC4-3FDA-458A-A7B9-D078D1C29EDA}"/>
              </a:ext>
            </a:extLst>
          </p:cNvPr>
          <p:cNvSpPr txBox="1"/>
          <p:nvPr/>
        </p:nvSpPr>
        <p:spPr>
          <a:xfrm>
            <a:off x="573160" y="3161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2:DATA VISUALIZATION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F7861B-4867-1945-A0A9-2F5C7112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6" y="994184"/>
            <a:ext cx="4120090" cy="2789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097BEA7-F62B-D429-75C3-7C3DFE34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75" y="1301890"/>
            <a:ext cx="4153260" cy="21737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ADFE8C5-B8C4-DA23-B530-3B1BF9D8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9" y="4090094"/>
            <a:ext cx="4336864" cy="2472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CDDEE4-E2BA-9B69-D980-D829F13F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47" y="4061251"/>
            <a:ext cx="3499916" cy="25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33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B75BF2-0856-4DBB-AFED-5FFBD8000871}"/>
              </a:ext>
            </a:extLst>
          </p:cNvPr>
          <p:cNvSpPr txBox="1"/>
          <p:nvPr/>
        </p:nvSpPr>
        <p:spPr>
          <a:xfrm>
            <a:off x="962024" y="492340"/>
            <a:ext cx="8162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3:CHECKING NULL VALUES AND MISSING VALUES: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F66436-EC14-41D0-A880-D2808C5AAFB5}"/>
              </a:ext>
            </a:extLst>
          </p:cNvPr>
          <p:cNvSpPr txBox="1"/>
          <p:nvPr/>
        </p:nvSpPr>
        <p:spPr>
          <a:xfrm>
            <a:off x="1276350" y="1037363"/>
            <a:ext cx="8372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v_ProximaNova-Regular"/>
              </a:rPr>
              <a:t>In our dataset we are checking for missing values and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v_ProximaNova-Regular"/>
              </a:rPr>
              <a:t>Next we are checking for duplicated values.</a:t>
            </a:r>
          </a:p>
        </p:txBody>
      </p:sp>
      <p:pic>
        <p:nvPicPr>
          <p:cNvPr id="6" name="Picture 5" descr="Screenshot (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52" y="2698595"/>
            <a:ext cx="784017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50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86A377-4C49-4BF5-A861-931C800115BA}"/>
              </a:ext>
            </a:extLst>
          </p:cNvPr>
          <p:cNvSpPr txBox="1"/>
          <p:nvPr/>
        </p:nvSpPr>
        <p:spPr>
          <a:xfrm>
            <a:off x="512688" y="436326"/>
            <a:ext cx="9925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4:Training the dataset and finding the 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B078A4-A053-F330-5FE1-AD9958068EAD}"/>
              </a:ext>
            </a:extLst>
          </p:cNvPr>
          <p:cNvSpPr txBox="1"/>
          <p:nvPr/>
        </p:nvSpPr>
        <p:spPr>
          <a:xfrm>
            <a:off x="882941" y="1044240"/>
            <a:ext cx="100814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Taking the “X” value as  ‘Low’.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Taking the </a:t>
            </a:r>
            <a:r>
              <a:rPr lang="en-IN" sz="2400" dirty="0" smtClean="0"/>
              <a:t>“Y” </a:t>
            </a:r>
            <a:r>
              <a:rPr lang="en-IN" sz="2400" dirty="0" smtClean="0"/>
              <a:t>value as  </a:t>
            </a:r>
            <a:r>
              <a:rPr lang="en-IN" sz="2400" dirty="0" smtClean="0"/>
              <a:t>‘Close’ which gives the accuracy.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Train both the X and Y value and analyse the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Plot the values of the given dataset using the functions of </a:t>
            </a:r>
            <a:r>
              <a:rPr lang="en-IN" sz="2400" dirty="0" err="1" smtClean="0"/>
              <a:t>matplot</a:t>
            </a:r>
            <a:r>
              <a:rPr lang="en-IN" sz="2400" dirty="0" smtClean="0"/>
              <a:t> and </a:t>
            </a:r>
            <a:r>
              <a:rPr lang="en-IN" sz="2400" dirty="0" err="1" smtClean="0"/>
              <a:t>seaborn</a:t>
            </a:r>
            <a:r>
              <a:rPr lang="en-IN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After using EDA and trained dataset then find the accuracy of the given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159424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A60FAD-81FE-4E54-A404-0849C03853A8}"/>
              </a:ext>
            </a:extLst>
          </p:cNvPr>
          <p:cNvSpPr txBox="1"/>
          <p:nvPr/>
        </p:nvSpPr>
        <p:spPr>
          <a:xfrm>
            <a:off x="1838324" y="1646188"/>
            <a:ext cx="7648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this project I used </a:t>
            </a:r>
            <a:r>
              <a:rPr lang="en-US" sz="2400" dirty="0" smtClean="0"/>
              <a:t>3 </a:t>
            </a:r>
            <a:r>
              <a:rPr lang="en-US" sz="2400" dirty="0"/>
              <a:t>Algorithms: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Decision Tree </a:t>
            </a:r>
            <a:r>
              <a:rPr lang="en-US" sz="2400" dirty="0" err="1" smtClean="0"/>
              <a:t>Regressor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Random forest Regressor</a:t>
            </a:r>
          </a:p>
          <a:p>
            <a:r>
              <a:rPr lang="en-IN" sz="2400" dirty="0" smtClean="0"/>
              <a:t>All these are executed and </a:t>
            </a:r>
            <a:r>
              <a:rPr lang="en-US" sz="2400" dirty="0" smtClean="0"/>
              <a:t>Linear Regression</a:t>
            </a:r>
          </a:p>
          <a:p>
            <a:r>
              <a:rPr lang="en-IN" sz="2400" dirty="0" smtClean="0"/>
              <a:t>gives the higher accuracy of 99.85%.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A04C6E-C3C6-4082-BCDA-F4089CC1F0EF}"/>
              </a:ext>
            </a:extLst>
          </p:cNvPr>
          <p:cNvSpPr txBox="1"/>
          <p:nvPr/>
        </p:nvSpPr>
        <p:spPr>
          <a:xfrm>
            <a:off x="1240696" y="504978"/>
            <a:ext cx="84905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                   KEY FINDINGS 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1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EF30-8F0E-950D-6CC8-5388AA81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HELPFUL FOR BUSINESS</a:t>
            </a:r>
            <a:endParaRPr lang="en-IN" sz="4400" b="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F7FD6-EC8F-FB93-DE95-AAD018C4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51447"/>
            <a:ext cx="10353762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Most of the peoples in our country do no the price of </a:t>
            </a:r>
            <a:r>
              <a:rPr lang="en-US" sz="2400" dirty="0" smtClean="0"/>
              <a:t>the Coffee.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This project gives the historical analysis of coffee prices and </a:t>
            </a:r>
            <a:r>
              <a:rPr lang="en-US" sz="2400" dirty="0" err="1" smtClean="0"/>
              <a:t>realise</a:t>
            </a:r>
            <a:r>
              <a:rPr lang="en-US" sz="2400" dirty="0" smtClean="0"/>
              <a:t> the customer to summarize the coffee price.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 If there is a scarcity of coffee, the price will go up until people decide not to buy because it is too </a:t>
            </a:r>
            <a:r>
              <a:rPr lang="en-US" sz="2400" dirty="0" smtClean="0"/>
              <a:t>high.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So we used the Regression model to find the less error to buy the coffee which is used in Business basis.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4397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338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Slide 1</vt:lpstr>
      <vt:lpstr>Overview:</vt:lpstr>
      <vt:lpstr>Slide 3</vt:lpstr>
      <vt:lpstr>Slide 4</vt:lpstr>
      <vt:lpstr>Slide 5</vt:lpstr>
      <vt:lpstr>Slide 6</vt:lpstr>
      <vt:lpstr>Slide 7</vt:lpstr>
      <vt:lpstr>Slide 8</vt:lpstr>
      <vt:lpstr>HELPFUL FOR BUSINESS</vt:lpstr>
      <vt:lpstr>Conclusion: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 L</dc:creator>
  <cp:lastModifiedBy>Lenovo</cp:lastModifiedBy>
  <cp:revision>71</cp:revision>
  <dcterms:created xsi:type="dcterms:W3CDTF">2021-03-26T06:30:09Z</dcterms:created>
  <dcterms:modified xsi:type="dcterms:W3CDTF">2022-07-27T15:05:27Z</dcterms:modified>
</cp:coreProperties>
</file>