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1" r:id="rId8"/>
    <p:sldId id="269" r:id="rId9"/>
    <p:sldId id="260" r:id="rId10"/>
    <p:sldId id="273" r:id="rId11"/>
    <p:sldId id="271" r:id="rId12"/>
    <p:sldId id="26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204957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347797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107244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241774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7732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400196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167617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383799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214496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8136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22120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ooter Placeholder 4"/>
          <p:cNvSpPr txBox="1">
            <a:spLocks noGrp="1"/>
          </p:cNvSpPr>
          <p:nvPr>
            <p:ph type="ftr" sz="quarter" idx="3"/>
          </p:nvPr>
        </p:nvSpPr>
        <p:spPr bwMode="auto">
          <a:xfrm>
            <a:off x="1066800" y="6245225"/>
            <a:ext cx="685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1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2012 Pearson Education, Inc. Publishing as Prentice Hall.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4.png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30.png"/><Relationship Id="rId9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5.wmf"/><Relationship Id="rId3" Type="http://schemas.openxmlformats.org/officeDocument/2006/relationships/image" Target="../media/image14.png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0.png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3.png"/><Relationship Id="rId21" Type="http://schemas.openxmlformats.org/officeDocument/2006/relationships/image" Target="../media/image11.wmf"/><Relationship Id="rId7" Type="http://schemas.openxmlformats.org/officeDocument/2006/relationships/image" Target="../media/image15.png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6.wmf"/><Relationship Id="rId5" Type="http://schemas.openxmlformats.org/officeDocument/2006/relationships/image" Target="../media/image4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4.png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png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14.png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9.wmf"/><Relationship Id="rId4" Type="http://schemas.openxmlformats.org/officeDocument/2006/relationships/image" Target="../media/image30.png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4.png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7.wmf"/><Relationship Id="rId4" Type="http://schemas.openxmlformats.org/officeDocument/2006/relationships/image" Target="../media/image30.png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7765E"/>
            </a:gs>
            <a:gs pos="50000">
              <a:srgbClr val="99FFCC"/>
            </a:gs>
            <a:gs pos="100000">
              <a:srgbClr val="4776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04800" y="1981200"/>
            <a:ext cx="838200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b="1"/>
              <a:t>Section 1.6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400" b="1"/>
              <a:t>Equations and Inequalities Involving Absolute Valves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pic>
        <p:nvPicPr>
          <p:cNvPr id="11267" name="Picture 6" descr="example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133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296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9" name="Object 9"/>
          <p:cNvGraphicFramePr>
            <a:graphicFrameLocks noChangeAspect="1"/>
          </p:cNvGraphicFramePr>
          <p:nvPr/>
        </p:nvGraphicFramePr>
        <p:xfrm>
          <a:off x="1890713" y="1676400"/>
          <a:ext cx="42164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1752600" imgH="254000" progId="Equation.DSMT4">
                  <p:embed/>
                </p:oleObj>
              </mc:Choice>
              <mc:Fallback>
                <p:oleObj name="Equation" r:id="rId5" imgW="17526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1676400"/>
                        <a:ext cx="42164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7" b="40378"/>
          <a:stretch>
            <a:fillRect/>
          </a:stretch>
        </p:blipFill>
        <p:spPr bwMode="auto">
          <a:xfrm>
            <a:off x="1219200" y="2590800"/>
            <a:ext cx="6418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67075" y="2720975"/>
            <a:ext cx="304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64150" y="2720975"/>
            <a:ext cx="304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70C0"/>
                </a:solidFill>
              </a:rPr>
              <a:t>(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410200" y="3048000"/>
            <a:ext cx="1752600" cy="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1219200" y="4267200"/>
          <a:ext cx="2444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8" imgW="1015559" imgH="177723" progId="Equation.DSMT4">
                  <p:embed/>
                </p:oleObj>
              </mc:Choice>
              <mc:Fallback>
                <p:oleObj name="Equation" r:id="rId8" imgW="1015559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2444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676400" y="3048000"/>
            <a:ext cx="1752600" cy="0"/>
          </a:xfrm>
          <a:prstGeom prst="line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4816475" y="4235450"/>
          <a:ext cx="2566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10" imgW="1066337" imgH="203112" progId="Equation.DSMT4">
                  <p:embed/>
                </p:oleObj>
              </mc:Choice>
              <mc:Fallback>
                <p:oleObj name="Equation" r:id="rId10" imgW="106633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4235450"/>
                        <a:ext cx="25669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690813"/>
            <a:ext cx="8839200" cy="177165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5000"/>
            <a:ext cx="1838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pic>
        <p:nvPicPr>
          <p:cNvPr id="13315" name="Picture 6" descr="example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133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296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7" name="Object 13"/>
          <p:cNvGraphicFramePr>
            <a:graphicFrameLocks noChangeAspect="1"/>
          </p:cNvGraphicFramePr>
          <p:nvPr/>
        </p:nvGraphicFramePr>
        <p:xfrm>
          <a:off x="258763" y="1676400"/>
          <a:ext cx="84343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3505200" imgH="254000" progId="Equation.DSMT4">
                  <p:embed/>
                </p:oleObj>
              </mc:Choice>
              <mc:Fallback>
                <p:oleObj name="Equation" r:id="rId5" imgW="3505200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676400"/>
                        <a:ext cx="84343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7" b="40378"/>
          <a:stretch>
            <a:fillRect/>
          </a:stretch>
        </p:blipFill>
        <p:spPr bwMode="auto">
          <a:xfrm>
            <a:off x="1219200" y="5410200"/>
            <a:ext cx="6418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06775" y="5541963"/>
            <a:ext cx="30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64213" y="5543550"/>
            <a:ext cx="30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70C0"/>
                </a:solidFill>
              </a:rPr>
              <a:t>(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916613" y="5867400"/>
            <a:ext cx="1524000" cy="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341313" y="4495800"/>
          <a:ext cx="55054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8" imgW="2565360" imgH="457200" progId="Equation.DSMT4">
                  <p:embed/>
                </p:oleObj>
              </mc:Choice>
              <mc:Fallback>
                <p:oleObj name="Equation" r:id="rId8" imgW="256536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4495800"/>
                        <a:ext cx="55054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2667000" y="2438400"/>
          <a:ext cx="38512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10" imgW="1600200" imgH="177800" progId="Equation.DSMT4">
                  <p:embed/>
                </p:oleObj>
              </mc:Choice>
              <mc:Fallback>
                <p:oleObj name="Equation" r:id="rId10" imgW="1600200" imgH="177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38512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3200400" y="3048000"/>
          <a:ext cx="28114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12" imgW="1167893" imgH="177723" progId="Equation.DSMT4">
                  <p:embed/>
                </p:oleObj>
              </mc:Choice>
              <mc:Fallback>
                <p:oleObj name="Equation" r:id="rId12" imgW="1167893" imgH="177723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0"/>
                        <a:ext cx="28114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3224213" y="3475038"/>
          <a:ext cx="25669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14" imgW="1066337" imgH="393529" progId="Equation.DSMT4">
                  <p:embed/>
                </p:oleObj>
              </mc:Choice>
              <mc:Fallback>
                <p:oleObj name="Equation" r:id="rId14" imgW="1066337" imgH="393529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3475038"/>
                        <a:ext cx="25669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6081713" y="4525963"/>
          <a:ext cx="27495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6" imgW="1143000" imgH="431800" progId="Equation.DSMT4">
                  <p:embed/>
                </p:oleObj>
              </mc:Choice>
              <mc:Fallback>
                <p:oleObj name="Equation" r:id="rId16" imgW="11430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525963"/>
                        <a:ext cx="274955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057400" y="5867400"/>
            <a:ext cx="1524000" cy="0"/>
          </a:xfrm>
          <a:prstGeom prst="line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pic>
        <p:nvPicPr>
          <p:cNvPr id="30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6676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" charset="0"/>
              </a:rPr>
              <a:t>If </a:t>
            </a:r>
            <a:r>
              <a:rPr lang="en-US" sz="2800" i="1">
                <a:latin typeface="Times New Roman" pitchFamily="1" charset="0"/>
              </a:rPr>
              <a:t>a</a:t>
            </a:r>
            <a:r>
              <a:rPr lang="en-US" sz="2800">
                <a:latin typeface="Times New Roman" pitchFamily="1" charset="0"/>
              </a:rPr>
              <a:t> is a positive real number and if </a:t>
            </a:r>
            <a:r>
              <a:rPr lang="en-US" sz="2800" i="1">
                <a:latin typeface="Times New Roman" pitchFamily="1" charset="0"/>
              </a:rPr>
              <a:t>u</a:t>
            </a:r>
            <a:r>
              <a:rPr lang="en-US" sz="2800">
                <a:latin typeface="Times New Roman" pitchFamily="1" charset="0"/>
              </a:rPr>
              <a:t> is any algebraic expression, then</a:t>
            </a: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86106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19812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1242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685800" y="1905000"/>
          <a:ext cx="64436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4" imgW="2692400" imgH="254000" progId="Equation.DSMT4">
                  <p:embed/>
                </p:oleObj>
              </mc:Choice>
              <mc:Fallback>
                <p:oleObj name="Equation" r:id="rId4" imgW="26924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64436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6" descr="example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133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162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304800" y="2819400"/>
          <a:ext cx="37385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8" imgW="1561422" imgH="177723" progId="Equation.DSMT4">
                  <p:embed/>
                </p:oleObj>
              </mc:Choice>
              <mc:Fallback>
                <p:oleObj name="Equation" r:id="rId8" imgW="1561422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19400"/>
                        <a:ext cx="37385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958850" y="3733800"/>
          <a:ext cx="25828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0" imgW="1079032" imgH="177723" progId="Equation.DSMT4">
                  <p:embed/>
                </p:oleObj>
              </mc:Choice>
              <mc:Fallback>
                <p:oleObj name="Equation" r:id="rId10" imgW="1079032" imgH="17772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733800"/>
                        <a:ext cx="25828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82563" y="4572000"/>
          <a:ext cx="41338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2" imgW="1726920" imgH="253800" progId="Equation.DSMT4">
                  <p:embed/>
                </p:oleObj>
              </mc:Choice>
              <mc:Fallback>
                <p:oleObj name="Equation" r:id="rId12" imgW="172692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4572000"/>
                        <a:ext cx="41338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5486400" y="2514600"/>
          <a:ext cx="17319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4" imgW="723586" imgH="253890" progId="Equation.DSMT4">
                  <p:embed/>
                </p:oleObj>
              </mc:Choice>
              <mc:Fallback>
                <p:oleObj name="Equation" r:id="rId14" imgW="723586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17319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4648200" y="3124200"/>
          <a:ext cx="40719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16" imgW="1701800" imgH="177800" progId="Equation.DSMT4">
                  <p:embed/>
                </p:oleObj>
              </mc:Choice>
              <mc:Fallback>
                <p:oleObj name="Equation" r:id="rId16" imgW="1701800" imgH="177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24200"/>
                        <a:ext cx="40719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5334000" y="3581400"/>
          <a:ext cx="30083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8" imgW="1256755" imgH="177723" progId="Equation.DSMT4">
                  <p:embed/>
                </p:oleObj>
              </mc:Choice>
              <mc:Fallback>
                <p:oleObj name="Equation" r:id="rId18" imgW="1256755" imgH="17772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30083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5410200" y="4191000"/>
          <a:ext cx="27654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20" imgW="1155700" imgH="393700" progId="Equation.DSMT4">
                  <p:embed/>
                </p:oleObj>
              </mc:Choice>
              <mc:Fallback>
                <p:oleObj name="Equation" r:id="rId20" imgW="11557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91000"/>
                        <a:ext cx="27654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4541838" y="5197475"/>
          <a:ext cx="440848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22" imgW="1841400" imgH="431640" progId="Equation.DSMT4">
                  <p:embed/>
                </p:oleObj>
              </mc:Choice>
              <mc:Fallback>
                <p:oleObj name="Equation" r:id="rId22" imgW="184140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5197475"/>
                        <a:ext cx="4408487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7800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pic>
        <p:nvPicPr>
          <p:cNvPr id="7171" name="Picture 6" descr="example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133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2199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3" name="Object 16"/>
          <p:cNvGraphicFramePr>
            <a:graphicFrameLocks noChangeAspect="1"/>
          </p:cNvGraphicFramePr>
          <p:nvPr/>
        </p:nvGraphicFramePr>
        <p:xfrm>
          <a:off x="1905000" y="1676400"/>
          <a:ext cx="41862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1739900" imgH="254000" progId="Equation.DSMT4">
                  <p:embed/>
                </p:oleObj>
              </mc:Choice>
              <mc:Fallback>
                <p:oleObj name="Equation" r:id="rId5" imgW="17399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0"/>
                        <a:ext cx="418623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7" b="40378"/>
          <a:stretch>
            <a:fillRect/>
          </a:stretch>
        </p:blipFill>
        <p:spPr bwMode="auto">
          <a:xfrm>
            <a:off x="1219200" y="2590800"/>
            <a:ext cx="6418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72150" y="2735263"/>
            <a:ext cx="30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765425" y="2717800"/>
            <a:ext cx="30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70C0"/>
                </a:solidFill>
              </a:rPr>
              <a:t>[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95600" y="3048000"/>
            <a:ext cx="3048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2895600" y="4191000"/>
          <a:ext cx="3055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8" imgW="1269449" imgH="203112" progId="Equation.DSMT4">
                  <p:embed/>
                </p:oleObj>
              </mc:Choice>
              <mc:Fallback>
                <p:oleObj name="Equation" r:id="rId8" imgW="1269449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30559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828800"/>
            <a:ext cx="8991600" cy="223361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90600"/>
            <a:ext cx="1838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pic>
        <p:nvPicPr>
          <p:cNvPr id="9219" name="Picture 6" descr="example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133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296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1" name="Object 16"/>
          <p:cNvGraphicFramePr>
            <a:graphicFrameLocks noChangeAspect="1"/>
          </p:cNvGraphicFramePr>
          <p:nvPr/>
        </p:nvGraphicFramePr>
        <p:xfrm>
          <a:off x="304800" y="1676400"/>
          <a:ext cx="83423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5" imgW="3467100" imgH="254000" progId="Equation.DSMT4">
                  <p:embed/>
                </p:oleObj>
              </mc:Choice>
              <mc:Fallback>
                <p:oleObj name="Equation" r:id="rId5" imgW="34671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3423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7" b="40378"/>
          <a:stretch>
            <a:fillRect/>
          </a:stretch>
        </p:blipFill>
        <p:spPr bwMode="auto">
          <a:xfrm>
            <a:off x="1219200" y="5410200"/>
            <a:ext cx="6418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54625" y="5527675"/>
            <a:ext cx="30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95688" y="5537200"/>
            <a:ext cx="30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70C0"/>
                </a:solidFill>
              </a:rPr>
              <a:t>[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33800" y="5867400"/>
            <a:ext cx="1676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873125" y="4495800"/>
          <a:ext cx="64881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8" imgW="3022560" imgH="457200" progId="Equation.DSMT4">
                  <p:embed/>
                </p:oleObj>
              </mc:Choice>
              <mc:Fallback>
                <p:oleObj name="Equation" r:id="rId8" imgW="302256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495800"/>
                        <a:ext cx="64881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609600" y="2362200"/>
          <a:ext cx="21701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0" imgW="901309" imgH="177723" progId="Equation.DSMT4">
                  <p:embed/>
                </p:oleObj>
              </mc:Choice>
              <mc:Fallback>
                <p:oleObj name="Equation" r:id="rId10" imgW="901309" imgH="17772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21701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381000" y="3048000"/>
          <a:ext cx="3484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12" imgW="1447172" imgH="177723" progId="Equation.DSMT4">
                  <p:embed/>
                </p:oleObj>
              </mc:Choice>
              <mc:Fallback>
                <p:oleObj name="Equation" r:id="rId12" imgW="1447172" imgH="17772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34845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1066800" y="3810000"/>
          <a:ext cx="1743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14" imgW="723272" imgH="177646" progId="Equation.DSMT4">
                  <p:embed/>
                </p:oleObj>
              </mc:Choice>
              <mc:Fallback>
                <p:oleObj name="Equation" r:id="rId14" imgW="723272" imgH="17764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17430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5181600" y="2362200"/>
          <a:ext cx="19256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16" imgW="799753" imgH="393529" progId="Equation.DSMT4">
                  <p:embed/>
                </p:oleObj>
              </mc:Choice>
              <mc:Fallback>
                <p:oleObj name="Equation" r:id="rId16" imgW="799753" imgH="393529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362200"/>
                        <a:ext cx="19256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5364163" y="3505200"/>
          <a:ext cx="17113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18" imgW="710891" imgH="393529" progId="Equation.DSMT4">
                  <p:embed/>
                </p:oleObj>
              </mc:Choice>
              <mc:Fallback>
                <p:oleObj name="Equation" r:id="rId18" imgW="710891" imgH="39352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505200"/>
                        <a:ext cx="17113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/>
              <a:t>Copyright © 2012 Pearson Education, Inc. Publishing as Prentice Hall.</a:t>
            </a:r>
          </a:p>
        </p:txBody>
      </p:sp>
      <p:pic>
        <p:nvPicPr>
          <p:cNvPr id="10243" name="Picture 6" descr="example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133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296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5" name="Object 19"/>
          <p:cNvGraphicFramePr>
            <a:graphicFrameLocks noChangeAspect="1"/>
          </p:cNvGraphicFramePr>
          <p:nvPr/>
        </p:nvGraphicFramePr>
        <p:xfrm>
          <a:off x="258763" y="1676400"/>
          <a:ext cx="84343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5" imgW="3505200" imgH="254000" progId="Equation.DSMT4">
                  <p:embed/>
                </p:oleObj>
              </mc:Choice>
              <mc:Fallback>
                <p:oleObj name="Equation" r:id="rId5" imgW="3505200" imgH="254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676400"/>
                        <a:ext cx="84343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7" b="40378"/>
          <a:stretch>
            <a:fillRect/>
          </a:stretch>
        </p:blipFill>
        <p:spPr bwMode="auto">
          <a:xfrm>
            <a:off x="1219200" y="5410200"/>
            <a:ext cx="6418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15038" y="5527675"/>
            <a:ext cx="30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24313" y="5543550"/>
            <a:ext cx="30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70C0"/>
                </a:solidFill>
              </a:rPr>
              <a:t>(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191000" y="5867400"/>
            <a:ext cx="19812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806450" y="4495800"/>
          <a:ext cx="66230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8" imgW="3085920" imgH="457200" progId="Equation.DSMT4">
                  <p:embed/>
                </p:oleObj>
              </mc:Choice>
              <mc:Fallback>
                <p:oleObj name="Equation" r:id="rId8" imgW="3085920" imgH="457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495800"/>
                        <a:ext cx="66230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/>
        </p:nvGraphicFramePr>
        <p:xfrm>
          <a:off x="563563" y="2362200"/>
          <a:ext cx="2262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0" imgW="939392" imgH="177723" progId="Equation.DSMT4">
                  <p:embed/>
                </p:oleObj>
              </mc:Choice>
              <mc:Fallback>
                <p:oleObj name="Equation" r:id="rId10" imgW="939392" imgH="177723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362200"/>
                        <a:ext cx="22621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/>
        </p:nvGraphicFramePr>
        <p:xfrm>
          <a:off x="274638" y="3048000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2" imgW="1536033" imgH="177723" progId="Equation.DSMT4">
                  <p:embed/>
                </p:oleObj>
              </mc:Choice>
              <mc:Fallback>
                <p:oleObj name="Equation" r:id="rId12" imgW="1536033" imgH="17772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3048000"/>
                        <a:ext cx="3698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/>
        </p:nvGraphicFramePr>
        <p:xfrm>
          <a:off x="976313" y="3810000"/>
          <a:ext cx="1925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14" imgW="799753" imgH="177723" progId="Equation.DSMT4">
                  <p:embed/>
                </p:oleObj>
              </mc:Choice>
              <mc:Fallback>
                <p:oleObj name="Equation" r:id="rId14" imgW="799753" imgH="177723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810000"/>
                        <a:ext cx="19256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/>
        </p:nvGraphicFramePr>
        <p:xfrm>
          <a:off x="4953000" y="2362200"/>
          <a:ext cx="2384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16" imgW="990170" imgH="393529" progId="Equation.DSMT4">
                  <p:embed/>
                </p:oleObj>
              </mc:Choice>
              <mc:Fallback>
                <p:oleObj name="Equation" r:id="rId16" imgW="990170" imgH="39352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23844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/>
        </p:nvGraphicFramePr>
        <p:xfrm>
          <a:off x="5334000" y="3505200"/>
          <a:ext cx="1771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18" imgW="736280" imgH="393529" progId="Equation.DSMT4">
                  <p:embed/>
                </p:oleObj>
              </mc:Choice>
              <mc:Fallback>
                <p:oleObj name="Equation" r:id="rId18" imgW="736280" imgH="39352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1771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190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ＭＳ Ｐゴシック</vt:lpstr>
      <vt:lpstr>Calibri</vt:lpstr>
      <vt:lpstr>Times New Roman</vt:lpstr>
      <vt:lpstr>Default Design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haidersh</dc:creator>
  <cp:lastModifiedBy>Mom</cp:lastModifiedBy>
  <cp:revision>35</cp:revision>
  <dcterms:created xsi:type="dcterms:W3CDTF">2007-01-25T21:54:27Z</dcterms:created>
  <dcterms:modified xsi:type="dcterms:W3CDTF">2013-09-17T22:30:11Z</dcterms:modified>
</cp:coreProperties>
</file>