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5" r:id="rId1"/>
  </p:sldMasterIdLst>
  <p:sldIdLst>
    <p:sldId id="261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4" r:id="rId17"/>
    <p:sldId id="273" r:id="rId18"/>
    <p:sldId id="286" r:id="rId19"/>
    <p:sldId id="287" r:id="rId20"/>
    <p:sldId id="288" r:id="rId21"/>
    <p:sldId id="289" r:id="rId22"/>
    <p:sldId id="274" r:id="rId23"/>
    <p:sldId id="290" r:id="rId24"/>
    <p:sldId id="275" r:id="rId25"/>
    <p:sldId id="291" r:id="rId26"/>
    <p:sldId id="292" r:id="rId27"/>
    <p:sldId id="293" r:id="rId28"/>
    <p:sldId id="294" r:id="rId29"/>
    <p:sldId id="277" r:id="rId30"/>
    <p:sldId id="295" r:id="rId31"/>
    <p:sldId id="278" r:id="rId32"/>
    <p:sldId id="279" r:id="rId33"/>
    <p:sldId id="280" r:id="rId34"/>
    <p:sldId id="281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2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1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6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6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5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9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4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9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48848" y="697190"/>
            <a:ext cx="9179183" cy="4501263"/>
            <a:chOff x="1489213" y="279746"/>
            <a:chExt cx="9179183" cy="4501263"/>
          </a:xfrm>
        </p:grpSpPr>
        <p:grpSp>
          <p:nvGrpSpPr>
            <p:cNvPr id="5" name="Group 4"/>
            <p:cNvGrpSpPr/>
            <p:nvPr/>
          </p:nvGrpSpPr>
          <p:grpSpPr>
            <a:xfrm>
              <a:off x="1489213" y="279746"/>
              <a:ext cx="9144000" cy="4501263"/>
              <a:chOff x="1489213" y="279746"/>
              <a:chExt cx="9144000" cy="450126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9148" y="279746"/>
                <a:ext cx="3995651" cy="2247554"/>
              </a:xfrm>
              <a:prstGeom prst="rect">
                <a:avLst/>
              </a:prstGeom>
            </p:spPr>
          </p:pic>
          <p:sp>
            <p:nvSpPr>
              <p:cNvPr id="8" name="Title 8"/>
              <p:cNvSpPr txBox="1">
                <a:spLocks/>
              </p:cNvSpPr>
              <p:nvPr/>
            </p:nvSpPr>
            <p:spPr>
              <a:xfrm>
                <a:off x="1489213" y="2676593"/>
                <a:ext cx="9144000" cy="1140033"/>
              </a:xfrm>
              <a:prstGeom prst="rect">
                <a:avLst/>
              </a:prstGeom>
            </p:spPr>
            <p:txBody>
              <a:bodyPr>
                <a:normAutofit fontScale="97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The Zen of C++</a:t>
                </a:r>
                <a:br>
                  <a:rPr lang="en-US" dirty="0" smtClean="0">
                    <a:solidFill>
                      <a:prstClr val="black"/>
                    </a:solidFill>
                  </a:rPr>
                </a:b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36474" y="4134678"/>
                <a:ext cx="32582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3600" dirty="0">
                    <a:solidFill>
                      <a:prstClr val="black"/>
                    </a:solidFill>
                  </a:rPr>
                  <a:t>Adnan Zejnilovic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3603" y="3078449"/>
              <a:ext cx="9144793" cy="701101"/>
            </a:xfrm>
            <a:prstGeom prst="rect">
              <a:avLst/>
            </a:prstGeom>
          </p:spPr>
        </p:pic>
      </p:grpSp>
      <p:sp>
        <p:nvSpPr>
          <p:cNvPr id="10" name="Subtitle 2"/>
          <p:cNvSpPr txBox="1">
            <a:spLocks/>
          </p:cNvSpPr>
          <p:nvPr/>
        </p:nvSpPr>
        <p:spPr>
          <a:xfrm>
            <a:off x="2937642" y="5105400"/>
            <a:ext cx="6400800" cy="1017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Chapter 6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9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817" y="1520912"/>
            <a:ext cx="4855266" cy="4253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definition consists of: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 return data type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 name</a:t>
            </a:r>
          </a:p>
          <a:p>
            <a:r>
              <a:rPr lang="en-US" dirty="0" smtClean="0"/>
              <a:t>Parameter List</a:t>
            </a:r>
          </a:p>
          <a:p>
            <a:pPr lvl="1"/>
            <a:r>
              <a:rPr lang="en-US" dirty="0" smtClean="0"/>
              <a:t>In this case, the list is empty</a:t>
            </a:r>
          </a:p>
          <a:p>
            <a:pPr lvl="1"/>
            <a:r>
              <a:rPr lang="en-US" dirty="0" smtClean="0"/>
              <a:t>Hence nothing in parenthesis</a:t>
            </a:r>
          </a:p>
          <a:p>
            <a:pPr lvl="2"/>
            <a:r>
              <a:rPr lang="en-US" dirty="0" smtClean="0"/>
              <a:t>“Empty” parameter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2" y="1520912"/>
            <a:ext cx="5176793" cy="316025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766204" y="1817298"/>
            <a:ext cx="4180936" cy="1431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4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95" y="1594258"/>
            <a:ext cx="4129177" cy="39278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Header contains:</a:t>
            </a:r>
          </a:p>
          <a:p>
            <a:r>
              <a:rPr lang="en-US" dirty="0" smtClean="0"/>
              <a:t>Function return data type</a:t>
            </a:r>
          </a:p>
          <a:p>
            <a:r>
              <a:rPr lang="en-US" dirty="0" smtClean="0"/>
              <a:t>Function name</a:t>
            </a:r>
          </a:p>
          <a:p>
            <a:r>
              <a:rPr lang="en-US" dirty="0" smtClean="0"/>
              <a:t>Parameter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85" y="1854297"/>
            <a:ext cx="5799228" cy="123004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915728" y="1955321"/>
            <a:ext cx="2213694" cy="207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9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Functions Before the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272" y="1503665"/>
            <a:ext cx="4323579" cy="49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Functions after the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51563" y="1825624"/>
            <a:ext cx="6826370" cy="4368142"/>
          </a:xfrm>
        </p:spPr>
        <p:txBody>
          <a:bodyPr/>
          <a:lstStyle/>
          <a:p>
            <a:r>
              <a:rPr lang="en-US" dirty="0" smtClean="0"/>
              <a:t>In this case, declare function prototypes</a:t>
            </a:r>
          </a:p>
          <a:p>
            <a:r>
              <a:rPr lang="en-US" dirty="0" smtClean="0"/>
              <a:t>Let the compiler know (forward declaration)</a:t>
            </a:r>
          </a:p>
          <a:p>
            <a:r>
              <a:rPr lang="en-US" dirty="0" smtClean="0"/>
              <a:t>No difference between two approaches</a:t>
            </a:r>
          </a:p>
          <a:p>
            <a:r>
              <a:rPr lang="en-US" dirty="0" smtClean="0"/>
              <a:t>Using prototypes is the preferred approach</a:t>
            </a:r>
          </a:p>
          <a:p>
            <a:pPr lvl="1"/>
            <a:r>
              <a:rPr lang="en-US" dirty="0" smtClean="0"/>
              <a:t>More complex programs are split into</a:t>
            </a:r>
          </a:p>
          <a:p>
            <a:pPr lvl="2"/>
            <a:r>
              <a:rPr lang="en-US" dirty="0" smtClean="0"/>
              <a:t>Header files (prototypes)</a:t>
            </a:r>
          </a:p>
          <a:p>
            <a:pPr lvl="2"/>
            <a:r>
              <a:rPr lang="en-US" dirty="0" smtClean="0"/>
              <a:t>Implementation files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09" y="1518160"/>
            <a:ext cx="3506950" cy="49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411" y="626670"/>
            <a:ext cx="3879700" cy="542191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3" y="626670"/>
            <a:ext cx="4888302" cy="55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2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1242" cy="4592428"/>
          </a:xfrm>
        </p:spPr>
        <p:txBody>
          <a:bodyPr/>
          <a:lstStyle/>
          <a:p>
            <a:r>
              <a:rPr lang="en-US" dirty="0" smtClean="0"/>
              <a:t>Functions receive data through parameters</a:t>
            </a:r>
          </a:p>
          <a:p>
            <a:r>
              <a:rPr lang="en-US" dirty="0" smtClean="0"/>
              <a:t>Parameters are local (to the function) variables designed to receive data from a caller program</a:t>
            </a:r>
          </a:p>
          <a:p>
            <a:r>
              <a:rPr lang="en-US" dirty="0" smtClean="0"/>
              <a:t>Distinguish between an </a:t>
            </a:r>
            <a:r>
              <a:rPr lang="en-US" i="1" dirty="0" smtClean="0"/>
              <a:t>argument</a:t>
            </a:r>
            <a:r>
              <a:rPr lang="en-US" dirty="0" smtClean="0"/>
              <a:t> and a </a:t>
            </a:r>
            <a:r>
              <a:rPr lang="en-US" i="1" dirty="0" smtClean="0"/>
              <a:t>parameter</a:t>
            </a:r>
          </a:p>
          <a:p>
            <a:r>
              <a:rPr lang="en-US" b="1" i="1" dirty="0" smtClean="0"/>
              <a:t>a</a:t>
            </a:r>
            <a:r>
              <a:rPr lang="en-US" i="1" dirty="0" smtClean="0"/>
              <a:t>, </a:t>
            </a:r>
            <a:r>
              <a:rPr lang="en-US" b="1" i="1" dirty="0" smtClean="0"/>
              <a:t>b</a:t>
            </a:r>
            <a:r>
              <a:rPr lang="en-US" dirty="0" smtClean="0"/>
              <a:t>, and </a:t>
            </a:r>
            <a:r>
              <a:rPr lang="en-US" b="1" i="1" dirty="0" smtClean="0"/>
              <a:t>c</a:t>
            </a:r>
            <a:r>
              <a:rPr lang="en-US" b="1" dirty="0" smtClean="0"/>
              <a:t> </a:t>
            </a:r>
            <a:r>
              <a:rPr lang="en-US" i="1" dirty="0" smtClean="0"/>
              <a:t>are </a:t>
            </a:r>
            <a:r>
              <a:rPr lang="en-US" b="1" i="1" dirty="0" smtClean="0"/>
              <a:t>arguments</a:t>
            </a:r>
            <a:r>
              <a:rPr lang="en-US" i="1" dirty="0" smtClean="0"/>
              <a:t>  </a:t>
            </a:r>
          </a:p>
          <a:p>
            <a:r>
              <a:rPr lang="en-US" b="1" i="1" dirty="0" smtClean="0"/>
              <a:t>x</a:t>
            </a:r>
            <a:r>
              <a:rPr lang="en-US" dirty="0" smtClean="0"/>
              <a:t>, </a:t>
            </a:r>
            <a:r>
              <a:rPr lang="en-US" b="1" i="1" dirty="0" smtClean="0"/>
              <a:t>y</a:t>
            </a:r>
            <a:r>
              <a:rPr lang="en-US" dirty="0" smtClean="0"/>
              <a:t>, and </a:t>
            </a:r>
            <a:r>
              <a:rPr lang="en-US" b="1" i="1" dirty="0" smtClean="0"/>
              <a:t>z</a:t>
            </a:r>
            <a:r>
              <a:rPr lang="en-US" dirty="0" smtClean="0"/>
              <a:t> are </a:t>
            </a:r>
            <a:r>
              <a:rPr lang="en-US" b="1" i="1" dirty="0" smtClean="0"/>
              <a:t>parameters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29" y="1524811"/>
            <a:ext cx="4745966" cy="48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2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by Value – Order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2230" cy="1653696"/>
          </a:xfrm>
        </p:spPr>
        <p:txBody>
          <a:bodyPr/>
          <a:lstStyle/>
          <a:p>
            <a:r>
              <a:rPr lang="en-US" dirty="0" smtClean="0"/>
              <a:t>Contents of a are copied to x</a:t>
            </a:r>
          </a:p>
          <a:p>
            <a:r>
              <a:rPr lang="en-US" dirty="0" smtClean="0"/>
              <a:t>Contents of b are copied to y</a:t>
            </a:r>
          </a:p>
          <a:p>
            <a:r>
              <a:rPr lang="en-US" dirty="0" smtClean="0"/>
              <a:t>Contents of c are copied to 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29" y="1524811"/>
            <a:ext cx="4745966" cy="4893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23" y="3479321"/>
            <a:ext cx="4569521" cy="29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5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reference parameter is denoted by an “&amp;”</a:t>
            </a:r>
          </a:p>
          <a:p>
            <a:r>
              <a:rPr lang="en-US" dirty="0" smtClean="0"/>
              <a:t>When passing by reference the data is NOT copied from arguments to parameters </a:t>
            </a:r>
          </a:p>
          <a:p>
            <a:r>
              <a:rPr lang="en-US" dirty="0" smtClean="0"/>
              <a:t>Instead, the function parameter is given the address of the data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Note the “&amp;” in front of the </a:t>
            </a:r>
            <a:r>
              <a:rPr lang="en-US" dirty="0" err="1" smtClean="0"/>
              <a:t>fahren</a:t>
            </a:r>
            <a:r>
              <a:rPr lang="en-US" dirty="0" smtClean="0"/>
              <a:t> parameter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15" y="3513056"/>
            <a:ext cx="5224501" cy="18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4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99" y="150729"/>
            <a:ext cx="10515600" cy="779313"/>
          </a:xfrm>
        </p:spPr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223" y="1474860"/>
            <a:ext cx="4525992" cy="4917146"/>
          </a:xfrm>
        </p:spPr>
        <p:txBody>
          <a:bodyPr/>
          <a:lstStyle/>
          <a:p>
            <a:r>
              <a:rPr lang="en-US" dirty="0" smtClean="0"/>
              <a:t>Run this program</a:t>
            </a:r>
          </a:p>
          <a:p>
            <a:r>
              <a:rPr lang="en-US" dirty="0" smtClean="0"/>
              <a:t>What happened ?</a:t>
            </a:r>
          </a:p>
          <a:p>
            <a:r>
              <a:rPr lang="en-US" dirty="0" smtClean="0"/>
              <a:t>Why did </a:t>
            </a:r>
            <a:r>
              <a:rPr lang="en-US" dirty="0" err="1" smtClean="0"/>
              <a:t>degF</a:t>
            </a:r>
            <a:r>
              <a:rPr lang="en-US" dirty="0" smtClean="0"/>
              <a:t> get changed?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5" y="4884473"/>
            <a:ext cx="5617481" cy="1724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4" y="1109626"/>
            <a:ext cx="5434641" cy="37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98" y="192597"/>
            <a:ext cx="10515600" cy="785064"/>
          </a:xfrm>
        </p:spPr>
        <p:txBody>
          <a:bodyPr/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698" y="1124010"/>
            <a:ext cx="8869392" cy="10325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Let’s examine identical function that uses “pass by value” and its output</a:t>
            </a:r>
          </a:p>
          <a:p>
            <a:r>
              <a:rPr lang="en-US" dirty="0" smtClean="0"/>
              <a:t>The argument(</a:t>
            </a:r>
            <a:r>
              <a:rPr lang="en-US" dirty="0" err="1" smtClean="0"/>
              <a:t>degF</a:t>
            </a:r>
            <a:r>
              <a:rPr lang="en-US" dirty="0" smtClean="0"/>
              <a:t>) was not affected by the change in the fahren2Celsius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75" y="4728820"/>
            <a:ext cx="5323608" cy="1551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6" y="2439428"/>
            <a:ext cx="5565235" cy="38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7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Design</a:t>
            </a:r>
          </a:p>
          <a:p>
            <a:pPr lvl="1"/>
            <a:r>
              <a:rPr lang="en-US" dirty="0" smtClean="0"/>
              <a:t>Stepwise refinement</a:t>
            </a:r>
          </a:p>
          <a:p>
            <a:pPr lvl="1"/>
            <a:r>
              <a:rPr lang="en-US" dirty="0" smtClean="0"/>
              <a:t>Divide and Conquer</a:t>
            </a:r>
          </a:p>
          <a:p>
            <a:r>
              <a:rPr lang="en-US" dirty="0" smtClean="0"/>
              <a:t>Built-in (Predefined) Functions</a:t>
            </a:r>
          </a:p>
          <a:p>
            <a:r>
              <a:rPr lang="en-US" smtClean="0"/>
              <a:t>Programmer defined </a:t>
            </a:r>
            <a:r>
              <a:rPr lang="en-US" dirty="0" smtClean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0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418" y="1825625"/>
            <a:ext cx="10324381" cy="658783"/>
          </a:xfrm>
        </p:spPr>
        <p:txBody>
          <a:bodyPr/>
          <a:lstStyle/>
          <a:p>
            <a:r>
              <a:rPr lang="en-US" dirty="0" smtClean="0"/>
              <a:t>Let’s look at the variable addresses: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46" y="4618009"/>
            <a:ext cx="4746052" cy="1255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3" y="2448404"/>
            <a:ext cx="6158394" cy="397701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653842" y="2702944"/>
            <a:ext cx="4984628" cy="1121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They are different which confirms that the argument is in a different memory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7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418" y="1825625"/>
            <a:ext cx="10324381" cy="658783"/>
          </a:xfrm>
        </p:spPr>
        <p:txBody>
          <a:bodyPr/>
          <a:lstStyle/>
          <a:p>
            <a:r>
              <a:rPr lang="en-US" dirty="0" smtClean="0"/>
              <a:t>Let’s look at the variable addresses when passing by reference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47" y="3548331"/>
            <a:ext cx="4496867" cy="1183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2578978"/>
            <a:ext cx="5729454" cy="369801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38823" y="2578979"/>
            <a:ext cx="4814976" cy="848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addresses of </a:t>
            </a:r>
            <a:r>
              <a:rPr lang="en-US" b="1" i="1" dirty="0" err="1" smtClean="0"/>
              <a:t>degF</a:t>
            </a:r>
            <a:r>
              <a:rPr lang="en-US" dirty="0" smtClean="0"/>
              <a:t> and </a:t>
            </a:r>
            <a:r>
              <a:rPr lang="en-US" b="1" i="1" dirty="0" err="1" smtClean="0"/>
              <a:t>fahren</a:t>
            </a:r>
            <a:r>
              <a:rPr lang="en-US" dirty="0" smtClean="0"/>
              <a:t> are the same: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333303" y="4950052"/>
            <a:ext cx="5643112" cy="1026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proves that </a:t>
            </a:r>
            <a:r>
              <a:rPr lang="en-US" b="1" i="1" dirty="0" err="1" smtClean="0"/>
              <a:t>fahren</a:t>
            </a:r>
            <a:r>
              <a:rPr lang="en-US" dirty="0" smtClean="0"/>
              <a:t> is an “alias” for </a:t>
            </a:r>
            <a:r>
              <a:rPr lang="en-US" b="1" i="1" dirty="0" err="1" smtClean="0"/>
              <a:t>degF</a:t>
            </a:r>
            <a:r>
              <a:rPr lang="en-US" dirty="0" smtClean="0"/>
              <a:t> as they are the same memory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Constant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by reference is faster as we are only passing the address</a:t>
            </a:r>
          </a:p>
          <a:p>
            <a:r>
              <a:rPr lang="en-US" dirty="0" smtClean="0"/>
              <a:t>This is especially true if we were to pass a large object</a:t>
            </a:r>
          </a:p>
          <a:p>
            <a:pPr lvl="1"/>
            <a:r>
              <a:rPr lang="en-US" dirty="0" smtClean="0"/>
              <a:t>Making a copy of it would be time consuming</a:t>
            </a:r>
          </a:p>
          <a:p>
            <a:pPr lvl="1"/>
            <a:r>
              <a:rPr lang="en-US" dirty="0" smtClean="0"/>
              <a:t>Passing by reference is passing only the address of the argument variable</a:t>
            </a:r>
          </a:p>
          <a:p>
            <a:r>
              <a:rPr lang="en-US" dirty="0" smtClean="0"/>
              <a:t>However, the value of the argument variable can be changed in the function so it is dangerous</a:t>
            </a:r>
          </a:p>
          <a:p>
            <a:r>
              <a:rPr lang="en-US" dirty="0" smtClean="0"/>
              <a:t>What if we wanted to pass by reference and prevent the function from changing the value of the argument?</a:t>
            </a:r>
          </a:p>
          <a:p>
            <a:r>
              <a:rPr lang="en-US" dirty="0" smtClean="0"/>
              <a:t>The answer is pass by </a:t>
            </a:r>
            <a:r>
              <a:rPr lang="en-US" b="1" i="1" dirty="0" smtClean="0"/>
              <a:t>constant</a:t>
            </a:r>
            <a:r>
              <a:rPr lang="en-US" dirty="0" smtClean="0"/>
              <a:t> </a:t>
            </a:r>
            <a:r>
              <a:rPr lang="en-US" b="1" i="1" dirty="0" smtClean="0"/>
              <a:t>reference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281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Constant Reference</a:t>
            </a:r>
            <a:endParaRPr lang="en-US" dirty="0"/>
          </a:p>
        </p:txBody>
      </p:sp>
      <p:pic>
        <p:nvPicPr>
          <p:cNvPr id="3080" name="Picture 8" descr="C:\Users\Adnan\AppData\Local\Temp\SNAGHTML1091915e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7" y="1825625"/>
            <a:ext cx="5363672" cy="403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61494" y="1825625"/>
            <a:ext cx="5791200" cy="11936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passing by </a:t>
            </a:r>
            <a:r>
              <a:rPr lang="en-US" dirty="0" err="1" smtClean="0"/>
              <a:t>const</a:t>
            </a:r>
            <a:r>
              <a:rPr lang="en-US" dirty="0" smtClean="0"/>
              <a:t> reference, any attempt to modify the parameter inside the function would result in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84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Functions and the 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void functions do not return any values</a:t>
            </a:r>
          </a:p>
          <a:p>
            <a:r>
              <a:rPr lang="en-US" dirty="0" smtClean="0"/>
              <a:t>It is possible to place a “return” statement in a void function</a:t>
            </a:r>
          </a:p>
          <a:p>
            <a:r>
              <a:rPr lang="en-US" dirty="0" smtClean="0"/>
              <a:t>The moment the return statement executes, the program control is transferred to the caller program</a:t>
            </a:r>
          </a:p>
          <a:p>
            <a:r>
              <a:rPr lang="en-US" dirty="0" smtClean="0"/>
              <a:t>Any statements after the return statement are not going to execute as the function immediately goes out of scope following the execution of the return statement</a:t>
            </a:r>
          </a:p>
          <a:p>
            <a:r>
              <a:rPr lang="en-US" dirty="0" smtClean="0"/>
              <a:t>Avoid using return statements in void functions</a:t>
            </a:r>
            <a:endParaRPr lang="en-US" dirty="0"/>
          </a:p>
          <a:p>
            <a:r>
              <a:rPr lang="en-US" dirty="0" smtClean="0"/>
              <a:t>Instead use value returning functions that return bool or some other value</a:t>
            </a:r>
          </a:p>
        </p:txBody>
      </p:sp>
    </p:spTree>
    <p:extLst>
      <p:ext uri="{BB962C8B-B14F-4D97-AF65-F5344CB8AC3E}">
        <p14:creationId xmlns:p14="http://schemas.microsoft.com/office/powerpoint/2010/main" val="252895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Functions and the return Statement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07" y="4818960"/>
            <a:ext cx="6926879" cy="117523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100" y="1883134"/>
            <a:ext cx="35427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36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Functions and the return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733" y="1808372"/>
            <a:ext cx="358345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864" y="5311395"/>
            <a:ext cx="5831262" cy="745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8302" y="2047336"/>
            <a:ext cx="6251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Placing a “return” statement in a void function will return the control to the caller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Statements after the return statement are not going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fact, the function will go out of scope following successful return to the caller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Below is the output of the program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sum is never computed nor displayed</a:t>
            </a:r>
          </a:p>
        </p:txBody>
      </p:sp>
    </p:spTree>
    <p:extLst>
      <p:ext uri="{BB962C8B-B14F-4D97-AF65-F5344CB8AC3E}">
        <p14:creationId xmlns:p14="http://schemas.microsoft.com/office/powerpoint/2010/main" val="1982479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6384" y="2025184"/>
            <a:ext cx="4994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the function prototype – both parameters have default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Syntax: datatype =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Should a programmer forget to pass an argument (or both as is the case in this example) when calling the function, the default argument will be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is the output of the program run: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the function call was made without any parameters and default arguments were assigned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884" y="1690688"/>
            <a:ext cx="6203500" cy="4351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45" y="4521216"/>
            <a:ext cx="3939396" cy="8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5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57" y="1745112"/>
            <a:ext cx="5380442" cy="3747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2521" y="1351472"/>
            <a:ext cx="56531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function was called with only one argument “y”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is the output of program run: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that the passed argument’s value was copied to the  first parameter</a:t>
            </a:r>
            <a:r>
              <a:rPr lang="en-US" dirty="0"/>
              <a:t> </a:t>
            </a:r>
            <a:r>
              <a:rPr lang="en-US" dirty="0" smtClean="0"/>
              <a:t>and the second parameter got its value from the default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skipping default arguments, you cannot skip arguments on the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if there are three default arguments, if the function is called with only two arguments, then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parameters will receive the values and the 3</a:t>
            </a:r>
            <a:r>
              <a:rPr lang="en-US" baseline="30000" dirty="0" smtClean="0"/>
              <a:t>rd</a:t>
            </a:r>
            <a:r>
              <a:rPr lang="en-US" dirty="0" smtClean="0"/>
              <a:t> (skipped) argument will receive the default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displayValues</a:t>
            </a:r>
            <a:r>
              <a:rPr lang="en-US" dirty="0" smtClean="0"/>
              <a:t>(a); is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displayValues</a:t>
            </a:r>
            <a:r>
              <a:rPr lang="en-US" dirty="0" smtClean="0"/>
              <a:t>(, b);  is incorrect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89" y="2026477"/>
            <a:ext cx="4519823" cy="92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5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366" y="1690688"/>
            <a:ext cx="4901242" cy="301358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Great feature of the language</a:t>
            </a:r>
          </a:p>
          <a:p>
            <a:r>
              <a:rPr lang="en-US" sz="2000" dirty="0" smtClean="0"/>
              <a:t>Simplifies source code</a:t>
            </a:r>
          </a:p>
          <a:p>
            <a:r>
              <a:rPr lang="en-US" sz="2000" dirty="0" smtClean="0"/>
              <a:t>Functions have the same name but different “signature”</a:t>
            </a:r>
          </a:p>
          <a:p>
            <a:r>
              <a:rPr lang="en-US" sz="2000" dirty="0" smtClean="0"/>
              <a:t>Function signature</a:t>
            </a:r>
          </a:p>
          <a:p>
            <a:pPr lvl="1"/>
            <a:r>
              <a:rPr lang="en-US" sz="2000" dirty="0" smtClean="0"/>
              <a:t>Number of parameters and their data types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655" y="1472152"/>
            <a:ext cx="6532098" cy="4290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7" y="4645184"/>
            <a:ext cx="5095771" cy="19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7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repetitive statements</a:t>
            </a:r>
          </a:p>
          <a:p>
            <a:r>
              <a:rPr lang="en-US" dirty="0" smtClean="0"/>
              <a:t>Make code modular</a:t>
            </a:r>
          </a:p>
          <a:p>
            <a:r>
              <a:rPr lang="en-US" dirty="0" smtClean="0"/>
              <a:t>Easier to read/understand the code</a:t>
            </a:r>
          </a:p>
          <a:p>
            <a:r>
              <a:rPr lang="en-US" dirty="0" smtClean="0"/>
              <a:t>Easier to isolate </a:t>
            </a:r>
            <a:r>
              <a:rPr lang="en-US" dirty="0" smtClean="0"/>
              <a:t>software </a:t>
            </a:r>
            <a:r>
              <a:rPr lang="en-US" dirty="0" smtClean="0"/>
              <a:t>defects if there are 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83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49" y="181095"/>
            <a:ext cx="10515600" cy="808067"/>
          </a:xfrm>
        </p:spPr>
        <p:txBody>
          <a:bodyPr/>
          <a:lstStyle/>
          <a:p>
            <a:r>
              <a:rPr lang="en-US" dirty="0" smtClean="0"/>
              <a:t>Overloading Functions -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788" y="2672611"/>
            <a:ext cx="5095771" cy="19566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1825" y="1319540"/>
            <a:ext cx="5777435" cy="54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5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6759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“Lifetime” of a variable</a:t>
            </a:r>
          </a:p>
          <a:p>
            <a:pPr lvl="1"/>
            <a:r>
              <a:rPr lang="en-US" dirty="0" smtClean="0"/>
              <a:t>Declared</a:t>
            </a:r>
          </a:p>
          <a:p>
            <a:pPr lvl="1"/>
            <a:r>
              <a:rPr lang="en-US" dirty="0" smtClean="0"/>
              <a:t>Initialized</a:t>
            </a:r>
          </a:p>
          <a:p>
            <a:pPr lvl="1"/>
            <a:r>
              <a:rPr lang="en-US" dirty="0" smtClean="0"/>
              <a:t>Operations performed on it – i.e. Incremented/decremented</a:t>
            </a:r>
          </a:p>
          <a:p>
            <a:pPr lvl="1"/>
            <a:r>
              <a:rPr lang="en-US" dirty="0" smtClean="0"/>
              <a:t>Destroyed </a:t>
            </a:r>
          </a:p>
          <a:p>
            <a:r>
              <a:rPr lang="en-US" dirty="0" smtClean="0"/>
              <a:t>Also it is important to note where in the program a variable has been declared</a:t>
            </a:r>
          </a:p>
          <a:p>
            <a:r>
              <a:rPr lang="en-US" dirty="0" smtClean="0"/>
              <a:t>This determines the scope (“visibility”) of a variable</a:t>
            </a:r>
          </a:p>
          <a:p>
            <a:r>
              <a:rPr lang="en-US" dirty="0" smtClean="0"/>
              <a:t>A variable is in scope after its declaration</a:t>
            </a:r>
          </a:p>
          <a:p>
            <a:r>
              <a:rPr lang="en-US" dirty="0" smtClean="0"/>
              <a:t>Block scope</a:t>
            </a:r>
          </a:p>
          <a:p>
            <a:pPr lvl="1"/>
            <a:r>
              <a:rPr lang="en-US" dirty="0" smtClean="0"/>
              <a:t>Variable declared inside a block of code</a:t>
            </a:r>
          </a:p>
          <a:p>
            <a:pPr lvl="1"/>
            <a:r>
              <a:rPr lang="en-US" dirty="0" smtClean="0"/>
              <a:t>In scope only for that block of code</a:t>
            </a:r>
          </a:p>
          <a:p>
            <a:r>
              <a:rPr lang="en-US" dirty="0" smtClean="0"/>
              <a:t>Global Scope vs Local Scope</a:t>
            </a:r>
          </a:p>
          <a:p>
            <a:r>
              <a:rPr lang="en-US" dirty="0" smtClean="0"/>
              <a:t>Function Prototype Scope</a:t>
            </a:r>
          </a:p>
          <a:p>
            <a:pPr lvl="1"/>
            <a:r>
              <a:rPr lang="en-US" dirty="0" smtClean="0"/>
              <a:t>Refers to the scope of function parameters</a:t>
            </a:r>
          </a:p>
          <a:p>
            <a:pPr lvl="1"/>
            <a:r>
              <a:rPr lang="en-US" dirty="0" smtClean="0"/>
              <a:t>When the function returns to the caller, all of its parameters go out of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05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 / Global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variables are in scope throughout the entire program</a:t>
            </a:r>
          </a:p>
          <a:p>
            <a:r>
              <a:rPr lang="en-US" dirty="0" smtClean="0"/>
              <a:t>If not initialized, the compiler will set them to default values – i.e. set an </a:t>
            </a:r>
            <a:r>
              <a:rPr lang="en-US" dirty="0" err="1" smtClean="0"/>
              <a:t>int</a:t>
            </a:r>
            <a:r>
              <a:rPr lang="en-US" dirty="0" smtClean="0"/>
              <a:t> to zero</a:t>
            </a:r>
          </a:p>
          <a:p>
            <a:r>
              <a:rPr lang="en-US" dirty="0" smtClean="0"/>
              <a:t>No need to pass them into functions</a:t>
            </a:r>
          </a:p>
          <a:p>
            <a:r>
              <a:rPr lang="en-US" dirty="0" smtClean="0"/>
              <a:t>However, </a:t>
            </a:r>
            <a:r>
              <a:rPr lang="en-US" u="sng" dirty="0" smtClean="0"/>
              <a:t>global variables are a very bad programming practice</a:t>
            </a:r>
          </a:p>
          <a:p>
            <a:pPr lvl="1"/>
            <a:r>
              <a:rPr lang="en-US" dirty="0" smtClean="0"/>
              <a:t>Code portability is affected as functions that rely on global variables cannot be ported to another program</a:t>
            </a:r>
          </a:p>
          <a:p>
            <a:pPr lvl="1"/>
            <a:r>
              <a:rPr lang="en-US" dirty="0" smtClean="0"/>
              <a:t>Any function can change global variable</a:t>
            </a:r>
          </a:p>
          <a:p>
            <a:pPr lvl="2"/>
            <a:r>
              <a:rPr lang="en-US" dirty="0" smtClean="0"/>
              <a:t>The question is, which function changed it?</a:t>
            </a:r>
          </a:p>
          <a:p>
            <a:pPr lvl="2"/>
            <a:r>
              <a:rPr lang="en-US" dirty="0" smtClean="0"/>
              <a:t>In order to control your code, you should always pass data to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26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35747" cy="385630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Local variables are in scope for the lifetime of a function</a:t>
            </a:r>
          </a:p>
          <a:p>
            <a:r>
              <a:rPr lang="en-US" sz="2400" dirty="0" smtClean="0"/>
              <a:t>When the function returns to the caller program, all of its local variables are destroyed along with the data in them</a:t>
            </a:r>
          </a:p>
          <a:p>
            <a:pPr lvl="1"/>
            <a:r>
              <a:rPr lang="en-US" sz="2000" dirty="0" smtClean="0"/>
              <a:t>Notice the output of the code sample?</a:t>
            </a:r>
          </a:p>
          <a:p>
            <a:pPr lvl="1"/>
            <a:r>
              <a:rPr lang="en-US" sz="2000" dirty="0" smtClean="0"/>
              <a:t>Each time the function is called, variable x is allocated, initialized, and incremented.</a:t>
            </a:r>
          </a:p>
          <a:p>
            <a:pPr lvl="1"/>
            <a:r>
              <a:rPr lang="en-US" sz="2000" dirty="0" smtClean="0"/>
              <a:t>Each time the function returns to </a:t>
            </a:r>
            <a:r>
              <a:rPr lang="en-US" sz="2000" dirty="0" err="1" smtClean="0"/>
              <a:t>int</a:t>
            </a:r>
            <a:r>
              <a:rPr lang="en-US" sz="2000" dirty="0" smtClean="0"/>
              <a:t> main, x (local variable in </a:t>
            </a:r>
            <a:r>
              <a:rPr lang="en-US" sz="2000" dirty="0" err="1" smtClean="0"/>
              <a:t>displayNumber</a:t>
            </a:r>
            <a:r>
              <a:rPr lang="en-US" sz="2000" dirty="0" smtClean="0"/>
              <a:t>) is destroyed</a:t>
            </a:r>
          </a:p>
          <a:p>
            <a:r>
              <a:rPr lang="en-US" sz="2400" dirty="0" smtClean="0"/>
              <a:t>Good for program portability</a:t>
            </a:r>
          </a:p>
          <a:p>
            <a:r>
              <a:rPr lang="en-US" sz="2400" dirty="0" smtClean="0"/>
              <a:t>Good for debugging as they are confined to the function not entire 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606" y="1155939"/>
            <a:ext cx="3640678" cy="4077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17" y="5471355"/>
            <a:ext cx="3975491" cy="11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222630" cy="4575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They behave like the global variables</a:t>
            </a:r>
          </a:p>
          <a:p>
            <a:pPr lvl="1"/>
            <a:r>
              <a:rPr lang="en-US" dirty="0" smtClean="0"/>
              <a:t>The compiler will initialize them if not initialized</a:t>
            </a:r>
          </a:p>
          <a:p>
            <a:pPr lvl="1"/>
            <a:r>
              <a:rPr lang="en-US" dirty="0" smtClean="0"/>
              <a:t>Notice that x was never initialized?</a:t>
            </a:r>
          </a:p>
          <a:p>
            <a:pPr lvl="1"/>
            <a:r>
              <a:rPr lang="en-US" dirty="0" smtClean="0"/>
              <a:t>Yet they are local in scope</a:t>
            </a:r>
          </a:p>
          <a:p>
            <a:pPr lvl="2"/>
            <a:r>
              <a:rPr lang="en-US" dirty="0" smtClean="0"/>
              <a:t>Hint: try printing x in main</a:t>
            </a:r>
          </a:p>
          <a:p>
            <a:r>
              <a:rPr lang="en-US" dirty="0"/>
              <a:t>Static local variables keep their values between function calls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555" y="652046"/>
            <a:ext cx="4084745" cy="4587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66" y="5372739"/>
            <a:ext cx="4452563" cy="12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7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&amp;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stubs and drivers is a very good programming practice when working with functions</a:t>
            </a:r>
          </a:p>
          <a:p>
            <a:r>
              <a:rPr lang="en-US" dirty="0" smtClean="0"/>
              <a:t>Tests values (data types) passed into a function</a:t>
            </a:r>
          </a:p>
          <a:p>
            <a:r>
              <a:rPr lang="en-US" dirty="0" smtClean="0"/>
              <a:t>Driver program (usually </a:t>
            </a:r>
            <a:r>
              <a:rPr lang="en-US" dirty="0" err="1" smtClean="0"/>
              <a:t>int</a:t>
            </a:r>
            <a:r>
              <a:rPr lang="en-US" dirty="0" smtClean="0"/>
              <a:t> main) “drives” the program</a:t>
            </a:r>
          </a:p>
          <a:p>
            <a:pPr lvl="1"/>
            <a:r>
              <a:rPr lang="en-US" dirty="0" smtClean="0"/>
              <a:t>Calls functions</a:t>
            </a:r>
          </a:p>
          <a:p>
            <a:pPr lvl="1"/>
            <a:r>
              <a:rPr lang="en-US" dirty="0" smtClean="0"/>
              <a:t>Users get an idea of the </a:t>
            </a:r>
            <a:r>
              <a:rPr lang="en-US" smtClean="0"/>
              <a:t>program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2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</a:p>
          <a:p>
            <a:r>
              <a:rPr lang="en-US" dirty="0" smtClean="0"/>
              <a:t>Function Body</a:t>
            </a:r>
          </a:p>
          <a:p>
            <a:r>
              <a:rPr lang="en-US" dirty="0" smtClean="0"/>
              <a:t>Function Definition</a:t>
            </a:r>
          </a:p>
          <a:p>
            <a:r>
              <a:rPr lang="en-US" dirty="0" smtClean="0"/>
              <a:t>Function Header</a:t>
            </a:r>
            <a:endParaRPr lang="en-US" dirty="0" smtClean="0"/>
          </a:p>
          <a:p>
            <a:r>
              <a:rPr lang="en-US" dirty="0" smtClean="0"/>
              <a:t>Function Prototype/Declaration</a:t>
            </a:r>
          </a:p>
          <a:p>
            <a:r>
              <a:rPr lang="en-US" dirty="0" smtClean="0"/>
              <a:t>“Caller”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8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pic>
        <p:nvPicPr>
          <p:cNvPr id="1026" name="Picture 2" descr="C:\Users\Adnan\AppData\Local\Temp\SNAGHTMLf3b0a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17" y="1538217"/>
            <a:ext cx="5244040" cy="49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9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Body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8869" y="1757894"/>
            <a:ext cx="5181600" cy="321459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Starts with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Ends with a </a:t>
            </a: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115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147" y="1562238"/>
            <a:ext cx="71279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2604" y="1575577"/>
            <a:ext cx="4855266" cy="4253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definition consists of:</a:t>
            </a:r>
          </a:p>
          <a:p>
            <a:r>
              <a:rPr lang="en-US" dirty="0" smtClean="0"/>
              <a:t>Function return data type</a:t>
            </a:r>
          </a:p>
          <a:p>
            <a:pPr lvl="1"/>
            <a:r>
              <a:rPr lang="en-US" dirty="0" smtClean="0"/>
              <a:t>“void”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 name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Parameter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C:\Users\Adnan\AppData\Local\Temp\SNAGHTMLf4213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3" y="1575577"/>
            <a:ext cx="5807803" cy="35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218669" y="1826956"/>
            <a:ext cx="5769665" cy="5118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9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817" y="1520912"/>
            <a:ext cx="4855266" cy="4253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definition consists of: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Function return data type</a:t>
            </a:r>
          </a:p>
          <a:p>
            <a:r>
              <a:rPr lang="en-US" dirty="0" smtClean="0"/>
              <a:t>Function name “</a:t>
            </a:r>
            <a:r>
              <a:rPr lang="en-US" dirty="0" err="1" smtClean="0"/>
              <a:t>goodEvening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Parameter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12" y="1570383"/>
            <a:ext cx="4974967" cy="303704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986709" y="1863587"/>
            <a:ext cx="3955774" cy="89949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3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Words>1326</Words>
  <Application>Microsoft Office PowerPoint</Application>
  <PresentationFormat>Widescreen</PresentationFormat>
  <Paragraphs>194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What is a Function?</vt:lpstr>
      <vt:lpstr>Benefits of Using Functions</vt:lpstr>
      <vt:lpstr>Some “Rules”</vt:lpstr>
      <vt:lpstr>Function Calls</vt:lpstr>
      <vt:lpstr>Function Body</vt:lpstr>
      <vt:lpstr>Function Definition</vt:lpstr>
      <vt:lpstr>Function Definition</vt:lpstr>
      <vt:lpstr>Function Definition</vt:lpstr>
      <vt:lpstr>Function Definition</vt:lpstr>
      <vt:lpstr>Function Header</vt:lpstr>
      <vt:lpstr>Write Functions Before the int main()</vt:lpstr>
      <vt:lpstr>Write Functions after the int main()</vt:lpstr>
      <vt:lpstr>PowerPoint Presentation</vt:lpstr>
      <vt:lpstr>Passing by Value</vt:lpstr>
      <vt:lpstr>Passing by Value – Order Matters!</vt:lpstr>
      <vt:lpstr>Pass by Reference</vt:lpstr>
      <vt:lpstr>Pass by Reference</vt:lpstr>
      <vt:lpstr>Pass by Value</vt:lpstr>
      <vt:lpstr>Pass by Value</vt:lpstr>
      <vt:lpstr>Pass by Reference</vt:lpstr>
      <vt:lpstr>Pass by Constant Reference</vt:lpstr>
      <vt:lpstr>Pass by Constant Reference</vt:lpstr>
      <vt:lpstr>void Functions and the return Statement</vt:lpstr>
      <vt:lpstr>void Functions and the return Statement</vt:lpstr>
      <vt:lpstr>void Functions and the return Statement</vt:lpstr>
      <vt:lpstr>Default Arguments</vt:lpstr>
      <vt:lpstr>Default Arguments</vt:lpstr>
      <vt:lpstr>Overloading Functions</vt:lpstr>
      <vt:lpstr>Overloading Functions - Example</vt:lpstr>
      <vt:lpstr>Scope</vt:lpstr>
      <vt:lpstr>Global Variables / Global Constants</vt:lpstr>
      <vt:lpstr>Local Variables</vt:lpstr>
      <vt:lpstr>Static Local Variables</vt:lpstr>
      <vt:lpstr>Stubs &amp; Drivers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Adnan Zejnilovic</dc:creator>
  <cp:lastModifiedBy>Adnan Zejnilovic</cp:lastModifiedBy>
  <cp:revision>49</cp:revision>
  <dcterms:created xsi:type="dcterms:W3CDTF">2016-11-12T05:56:23Z</dcterms:created>
  <dcterms:modified xsi:type="dcterms:W3CDTF">2017-03-26T03:22:37Z</dcterms:modified>
</cp:coreProperties>
</file>