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E2E0-B650-48FA-B27D-B160449D1C54}" type="datetimeFigureOut">
              <a:rPr lang="tr-TR" smtClean="0"/>
              <a:pPr/>
              <a:t>31.10.2011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7809E-7299-4D4D-B539-ED46E4A1D8D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7809E-7299-4D4D-B539-ED46E4A1D8D2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31B-0F66-4372-B131-18AE64D55A59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64E8-E28C-4885-9F1F-64F456482B25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5E6C-063F-48B3-8962-2BBD99708978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9731-6764-4D5B-8B03-385F7CFF3BCF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F984-A71F-495F-8E2F-2ED43DF7826C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37C3-01E1-48D6-B8E8-0921877AE69A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9D72-EFC5-4C96-B9B6-D0573717A1B0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55A1-1359-49AE-85DA-0378F0AA7C55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4795-2A6C-4BBB-AC78-090078A38AB2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559B-AE7E-4D02-9E37-AF8E376F2005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C4C-4DE4-46AB-985D-EEB8508A7E68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E6A5-831B-44AD-9DF6-D4608E3B6A99}" type="datetime1">
              <a:rPr lang="tr-TR" smtClean="0"/>
              <a:pPr/>
              <a:t>31.10.2011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BM605  PR: Örüntü Tanıma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Samsun – 2011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 tasarımı?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Veriyi topla (eğitim verisi) ve elle sınıfla</a:t>
            </a:r>
          </a:p>
          <a:p>
            <a:endParaRPr lang="tr-TR" dirty="0" smtClean="0"/>
          </a:p>
          <a:p>
            <a:endParaRPr lang="tr-TR" dirty="0" smtClean="0"/>
          </a:p>
          <a:p>
            <a:pPr lvl="1"/>
            <a:r>
              <a:rPr lang="tr-TR" dirty="0" smtClean="0"/>
              <a:t>data.x (veri) ve data.y (sınıf)</a:t>
            </a:r>
          </a:p>
          <a:p>
            <a:r>
              <a:rPr lang="tr-TR" dirty="0" smtClean="0"/>
              <a:t>Önişle: arkaplandan çıkartma</a:t>
            </a:r>
          </a:p>
          <a:p>
            <a:endParaRPr lang="tr-TR" dirty="0" smtClean="0"/>
          </a:p>
          <a:p>
            <a:r>
              <a:rPr lang="tr-TR" dirty="0" smtClean="0"/>
              <a:t>Öznitelik çıkart</a:t>
            </a:r>
          </a:p>
          <a:p>
            <a:pPr lvl="1"/>
            <a:r>
              <a:rPr lang="tr-TR" dirty="0" smtClean="0"/>
              <a:t>Uzunluk, parlaklık, genişlik, vs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4199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14818"/>
            <a:ext cx="7419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 tasarımı? – 2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Sınıflandırıcıyı tasarla</a:t>
            </a:r>
          </a:p>
          <a:p>
            <a:pPr lvl="1"/>
            <a:r>
              <a:rPr lang="tr-TR" dirty="0" smtClean="0"/>
              <a:t>Modeli seç</a:t>
            </a:r>
          </a:p>
          <a:p>
            <a:pPr lvl="1"/>
            <a:r>
              <a:rPr lang="tr-TR" dirty="0" smtClean="0"/>
              <a:t>Eğit (train)</a:t>
            </a:r>
          </a:p>
          <a:p>
            <a:r>
              <a:rPr lang="tr-TR" dirty="0" smtClean="0"/>
              <a:t>Test et</a:t>
            </a:r>
          </a:p>
          <a:p>
            <a:pPr lvl="1"/>
            <a:r>
              <a:rPr lang="tr-TR" dirty="0" smtClean="0"/>
              <a:t>Yeni verileri sınıflandırma yeteneği nasıl?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Sınıflandırıcı tasarımı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Somon (salmon) balığı, levrekten (sea bass) kısa</a:t>
            </a:r>
          </a:p>
          <a:p>
            <a:r>
              <a:rPr lang="tr-TR" dirty="0" smtClean="0"/>
              <a:t>Balık uzunluğu ayırt edici</a:t>
            </a:r>
          </a:p>
          <a:p>
            <a:r>
              <a:rPr lang="tr-TR" dirty="0" smtClean="0"/>
              <a:t>Her bir uzunluktaki balık sayısı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5" y="3843384"/>
            <a:ext cx="4500594" cy="301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Balık uzunluğu: ayırtaç olarak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L’den kısa olanlar somondur</a:t>
            </a:r>
          </a:p>
          <a:p>
            <a:r>
              <a:rPr lang="tr-TR" dirty="0" smtClean="0"/>
              <a:t>Uzun olanlar levrektir</a:t>
            </a:r>
          </a:p>
          <a:p>
            <a:r>
              <a:rPr lang="tr-TR" dirty="0" smtClean="0"/>
              <a:t>Peki L nedir?</a:t>
            </a:r>
          </a:p>
          <a:p>
            <a:r>
              <a:rPr lang="tr-TR" dirty="0" smtClean="0"/>
              <a:t>L=5 alsak (hatalı bir değer)</a:t>
            </a:r>
          </a:p>
          <a:p>
            <a:r>
              <a:rPr lang="tr-TR" dirty="0" smtClean="0"/>
              <a:t>Yanlış sınıflandırma oranı = 17/50 =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%34</a:t>
            </a:r>
          </a:p>
          <a:p>
            <a:pPr lvl="1"/>
            <a:r>
              <a:rPr lang="tr-TR" dirty="0" smtClean="0"/>
              <a:t>Kırmızılar hatalı (FN,FP), yeşiller doğru (FP,TP)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483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686700" cy="1162050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Balık uzunluğu: ayırtaç olarak</a:t>
            </a:r>
            <a:endParaRPr lang="tr-TR" sz="4000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En uygun L değeri nedir?</a:t>
            </a:r>
          </a:p>
          <a:p>
            <a:endParaRPr lang="tr-TR" dirty="0" smtClean="0"/>
          </a:p>
          <a:p>
            <a:r>
              <a:rPr lang="tr-TR" dirty="0" smtClean="0"/>
              <a:t>L’nin yaklaşık olarak 9 değeri alması en az hatalı sınıfılandırmayla sonuçlanır.</a:t>
            </a:r>
          </a:p>
          <a:p>
            <a:endParaRPr lang="tr-TR" dirty="0" smtClean="0"/>
          </a:p>
          <a:p>
            <a:r>
              <a:rPr lang="tr-TR" dirty="0" smtClean="0"/>
              <a:t>Bu durumda 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%20</a:t>
            </a:r>
            <a:r>
              <a:rPr lang="tr-TR" dirty="0" smtClean="0"/>
              <a:t> sınıflandırma hatası alınır.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600760"/>
            <a:ext cx="5111750" cy="319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 yapacağız?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Uzunluk yetersiz</a:t>
            </a:r>
          </a:p>
          <a:p>
            <a:r>
              <a:rPr lang="tr-TR" dirty="0" smtClean="0"/>
              <a:t>Ne yapabiliriz?</a:t>
            </a:r>
          </a:p>
          <a:p>
            <a:pPr lvl="1"/>
            <a:r>
              <a:rPr lang="tr-TR" dirty="0" smtClean="0"/>
              <a:t>Başka bir ayırtaç</a:t>
            </a:r>
          </a:p>
          <a:p>
            <a:pPr lvl="1"/>
            <a:r>
              <a:rPr lang="tr-TR" dirty="0" smtClean="0"/>
              <a:t>Somon daha parlak</a:t>
            </a:r>
          </a:p>
          <a:p>
            <a:pPr lvl="1"/>
            <a:r>
              <a:rPr lang="tr-TR" dirty="0" smtClean="0"/>
              <a:t>Ortalama balık parlaklığını deneyelim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143116"/>
            <a:ext cx="4076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Balık parlaklık ayırtacı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Sadece parlaklık ayırtaç olduğunda 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%8</a:t>
            </a:r>
            <a:r>
              <a:rPr lang="tr-TR" dirty="0" smtClean="0"/>
              <a:t>’e kadar indik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71775"/>
            <a:ext cx="62960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Öznitelikleri/ayırtaçları birleştir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Hem parlaklığı hem de uzunluğu kullan</a:t>
            </a:r>
          </a:p>
          <a:p>
            <a:r>
              <a:rPr lang="tr-TR" dirty="0" smtClean="0"/>
              <a:t>Öznitelik vektörü: [uzunluk, parlaklık]</a:t>
            </a:r>
          </a:p>
          <a:p>
            <a:r>
              <a:rPr lang="tr-TR" dirty="0" smtClean="0"/>
              <a:t>Sınıflandırma hatası: 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%4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314700"/>
            <a:ext cx="60769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Daha iyi sınıflandırma sınırı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Sınıflandırma hatası: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%0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643182"/>
            <a:ext cx="4362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Test: yeni verilerle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Sınıflandırıcınız yeni verilerle de iyi sonuç üretmeli</a:t>
            </a:r>
          </a:p>
          <a:p>
            <a:r>
              <a:rPr lang="tr-TR" dirty="0" smtClean="0"/>
              <a:t>“ideal” diye isimlendirdiğimiz %25 hata üretti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214686"/>
            <a:ext cx="44386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Örüntü Tanıma Nedir?</a:t>
            </a:r>
            <a:endParaRPr lang="tr-TR" dirty="0"/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içerisindeki örüntüyü tanıma</a:t>
            </a:r>
          </a:p>
          <a:p>
            <a:r>
              <a:rPr lang="tr-TR" dirty="0" smtClean="0"/>
              <a:t>Nesne/olayı, önceden tanımlanan kategorite/sınıfa atama işi</a:t>
            </a:r>
          </a:p>
          <a:p>
            <a:endParaRPr lang="tr-TR" dirty="0" smtClean="0"/>
          </a:p>
          <a:p>
            <a:r>
              <a:rPr lang="tr-TR" dirty="0" smtClean="0"/>
              <a:t>Ör. Bardak / Yüz / Telefon?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071678"/>
            <a:ext cx="20764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Nerede hata yaptık?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Genelleştirme X ezberleme (overfitting)</a:t>
            </a:r>
          </a:p>
          <a:p>
            <a:endParaRPr lang="tr-TR" dirty="0" smtClean="0"/>
          </a:p>
          <a:p>
            <a:r>
              <a:rPr lang="tr-TR" dirty="0" smtClean="0"/>
              <a:t>Karmaşık sınır bölgesi </a:t>
            </a:r>
            <a:r>
              <a:rPr lang="tr-TR" dirty="0" smtClean="0">
                <a:sym typeface="Wingdings" pitchFamily="2" charset="2"/>
              </a:rPr>
              <a:t> ezberleme problemi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Genelleştirme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Basit karar yüzeyi; daha iyi genelleştirme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6696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PR’nin genel yapısı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5972188" cy="4525963"/>
          </a:xfrm>
        </p:spPr>
        <p:txBody>
          <a:bodyPr/>
          <a:lstStyle/>
          <a:p>
            <a:r>
              <a:rPr lang="tr-TR" dirty="0" smtClean="0"/>
              <a:t>Veri topla: kamera vs</a:t>
            </a:r>
          </a:p>
          <a:p>
            <a:r>
              <a:rPr lang="tr-TR" dirty="0" smtClean="0"/>
              <a:t>Segmentation: örüntülerle örtüşmemeli</a:t>
            </a:r>
          </a:p>
          <a:p>
            <a:r>
              <a:rPr lang="tr-TR" dirty="0" smtClean="0"/>
              <a:t>Öznitelik çıkart: ayırt etme yetisi</a:t>
            </a:r>
          </a:p>
          <a:p>
            <a:r>
              <a:rPr lang="tr-TR" dirty="0" smtClean="0"/>
              <a:t>Sınıflandırma: sınıfları belirle, eğit, test et</a:t>
            </a:r>
          </a:p>
          <a:p>
            <a:r>
              <a:rPr lang="tr-TR" dirty="0" smtClean="0"/>
              <a:t>Son işleme: “Tne cat” </a:t>
            </a:r>
            <a:r>
              <a:rPr lang="tr-TR" dirty="0" smtClean="0">
                <a:sym typeface="Wingdings" pitchFamily="2" charset="2"/>
              </a:rPr>
              <a:t> “The cat”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142984"/>
            <a:ext cx="24669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sistemini nasıl tasarlarız?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4257676" cy="4697427"/>
          </a:xfrm>
        </p:spPr>
        <p:txBody>
          <a:bodyPr/>
          <a:lstStyle/>
          <a:p>
            <a:r>
              <a:rPr lang="tr-TR" dirty="0" smtClean="0"/>
              <a:t>Öznitelik ve model önbilgi gerektirir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14422"/>
            <a:ext cx="33813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sistemini nasıl tasarlarız?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4257676" cy="4697427"/>
          </a:xfrm>
        </p:spPr>
        <p:txBody>
          <a:bodyPr/>
          <a:lstStyle/>
          <a:p>
            <a:r>
              <a:rPr lang="tr-TR" dirty="0" smtClean="0"/>
              <a:t>Veri toplama</a:t>
            </a:r>
          </a:p>
          <a:p>
            <a:pPr lvl="1"/>
            <a:r>
              <a:rPr lang="tr-TR" dirty="0" smtClean="0"/>
              <a:t>Maliyetlidir</a:t>
            </a:r>
          </a:p>
          <a:p>
            <a:pPr lvl="1"/>
            <a:r>
              <a:rPr lang="tr-TR" dirty="0" smtClean="0"/>
              <a:t>Toplanan veri eğitim ve test örneklerini ne derecede </a:t>
            </a:r>
            <a:r>
              <a:rPr lang="tr-TR" b="1" dirty="0" smtClean="0"/>
              <a:t>temsil</a:t>
            </a:r>
            <a:r>
              <a:rPr lang="tr-TR" dirty="0" smtClean="0"/>
              <a:t> ediyor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214422"/>
            <a:ext cx="32004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sistemini nasıl tasarlarız?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4257676" cy="4697427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Öznitelik çıkartma</a:t>
            </a:r>
          </a:p>
          <a:p>
            <a:pPr lvl="1"/>
            <a:r>
              <a:rPr lang="tr-TR" dirty="0" smtClean="0"/>
              <a:t>Ayırt etme yetisi yüksek olan öznitelikler</a:t>
            </a:r>
          </a:p>
          <a:p>
            <a:pPr lvl="1"/>
            <a:r>
              <a:rPr lang="tr-TR" dirty="0" smtClean="0"/>
              <a:t>Benzer nesneleri aynı, farklı nesneleri ayrı sınıflandırabilmeli</a:t>
            </a:r>
          </a:p>
          <a:p>
            <a:pPr lvl="1"/>
            <a:r>
              <a:rPr lang="tr-TR" dirty="0" smtClean="0"/>
              <a:t>Sınıf-içi varyans küçük ve sınıflar arası varyans büyük olmalı</a:t>
            </a:r>
          </a:p>
          <a:p>
            <a:pPr lvl="1"/>
            <a:r>
              <a:rPr lang="tr-TR" dirty="0" smtClean="0"/>
              <a:t>Önbilgi işleri kolaylaştırır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071546"/>
            <a:ext cx="3086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5834087"/>
            <a:ext cx="33337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sistemini nasıl tasarlarız?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4257676" cy="4697427"/>
          </a:xfrm>
        </p:spPr>
        <p:txBody>
          <a:bodyPr/>
          <a:lstStyle/>
          <a:p>
            <a:r>
              <a:rPr lang="tr-TR" dirty="0" smtClean="0"/>
              <a:t>Sınıflandırıcının türü</a:t>
            </a:r>
          </a:p>
          <a:p>
            <a:pPr lvl="1"/>
            <a:r>
              <a:rPr lang="tr-TR" dirty="0" smtClean="0"/>
              <a:t>Modeli kabul/ret, ne zaman?</a:t>
            </a:r>
          </a:p>
          <a:p>
            <a:pPr lvl="1"/>
            <a:r>
              <a:rPr lang="tr-TR" dirty="0" smtClean="0"/>
              <a:t>Problem için en iyi sınıflandırıcı hangisi?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142984"/>
            <a:ext cx="32004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sistemini nasıl tasarlarız?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4257676" cy="4697427"/>
          </a:xfrm>
        </p:spPr>
        <p:txBody>
          <a:bodyPr/>
          <a:lstStyle/>
          <a:p>
            <a:r>
              <a:rPr lang="tr-TR" dirty="0" smtClean="0"/>
              <a:t>Parametre ayarlama</a:t>
            </a:r>
          </a:p>
          <a:p>
            <a:pPr lvl="1"/>
            <a:r>
              <a:rPr lang="tr-TR" dirty="0" smtClean="0"/>
              <a:t>Veriye uyacak (fit) şekilde model parametreleri ayarlanır</a:t>
            </a:r>
          </a:p>
          <a:p>
            <a:pPr lvl="1"/>
            <a:r>
              <a:rPr lang="tr-TR" dirty="0" smtClean="0"/>
              <a:t>Öğrenme yöntemleri var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071546"/>
            <a:ext cx="29813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 sistemini nasıl tasarlarız?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4257676" cy="4697427"/>
          </a:xfrm>
        </p:spPr>
        <p:txBody>
          <a:bodyPr/>
          <a:lstStyle/>
          <a:p>
            <a:r>
              <a:rPr lang="tr-TR" dirty="0" smtClean="0"/>
              <a:t>Öğrendiklerini sınama</a:t>
            </a:r>
          </a:p>
          <a:p>
            <a:pPr lvl="1"/>
            <a:r>
              <a:rPr lang="tr-TR" dirty="0" smtClean="0"/>
              <a:t>Başarım ölçütleri</a:t>
            </a:r>
          </a:p>
          <a:p>
            <a:pPr lvl="1"/>
            <a:r>
              <a:rPr lang="tr-TR" dirty="0" smtClean="0"/>
              <a:t>İyileştirme gerekiyor mu?</a:t>
            </a:r>
          </a:p>
          <a:p>
            <a:pPr lvl="1"/>
            <a:r>
              <a:rPr lang="tr-TR" dirty="0" smtClean="0"/>
              <a:t>Ezberin önüne geçme</a:t>
            </a:r>
          </a:p>
          <a:p>
            <a:pPr lvl="1"/>
            <a:r>
              <a:rPr lang="tr-TR" dirty="0" smtClean="0"/>
              <a:t>Hesapsal karmaşıklık X başarım dengesi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28</a:t>
            </a:fld>
            <a:endParaRPr lang="tr-T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650" y="1142984"/>
            <a:ext cx="31813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Faydalı</a:t>
            </a:r>
          </a:p>
          <a:p>
            <a:pPr lvl="1"/>
            <a:r>
              <a:rPr lang="tr-TR" dirty="0" smtClean="0"/>
              <a:t>Çok sayıda uygulama alanı</a:t>
            </a:r>
          </a:p>
          <a:p>
            <a:r>
              <a:rPr lang="tr-TR" dirty="0" smtClean="0"/>
              <a:t>Fakat zor</a:t>
            </a:r>
          </a:p>
          <a:p>
            <a:pPr lvl="1"/>
            <a:r>
              <a:rPr lang="tr-TR" dirty="0" smtClean="0"/>
              <a:t>Çözülmesi gereken konular var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Uygulama:Cinsiyet: E/K</a:t>
            </a:r>
            <a:endParaRPr lang="tr-T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8737" y="1896269"/>
            <a:ext cx="64865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istatistik kavramları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tr-TR" dirty="0" smtClean="0"/>
              <a:t>Seçim öncesi anket</a:t>
            </a:r>
          </a:p>
          <a:p>
            <a:r>
              <a:rPr lang="tr-TR" dirty="0" smtClean="0"/>
              <a:t>Anketimiz ne derece sağlıklı</a:t>
            </a:r>
          </a:p>
          <a:p>
            <a:r>
              <a:rPr lang="tr-TR" dirty="0" smtClean="0"/>
              <a:t>A olayı (</a:t>
            </a:r>
            <a:r>
              <a:rPr lang="tr-TR" b="1" i="1" dirty="0" smtClean="0"/>
              <a:t>event</a:t>
            </a:r>
            <a:r>
              <a:rPr lang="tr-TR" dirty="0" smtClean="0"/>
              <a:t>)</a:t>
            </a:r>
          </a:p>
          <a:p>
            <a:r>
              <a:rPr lang="tr-TR" dirty="0" smtClean="0"/>
              <a:t>S alt kümesi</a:t>
            </a:r>
          </a:p>
          <a:p>
            <a:r>
              <a:rPr lang="tr-TR" dirty="0" smtClean="0"/>
              <a:t>P(A) olasılığı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30</a:t>
            </a:fld>
            <a:endParaRPr lang="tr-T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357298"/>
            <a:ext cx="47244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Olasılık aksiyomları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P(A) &gt;= 0</a:t>
            </a:r>
          </a:p>
          <a:p>
            <a:r>
              <a:rPr lang="tr-TR" dirty="0" smtClean="0"/>
              <a:t>P(S) = 1</a:t>
            </a:r>
          </a:p>
          <a:p>
            <a:r>
              <a:rPr lang="tr-TR" dirty="0" smtClean="0"/>
              <a:t>A kesişim B boşsa, P(A u B)=P(A) + P(B)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Olasılık özellikleri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32</a:t>
            </a:fld>
            <a:endParaRPr lang="tr-TR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7644" y="1600200"/>
            <a:ext cx="46687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7143768" y="4572008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A^c: complement</a:t>
            </a:r>
          </a:p>
          <a:p>
            <a:r>
              <a:rPr lang="tr-TR" dirty="0" smtClean="0"/>
              <a:t>/eşlenik</a:t>
            </a:r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Koşullu olasılık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33</a:t>
            </a:fld>
            <a:endParaRPr lang="tr-TR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6292" y="1600200"/>
            <a:ext cx="66514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Koşullu olasılık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P(A|B): B biliniyorken, A’nın olasılığı</a:t>
            </a:r>
          </a:p>
          <a:p>
            <a:r>
              <a:rPr lang="tr-TR" dirty="0" smtClean="0"/>
              <a:t>P(A n B): </a:t>
            </a:r>
          </a:p>
          <a:p>
            <a:pPr lvl="1"/>
            <a:r>
              <a:rPr lang="tr-TR" dirty="0" smtClean="0"/>
              <a:t>Her iki olayın ortak olasılıkları</a:t>
            </a:r>
          </a:p>
          <a:p>
            <a:pPr lvl="1"/>
            <a:r>
              <a:rPr lang="tr-TR" dirty="0" smtClean="0"/>
              <a:t>İkisinin de gerçekleşme olasılığı</a:t>
            </a:r>
          </a:p>
          <a:p>
            <a:r>
              <a:rPr lang="tr-TR" dirty="0" smtClean="0"/>
              <a:t>P(A n B) / P(B): B olayı olduğunda bunun A olma olasılığı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Bağımsızlık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Birinin olduğunu bilmek diğerinin olasılığını etkilemez</a:t>
            </a:r>
          </a:p>
          <a:p>
            <a:pPr lvl="1"/>
            <a:r>
              <a:rPr lang="tr-TR" dirty="0" smtClean="0"/>
              <a:t>P(AnB) = P(A) P(B)</a:t>
            </a:r>
          </a:p>
          <a:p>
            <a:pPr lvl="1"/>
            <a:r>
              <a:rPr lang="tr-TR" dirty="0" smtClean="0"/>
              <a:t>P(AnB) = P(A|B) P(B)</a:t>
            </a:r>
          </a:p>
          <a:p>
            <a:r>
              <a:rPr lang="tr-TR" dirty="0" smtClean="0"/>
              <a:t>P(A|B) = P(A) P(B) / P(B) = P(A)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Toplam olasılık yasası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36</a:t>
            </a:fld>
            <a:endParaRPr lang="tr-TR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0579" y="1600200"/>
            <a:ext cx="64428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 Teoremi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meydana geldiğinde B_i’leri olasılıkları nedir?</a:t>
            </a:r>
          </a:p>
          <a:p>
            <a:r>
              <a:rPr lang="tr-TR" dirty="0" smtClean="0"/>
              <a:t>Cevabı: Bayes Kuralıdır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37</a:t>
            </a:fld>
            <a:endParaRPr lang="tr-T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876"/>
            <a:ext cx="65246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Bayes Teoremi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P(B|A)</a:t>
            </a:r>
            <a:r>
              <a:rPr lang="tr-TR" dirty="0" smtClean="0"/>
              <a:t>: A ortaya çıkınca B’nin olasılığı</a:t>
            </a:r>
          </a:p>
          <a:p>
            <a:r>
              <a:rPr lang="tr-TR" b="1" dirty="0" smtClean="0"/>
              <a:t>P(A)</a:t>
            </a:r>
            <a:r>
              <a:rPr lang="tr-TR" dirty="0" smtClean="0"/>
              <a:t>: A için önsel/marjinal/uç olasılık</a:t>
            </a:r>
          </a:p>
          <a:p>
            <a:r>
              <a:rPr lang="tr-TR" b="1" dirty="0" smtClean="0"/>
              <a:t>P(B)</a:t>
            </a:r>
            <a:r>
              <a:rPr lang="tr-TR" dirty="0" smtClean="0"/>
              <a:t>: B için önsel/marjinal/uç olasılık</a:t>
            </a:r>
          </a:p>
          <a:p>
            <a:endParaRPr lang="tr-TR" dirty="0" smtClean="0"/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Kuralı</a:t>
            </a:r>
            <a:r>
              <a:rPr lang="tr-TR" dirty="0" smtClean="0"/>
              <a:t>: P(A|B) ile</a:t>
            </a:r>
          </a:p>
          <a:p>
            <a:pPr lvl="1"/>
            <a:r>
              <a:rPr lang="tr-TR" dirty="0" smtClean="0"/>
              <a:t>Eğer </a:t>
            </a:r>
            <a:r>
              <a:rPr lang="tr-TR" b="1" dirty="0" smtClean="0"/>
              <a:t>B </a:t>
            </a:r>
            <a:r>
              <a:rPr lang="tr-TR" dirty="0" smtClean="0"/>
              <a:t>gözlemlenmişse, </a:t>
            </a:r>
            <a:r>
              <a:rPr lang="tr-TR" b="1" dirty="0" smtClean="0"/>
              <a:t>A </a:t>
            </a:r>
            <a:r>
              <a:rPr lang="tr-TR" dirty="0" smtClean="0"/>
              <a:t>gözlemi hakkındaki inancımızı ne şekilde güncelleriz?</a:t>
            </a:r>
          </a:p>
          <a:p>
            <a:r>
              <a:rPr lang="tr-TR" dirty="0" smtClean="0"/>
              <a:t>yanıtını verir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tabak (T1 ve T2) ve bunlar iki tür bisküvi (sade-BS, çikolatalı-BÇ) olsun.</a:t>
            </a:r>
          </a:p>
          <a:p>
            <a:pPr lvl="1"/>
            <a:r>
              <a:rPr lang="tr-TR" dirty="0" smtClean="0"/>
              <a:t>T1: 10 BÇ + 30 BS</a:t>
            </a:r>
          </a:p>
          <a:p>
            <a:pPr lvl="1"/>
            <a:r>
              <a:rPr lang="tr-TR" dirty="0" smtClean="0"/>
              <a:t>T2: 20 BÇ + 20 BS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Çocuk rastgele tabaktan rastgele bisküviyi seçsin. Seçilen bisküvi BS ise, bunun T1 olma olasılığı nedir?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 Foto?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7576" y="1600200"/>
            <a:ext cx="66288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P(A|B</a:t>
            </a:r>
            <a:r>
              <a:rPr lang="tr-TR" dirty="0" smtClean="0"/>
              <a:t>) = P(B|A) P(A) / P(B)</a:t>
            </a:r>
          </a:p>
          <a:p>
            <a:pPr lvl="2"/>
            <a:r>
              <a:rPr lang="tr-TR" dirty="0" smtClean="0"/>
              <a:t>A: T1’den seçim</a:t>
            </a:r>
          </a:p>
          <a:p>
            <a:pPr lvl="2"/>
            <a:r>
              <a:rPr lang="tr-TR" dirty="0" smtClean="0"/>
              <a:t>B: sade seçim</a:t>
            </a:r>
          </a:p>
          <a:p>
            <a:pPr lvl="1"/>
            <a:r>
              <a:rPr lang="tr-TR" dirty="0" smtClean="0"/>
              <a:t>P(A): çocuğun T1’den seçme olasılığı</a:t>
            </a:r>
          </a:p>
          <a:p>
            <a:pPr lvl="2"/>
            <a:r>
              <a:rPr lang="tr-TR" dirty="0" smtClean="0"/>
              <a:t>Eşit seçim</a:t>
            </a:r>
            <a:r>
              <a:rPr lang="tr-TR" dirty="0" smtClean="0"/>
              <a:t> hakkı</a:t>
            </a:r>
            <a:r>
              <a:rPr lang="tr-TR" dirty="0" smtClean="0"/>
              <a:t>: ½ = 0.5</a:t>
            </a:r>
          </a:p>
          <a:p>
            <a:pPr lvl="1"/>
            <a:r>
              <a:rPr lang="tr-TR" dirty="0" smtClean="0"/>
              <a:t>P(B): sade seçme olasılığı</a:t>
            </a:r>
          </a:p>
          <a:p>
            <a:pPr lvl="2"/>
            <a:r>
              <a:rPr lang="tr-TR" dirty="0" smtClean="0"/>
              <a:t>T1’den sade seçme + T2’den sade seçme</a:t>
            </a:r>
          </a:p>
          <a:p>
            <a:pPr lvl="2"/>
            <a:r>
              <a:rPr lang="tr-TR" dirty="0" smtClean="0"/>
              <a:t>T1: P(B|A):  1/2 * 30 / (10+30) = 0.375</a:t>
            </a:r>
          </a:p>
          <a:p>
            <a:pPr lvl="2"/>
            <a:r>
              <a:rPr lang="tr-TR" dirty="0" smtClean="0"/>
              <a:t>T2: P(B | A’): 1/2 * 20 / (20+20) = 0.25</a:t>
            </a:r>
          </a:p>
          <a:p>
            <a:pPr lvl="2"/>
            <a:r>
              <a:rPr lang="tr-TR" dirty="0" smtClean="0"/>
              <a:t>0.375 + 0.25 = 0.625</a:t>
            </a:r>
          </a:p>
          <a:p>
            <a:pPr lvl="1"/>
            <a:r>
              <a:rPr lang="tr-TR" dirty="0" smtClean="0"/>
              <a:t>P(B|A): T1’den seçiliyken, bunda sade seçme olasılığı</a:t>
            </a:r>
          </a:p>
          <a:p>
            <a:pPr lvl="2"/>
            <a:r>
              <a:rPr lang="tr-TR" dirty="0" smtClean="0"/>
              <a:t>T1: P(B|A):  1/2 * 30 / (10+30) = </a:t>
            </a:r>
            <a:r>
              <a:rPr lang="tr-TR" dirty="0" smtClean="0"/>
              <a:t>0.375</a:t>
            </a:r>
          </a:p>
          <a:p>
            <a:r>
              <a:rPr lang="tr-TR" dirty="0" smtClean="0"/>
              <a:t>P(A|B) = 0.375 * 0.5 / 0.625 = 0.6 </a:t>
            </a:r>
          </a:p>
          <a:p>
            <a:r>
              <a:rPr lang="tr-TR" dirty="0" smtClean="0"/>
              <a:t>yani %60 </a:t>
            </a:r>
            <a:r>
              <a:rPr lang="tr-TR" smtClean="0"/>
              <a:t>olasılıkla seçilen sade bisküvi (B), T1’dendir (A).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 OCR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Sınıflar: harfler: a, b, c, ..., z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552700"/>
            <a:ext cx="708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 Tıbbi Tanı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162" y="1991519"/>
            <a:ext cx="7305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 ses tanıma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1512" y="2548731"/>
            <a:ext cx="78009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 kredi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0331" y="1600200"/>
            <a:ext cx="78833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Anlatımlarda kullanılacak uygulama: Balık Sınıflama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7473"/>
            <a:ext cx="8229600" cy="447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571472" y="6429396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1-Conveyor, 2-kamera, 3-Classifier, 4-a/b- sort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902</Words>
  <PresentationFormat>Ekran Gösterisi (4:3)</PresentationFormat>
  <Paragraphs>207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1" baseType="lpstr">
      <vt:lpstr>Ofis Teması</vt:lpstr>
      <vt:lpstr>BM605  PR: Örüntü Tanıma</vt:lpstr>
      <vt:lpstr>Örüntü Tanıma Nedir?</vt:lpstr>
      <vt:lpstr>Uygulama:Cinsiyet: E/K</vt:lpstr>
      <vt:lpstr>Uygulama: Foto?</vt:lpstr>
      <vt:lpstr>Uygulama: OCR</vt:lpstr>
      <vt:lpstr>Uygulama: Tıbbi Tanı</vt:lpstr>
      <vt:lpstr>Uygulama: ses tanıma</vt:lpstr>
      <vt:lpstr>Uygulama: kredi</vt:lpstr>
      <vt:lpstr>Anlatımlarda kullanılacak uygulama: Balık Sınıflama</vt:lpstr>
      <vt:lpstr>PR Sistem tasarımı?</vt:lpstr>
      <vt:lpstr>PR Sistem tasarımı? – 2 </vt:lpstr>
      <vt:lpstr>Sınıflandırıcı tasarımı</vt:lpstr>
      <vt:lpstr>Balık uzunluğu: ayırtaç olarak</vt:lpstr>
      <vt:lpstr>Balık uzunluğu: ayırtaç olarak</vt:lpstr>
      <vt:lpstr>Ne yapacağız?</vt:lpstr>
      <vt:lpstr>Balık parlaklık ayırtacı</vt:lpstr>
      <vt:lpstr>Öznitelikleri/ayırtaçları birleştir</vt:lpstr>
      <vt:lpstr>Daha iyi sınıflandırma sınırı</vt:lpstr>
      <vt:lpstr>Test: yeni verilerle</vt:lpstr>
      <vt:lpstr>Nerede hata yaptık?</vt:lpstr>
      <vt:lpstr>Genelleştirme </vt:lpstr>
      <vt:lpstr>PR’nin genel yapısı</vt:lpstr>
      <vt:lpstr>PR sistemini nasıl tasarlarız?</vt:lpstr>
      <vt:lpstr>PR sistemini nasıl tasarlarız?</vt:lpstr>
      <vt:lpstr>PR sistemini nasıl tasarlarız?</vt:lpstr>
      <vt:lpstr>PR sistemini nasıl tasarlarız?</vt:lpstr>
      <vt:lpstr>PR sistemini nasıl tasarlarız?</vt:lpstr>
      <vt:lpstr>PR sistemini nasıl tasarlarız?</vt:lpstr>
      <vt:lpstr>Özet</vt:lpstr>
      <vt:lpstr>Temel istatistik kavramları</vt:lpstr>
      <vt:lpstr>Olasılık aksiyomları</vt:lpstr>
      <vt:lpstr>Olasılık özellikleri</vt:lpstr>
      <vt:lpstr>Koşullu olasılık</vt:lpstr>
      <vt:lpstr>Koşullu olasılık</vt:lpstr>
      <vt:lpstr>Bağımsızlık </vt:lpstr>
      <vt:lpstr>Toplam olasılık yasası</vt:lpstr>
      <vt:lpstr>Bayes Teoremi</vt:lpstr>
      <vt:lpstr>Bayes Teoremi</vt:lpstr>
      <vt:lpstr>Örnek</vt:lpstr>
      <vt:lpstr>Çözüm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BM605  PR: Örüntü Tanıma</dc:title>
  <cp:lastModifiedBy>PERFECT</cp:lastModifiedBy>
  <cp:revision>97</cp:revision>
  <dcterms:modified xsi:type="dcterms:W3CDTF">2011-10-31T15:05:50Z</dcterms:modified>
</cp:coreProperties>
</file>