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569CA-484E-4E4E-94E7-3E9285FC5D97}" type="datetimeFigureOut">
              <a:rPr lang="tr-TR" smtClean="0"/>
              <a:t>26.11.2010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F8717-FD3D-4404-859B-82514EEBD4B0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9E50-C267-46FA-85CE-143F745147EA}" type="datetime1">
              <a:rPr lang="tr-TR" smtClean="0"/>
              <a:t>26.11.2010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A106-0BE1-4C31-BF2C-6F9059994FFA}" type="datetime1">
              <a:rPr lang="tr-TR" smtClean="0"/>
              <a:t>26.11.2010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A8D3-C1EF-4D1A-BE83-0F4E2EB2E8F6}" type="datetime1">
              <a:rPr lang="tr-TR" smtClean="0"/>
              <a:t>26.11.2010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CCD8-989F-4D90-AC8D-6B1766546994}" type="datetime1">
              <a:rPr lang="tr-TR" smtClean="0"/>
              <a:t>26.11.2010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8735-2E7D-4C40-B358-0A6141FA2265}" type="datetime1">
              <a:rPr lang="tr-TR" smtClean="0"/>
              <a:t>26.11.2010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C0A6-2840-4A6B-8F3A-584C3691E0FB}" type="datetime1">
              <a:rPr lang="tr-TR" smtClean="0"/>
              <a:t>26.11.2010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187F-D30E-49DC-950E-AD49941363E3}" type="datetime1">
              <a:rPr lang="tr-TR" smtClean="0"/>
              <a:t>26.11.2010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E01A-58E4-4BB8-9BB6-C65B70392107}" type="datetime1">
              <a:rPr lang="tr-TR" smtClean="0"/>
              <a:t>26.11.2010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5CCF-52A2-47A2-A1DB-AC018EA89E98}" type="datetime1">
              <a:rPr lang="tr-TR" smtClean="0"/>
              <a:t>26.11.2010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0561-8721-4F8E-BCE5-5C98B2E31E4D}" type="datetime1">
              <a:rPr lang="tr-TR" smtClean="0"/>
              <a:t>26.11.2010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840B-9E37-44E6-A024-D0A6EA278972}" type="datetime1">
              <a:rPr lang="tr-TR" smtClean="0"/>
              <a:t>26.11.2010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A7EF-A14D-4C55-88E3-0AFCADFC0A03}" type="datetime1">
              <a:rPr lang="tr-TR" smtClean="0"/>
              <a:t>26.11.2010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79DD-1383-4F19-A5C1-3FEF5A9DDCC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ANALYSIS(PCA)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285728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Toplam hatayı bulmak için bütün </a:t>
            </a:r>
            <a:r>
              <a:rPr lang="tr-TR" sz="2400" dirty="0" err="1" smtClean="0"/>
              <a:t>xj</a:t>
            </a:r>
            <a:r>
              <a:rPr lang="tr-TR" sz="2400" dirty="0" smtClean="0"/>
              <a:t> </a:t>
            </a:r>
            <a:r>
              <a:rPr lang="tr-TR" sz="2400" dirty="0" err="1" smtClean="0"/>
              <a:t>ler</a:t>
            </a:r>
            <a:r>
              <a:rPr lang="tr-TR" sz="2400" dirty="0" smtClean="0"/>
              <a:t> üzerinden toplam alıyoruz.</a:t>
            </a:r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Herhangi bir </a:t>
            </a:r>
            <a:r>
              <a:rPr lang="tr-TR" sz="2400" dirty="0" err="1" smtClean="0"/>
              <a:t>Xj</a:t>
            </a:r>
            <a:r>
              <a:rPr lang="tr-TR" sz="2400" dirty="0" smtClean="0"/>
              <a:t>                 şeklinde yazılabilir.</a:t>
            </a:r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Böylece bütün D  verilerinin toplam hatası</a:t>
            </a:r>
            <a:r>
              <a:rPr lang="en-US" sz="2400" dirty="0" smtClean="0"/>
              <a:t>:</a:t>
            </a:r>
            <a:r>
              <a:rPr lang="tr-TR" sz="2400" dirty="0" smtClean="0"/>
              <a:t>   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785794"/>
            <a:ext cx="9906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643182"/>
            <a:ext cx="52006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14290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</a:t>
            </a:r>
            <a:r>
              <a:rPr lang="en-US" sz="2400" dirty="0" smtClean="0"/>
              <a:t>J y</a:t>
            </a:r>
            <a:r>
              <a:rPr lang="tr-TR" sz="2400" dirty="0" smtClean="0"/>
              <a:t>i minimize etmek için                          baz vektörlerinin de </a:t>
            </a:r>
            <a:r>
              <a:rPr lang="tr-TR" sz="2400" dirty="0" err="1" smtClean="0"/>
              <a:t>ortogonal</a:t>
            </a:r>
            <a:r>
              <a:rPr lang="tr-TR" sz="2400" dirty="0" smtClean="0"/>
              <a:t> olması </a:t>
            </a:r>
            <a:r>
              <a:rPr lang="tr-TR" sz="2400" dirty="0" err="1" smtClean="0"/>
              <a:t>gerekliliğinide</a:t>
            </a:r>
            <a:r>
              <a:rPr lang="tr-TR" sz="2400" dirty="0" smtClean="0"/>
              <a:t> </a:t>
            </a:r>
            <a:r>
              <a:rPr lang="tr-TR" sz="2400" dirty="0" err="1" smtClean="0"/>
              <a:t>gözönünde</a:t>
            </a:r>
            <a:r>
              <a:rPr lang="tr-TR" sz="2400" dirty="0" smtClean="0"/>
              <a:t> bulundurarak.  </a:t>
            </a:r>
            <a:endParaRPr lang="tr-T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285728"/>
            <a:ext cx="1514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071546"/>
            <a:ext cx="4648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428596" y="214311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</a:t>
            </a:r>
            <a:r>
              <a:rPr lang="tr-TR" sz="2400" dirty="0" smtClean="0"/>
              <a:t>Öncelikle J </a:t>
            </a:r>
            <a:r>
              <a:rPr lang="tr-TR" sz="2400" dirty="0" err="1" smtClean="0"/>
              <a:t>nin</a:t>
            </a:r>
            <a:r>
              <a:rPr lang="tr-TR" sz="2400" dirty="0" smtClean="0"/>
              <a:t> açılımını yaparsak</a:t>
            </a:r>
            <a:endParaRPr lang="tr-TR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714620"/>
            <a:ext cx="68770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4786322"/>
            <a:ext cx="6762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57158" y="357166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</a:t>
            </a:r>
            <a:r>
              <a:rPr lang="tr-TR" sz="2400" dirty="0" smtClean="0"/>
              <a:t>e göre kısmi türev alırsak</a:t>
            </a:r>
            <a:endParaRPr lang="tr-T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3844"/>
            <a:ext cx="447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81" y="214290"/>
            <a:ext cx="5057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57158" y="135729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Böylece         için optimal değeri şu şekilde elde ederiz. </a:t>
            </a:r>
            <a:endParaRPr lang="tr-TR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428736"/>
            <a:ext cx="438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1857364"/>
            <a:ext cx="4171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2571744"/>
            <a:ext cx="6705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357158" y="371475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                          J  de yerine yazılırsa</a:t>
            </a:r>
            <a:endParaRPr lang="tr-TR" sz="24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3786190"/>
            <a:ext cx="1333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5852" y="4286256"/>
            <a:ext cx="6438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429264"/>
            <a:ext cx="4229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14876" y="5357826"/>
            <a:ext cx="4171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28572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 smtClean="0"/>
              <a:t>                                                                                           </a:t>
            </a:r>
            <a:r>
              <a:rPr lang="tr-TR" sz="2400" dirty="0" smtClean="0"/>
              <a:t>kullanılarak J tekrar yazılırsa</a:t>
            </a:r>
            <a:endParaRPr lang="tr-T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2406"/>
            <a:ext cx="4624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714356"/>
            <a:ext cx="4838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428596" y="2500306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Burada                           </a:t>
            </a:r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S matrisine saçılma matrisi denilmektedir  ve sadece </a:t>
            </a:r>
            <a:r>
              <a:rPr lang="tr-TR" sz="2400" dirty="0" err="1" smtClean="0"/>
              <a:t>kovaryans</a:t>
            </a:r>
            <a:r>
              <a:rPr lang="tr-TR" sz="2400" dirty="0" smtClean="0"/>
              <a:t> matrisinin n</a:t>
            </a:r>
            <a:r>
              <a:rPr lang="en-US" sz="2400" dirty="0" smtClean="0"/>
              <a:t>-</a:t>
            </a:r>
            <a:r>
              <a:rPr lang="tr-TR" sz="2400" dirty="0" smtClean="0"/>
              <a:t> 1 çarpılmışıdır. </a:t>
            </a:r>
            <a:endParaRPr lang="tr-TR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357430"/>
            <a:ext cx="1457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4286256"/>
            <a:ext cx="3390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852"/>
            <a:ext cx="37338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etin kutusu"/>
          <p:cNvSpPr txBox="1"/>
          <p:nvPr/>
        </p:nvSpPr>
        <p:spPr>
          <a:xfrm>
            <a:off x="428596" y="1357298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J </a:t>
            </a:r>
            <a:r>
              <a:rPr lang="tr-TR" sz="2400" dirty="0" err="1" smtClean="0"/>
              <a:t>yi</a:t>
            </a:r>
            <a:r>
              <a:rPr lang="tr-TR" sz="2400" dirty="0" smtClean="0"/>
              <a:t> minimize etmek                    değerini maksimize etmekle eşdeğerdir.</a:t>
            </a:r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Bütün İ </a:t>
            </a:r>
            <a:r>
              <a:rPr lang="tr-TR" sz="2400" dirty="0" err="1" smtClean="0"/>
              <a:t>ler</a:t>
            </a:r>
            <a:r>
              <a:rPr lang="tr-TR" sz="2400" dirty="0" smtClean="0"/>
              <a:t> için                   şartını koruyarak.</a:t>
            </a:r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</a:t>
            </a:r>
            <a:r>
              <a:rPr lang="tr-TR" sz="2400" dirty="0" err="1" smtClean="0"/>
              <a:t>Lagrange</a:t>
            </a:r>
            <a:r>
              <a:rPr lang="tr-TR" sz="2400" dirty="0" smtClean="0"/>
              <a:t> çarpanları </a:t>
            </a:r>
            <a:r>
              <a:rPr lang="tr-TR" sz="2400" dirty="0" err="1" smtClean="0"/>
              <a:t>yönteminide</a:t>
            </a:r>
            <a:r>
              <a:rPr lang="tr-TR" sz="2400" dirty="0" smtClean="0"/>
              <a:t> kullanarak</a:t>
            </a:r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yeni bir  U  fonksiyonunu maksimize etmeliyiz.                                                       </a:t>
            </a:r>
            <a:endParaRPr lang="tr-TR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214422"/>
            <a:ext cx="1104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071678"/>
            <a:ext cx="971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2691" y="3357562"/>
            <a:ext cx="4505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42844" y="214290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Eğer X bir vektör  ve                                 bir fonksiyon ise  </a:t>
            </a:r>
            <a:endParaRPr lang="tr-T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85728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85794"/>
            <a:ext cx="19907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000364" y="857232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olacağı aşikardır</a:t>
            </a:r>
            <a:endParaRPr lang="tr-TR" sz="28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14620"/>
            <a:ext cx="1809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857628"/>
            <a:ext cx="2114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2928926" y="285749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bilgisini kullanarak</a:t>
            </a:r>
            <a:endParaRPr lang="tr-TR" sz="24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357158" y="400050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Eğer A  bir simetrik matris ise                                      şeklinde kullanılabileceği bilgisine ulaşırız. </a:t>
            </a:r>
            <a:endParaRPr lang="tr-TR" sz="2400" dirty="0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76182"/>
            <a:ext cx="4495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etin kutusu"/>
          <p:cNvSpPr txBox="1"/>
          <p:nvPr/>
        </p:nvSpPr>
        <p:spPr>
          <a:xfrm>
            <a:off x="285720" y="1142984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        ye göre kısmı türevini alacak olursak.</a:t>
            </a:r>
            <a:endParaRPr lang="tr-TR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361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500174"/>
            <a:ext cx="4295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357158" y="2643182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Böylece          ve         S  matrisinin  </a:t>
            </a:r>
            <a:r>
              <a:rPr lang="tr-TR" sz="2400" dirty="0" err="1" smtClean="0"/>
              <a:t>özdeğer</a:t>
            </a:r>
            <a:r>
              <a:rPr lang="tr-TR" sz="2400" dirty="0" smtClean="0"/>
              <a:t>  ve </a:t>
            </a:r>
            <a:r>
              <a:rPr lang="tr-TR" sz="2400" dirty="0" err="1" smtClean="0"/>
              <a:t>özvektörleri</a:t>
            </a:r>
            <a:r>
              <a:rPr lang="tr-TR" sz="2400" dirty="0" smtClean="0"/>
              <a:t> olmaktadır.   </a:t>
            </a:r>
            <a:endParaRPr lang="tr-TR" sz="24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2714620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2714620"/>
            <a:ext cx="352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3929066"/>
            <a:ext cx="1495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76182"/>
            <a:ext cx="37242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etin kutusu"/>
          <p:cNvSpPr txBox="1"/>
          <p:nvPr/>
        </p:nvSpPr>
        <p:spPr>
          <a:xfrm>
            <a:off x="357158" y="1071546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Bunları şimdi tekrar  J  de  yerine yazalım.</a:t>
            </a:r>
            <a:endParaRPr lang="tr-TR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500174"/>
            <a:ext cx="5762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57158" y="250030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 En büyük </a:t>
            </a:r>
            <a:r>
              <a:rPr lang="tr-TR" sz="2400" dirty="0" err="1" smtClean="0"/>
              <a:t>özdeğer</a:t>
            </a:r>
            <a:r>
              <a:rPr lang="tr-TR" sz="2400" dirty="0" smtClean="0"/>
              <a:t> </a:t>
            </a:r>
            <a:r>
              <a:rPr lang="tr-TR" sz="2400" dirty="0" err="1" smtClean="0"/>
              <a:t>variance</a:t>
            </a:r>
            <a:r>
              <a:rPr lang="tr-TR" sz="2400" dirty="0" smtClean="0"/>
              <a:t> (değişim) </a:t>
            </a:r>
            <a:r>
              <a:rPr lang="tr-TR" sz="2400" dirty="0" err="1" smtClean="0"/>
              <a:t>ın</a:t>
            </a:r>
            <a:r>
              <a:rPr lang="tr-TR" sz="2400" dirty="0" smtClean="0"/>
              <a:t> en büyük olduğu yöndeki </a:t>
            </a:r>
            <a:r>
              <a:rPr lang="tr-TR" sz="2400" dirty="0" err="1" smtClean="0"/>
              <a:t>özvektörle</a:t>
            </a:r>
            <a:r>
              <a:rPr lang="tr-TR" sz="2400" dirty="0" smtClean="0"/>
              <a:t> ilintilidir.</a:t>
            </a:r>
            <a:endParaRPr lang="tr-TR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0873" y="3643314"/>
            <a:ext cx="2981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357166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SON ADIM</a:t>
            </a:r>
            <a:endParaRPr lang="tr-TR" sz="2800" b="1" dirty="0"/>
          </a:p>
        </p:txBody>
      </p:sp>
      <p:sp>
        <p:nvSpPr>
          <p:cNvPr id="3" name="2 Metin kutusu"/>
          <p:cNvSpPr txBox="1"/>
          <p:nvPr/>
        </p:nvSpPr>
        <p:spPr>
          <a:xfrm>
            <a:off x="357158" y="114298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Nihayi</a:t>
            </a:r>
            <a:r>
              <a:rPr lang="tr-TR" sz="2400" dirty="0" smtClean="0"/>
              <a:t> Y vektörünü elde etmek için koordinat sistemini değiştiriyoruz.</a:t>
            </a:r>
            <a:endParaRPr lang="tr-T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68389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57158" y="3786190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E matrisini oluşturuyoruz                                </a:t>
            </a:r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Koordinat dönüşümünü yapıyoruz                     </a:t>
            </a:r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</a:t>
            </a:r>
            <a:r>
              <a:rPr lang="tr-TR" sz="2400" dirty="0" err="1" smtClean="0"/>
              <a:t>Özvektörlerimiz</a:t>
            </a:r>
            <a:r>
              <a:rPr lang="tr-TR" sz="2400" dirty="0" smtClean="0"/>
              <a:t> yeni koordinat sistemimizin baz vektörleri oluyor.  </a:t>
            </a:r>
            <a:endParaRPr lang="tr-TR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857628"/>
            <a:ext cx="1552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572008"/>
            <a:ext cx="981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5286388"/>
            <a:ext cx="21621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64" y="500042"/>
            <a:ext cx="73342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Ana </a:t>
            </a:r>
            <a:r>
              <a:rPr lang="en-US" sz="3200" b="1" dirty="0" err="1" smtClean="0"/>
              <a:t>Fikir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Daha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boyutlu</a:t>
            </a:r>
            <a:r>
              <a:rPr lang="en-US" sz="3200" dirty="0" smtClean="0"/>
              <a:t> </a:t>
            </a:r>
            <a:r>
              <a:rPr lang="en-US" sz="3200" dirty="0" err="1" smtClean="0"/>
              <a:t>uzayda</a:t>
            </a:r>
            <a:r>
              <a:rPr lang="en-US" sz="3200" dirty="0" smtClean="0"/>
              <a:t> </a:t>
            </a:r>
            <a:r>
              <a:rPr lang="en-US" sz="3200" dirty="0" err="1" smtClean="0"/>
              <a:t>daha</a:t>
            </a:r>
            <a:r>
              <a:rPr lang="en-US" sz="3200" dirty="0" smtClean="0"/>
              <a:t> do</a:t>
            </a:r>
            <a:r>
              <a:rPr lang="tr-TR" sz="3200" dirty="0" err="1" smtClean="0"/>
              <a:t>ğru</a:t>
            </a:r>
            <a:r>
              <a:rPr lang="tr-TR" sz="3200" dirty="0" smtClean="0"/>
              <a:t> veri temsili elde etmek olarak özetlenebilir.</a:t>
            </a:r>
            <a:endParaRPr lang="tr-T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62103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928662" y="4071942"/>
            <a:ext cx="7286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En geniş </a:t>
            </a:r>
            <a:r>
              <a:rPr lang="tr-TR" sz="3200" dirty="0" err="1" smtClean="0"/>
              <a:t>variance</a:t>
            </a:r>
            <a:r>
              <a:rPr lang="tr-TR" sz="3200" dirty="0" smtClean="0"/>
              <a:t> (değişim) aralığında uzanan tek boyutlu bir değişken (çizgi) verilerimizi en doğru temsil edebilen bir yapı olacaktır.</a:t>
            </a:r>
            <a:endParaRPr lang="tr-TR" sz="32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676275"/>
            <a:ext cx="73342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671513"/>
            <a:ext cx="73342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57158" y="428604"/>
            <a:ext cx="8286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Verilerimizi </a:t>
            </a:r>
            <a:r>
              <a:rPr lang="tr-TR" sz="3200" dirty="0" err="1" smtClean="0"/>
              <a:t>eniyi</a:t>
            </a:r>
            <a:r>
              <a:rPr lang="tr-TR" sz="3200" dirty="0" smtClean="0"/>
              <a:t> temsil edebilecek tek boyutlu yapı tesit edildikten sonra y vektörü ile temsil edilecek bir boyutlu koordinat sistemine transfer edilmeye ihtiyacı vardır.</a:t>
            </a:r>
            <a:endParaRPr lang="tr-T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6696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357158" y="4000504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y</a:t>
            </a:r>
            <a:r>
              <a:rPr lang="tr-TR" sz="3200" dirty="0" smtClean="0"/>
              <a:t> </a:t>
            </a:r>
            <a:r>
              <a:rPr lang="tr-TR" sz="3200" dirty="0" err="1" smtClean="0"/>
              <a:t>nin</a:t>
            </a:r>
            <a:r>
              <a:rPr lang="tr-TR" sz="3200" dirty="0" smtClean="0"/>
              <a:t> yeşil çizgi boyunca uzanan eski </a:t>
            </a:r>
            <a:r>
              <a:rPr lang="tr-TR" sz="3200" b="1" dirty="0" smtClean="0"/>
              <a:t>x</a:t>
            </a:r>
            <a:r>
              <a:rPr lang="tr-TR" sz="3200" dirty="0" smtClean="0"/>
              <a:t> verileriyle aynı </a:t>
            </a:r>
            <a:r>
              <a:rPr lang="tr-TR" sz="3200" dirty="0" err="1" smtClean="0"/>
              <a:t>variance</a:t>
            </a:r>
            <a:r>
              <a:rPr lang="tr-TR" sz="3200" dirty="0" smtClean="0"/>
              <a:t> sahip olduğu bilinmektedir.</a:t>
            </a:r>
            <a:endParaRPr lang="tr-TR" sz="3200" dirty="0"/>
          </a:p>
        </p:txBody>
      </p:sp>
      <p:sp>
        <p:nvSpPr>
          <p:cNvPr id="5" name="4 Metin kutusu"/>
          <p:cNvSpPr txBox="1"/>
          <p:nvPr/>
        </p:nvSpPr>
        <p:spPr>
          <a:xfrm>
            <a:off x="285720" y="5357826"/>
            <a:ext cx="8643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PCA verideki en büyük değişimi korur. Şimdi bu durumu açıklayacağız.</a:t>
            </a:r>
            <a:endParaRPr lang="tr-TR" sz="32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290"/>
            <a:ext cx="71532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Metin kutusu"/>
          <p:cNvSpPr txBox="1"/>
          <p:nvPr/>
        </p:nvSpPr>
        <p:spPr>
          <a:xfrm>
            <a:off x="500034" y="5357826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/>
              <a:t>3 boyutta eliptik bulut yaklaşımı</a:t>
            </a:r>
            <a:endParaRPr lang="tr-TR" sz="2400" b="1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1429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u="sng" dirty="0" smtClean="0"/>
              <a:t>PCA</a:t>
            </a:r>
            <a:endParaRPr lang="tr-TR" sz="2800" b="1" u="sng" dirty="0"/>
          </a:p>
        </p:txBody>
      </p:sp>
      <p:sp>
        <p:nvSpPr>
          <p:cNvPr id="3" name="2 Metin kutusu"/>
          <p:cNvSpPr txBox="1"/>
          <p:nvPr/>
        </p:nvSpPr>
        <p:spPr>
          <a:xfrm>
            <a:off x="285720" y="857232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dirty="0" smtClean="0"/>
              <a:t> Verideki en büyük değişimin yönü nedir</a:t>
            </a:r>
            <a:r>
              <a:rPr lang="en-US" sz="2800" dirty="0" smtClean="0"/>
              <a:t>?</a:t>
            </a:r>
            <a:endParaRPr lang="tr-TR" sz="2800" dirty="0" smtClean="0"/>
          </a:p>
          <a:p>
            <a:pPr>
              <a:buFont typeface="Arial" pitchFamily="34" charset="0"/>
              <a:buChar char="•"/>
            </a:pPr>
            <a:r>
              <a:rPr lang="tr-TR" sz="2800" dirty="0"/>
              <a:t> </a:t>
            </a:r>
            <a:r>
              <a:rPr lang="tr-TR" sz="2800" dirty="0" smtClean="0"/>
              <a:t>Eğer </a:t>
            </a:r>
            <a:r>
              <a:rPr lang="tr-TR" sz="2800" b="1" dirty="0" smtClean="0"/>
              <a:t>X</a:t>
            </a:r>
            <a:r>
              <a:rPr lang="tr-TR" sz="2800" dirty="0" smtClean="0"/>
              <a:t> çoklu değişim dağılımı  N(</a:t>
            </a:r>
            <a:r>
              <a:rPr lang="el-GR" sz="2800" b="1" dirty="0" smtClean="0">
                <a:latin typeface="Times New Roman"/>
                <a:cs typeface="Times New Roman"/>
              </a:rPr>
              <a:t>μ</a:t>
            </a:r>
            <a:r>
              <a:rPr lang="en-US" sz="2800" b="1" dirty="0" smtClean="0">
                <a:latin typeface="Times New Roman"/>
                <a:cs typeface="Times New Roman"/>
              </a:rPr>
              <a:t>,</a:t>
            </a:r>
            <a:r>
              <a:rPr lang="el-GR" sz="2800" b="1" dirty="0" smtClean="0">
                <a:latin typeface="Times New Roman"/>
                <a:cs typeface="Times New Roman"/>
              </a:rPr>
              <a:t>Σ</a:t>
            </a:r>
            <a:r>
              <a:rPr lang="tr-TR" sz="2800" dirty="0" smtClean="0"/>
              <a:t>)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sah</a:t>
            </a:r>
            <a:r>
              <a:rPr lang="tr-TR" sz="2800" dirty="0" smtClean="0"/>
              <a:t>ipse</a:t>
            </a:r>
            <a:r>
              <a:rPr lang="en-US" sz="2800" dirty="0" smtClean="0"/>
              <a:t>, </a:t>
            </a:r>
            <a:r>
              <a:rPr lang="tr-TR" sz="2800" dirty="0" err="1" smtClean="0"/>
              <a:t>enbüyük</a:t>
            </a:r>
            <a:r>
              <a:rPr lang="tr-TR" sz="2800" dirty="0" smtClean="0"/>
              <a:t> değişimin yönü </a:t>
            </a:r>
            <a:r>
              <a:rPr lang="tr-TR" sz="2800" dirty="0" err="1" smtClean="0"/>
              <a:t>enbüyük</a:t>
            </a:r>
            <a:r>
              <a:rPr lang="tr-TR" sz="2800" dirty="0" smtClean="0"/>
              <a:t> </a:t>
            </a:r>
            <a:r>
              <a:rPr lang="tr-TR" sz="2800" dirty="0" err="1" smtClean="0"/>
              <a:t>özdeğere</a:t>
            </a:r>
            <a:r>
              <a:rPr lang="tr-TR" sz="2800" dirty="0" smtClean="0"/>
              <a:t> ait </a:t>
            </a:r>
            <a:r>
              <a:rPr lang="tr-TR" sz="2800" dirty="0" err="1" smtClean="0"/>
              <a:t>özvektör</a:t>
            </a:r>
            <a:r>
              <a:rPr lang="tr-TR" sz="2800" dirty="0" smtClean="0"/>
              <a:t> tarafından belirlenir.</a:t>
            </a:r>
            <a:endParaRPr lang="tr-T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2085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071802" y="2857496"/>
            <a:ext cx="5572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Bu bizim verinin </a:t>
            </a:r>
            <a:r>
              <a:rPr lang="tr-TR" sz="2800" dirty="0" err="1" smtClean="0"/>
              <a:t>kovaryans</a:t>
            </a:r>
            <a:r>
              <a:rPr lang="tr-TR" sz="2800" dirty="0" smtClean="0"/>
              <a:t> matrisinde bakabileceğimiz  nicelik için bir ip ucudur. (PCA </a:t>
            </a:r>
            <a:r>
              <a:rPr lang="tr-TR" sz="2800" dirty="0" err="1" smtClean="0"/>
              <a:t>Gaussian</a:t>
            </a:r>
            <a:r>
              <a:rPr lang="tr-TR" sz="2800" dirty="0" smtClean="0"/>
              <a:t> dağılımın dışındaki dağılımlara </a:t>
            </a:r>
            <a:r>
              <a:rPr lang="tr-TR" sz="2800" dirty="0" err="1" smtClean="0"/>
              <a:t>dauygulanabilir</a:t>
            </a:r>
            <a:r>
              <a:rPr lang="tr-TR" sz="2800" dirty="0" smtClean="0"/>
              <a:t>.)</a:t>
            </a:r>
            <a:endParaRPr lang="tr-TR" sz="28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14290"/>
            <a:ext cx="84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PCA </a:t>
            </a:r>
            <a:r>
              <a:rPr lang="en-US" sz="2800" b="1" dirty="0" smtClean="0"/>
              <a:t>:</a:t>
            </a:r>
            <a:r>
              <a:rPr lang="tr-TR" sz="2800" b="1" dirty="0" smtClean="0"/>
              <a:t> Türev için Lineer Cebir</a:t>
            </a:r>
            <a:endParaRPr lang="tr-TR" sz="2800" b="1" dirty="0"/>
          </a:p>
        </p:txBody>
      </p:sp>
      <p:sp>
        <p:nvSpPr>
          <p:cNvPr id="3" name="2 Metin kutusu"/>
          <p:cNvSpPr txBox="1"/>
          <p:nvPr/>
        </p:nvSpPr>
        <p:spPr>
          <a:xfrm>
            <a:off x="285720" y="928670"/>
            <a:ext cx="835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b="1" dirty="0" smtClean="0"/>
              <a:t> V</a:t>
            </a:r>
            <a:r>
              <a:rPr lang="tr-TR" sz="2400" dirty="0" smtClean="0"/>
              <a:t> </a:t>
            </a:r>
            <a:r>
              <a:rPr lang="en-US" sz="2400" dirty="0" smtClean="0"/>
              <a:t>,</a:t>
            </a:r>
            <a:r>
              <a:rPr lang="tr-TR" sz="2400" b="1" dirty="0" smtClean="0"/>
              <a:t>d</a:t>
            </a:r>
            <a:r>
              <a:rPr lang="tr-TR" sz="2400" dirty="0" smtClean="0"/>
              <a:t> boyutlu bir lineer uzay ve </a:t>
            </a:r>
            <a:r>
              <a:rPr lang="tr-TR" sz="2400" b="1" dirty="0" smtClean="0"/>
              <a:t>W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tr-TR" sz="2400" b="1" dirty="0" smtClean="0"/>
              <a:t>k</a:t>
            </a:r>
            <a:r>
              <a:rPr lang="tr-TR" sz="2400" dirty="0" smtClean="0"/>
              <a:t> boyutlu ve </a:t>
            </a:r>
            <a:r>
              <a:rPr lang="tr-TR" sz="2400" b="1" dirty="0" smtClean="0"/>
              <a:t>V</a:t>
            </a:r>
            <a:r>
              <a:rPr lang="tr-TR" sz="2400" dirty="0" smtClean="0"/>
              <a:t> </a:t>
            </a:r>
            <a:r>
              <a:rPr lang="tr-TR" sz="2400" dirty="0" err="1" smtClean="0"/>
              <a:t>nin</a:t>
            </a:r>
            <a:r>
              <a:rPr lang="tr-TR" sz="2400" dirty="0" smtClean="0"/>
              <a:t> bir </a:t>
            </a:r>
            <a:r>
              <a:rPr lang="tr-TR" sz="2400" dirty="0" err="1" smtClean="0"/>
              <a:t>altuzayı</a:t>
            </a:r>
            <a:r>
              <a:rPr lang="tr-TR" sz="2400" dirty="0" smtClean="0"/>
              <a:t> olsun.</a:t>
            </a:r>
          </a:p>
          <a:p>
            <a:pPr>
              <a:buFont typeface="Arial" pitchFamily="34" charset="0"/>
              <a:buChar char="•"/>
            </a:pPr>
            <a:r>
              <a:rPr lang="tr-TR" sz="2400" dirty="0"/>
              <a:t> </a:t>
            </a:r>
            <a:r>
              <a:rPr lang="tr-TR" sz="2400" dirty="0" smtClean="0"/>
              <a:t>W için </a:t>
            </a:r>
            <a:r>
              <a:rPr lang="tr-TR" sz="2400" dirty="0" err="1" smtClean="0"/>
              <a:t>ortonormal</a:t>
            </a:r>
            <a:r>
              <a:rPr lang="tr-TR" sz="2400" dirty="0" smtClean="0"/>
              <a:t> bazlardan</a:t>
            </a:r>
            <a:r>
              <a:rPr lang="en-US" sz="2400" dirty="0"/>
              <a:t> </a:t>
            </a:r>
            <a:r>
              <a:rPr lang="en-US" sz="2400" dirty="0" smtClean="0"/>
              <a:t>                       </a:t>
            </a:r>
            <a:r>
              <a:rPr lang="tr-TR" sz="2400" dirty="0" smtClean="0"/>
              <a:t>oluşan d boyutlu vektör kümesi her zaman bulabiliriz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e</a:t>
            </a:r>
            <a:r>
              <a:rPr lang="tr-TR" sz="2400" dirty="0" err="1" smtClean="0"/>
              <a:t>ğer</a:t>
            </a:r>
            <a:r>
              <a:rPr lang="tr-TR" sz="2400" dirty="0" smtClean="0"/>
              <a:t> i</a:t>
            </a:r>
            <a:r>
              <a:rPr lang="en-US" sz="2400" dirty="0">
                <a:latin typeface="Times New Roman"/>
                <a:cs typeface="Times New Roman"/>
              </a:rPr>
              <a:t>≠</a:t>
            </a:r>
            <a:r>
              <a:rPr lang="en-US" sz="2400" dirty="0" smtClean="0"/>
              <a:t>j </a:t>
            </a:r>
            <a:r>
              <a:rPr lang="tr-TR" sz="2400" dirty="0" smtClean="0"/>
              <a:t>ise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714488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24121"/>
            <a:ext cx="1152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500306"/>
            <a:ext cx="1143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357158" y="314324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Böylece </a:t>
            </a:r>
            <a:r>
              <a:rPr lang="tr-TR" sz="2400" b="1" dirty="0" smtClean="0"/>
              <a:t>W </a:t>
            </a:r>
            <a:r>
              <a:rPr lang="tr-TR" sz="2400" dirty="0" smtClean="0"/>
              <a:t>alt uzayındaki herhangi bir vektör aşağıdaki gibi yazılabilir</a:t>
            </a:r>
            <a:endParaRPr lang="tr-TR" sz="2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7737" y="4071942"/>
            <a:ext cx="73247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8572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W</a:t>
            </a:r>
            <a:r>
              <a:rPr lang="tr-TR" sz="2400" dirty="0" smtClean="0"/>
              <a:t> uzayının sıfır vektörünü içerdiğini </a:t>
            </a:r>
            <a:r>
              <a:rPr lang="tr-TR" sz="2400" dirty="0" err="1" smtClean="0"/>
              <a:t>farzedelim</a:t>
            </a:r>
            <a:r>
              <a:rPr lang="tr-TR" sz="2400" dirty="0" smtClean="0"/>
              <a:t>. bu durumda orijinden geçecektir. </a:t>
            </a:r>
            <a:endParaRPr lang="tr-T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801" y="1119183"/>
            <a:ext cx="43910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428596" y="314324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Türev için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tr-TR" sz="2400" b="1" dirty="0" smtClean="0"/>
              <a:t>W</a:t>
            </a:r>
            <a:r>
              <a:rPr lang="tr-TR" sz="2400" dirty="0" smtClean="0"/>
              <a:t> alt uzayına geçmek uygun olacaktır</a:t>
            </a:r>
            <a:r>
              <a:rPr lang="en-US" sz="2400" dirty="0" smtClean="0"/>
              <a:t>;</a:t>
            </a:r>
            <a:r>
              <a:rPr lang="tr-TR" sz="2400" dirty="0" smtClean="0"/>
              <a:t> </a:t>
            </a:r>
            <a:r>
              <a:rPr lang="tr-TR" sz="2400" dirty="0" err="1" smtClean="0"/>
              <a:t>herşeyi</a:t>
            </a:r>
            <a:r>
              <a:rPr lang="tr-TR" sz="2400" dirty="0" smtClean="0"/>
              <a:t> kaydırmamız gerekecektir.</a:t>
            </a:r>
            <a:endParaRPr lang="tr-TR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62" y="4429132"/>
            <a:ext cx="39052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85728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PCA Türev</a:t>
            </a:r>
            <a:r>
              <a:rPr lang="en-US" sz="2800" b="1" dirty="0" smtClean="0"/>
              <a:t>:</a:t>
            </a:r>
            <a:r>
              <a:rPr lang="tr-TR" sz="2800" b="1" dirty="0" smtClean="0"/>
              <a:t> Ortalama Vektör Kadar Kaydırma</a:t>
            </a:r>
            <a:endParaRPr lang="tr-TR" sz="2800" b="1" dirty="0"/>
          </a:p>
        </p:txBody>
      </p:sp>
      <p:sp>
        <p:nvSpPr>
          <p:cNvPr id="3" name="2 Metin kutusu"/>
          <p:cNvSpPr txBox="1"/>
          <p:nvPr/>
        </p:nvSpPr>
        <p:spPr>
          <a:xfrm>
            <a:off x="357158" y="1000108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PCA dan önce veriden ortalama örneğini çıkart</a:t>
            </a:r>
            <a:endParaRPr lang="tr-T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36"/>
            <a:ext cx="1800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357158" y="214311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Yeni veriler sıfır ortalamaya sahiptir</a:t>
            </a:r>
            <a:r>
              <a:rPr lang="en-US" sz="2400" dirty="0" smtClean="0"/>
              <a:t> :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214554"/>
            <a:ext cx="2857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428596" y="2786058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Burada bütün yaptığımız koordinat sistemini değiştirmektir.</a:t>
            </a:r>
            <a:endParaRPr lang="tr-TR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286124"/>
            <a:ext cx="60102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Metin kutusu"/>
          <p:cNvSpPr txBox="1"/>
          <p:nvPr/>
        </p:nvSpPr>
        <p:spPr>
          <a:xfrm>
            <a:off x="428596" y="507207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Başka bir açıdan </a:t>
            </a:r>
            <a:r>
              <a:rPr lang="tr-TR" sz="2400" b="1" dirty="0" smtClean="0"/>
              <a:t>Y</a:t>
            </a:r>
            <a:r>
              <a:rPr lang="tr-TR" sz="2400" dirty="0" smtClean="0"/>
              <a:t> </a:t>
            </a:r>
            <a:r>
              <a:rPr lang="tr-TR" sz="2400" dirty="0" err="1" smtClean="0"/>
              <a:t>yi</a:t>
            </a:r>
            <a:r>
              <a:rPr lang="tr-TR" sz="2400" dirty="0" smtClean="0"/>
              <a:t> elde etmenin ilk adımı </a:t>
            </a:r>
            <a:r>
              <a:rPr lang="tr-TR" sz="2400" b="1" dirty="0" smtClean="0"/>
              <a:t>X</a:t>
            </a:r>
            <a:r>
              <a:rPr lang="tr-TR" sz="2400" dirty="0" smtClean="0"/>
              <a:t> in ortalamasını çıkartmak olmuştur.</a:t>
            </a:r>
            <a:endParaRPr lang="tr-TR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6072206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285728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PCA T</a:t>
            </a:r>
            <a:r>
              <a:rPr lang="tr-TR" sz="2400" b="1" dirty="0" err="1" smtClean="0"/>
              <a:t>ürev</a:t>
            </a:r>
            <a:endParaRPr lang="tr-TR" sz="2400" b="1" dirty="0"/>
          </a:p>
        </p:txBody>
      </p:sp>
      <p:sp>
        <p:nvSpPr>
          <p:cNvPr id="3" name="2 Metin kutusu"/>
          <p:cNvSpPr txBox="1"/>
          <p:nvPr/>
        </p:nvSpPr>
        <p:spPr>
          <a:xfrm>
            <a:off x="285720" y="1071546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Biz k</a:t>
            </a:r>
            <a:r>
              <a:rPr lang="en-US" sz="2400" dirty="0" smtClean="0"/>
              <a:t>&lt;</a:t>
            </a:r>
            <a:r>
              <a:rPr lang="tr-TR" sz="2400" dirty="0" smtClean="0"/>
              <a:t>d boyutlu bir W </a:t>
            </a:r>
            <a:r>
              <a:rPr lang="tr-TR" sz="2400" dirty="0" err="1" smtClean="0"/>
              <a:t>altuzayında</a:t>
            </a:r>
            <a:r>
              <a:rPr lang="tr-TR" sz="2400" dirty="0" smtClean="0"/>
              <a:t> verimizin en doğru temsilini arıyoruz 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119174"/>
            <a:ext cx="1876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285720" y="1785926"/>
            <a:ext cx="857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dirty="0" smtClean="0"/>
              <a:t>                                W  </a:t>
            </a:r>
            <a:r>
              <a:rPr lang="tr-TR" sz="2400" dirty="0" err="1" smtClean="0"/>
              <a:t>altuzayının</a:t>
            </a:r>
            <a:r>
              <a:rPr lang="tr-TR" sz="2400" dirty="0" smtClean="0"/>
              <a:t> </a:t>
            </a:r>
            <a:r>
              <a:rPr lang="tr-TR" sz="2400" dirty="0" err="1" smtClean="0"/>
              <a:t>ortonormal</a:t>
            </a:r>
            <a:r>
              <a:rPr lang="tr-TR" sz="2400" dirty="0" smtClean="0"/>
              <a:t> bazları olsun. W </a:t>
            </a:r>
            <a:r>
              <a:rPr lang="tr-TR" sz="2400" dirty="0" err="1" smtClean="0"/>
              <a:t>altuzayındaki</a:t>
            </a:r>
            <a:r>
              <a:rPr lang="tr-TR" sz="2400" dirty="0" smtClean="0"/>
              <a:t> herhangi bir vektör                        şeklinde yazılabilir.</a:t>
            </a:r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Böylece X  W  uzayında                   şeklinde temsil edilebilir.</a:t>
            </a:r>
          </a:p>
          <a:p>
            <a:pPr>
              <a:buFont typeface="Arial" pitchFamily="34" charset="0"/>
              <a:buChar char="•"/>
            </a:pPr>
            <a:endParaRPr lang="tr-TR" sz="2400" dirty="0" smtClean="0"/>
          </a:p>
          <a:p>
            <a:pPr>
              <a:buFont typeface="Arial" pitchFamily="34" charset="0"/>
              <a:buChar char="•"/>
            </a:pPr>
            <a:r>
              <a:rPr lang="tr-TR" sz="2400" dirty="0" smtClean="0"/>
              <a:t> Bu temsilin hatası</a:t>
            </a:r>
            <a:r>
              <a:rPr lang="en-US" sz="2400" dirty="0" smtClean="0"/>
              <a:t>:</a:t>
            </a:r>
            <a:r>
              <a:rPr lang="tr-TR" sz="2400" dirty="0" smtClean="0"/>
              <a:t>                                              şeklinde oluşur.  </a:t>
            </a:r>
            <a:endParaRPr lang="tr-T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26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91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143248"/>
            <a:ext cx="9334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3786190"/>
            <a:ext cx="2695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4929198"/>
            <a:ext cx="25431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79DD-1383-4F19-A5C1-3FEF5A9DDCC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569</Words>
  <Application>Microsoft Office PowerPoint</Application>
  <PresentationFormat>Ekran Gösterisi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Ofis Teması</vt:lpstr>
      <vt:lpstr>PRINCIPAL COMPONENT ANALYSIS(PCA)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</vt:vector>
  </TitlesOfParts>
  <Company>Sirket Adi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ANALYSIS(PCA)</dc:title>
  <dc:creator>PERFECT</dc:creator>
  <cp:lastModifiedBy>PERFECT</cp:lastModifiedBy>
  <cp:revision>38</cp:revision>
  <dcterms:created xsi:type="dcterms:W3CDTF">2010-11-25T16:35:32Z</dcterms:created>
  <dcterms:modified xsi:type="dcterms:W3CDTF">2010-11-26T11:17:44Z</dcterms:modified>
</cp:coreProperties>
</file>