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02.11.2011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Doğrusal Cebir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mtClean="0"/>
              <a:t>Samsun – 2011 </a:t>
            </a:r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Matrisler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Matrisin rankı, doğrusal bağımsız satır/sütun sayısıdır</a:t>
            </a:r>
          </a:p>
          <a:p>
            <a:r>
              <a:rPr lang="tr-TR" dirty="0" smtClean="0"/>
              <a:t>Rank=satır sayısı ise kare matris tekil olmayandır. Rank daha düşükse, tekil olarak adlanır.</a:t>
            </a:r>
          </a:p>
          <a:p>
            <a:r>
              <a:rPr lang="tr-TR" dirty="0" smtClean="0"/>
              <a:t>Birim matris-I</a:t>
            </a:r>
          </a:p>
          <a:p>
            <a:r>
              <a:rPr lang="tr-TR" dirty="0" smtClean="0"/>
              <a:t>Transpozu kendisine eşit matris simetriktir: A=A’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Şartı sağlayan matris pozitif tanımlıdır</a:t>
            </a:r>
          </a:p>
          <a:p>
            <a:endParaRPr lang="tr-TR" dirty="0" smtClean="0"/>
          </a:p>
          <a:p>
            <a:r>
              <a:rPr lang="tr-TR" dirty="0" smtClean="0"/>
              <a:t>Pozitif-yarı tanımlıdır</a:t>
            </a:r>
          </a:p>
          <a:p>
            <a:endParaRPr lang="tr-TR" dirty="0" smtClean="0"/>
          </a:p>
          <a:p>
            <a:r>
              <a:rPr lang="tr-TR" dirty="0" smtClean="0"/>
              <a:t>A-kare matrisinin izi, köşegen üzerindeki elemanlar toplamıdır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071678"/>
            <a:ext cx="3390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214686"/>
            <a:ext cx="34766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857760"/>
            <a:ext cx="21050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Matrisin tersiyle çarpımı birim matristir</a:t>
            </a:r>
          </a:p>
          <a:p>
            <a:r>
              <a:rPr lang="tr-TR" dirty="0" smtClean="0"/>
              <a:t>Tekil ve karesel olmayan matrisin tersi yoktur. Sözde tersinden ise A’A tekil değilse söz edilebilir</a:t>
            </a:r>
          </a:p>
          <a:p>
            <a:endParaRPr lang="tr-T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071942"/>
            <a:ext cx="34004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Matrisler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nXn kare matrisin determinantı</a:t>
            </a:r>
          </a:p>
          <a:p>
            <a:endParaRPr lang="tr-TR" dirty="0" smtClean="0"/>
          </a:p>
          <a:p>
            <a:endParaRPr lang="tr-TR" dirty="0" smtClean="0"/>
          </a:p>
          <a:p>
            <a:pPr lvl="1"/>
            <a:r>
              <a:rPr lang="tr-TR" dirty="0" smtClean="0"/>
              <a:t>Bura A_ik: i. satır ve k. sütun uzaklaştırılarak elde edilen matristir</a:t>
            </a:r>
          </a:p>
          <a:p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2"/>
            <a:ext cx="4800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Doğrusal Dönüşümler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 vektör uzayından U uzayına doğrusal dönüşüm, M-haritalama matrisiyle temsil edilebilir</a:t>
            </a:r>
          </a:p>
          <a:p>
            <a:pPr lvl="1"/>
            <a:r>
              <a:rPr lang="tr-TR" dirty="0" smtClean="0"/>
              <a:t>u = M v</a:t>
            </a:r>
          </a:p>
          <a:p>
            <a:r>
              <a:rPr lang="tr-TR" dirty="0" smtClean="0"/>
              <a:t>U ve V aynı boyutlu ise M karedir</a:t>
            </a:r>
          </a:p>
          <a:p>
            <a:r>
              <a:rPr lang="tr-TR" dirty="0" smtClean="0"/>
              <a:t>Örüntü tanımada U daha küçük boyutludur. Örneğin öznitelik azaltma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1357298"/>
            <a:ext cx="1276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929198"/>
            <a:ext cx="2076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Özdeğerler ve özvektörler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nXn boyutlu A matrisi ve sıfırdan farklı x-vektörü verilsin</a:t>
            </a:r>
          </a:p>
          <a:p>
            <a:pPr lvl="1"/>
            <a:r>
              <a:rPr lang="tr-TR" sz="2000" dirty="0" smtClean="0"/>
              <a:t>Eşitliğini sağlayan lambda varsa</a:t>
            </a:r>
          </a:p>
          <a:p>
            <a:pPr lvl="1"/>
            <a:r>
              <a:rPr lang="tr-TR" sz="2000" dirty="0" smtClean="0"/>
              <a:t>x, A’nın özvektörü</a:t>
            </a:r>
          </a:p>
          <a:p>
            <a:pPr lvl="1"/>
            <a:r>
              <a:rPr lang="tr-TR" sz="2000" dirty="0" smtClean="0"/>
              <a:t>Lambda ise özdeğeri olarak adlanır</a:t>
            </a:r>
          </a:p>
          <a:p>
            <a:r>
              <a:rPr lang="tr-TR" sz="2400" dirty="0" smtClean="0"/>
              <a:t>Doğrusal dönüşüm A, v-özvektörünü haritalar. Lambda genliği ve yönü değiştirir</a:t>
            </a:r>
            <a:endParaRPr lang="tr-T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000240"/>
            <a:ext cx="1390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71942"/>
            <a:ext cx="68961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Özdeğerler ve özvektörler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 gerçel ve simetrikse, tüm özdeğerler gerçeldir</a:t>
            </a:r>
          </a:p>
          <a:p>
            <a:r>
              <a:rPr lang="tr-TR" dirty="0" smtClean="0"/>
              <a:t>A tekil değilse, tüm özdeğerler sıfırdan farklıdır</a:t>
            </a:r>
          </a:p>
          <a:p>
            <a:r>
              <a:rPr lang="tr-TR" dirty="0" smtClean="0"/>
              <a:t>A pozitif tanımlıysa tüm özdeğerler pozitiftir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</a:t>
            </a:r>
            <a:endParaRPr lang="tr-T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85934" y="1600200"/>
            <a:ext cx="57721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Doğrusal Cebir?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bir veri noktası, öznitelik kümesi</a:t>
            </a:r>
          </a:p>
          <a:p>
            <a:pPr lvl="1"/>
            <a:r>
              <a:rPr lang="tr-TR" dirty="0" smtClean="0"/>
              <a:t>data_i </a:t>
            </a:r>
            <a:r>
              <a:rPr lang="tr-TR" dirty="0" smtClean="0">
                <a:sym typeface="Wingdings" pitchFamily="2" charset="2"/>
              </a:rPr>
              <a:t> feature_i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[uzunluk, ağırlık, renk, ...]</a:t>
            </a:r>
          </a:p>
          <a:p>
            <a:r>
              <a:rPr lang="tr-TR" dirty="0" smtClean="0">
                <a:sym typeface="Wingdings" pitchFamily="2" charset="2"/>
              </a:rPr>
              <a:t>Toplanan veri, öznitelik vektör koleksiyonuyla temsil edilir</a:t>
            </a:r>
          </a:p>
          <a:p>
            <a:pPr lvl="1"/>
            <a:r>
              <a:rPr lang="tr-TR" dirty="0" smtClean="0">
                <a:sym typeface="Wingdings" pitchFamily="2" charset="2"/>
              </a:rPr>
              <a:t>[l1,w1,c1,...], </a:t>
            </a:r>
            <a:r>
              <a:rPr lang="tr-TR" dirty="0" smtClean="0">
                <a:sym typeface="Wingdings" pitchFamily="2" charset="2"/>
              </a:rPr>
              <a:t>[</a:t>
            </a:r>
            <a:r>
              <a:rPr lang="tr-TR" dirty="0" smtClean="0">
                <a:sym typeface="Wingdings" pitchFamily="2" charset="2"/>
              </a:rPr>
              <a:t>l2,w2,c2,...],...</a:t>
            </a:r>
          </a:p>
          <a:p>
            <a:r>
              <a:rPr lang="tr-TR" dirty="0" smtClean="0">
                <a:sym typeface="Wingdings" pitchFamily="2" charset="2"/>
              </a:rPr>
              <a:t>Doğrusal model, basittir ve hesaplanabilirdir</a:t>
            </a:r>
            <a:endParaRPr lang="tr-TR" dirty="0" smtClean="0"/>
          </a:p>
          <a:p>
            <a:pPr lvl="1"/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Vektörler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2786058"/>
            <a:ext cx="7615262" cy="3340105"/>
          </a:xfrm>
        </p:spPr>
        <p:txBody>
          <a:bodyPr/>
          <a:lstStyle/>
          <a:p>
            <a:r>
              <a:rPr lang="tr-TR" dirty="0" smtClean="0"/>
              <a:t>N-boyutlu satır vektörü</a:t>
            </a:r>
          </a:p>
          <a:p>
            <a:r>
              <a:rPr lang="tr-TR" dirty="0" smtClean="0"/>
              <a:t>Transpoz et</a:t>
            </a:r>
          </a:p>
          <a:p>
            <a:endParaRPr lang="tr-TR" dirty="0" smtClean="0"/>
          </a:p>
          <a:p>
            <a:r>
              <a:rPr lang="tr-TR" dirty="0" smtClean="0"/>
              <a:t>Vektör/iç/nokta çarpımı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44672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2786058"/>
            <a:ext cx="263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72396" y="3286124"/>
            <a:ext cx="1400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5214950"/>
            <a:ext cx="74295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Vektörler +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Euclid normu/uzunluğu</a:t>
            </a:r>
          </a:p>
          <a:p>
            <a:r>
              <a:rPr lang="tr-TR" dirty="0" smtClean="0"/>
              <a:t>Eğer |x|=1 ise, normalize/birim uzunluk</a:t>
            </a:r>
          </a:p>
          <a:p>
            <a:r>
              <a:rPr lang="tr-TR" dirty="0" smtClean="0"/>
              <a:t>x ve y vektörleri arasındaki açı theta ise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iç çarpım x ve y arasındaki yönü yakalar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428736"/>
            <a:ext cx="33242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30" y="2428868"/>
            <a:ext cx="1943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2043"/>
            <a:ext cx="6500858" cy="222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Vektör ++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Orthogonal ve |x|=|y|=1 ise orthonormal vektörlerdir</a:t>
            </a:r>
          </a:p>
          <a:p>
            <a:r>
              <a:rPr lang="tr-TR" dirty="0" smtClean="0"/>
              <a:t>x ve y vektörleri arasındaki Euclid mesafesi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286124"/>
            <a:ext cx="33718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Doğrusal bağımlılık/bağımsızlık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Herhangi birisi diğerleri cinsinden ifade edilebiliyorsa doğrusal bağımlıdır denilir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Eşitlik tüm katsayıların sıfır olmasıyla sağlanabiliyorsa doğrusal bağımsızdır denilir</a:t>
            </a:r>
            <a:endParaRPr lang="tr-T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038" y="3186113"/>
            <a:ext cx="4733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72074"/>
            <a:ext cx="7019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Vektör uzayları ve bazlar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n-boyutlu vektör kümesi V-vektör uzayı olarak adlanır</a:t>
            </a:r>
          </a:p>
          <a:p>
            <a:r>
              <a:rPr lang="tr-TR" dirty="0" smtClean="0"/>
              <a:t>Bu uzaydaki herhangi bir vektörü ifade etmede kullanılan [u1,u2,...,un] vektör kümesine baz vektörler denilir</a:t>
            </a:r>
          </a:p>
          <a:p>
            <a:r>
              <a:rPr lang="tr-TR" dirty="0" smtClean="0"/>
              <a:t>u1,u2,...,un doğrusal bağımsızdır</a:t>
            </a:r>
          </a:p>
          <a:p>
            <a:r>
              <a:rPr lang="tr-TR" dirty="0" smtClean="0"/>
              <a:t>Birbirilerine dik ve genlikleri bir ise orthonormaldir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714752"/>
            <a:ext cx="414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nXm matris ve onun transpozu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2438400"/>
            <a:ext cx="7429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Matris çarpımı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5214950"/>
            <a:ext cx="8229600" cy="1411279"/>
          </a:xfrm>
        </p:spPr>
        <p:txBody>
          <a:bodyPr/>
          <a:lstStyle/>
          <a:p>
            <a:r>
              <a:rPr lang="tr-TR" dirty="0" smtClean="0"/>
              <a:t>A2nın sütun sayısı = B’nin satır sayısı</a:t>
            </a:r>
          </a:p>
          <a:p>
            <a:r>
              <a:rPr lang="tr-TR" dirty="0" smtClean="0"/>
              <a:t>AB &lt;&gt; BA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590675"/>
            <a:ext cx="78962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11539</TotalTime>
  <Words>374</Words>
  <PresentationFormat>Ekran Gösterisi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Ofis Teması</vt:lpstr>
      <vt:lpstr>Doğrusal Cebir</vt:lpstr>
      <vt:lpstr>Neden Doğrusal Cebir?</vt:lpstr>
      <vt:lpstr>Vektörler</vt:lpstr>
      <vt:lpstr>Vektörler +</vt:lpstr>
      <vt:lpstr>Vektör ++</vt:lpstr>
      <vt:lpstr>Doğrusal bağımlılık/bağımsızlık</vt:lpstr>
      <vt:lpstr>Vektör uzayları ve bazlar</vt:lpstr>
      <vt:lpstr>Matrisler</vt:lpstr>
      <vt:lpstr>Matris çarpımı</vt:lpstr>
      <vt:lpstr>Matrisler </vt:lpstr>
      <vt:lpstr>matrisler</vt:lpstr>
      <vt:lpstr>matrisler</vt:lpstr>
      <vt:lpstr>Matrisler </vt:lpstr>
      <vt:lpstr>Doğrusal Dönüşümler</vt:lpstr>
      <vt:lpstr>Özdeğerler ve özvektörler</vt:lpstr>
      <vt:lpstr>Özdeğerler ve özvektörler</vt:lpstr>
      <vt:lpstr>Matlab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Doğrusal Cebir</dc:title>
  <cp:lastModifiedBy>PERFECT</cp:lastModifiedBy>
  <cp:revision>1188</cp:revision>
  <dcterms:modified xsi:type="dcterms:W3CDTF">2011-11-10T11:46:14Z</dcterms:modified>
</cp:coreProperties>
</file>