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2" r:id="rId8"/>
    <p:sldId id="263" r:id="rId9"/>
    <p:sldId id="264" r:id="rId10"/>
    <p:sldId id="265" r:id="rId11"/>
    <p:sldId id="266" r:id="rId12"/>
    <p:sldId id="275" r:id="rId13"/>
    <p:sldId id="267" r:id="rId14"/>
    <p:sldId id="274" r:id="rId15"/>
    <p:sldId id="268" r:id="rId16"/>
    <p:sldId id="269" r:id="rId17"/>
    <p:sldId id="270" r:id="rId18"/>
    <p:sldId id="271" r:id="rId19"/>
    <p:sldId id="272" r:id="rId20"/>
    <p:sldId id="276" r:id="rId2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02.05.2011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2" name="31 Dikdörtgen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38 Dikdörtgen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39 Dikdörtgen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40 Dikdörtgen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41 Dikdörtgen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56" name="55 Dikdörtgen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64 Dikdörtgen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65 Dikdörtgen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66 Dikdörtgen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02.05.2011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02.05.2011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02.05.2011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Serbest Form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14 Serbest Form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12 Serbest Form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15 Serbest Form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16 Serbest Form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17 Serbest Form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18 Serbest Form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19 Serbest Form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20 Serbest Form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21 Serbest Form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22 Serbest Form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23 Serbest Form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24 Serbest Form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25 Serbest Form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26 Serbest Form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02.05.2011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6 Dikdörtgen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Dikdörtgen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Dikdörtgen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Dikdörtgen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02.05.2011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Dikdörtgen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02.05.2011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6" name="15 Dikdörtgen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16 Dikdörtgen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17 Dikdörtgen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19 Dikdörtgen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20 Dikdörtgen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Dikdörtgen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28 Dikdörtgen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29 Dikdörtgen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02.05.2011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02.05.2011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02.05.2011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ikdörtgen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8 Düz Bağlayıcı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14 Düz Bağlayıcı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Başlık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r-TR" smtClean="0"/>
              <a:t>Resim eklemek için simgeyi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grpSp>
        <p:nvGrpSpPr>
          <p:cNvPr id="14" name="13 Grup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10 Düz Bağlayıcı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18 Düz Bağlayıcı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Düz Bağlayıcı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Düz Bağlayıcı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02.05.2011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Dikdörtgen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14 Dikdörtgen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15 Dikdörtgen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16 Dikdörtgen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9F75050-0E15-4C5B-92B0-66D068882F1F}" type="datetimeFigureOut">
              <a:rPr lang="tr-TR" smtClean="0"/>
              <a:pPr/>
              <a:t>02.05.2011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914400" y="3501008"/>
            <a:ext cx="7772400" cy="2817496"/>
          </a:xfrm>
        </p:spPr>
        <p:txBody>
          <a:bodyPr/>
          <a:lstStyle/>
          <a:p>
            <a:pPr algn="ctr"/>
            <a:r>
              <a:rPr lang="tr-TR" sz="7200" dirty="0" err="1" smtClean="0"/>
              <a:t>Image</a:t>
            </a:r>
            <a:r>
              <a:rPr lang="tr-TR" sz="7200" dirty="0" smtClean="0"/>
              <a:t> </a:t>
            </a:r>
            <a:r>
              <a:rPr lang="tr-TR" sz="7200" dirty="0" err="1" smtClean="0"/>
              <a:t>Matching</a:t>
            </a:r>
            <a:endParaRPr lang="tr-TR" sz="7200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755576" y="2780928"/>
            <a:ext cx="7772400" cy="50405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tr-TR" b="1" dirty="0" err="1" smtClean="0"/>
              <a:t>Bernd</a:t>
            </a:r>
            <a:r>
              <a:rPr lang="tr-TR" b="1" dirty="0" smtClean="0"/>
              <a:t> </a:t>
            </a:r>
            <a:r>
              <a:rPr lang="tr-TR" b="1" dirty="0" err="1" smtClean="0"/>
              <a:t>Girod</a:t>
            </a:r>
            <a:r>
              <a:rPr lang="tr-TR" b="1" dirty="0" smtClean="0"/>
              <a:t>: EE368 </a:t>
            </a:r>
            <a:r>
              <a:rPr lang="tr-TR" b="1" dirty="0" err="1" smtClean="0"/>
              <a:t>Digital</a:t>
            </a:r>
            <a:r>
              <a:rPr lang="tr-TR" b="1" dirty="0" smtClean="0"/>
              <a:t> </a:t>
            </a:r>
            <a:r>
              <a:rPr lang="tr-TR" b="1" dirty="0" err="1" smtClean="0"/>
              <a:t>Image</a:t>
            </a:r>
            <a:r>
              <a:rPr lang="tr-TR" b="1" dirty="0" smtClean="0"/>
              <a:t> </a:t>
            </a:r>
            <a:r>
              <a:rPr lang="tr-TR" b="1" dirty="0" err="1" smtClean="0"/>
              <a:t>Processing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Optical</a:t>
            </a:r>
            <a:r>
              <a:rPr lang="tr-TR" dirty="0" smtClean="0"/>
              <a:t> </a:t>
            </a:r>
            <a:r>
              <a:rPr lang="tr-TR" dirty="0" err="1" smtClean="0"/>
              <a:t>flow</a:t>
            </a:r>
            <a:r>
              <a:rPr lang="tr-TR" dirty="0" smtClean="0"/>
              <a:t> </a:t>
            </a:r>
            <a:r>
              <a:rPr lang="tr-TR" dirty="0" err="1" smtClean="0"/>
              <a:t>example</a:t>
            </a:r>
            <a:endParaRPr lang="tr-T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1587" y="2492896"/>
            <a:ext cx="3648405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0059" y="2420888"/>
            <a:ext cx="3648405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3672408" cy="2754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Feature</a:t>
            </a:r>
            <a:r>
              <a:rPr lang="tr-TR" dirty="0" smtClean="0"/>
              <a:t> </a:t>
            </a:r>
            <a:r>
              <a:rPr lang="tr-TR" dirty="0" err="1" smtClean="0"/>
              <a:t>descriptors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146" name="Picture 2" descr="C:\Users\V560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76872"/>
            <a:ext cx="7344815" cy="3240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SIFT </a:t>
            </a:r>
            <a:r>
              <a:rPr lang="tr-TR" dirty="0" err="1" smtClean="0"/>
              <a:t>descriptors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tr-TR" sz="3600" dirty="0" smtClean="0"/>
              <a:t>Örnek eşik resim </a:t>
            </a:r>
            <a:r>
              <a:rPr lang="tr-TR" sz="3600" dirty="0" err="1" smtClean="0"/>
              <a:t>gradientlerini</a:t>
            </a:r>
            <a:r>
              <a:rPr lang="tr-TR" sz="3600" dirty="0" smtClean="0"/>
              <a:t> 16X16</a:t>
            </a:r>
          </a:p>
          <a:p>
            <a:pPr>
              <a:buNone/>
            </a:pPr>
            <a:r>
              <a:rPr lang="tr-TR" sz="3600" dirty="0" smtClean="0"/>
              <a:t>bölgelerle  örnek uzayında örnek</a:t>
            </a:r>
          </a:p>
          <a:p>
            <a:pPr>
              <a:buNone/>
            </a:pPr>
            <a:r>
              <a:rPr lang="tr-TR" sz="3600" dirty="0" smtClean="0"/>
              <a:t>uzayında 4x4 yönelim  </a:t>
            </a:r>
            <a:r>
              <a:rPr lang="tr-TR" sz="3600" dirty="0" err="1" smtClean="0"/>
              <a:t>histogramları</a:t>
            </a:r>
            <a:endParaRPr lang="tr-TR" sz="3600" dirty="0" smtClean="0"/>
          </a:p>
          <a:p>
            <a:pPr>
              <a:buNone/>
            </a:pPr>
            <a:r>
              <a:rPr lang="tr-TR" sz="3600" dirty="0" smtClean="0"/>
              <a:t>oluşturur. </a:t>
            </a:r>
          </a:p>
          <a:p>
            <a:pPr>
              <a:buNone/>
            </a:pPr>
            <a:r>
              <a:rPr lang="tr-TR" sz="3600" dirty="0" smtClean="0"/>
              <a:t>Her birinin 8 yönü vardır.</a:t>
            </a:r>
          </a:p>
          <a:p>
            <a:pPr>
              <a:buNone/>
            </a:pPr>
            <a:r>
              <a:rPr lang="tr-TR" sz="3600" dirty="0" smtClean="0"/>
              <a:t>Bir nevi, resmin genetiğini çıkarıyor</a:t>
            </a:r>
            <a:endParaRPr lang="tr-T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SIFT </a:t>
            </a:r>
            <a:r>
              <a:rPr lang="tr-TR" dirty="0" err="1" smtClean="0"/>
              <a:t>descriptors</a:t>
            </a:r>
            <a:endParaRPr lang="tr-TR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88840"/>
            <a:ext cx="7474024" cy="3592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SURF </a:t>
            </a:r>
            <a:r>
              <a:rPr lang="tr-TR" dirty="0" err="1" smtClean="0"/>
              <a:t>descriptors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914400" y="1340768"/>
            <a:ext cx="7772400" cy="5014792"/>
          </a:xfrm>
        </p:spPr>
        <p:txBody>
          <a:bodyPr/>
          <a:lstStyle/>
          <a:p>
            <a:pPr>
              <a:buNone/>
            </a:pPr>
            <a:r>
              <a:rPr lang="tr-TR" dirty="0" smtClean="0"/>
              <a:t>Ölçekten bağımsız olarak yatay ve dikey </a:t>
            </a:r>
            <a:r>
              <a:rPr lang="tr-TR" dirty="0" err="1" smtClean="0"/>
              <a:t>pixel</a:t>
            </a:r>
            <a:r>
              <a:rPr lang="tr-TR" dirty="0" smtClean="0"/>
              <a:t> </a:t>
            </a:r>
          </a:p>
          <a:p>
            <a:pPr>
              <a:buNone/>
            </a:pPr>
            <a:r>
              <a:rPr lang="tr-TR" dirty="0" smtClean="0"/>
              <a:t>farklılıklarını hesaplıyor. </a:t>
            </a:r>
            <a:r>
              <a:rPr lang="tr-TR" dirty="0" err="1" smtClean="0"/>
              <a:t>dx</a:t>
            </a:r>
            <a:r>
              <a:rPr lang="tr-TR" dirty="0" smtClean="0"/>
              <a:t> ve </a:t>
            </a:r>
            <a:r>
              <a:rPr lang="tr-TR" dirty="0" err="1" smtClean="0"/>
              <a:t>dy</a:t>
            </a:r>
            <a:r>
              <a:rPr lang="tr-TR" dirty="0" smtClean="0"/>
              <a:t> </a:t>
            </a:r>
            <a:r>
              <a:rPr lang="tr-TR" dirty="0" err="1" smtClean="0"/>
              <a:t>nin</a:t>
            </a:r>
            <a:r>
              <a:rPr lang="tr-TR" dirty="0" smtClean="0"/>
              <a:t> 4x4 lük alt</a:t>
            </a:r>
          </a:p>
          <a:p>
            <a:pPr>
              <a:buNone/>
            </a:pPr>
            <a:r>
              <a:rPr lang="tr-TR" dirty="0" smtClean="0"/>
              <a:t>mutlağını alıyor. Kazançtaki değişikliği gösteren </a:t>
            </a:r>
          </a:p>
          <a:p>
            <a:pPr>
              <a:buNone/>
            </a:pPr>
            <a:r>
              <a:rPr lang="tr-TR" dirty="0" smtClean="0"/>
              <a:t>vektörü </a:t>
            </a:r>
            <a:r>
              <a:rPr lang="tr-TR" dirty="0" err="1" smtClean="0"/>
              <a:t>normalize</a:t>
            </a:r>
            <a:r>
              <a:rPr lang="tr-TR" dirty="0" smtClean="0"/>
              <a:t> ediyor, parlak ve koyu</a:t>
            </a:r>
          </a:p>
          <a:p>
            <a:pPr>
              <a:buNone/>
            </a:pPr>
            <a:r>
              <a:rPr lang="tr-TR" dirty="0" smtClean="0"/>
              <a:t>geçişleri ediyor.</a:t>
            </a:r>
            <a:endParaRPr lang="tr-TR" dirty="0"/>
          </a:p>
        </p:txBody>
      </p:sp>
      <p:pic>
        <p:nvPicPr>
          <p:cNvPr id="13314" name="Picture 2" descr="C:\Users\V560\Desktop\sur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077072"/>
            <a:ext cx="6552728" cy="25853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SURF </a:t>
            </a:r>
            <a:r>
              <a:rPr lang="tr-TR" dirty="0" err="1" smtClean="0"/>
              <a:t>descriptors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4800" dirty="0" smtClean="0"/>
              <a:t>Döndürme, ölçek değişimi</a:t>
            </a:r>
          </a:p>
          <a:p>
            <a:pPr>
              <a:buNone/>
            </a:pPr>
            <a:r>
              <a:rPr lang="tr-TR" sz="4800" dirty="0" smtClean="0"/>
              <a:t>gibi hiçbir fiziksel değişimden </a:t>
            </a:r>
          </a:p>
          <a:p>
            <a:pPr>
              <a:buNone/>
            </a:pPr>
            <a:r>
              <a:rPr lang="tr-TR" sz="4800" dirty="0" smtClean="0"/>
              <a:t>etkilenmeyerek parlaklık </a:t>
            </a:r>
          </a:p>
          <a:p>
            <a:pPr>
              <a:buNone/>
            </a:pPr>
            <a:r>
              <a:rPr lang="tr-TR" sz="4800" dirty="0" smtClean="0"/>
              <a:t>geçişlerini buluyor</a:t>
            </a:r>
            <a:endParaRPr lang="tr-TR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RANSAC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sz="4000" dirty="0" smtClean="0"/>
              <a:t>K tane eşlemenin olduğu </a:t>
            </a:r>
            <a:r>
              <a:rPr lang="tr-TR" sz="4000" dirty="0" err="1" smtClean="0"/>
              <a:t>rasgele</a:t>
            </a:r>
            <a:r>
              <a:rPr lang="tr-TR" sz="4000" dirty="0" smtClean="0"/>
              <a:t> bir</a:t>
            </a:r>
          </a:p>
          <a:p>
            <a:pPr>
              <a:buNone/>
            </a:pPr>
            <a:r>
              <a:rPr lang="tr-TR" sz="4000" dirty="0" smtClean="0"/>
              <a:t>seçim yapıp uygun eşlenen p</a:t>
            </a:r>
          </a:p>
          <a:p>
            <a:pPr>
              <a:buNone/>
            </a:pPr>
            <a:r>
              <a:rPr lang="tr-TR" sz="4000" dirty="0" smtClean="0"/>
              <a:t>parametreleri bulunur</a:t>
            </a:r>
            <a:r>
              <a:rPr lang="tr-TR" dirty="0" smtClean="0"/>
              <a:t>. </a:t>
            </a:r>
            <a:endParaRPr lang="tr-TR" dirty="0" smtClean="0"/>
          </a:p>
        </p:txBody>
      </p:sp>
      <p:pic>
        <p:nvPicPr>
          <p:cNvPr id="14338" name="Picture 2" descr="C:\Users\V560\Desktop\ransa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799" y="4797152"/>
            <a:ext cx="1968219" cy="1008112"/>
          </a:xfrm>
          <a:prstGeom prst="rect">
            <a:avLst/>
          </a:prstGeom>
          <a:noFill/>
        </p:spPr>
      </p:pic>
      <p:sp>
        <p:nvSpPr>
          <p:cNvPr id="5" name="4 Metin kutusu"/>
          <p:cNvSpPr txBox="1"/>
          <p:nvPr/>
        </p:nvSpPr>
        <p:spPr>
          <a:xfrm>
            <a:off x="4211960" y="43651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Toplam başarı olasılığı</a:t>
            </a:r>
            <a:endParaRPr lang="tr-TR" dirty="0"/>
          </a:p>
        </p:txBody>
      </p:sp>
      <p:sp>
        <p:nvSpPr>
          <p:cNvPr id="6" name="5 Metin kutusu"/>
          <p:cNvSpPr txBox="1"/>
          <p:nvPr/>
        </p:nvSpPr>
        <p:spPr>
          <a:xfrm>
            <a:off x="4788024" y="551723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Doğru olanlarının olasılığı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RANSAC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affine</a:t>
            </a:r>
            <a:r>
              <a:rPr lang="tr-TR" dirty="0" smtClean="0"/>
              <a:t> model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170" name="Picture 2" descr="C:\Users\V560\Desktop\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700808"/>
            <a:ext cx="5760640" cy="2191164"/>
          </a:xfrm>
          <a:prstGeom prst="rect">
            <a:avLst/>
          </a:prstGeom>
          <a:noFill/>
        </p:spPr>
      </p:pic>
      <p:pic>
        <p:nvPicPr>
          <p:cNvPr id="7171" name="Picture 3" descr="C:\Users\V560\Desktop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8926" y="4149080"/>
            <a:ext cx="5733394" cy="2160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RANSAC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affine</a:t>
            </a:r>
            <a:r>
              <a:rPr lang="tr-TR" dirty="0" smtClean="0"/>
              <a:t> model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194" name="Picture 2" descr="C:\Users\V560\Desktop\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6538" y="1628800"/>
            <a:ext cx="6161806" cy="2284437"/>
          </a:xfrm>
          <a:prstGeom prst="rect">
            <a:avLst/>
          </a:prstGeom>
          <a:noFill/>
        </p:spPr>
      </p:pic>
      <p:pic>
        <p:nvPicPr>
          <p:cNvPr id="8195" name="Picture 3" descr="C:\Users\V560\Desktop\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5" y="4077072"/>
            <a:ext cx="6192689" cy="22631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498376"/>
            <a:ext cx="7772400" cy="914400"/>
          </a:xfrm>
        </p:spPr>
        <p:txBody>
          <a:bodyPr/>
          <a:lstStyle/>
          <a:p>
            <a:pPr algn="ctr"/>
            <a:r>
              <a:rPr lang="tr-TR" sz="3200" dirty="0" smtClean="0"/>
              <a:t>SURF </a:t>
            </a:r>
            <a:r>
              <a:rPr lang="tr-TR" sz="3200" dirty="0" err="1" smtClean="0"/>
              <a:t>features</a:t>
            </a:r>
            <a:r>
              <a:rPr lang="tr-TR" sz="3200" dirty="0" smtClean="0"/>
              <a:t> &amp; </a:t>
            </a:r>
            <a:r>
              <a:rPr lang="tr-TR" sz="3200" dirty="0" err="1" smtClean="0"/>
              <a:t>affine</a:t>
            </a:r>
            <a:r>
              <a:rPr lang="tr-TR" sz="3200" dirty="0" smtClean="0"/>
              <a:t> RANSAC</a:t>
            </a:r>
            <a:endParaRPr lang="tr-TR" sz="32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9218" name="Picture 2" descr="C:\Users\V560\Desktop\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3401" y="1988840"/>
            <a:ext cx="3152775" cy="904875"/>
          </a:xfrm>
          <a:prstGeom prst="rect">
            <a:avLst/>
          </a:prstGeom>
          <a:noFill/>
        </p:spPr>
      </p:pic>
      <p:pic>
        <p:nvPicPr>
          <p:cNvPr id="9219" name="Picture 3" descr="C:\Users\V560\Desktop\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6195" y="2996952"/>
            <a:ext cx="6534197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Image</a:t>
            </a:r>
            <a:r>
              <a:rPr lang="tr-TR" dirty="0" smtClean="0"/>
              <a:t> </a:t>
            </a:r>
            <a:r>
              <a:rPr lang="tr-TR" dirty="0" err="1" smtClean="0"/>
              <a:t>Processing</a:t>
            </a:r>
            <a:r>
              <a:rPr lang="tr-TR" dirty="0" smtClean="0"/>
              <a:t> </a:t>
            </a:r>
            <a:r>
              <a:rPr lang="tr-TR" dirty="0" err="1" smtClean="0"/>
              <a:t>Examples</a:t>
            </a:r>
            <a:endParaRPr lang="tr-T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048" y="1340768"/>
            <a:ext cx="7772400" cy="229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787477"/>
            <a:ext cx="783332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C:\Users\V560\Desktop\3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340768"/>
            <a:ext cx="510009" cy="370916"/>
          </a:xfrm>
          <a:prstGeom prst="rect">
            <a:avLst/>
          </a:prstGeom>
          <a:noFill/>
        </p:spPr>
      </p:pic>
      <p:pic>
        <p:nvPicPr>
          <p:cNvPr id="1030" name="Picture 6" descr="C:\Users\V560\Desktop\2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933056"/>
            <a:ext cx="504056" cy="4068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tr-TR" sz="6000" dirty="0" smtClean="0"/>
          </a:p>
          <a:p>
            <a:pPr algn="ctr">
              <a:buNone/>
            </a:pPr>
            <a:r>
              <a:rPr lang="tr-TR" sz="6000" dirty="0" smtClean="0"/>
              <a:t>TEŞEKKÜR EDERİM</a:t>
            </a:r>
            <a:endParaRPr lang="tr-TR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Where</a:t>
            </a:r>
            <a:r>
              <a:rPr lang="tr-TR" dirty="0" smtClean="0"/>
              <a:t> 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Defect</a:t>
            </a:r>
            <a:r>
              <a:rPr lang="tr-TR" dirty="0" smtClean="0"/>
              <a:t>?!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564904"/>
            <a:ext cx="33337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2666" y="2528664"/>
            <a:ext cx="33337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Absolute Difference Between Two Images</a:t>
            </a:r>
            <a:endParaRPr lang="tr-TR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312640"/>
            <a:ext cx="33337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312640"/>
            <a:ext cx="33337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Taxonomy of 2D correspondence maps</a:t>
            </a:r>
            <a:endParaRPr lang="tr-TR" sz="32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348880"/>
            <a:ext cx="7772400" cy="2935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to find the correspondence map?</a:t>
            </a:r>
            <a:endParaRPr lang="tr-TR" sz="32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67544" y="1196752"/>
            <a:ext cx="8676456" cy="566124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r-TR" sz="3500" b="1" dirty="0" smtClean="0"/>
              <a:t>    </a:t>
            </a:r>
            <a:r>
              <a:rPr lang="tr-TR" sz="3500" b="1" dirty="0" err="1" smtClean="0"/>
              <a:t>Direct</a:t>
            </a:r>
            <a:r>
              <a:rPr lang="tr-TR" sz="3500" b="1" dirty="0" smtClean="0"/>
              <a:t> </a:t>
            </a:r>
            <a:r>
              <a:rPr lang="tr-TR" sz="3500" b="1" dirty="0" err="1" smtClean="0"/>
              <a:t>methods</a:t>
            </a:r>
            <a:r>
              <a:rPr lang="tr-TR" sz="3500" dirty="0" smtClean="0"/>
              <a:t>:</a:t>
            </a:r>
          </a:p>
          <a:p>
            <a:pPr>
              <a:buNone/>
            </a:pPr>
            <a:r>
              <a:rPr lang="tr-TR" sz="3500" dirty="0" smtClean="0"/>
              <a:t>Resimdeki </a:t>
            </a:r>
            <a:r>
              <a:rPr lang="tr-TR" sz="3500" dirty="0" err="1" smtClean="0"/>
              <a:t>pixel</a:t>
            </a:r>
            <a:r>
              <a:rPr lang="tr-TR" sz="3500" dirty="0" smtClean="0"/>
              <a:t> değerlerini baz alarak incelerler.</a:t>
            </a:r>
          </a:p>
          <a:p>
            <a:pPr>
              <a:buNone/>
            </a:pPr>
            <a:r>
              <a:rPr lang="tr-TR" sz="3500" dirty="0" smtClean="0"/>
              <a:t>Giriş fotoğraf = </a:t>
            </a:r>
            <a:r>
              <a:rPr lang="en-US" sz="3500" i="1" dirty="0" smtClean="0"/>
              <a:t>f(</a:t>
            </a:r>
            <a:r>
              <a:rPr lang="en-US" sz="3500" i="1" dirty="0" err="1" smtClean="0"/>
              <a:t>x,y</a:t>
            </a:r>
            <a:r>
              <a:rPr lang="en-US" sz="3500" i="1" dirty="0" smtClean="0"/>
              <a:t>) </a:t>
            </a:r>
            <a:r>
              <a:rPr lang="tr-TR" sz="3500" i="1" dirty="0" smtClean="0"/>
              <a:t>   </a:t>
            </a:r>
          </a:p>
          <a:p>
            <a:pPr>
              <a:buNone/>
            </a:pPr>
            <a:r>
              <a:rPr lang="tr-TR" sz="3500" i="1" dirty="0" smtClean="0"/>
              <a:t> Referans fotoğraf=  </a:t>
            </a:r>
            <a:r>
              <a:rPr lang="en-US" sz="3500" i="1" dirty="0" smtClean="0"/>
              <a:t>g(</a:t>
            </a:r>
            <a:r>
              <a:rPr lang="en-US" sz="3500" i="1" dirty="0" err="1" smtClean="0"/>
              <a:t>x+Δx,y+Δy</a:t>
            </a:r>
            <a:r>
              <a:rPr lang="en-US" sz="3500" i="1" dirty="0" smtClean="0"/>
              <a:t>)</a:t>
            </a:r>
            <a:r>
              <a:rPr lang="tr-TR" sz="3500" i="1" dirty="0" smtClean="0"/>
              <a:t> </a:t>
            </a:r>
          </a:p>
          <a:p>
            <a:pPr>
              <a:buNone/>
            </a:pPr>
            <a:r>
              <a:rPr lang="tr-TR" sz="3500" i="1" dirty="0" smtClean="0"/>
              <a:t>İki resim arasında az fark olmalı</a:t>
            </a:r>
          </a:p>
          <a:p>
            <a:pPr>
              <a:buNone/>
            </a:pPr>
            <a:endParaRPr lang="tr-TR" sz="3500" dirty="0" smtClean="0"/>
          </a:p>
          <a:p>
            <a:pPr>
              <a:buNone/>
            </a:pPr>
            <a:r>
              <a:rPr lang="tr-TR" sz="3500" b="1" dirty="0" smtClean="0"/>
              <a:t>    </a:t>
            </a:r>
            <a:r>
              <a:rPr lang="tr-TR" sz="3500" b="1" dirty="0" err="1" smtClean="0"/>
              <a:t>Feature</a:t>
            </a:r>
            <a:r>
              <a:rPr lang="tr-TR" sz="3500" b="1" dirty="0" smtClean="0"/>
              <a:t>-</a:t>
            </a:r>
            <a:r>
              <a:rPr lang="tr-TR" sz="3500" b="1" dirty="0" err="1" smtClean="0"/>
              <a:t>based</a:t>
            </a:r>
            <a:r>
              <a:rPr lang="tr-TR" sz="3500" b="1" dirty="0" smtClean="0"/>
              <a:t> </a:t>
            </a:r>
            <a:r>
              <a:rPr lang="tr-TR" sz="3500" b="1" dirty="0" err="1" smtClean="0"/>
              <a:t>methods</a:t>
            </a:r>
            <a:r>
              <a:rPr lang="tr-TR" sz="3500" dirty="0" smtClean="0"/>
              <a:t>:</a:t>
            </a:r>
          </a:p>
          <a:p>
            <a:pPr>
              <a:buNone/>
            </a:pPr>
            <a:r>
              <a:rPr lang="tr-TR" sz="3500" dirty="0" smtClean="0"/>
              <a:t>Özelliklerin </a:t>
            </a:r>
            <a:r>
              <a:rPr lang="tr-TR" sz="3500" dirty="0" smtClean="0"/>
              <a:t>birbirine denk gelmesini sağlayarak,</a:t>
            </a:r>
          </a:p>
          <a:p>
            <a:pPr>
              <a:buNone/>
            </a:pPr>
            <a:r>
              <a:rPr lang="tr-TR" sz="3500" dirty="0" smtClean="0"/>
              <a:t>model </a:t>
            </a:r>
            <a:r>
              <a:rPr lang="tr-TR" sz="3500" dirty="0" smtClean="0"/>
              <a:t>parametresinin elde edilmesiyle</a:t>
            </a:r>
          </a:p>
          <a:p>
            <a:pPr>
              <a:buNone/>
            </a:pPr>
            <a:r>
              <a:rPr lang="tr-TR" sz="3500" dirty="0" smtClean="0"/>
              <a:t>gerçekleştirilir.</a:t>
            </a:r>
            <a:endParaRPr lang="tr-TR" sz="3500" dirty="0" smtClean="0"/>
          </a:p>
          <a:p>
            <a:pPr>
              <a:buNone/>
            </a:pPr>
            <a:r>
              <a:rPr lang="tr-TR" sz="3500" dirty="0" smtClean="0"/>
              <a:t>Büyük değişikliklere dayanıklı.</a:t>
            </a:r>
          </a:p>
          <a:p>
            <a:pPr>
              <a:buNone/>
            </a:pPr>
            <a:r>
              <a:rPr lang="tr-TR" dirty="0" smtClean="0"/>
              <a:t> </a:t>
            </a:r>
          </a:p>
          <a:p>
            <a:pPr>
              <a:buNone/>
            </a:pPr>
            <a:endParaRPr lang="tr-TR" dirty="0" smtClean="0"/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Illustration of Optical Flow Equation</a:t>
            </a:r>
            <a:endParaRPr lang="tr-TR" sz="3000" dirty="0"/>
          </a:p>
        </p:txBody>
      </p:sp>
      <p:pic>
        <p:nvPicPr>
          <p:cNvPr id="4" name="3 İçerik Yer Tutucusu" descr="Adsız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844824"/>
            <a:ext cx="6036091" cy="400448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Aperture</a:t>
            </a:r>
            <a:r>
              <a:rPr lang="tr-TR" dirty="0" smtClean="0"/>
              <a:t> problem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914400" y="1737320"/>
            <a:ext cx="7772400" cy="4572000"/>
          </a:xfrm>
        </p:spPr>
        <p:txBody>
          <a:bodyPr/>
          <a:lstStyle/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sz="3200" dirty="0" smtClean="0"/>
              <a:t>Bir tane denklem iki bilinmeyen var</a:t>
            </a:r>
          </a:p>
          <a:p>
            <a:r>
              <a:rPr lang="tr-TR" sz="3200" dirty="0" smtClean="0"/>
              <a:t>Sadece parlaklığa bakılarak yön algılanamıyor</a:t>
            </a:r>
          </a:p>
          <a:p>
            <a:r>
              <a:rPr lang="tr-TR" sz="3200" dirty="0" smtClean="0"/>
              <a:t>Çizgiler döndüğü halde yukarı gidiyor gibi algılanıyor.</a:t>
            </a:r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4102" name="Picture 6" descr="C:\Users\V560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916832"/>
            <a:ext cx="2828925" cy="904875"/>
          </a:xfrm>
          <a:prstGeom prst="rect">
            <a:avLst/>
          </a:prstGeom>
          <a:noFill/>
        </p:spPr>
      </p:pic>
      <p:pic>
        <p:nvPicPr>
          <p:cNvPr id="4103" name="Picture 7" descr="C:\Users\V560\Desktop\1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764704"/>
            <a:ext cx="11430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Lukas</a:t>
            </a:r>
            <a:r>
              <a:rPr lang="tr-TR" dirty="0" smtClean="0"/>
              <a:t>-</a:t>
            </a:r>
            <a:r>
              <a:rPr lang="tr-TR" dirty="0" err="1" smtClean="0"/>
              <a:t>Kanade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310</TotalTime>
  <Words>232</Words>
  <Application>Microsoft Office PowerPoint</Application>
  <PresentationFormat>Ekran Gösterisi (4:3)</PresentationFormat>
  <Paragraphs>62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1" baseType="lpstr">
      <vt:lpstr>Metro</vt:lpstr>
      <vt:lpstr>Image Matching</vt:lpstr>
      <vt:lpstr>Image Processing Examples</vt:lpstr>
      <vt:lpstr>Where is the Defect?!</vt:lpstr>
      <vt:lpstr>Absolute Difference Between Two Images</vt:lpstr>
      <vt:lpstr>Taxonomy of 2D correspondence maps</vt:lpstr>
      <vt:lpstr>How to find the correspondence map?</vt:lpstr>
      <vt:lpstr>Illustration of Optical Flow Equation</vt:lpstr>
      <vt:lpstr>Aperture problem</vt:lpstr>
      <vt:lpstr>Lukas-Kanade Algorithm</vt:lpstr>
      <vt:lpstr>Optical flow example</vt:lpstr>
      <vt:lpstr>Feature descriptors</vt:lpstr>
      <vt:lpstr>SIFT descriptors</vt:lpstr>
      <vt:lpstr>SIFT descriptors</vt:lpstr>
      <vt:lpstr>SURF descriptors</vt:lpstr>
      <vt:lpstr>SURF descriptors</vt:lpstr>
      <vt:lpstr>RANSAC</vt:lpstr>
      <vt:lpstr>RANSAC with affine model</vt:lpstr>
      <vt:lpstr>RANSAC with affine model</vt:lpstr>
      <vt:lpstr>SURF features &amp; affine RANSAC</vt:lpstr>
      <vt:lpstr>Slayt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Matching</dc:title>
  <dc:creator>V560</dc:creator>
  <cp:lastModifiedBy>V560</cp:lastModifiedBy>
  <cp:revision>34</cp:revision>
  <dcterms:created xsi:type="dcterms:W3CDTF">2011-05-01T16:13:36Z</dcterms:created>
  <dcterms:modified xsi:type="dcterms:W3CDTF">2011-05-01T21:35:20Z</dcterms:modified>
</cp:coreProperties>
</file>