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0" r:id="rId6"/>
    <p:sldId id="269" r:id="rId7"/>
    <p:sldId id="260" r:id="rId8"/>
    <p:sldId id="287" r:id="rId9"/>
    <p:sldId id="261" r:id="rId10"/>
    <p:sldId id="262" r:id="rId11"/>
    <p:sldId id="288" r:id="rId12"/>
    <p:sldId id="263" r:id="rId13"/>
    <p:sldId id="264" r:id="rId14"/>
    <p:sldId id="265" r:id="rId15"/>
    <p:sldId id="266" r:id="rId16"/>
    <p:sldId id="267" r:id="rId17"/>
    <p:sldId id="268" r:id="rId18"/>
    <p:sldId id="27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5" autoAdjust="0"/>
    <p:restoredTop sz="94660"/>
  </p:normalViewPr>
  <p:slideViewPr>
    <p:cSldViewPr>
      <p:cViewPr varScale="1">
        <p:scale>
          <a:sx n="76" d="100"/>
          <a:sy n="76" d="100"/>
        </p:scale>
        <p:origin x="-108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700A4-387E-4AD9-B1EC-D102E5D2E58B}" type="datetimeFigureOut">
              <a:rPr lang="tr-TR" smtClean="0"/>
              <a:pPr/>
              <a:t>21.06.2011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81404-5225-4ADF-A63A-6E6E8C7686C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81404-5225-4ADF-A63A-6E6E8C7686CE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54D6-E782-4750-955D-7386E6A03307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8CF5-0B6C-4277-B54F-BBF74F58BDE2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5432-7ADA-4C67-BEFE-80EC860D0876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FC5-6CAF-4322-B391-9731B295551C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AB0-BAA6-42A5-A8D9-38B7989F08C1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0001-0EBC-487D-830F-CC89E438520C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A886-076B-4E41-A3F0-5532CA189010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7AC7-8E82-4CB0-8557-059A61A48F17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9AF-7510-4ED3-8CF7-3403B5E2CF28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CA4A-86DA-4024-92D5-77BF3267E025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DA41-561E-45FB-8C0F-8DA89333144D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73000"/>
              </a:srgbClr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FFAD-3E39-4484-9F70-0026BF1F3EA1}" type="datetime1">
              <a:rPr lang="tr-TR" smtClean="0"/>
              <a:pPr/>
              <a:t>21.06.2011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691680" y="4077072"/>
            <a:ext cx="7772400" cy="1467594"/>
          </a:xfrm>
        </p:spPr>
        <p:txBody>
          <a:bodyPr/>
          <a:lstStyle/>
          <a:p>
            <a:r>
              <a:rPr lang="tr-TR" b="1" dirty="0" smtClean="0"/>
              <a:t>BÖLÜTLEME</a:t>
            </a:r>
            <a:br>
              <a:rPr lang="tr-TR" b="1" dirty="0" smtClean="0"/>
            </a:br>
            <a:r>
              <a:rPr lang="tr-TR" b="1" dirty="0" smtClean="0"/>
              <a:t>(SEGMENTATION)</a:t>
            </a:r>
            <a:endParaRPr lang="tr-TR" b="1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HAZIRLAYAN:İLKE TUNALI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 anchor="t">
            <a:normAutofit fontScale="90000"/>
          </a:bodyPr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ÖRNEK 2 ( BENZERLİK) 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b="1" dirty="0" smtClean="0">
                <a:solidFill>
                  <a:schemeClr val="tx2"/>
                </a:solidFill>
              </a:rPr>
              <a:t>Eşik Bazlı Yöntem</a:t>
            </a:r>
            <a:br>
              <a:rPr lang="tr-TR" b="1" dirty="0" smtClean="0">
                <a:solidFill>
                  <a:schemeClr val="tx2"/>
                </a:solidFill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Picture 4" descr="rice_or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1520" y="1916832"/>
            <a:ext cx="4104456" cy="3078342"/>
          </a:xfrm>
          <a:prstGeom prst="rect">
            <a:avLst/>
          </a:prstGeom>
          <a:noFill/>
          <a:ln/>
        </p:spPr>
      </p:pic>
      <p:pic>
        <p:nvPicPr>
          <p:cNvPr id="5" name="Picture 6" descr="rice_se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427983" y="1916832"/>
            <a:ext cx="4134611" cy="3100958"/>
          </a:xfrm>
          <a:prstGeom prst="rect">
            <a:avLst/>
          </a:prstGeom>
          <a:noFill/>
          <a:ln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ÖRNEK 3 (BENZERLİK)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b="1" dirty="0" smtClean="0">
                <a:solidFill>
                  <a:schemeClr val="tx2"/>
                </a:solidFill>
              </a:rPr>
              <a:t>Adım adım büyüyen, bölge bazlı yöntem:</a:t>
            </a:r>
          </a:p>
          <a:p>
            <a:pPr>
              <a:buFont typeface="Wingdings" pitchFamily="2" charset="2"/>
              <a:buChar char="ü"/>
            </a:pPr>
            <a:r>
              <a:rPr lang="tr-TR" b="1" dirty="0" smtClean="0"/>
              <a:t> </a:t>
            </a:r>
            <a:r>
              <a:rPr lang="tr-TR" dirty="0" smtClean="0"/>
              <a:t>Tohum pikselden başlanır.</a:t>
            </a:r>
          </a:p>
          <a:p>
            <a:pPr>
              <a:buFont typeface="Wingdings" pitchFamily="2" charset="2"/>
              <a:buChar char="ü"/>
            </a:pPr>
            <a:r>
              <a:rPr lang="tr-TR" b="1" dirty="0" smtClean="0"/>
              <a:t> </a:t>
            </a:r>
            <a:r>
              <a:rPr lang="tr-TR" dirty="0" smtClean="0"/>
              <a:t>O </a:t>
            </a:r>
            <a:r>
              <a:rPr lang="tr-TR" smtClean="0"/>
              <a:t>an bakılan pikselin </a:t>
            </a:r>
            <a:r>
              <a:rPr lang="tr-TR" dirty="0" smtClean="0"/>
              <a:t>komşu piksellerine bakılır.</a:t>
            </a:r>
          </a:p>
          <a:p>
            <a:pPr>
              <a:buFont typeface="Wingdings" pitchFamily="2" charset="2"/>
              <a:buChar char="ü"/>
            </a:pPr>
            <a:r>
              <a:rPr lang="tr-TR" b="1" dirty="0" smtClean="0"/>
              <a:t> </a:t>
            </a:r>
            <a:r>
              <a:rPr lang="tr-TR" dirty="0" smtClean="0"/>
              <a:t>Eşiğin üzerinde olan pikseller seçilir.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 Yeni piksel eklenemeyinceye kadar devam edilir.</a:t>
            </a:r>
          </a:p>
          <a:p>
            <a:pPr>
              <a:buFont typeface="Wingdings" pitchFamily="2" charset="2"/>
              <a:buChar char="ü"/>
            </a:pPr>
            <a:endParaRPr lang="tr-TR" b="1" dirty="0" smtClean="0"/>
          </a:p>
          <a:p>
            <a:pPr>
              <a:buNone/>
            </a:pPr>
            <a:endParaRPr lang="tr-TR" b="1" dirty="0">
              <a:solidFill>
                <a:schemeClr val="tx2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01408" y="6716390"/>
            <a:ext cx="2133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5" name="Picture 5" descr="see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288" y="4941168"/>
            <a:ext cx="1552575" cy="1647825"/>
          </a:xfrm>
          <a:prstGeom prst="rect">
            <a:avLst/>
          </a:prstGeom>
          <a:noFill/>
        </p:spPr>
      </p:pic>
      <p:pic>
        <p:nvPicPr>
          <p:cNvPr id="6" name="Picture 6" descr="see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896" y="4941168"/>
            <a:ext cx="1552575" cy="1647825"/>
          </a:xfrm>
          <a:prstGeom prst="rect">
            <a:avLst/>
          </a:prstGeom>
          <a:noFill/>
        </p:spPr>
      </p:pic>
      <p:pic>
        <p:nvPicPr>
          <p:cNvPr id="7" name="Picture 7" descr="see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7688" y="4941168"/>
            <a:ext cx="1552575" cy="1647825"/>
          </a:xfrm>
          <a:prstGeom prst="rect">
            <a:avLst/>
          </a:prstGeom>
          <a:noFill/>
        </p:spPr>
      </p:pic>
      <p:pic>
        <p:nvPicPr>
          <p:cNvPr id="8" name="Picture 8" descr="seed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888" y="4941168"/>
            <a:ext cx="1552575" cy="1647825"/>
          </a:xfrm>
          <a:prstGeom prst="rect">
            <a:avLst/>
          </a:prstGeom>
          <a:noFill/>
        </p:spPr>
      </p:pic>
      <p:pic>
        <p:nvPicPr>
          <p:cNvPr id="9" name="Picture 10" descr="seed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4941168"/>
            <a:ext cx="1552575" cy="164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SÜREKSİZLİK BELİRLEME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r-TR" dirty="0" smtClean="0"/>
              <a:t>	</a:t>
            </a:r>
            <a:r>
              <a:rPr lang="tr-TR" sz="12800" dirty="0" smtClean="0"/>
              <a:t>3 çeşit süreksizlik belirlenebilir; 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q"/>
            </a:pPr>
            <a:r>
              <a:rPr lang="tr-TR" sz="12800" dirty="0" smtClean="0"/>
              <a:t> Nokta, doğru, sınırlar</a:t>
            </a:r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pPr lvl="1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467544" y="2924944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Belirlemek için kullanılan geleneksel yöntem, maskeleme tekniğidir.</a:t>
            </a:r>
            <a:endParaRPr lang="tr-T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077072"/>
            <a:ext cx="2593975" cy="2478087"/>
          </a:xfrm>
          <a:prstGeom prst="rect">
            <a:avLst/>
          </a:prstGeom>
          <a:noFill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NOKTA BELİRLEME</a:t>
            </a:r>
            <a:endParaRPr lang="tr-T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060848"/>
            <a:ext cx="1872208" cy="1746347"/>
          </a:xfrm>
          <a:prstGeom prst="rect">
            <a:avLst/>
          </a:prstGeom>
          <a:noFill/>
        </p:spPr>
      </p:pic>
      <p:sp>
        <p:nvSpPr>
          <p:cNvPr id="5" name="4 Metin kutusu"/>
          <p:cNvSpPr txBox="1"/>
          <p:nvPr/>
        </p:nvSpPr>
        <p:spPr>
          <a:xfrm>
            <a:off x="683568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Eğer aşağıdaki formül gerçekleşirse, maskenin ortasında bir nokta vardır.</a:t>
            </a:r>
          </a:p>
          <a:p>
            <a:pPr algn="ctr"/>
            <a:r>
              <a:rPr lang="en-US" sz="3200" dirty="0" smtClean="0"/>
              <a:t>|R| </a:t>
            </a:r>
            <a:r>
              <a:rPr lang="en-US" sz="3200" dirty="0" smtClean="0">
                <a:sym typeface="Symbol" pitchFamily="18" charset="2"/>
              </a:rPr>
              <a:t> </a:t>
            </a:r>
            <a:r>
              <a:rPr lang="tr-TR" sz="3200" dirty="0" smtClean="0">
                <a:sym typeface="Symbol" pitchFamily="18" charset="2"/>
              </a:rPr>
              <a:t>T</a:t>
            </a:r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tr-TR" sz="3200" smtClean="0"/>
              <a:t> T, </a:t>
            </a:r>
            <a:r>
              <a:rPr lang="tr-TR" sz="3200" dirty="0" smtClean="0"/>
              <a:t>pozitif tamsayı olan bir eşik değeridir.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tr-TR" sz="3200" dirty="0" smtClean="0"/>
              <a:t> R, maskedeki katsayıların resmin o andaki bölgesindeki piksel değerleriyle çarpımlarının toplamıdır.</a:t>
            </a:r>
            <a:endParaRPr lang="en-US" sz="32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ÖRNEK: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08912" cy="453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 BELİRLEME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625155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tr-TR" dirty="0" smtClean="0"/>
              <a:t>Yatay bir çizgi maskenin ortasından geçtiğinde en yüksek geri dönüşü verecektir.</a:t>
            </a:r>
          </a:p>
          <a:p>
            <a:pPr>
              <a:buClr>
                <a:srgbClr val="FF0000"/>
              </a:buClr>
            </a:pPr>
            <a:r>
              <a:rPr lang="tr-TR" dirty="0" smtClean="0"/>
              <a:t>Diğer yönler için de benzer durumlar söylenebilir.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6696744" cy="1922253"/>
          </a:xfrm>
          <a:prstGeom prst="rect">
            <a:avLst/>
          </a:prstGeom>
          <a:noFill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ÖRNEK: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565143" cy="526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BENZERLİK BELİRLEME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Eşikleme</a:t>
            </a:r>
            <a:r>
              <a:rPr lang="tr-TR" dirty="0" smtClean="0"/>
              <a:t> (</a:t>
            </a:r>
            <a:r>
              <a:rPr lang="tr-TR" dirty="0" err="1" smtClean="0"/>
              <a:t>thresholding</a:t>
            </a:r>
            <a:r>
              <a:rPr lang="tr-TR" dirty="0" smtClean="0"/>
              <a:t>) yöntemiyle resim içindeki birbirine benzeyen bölgeler ayrıştırılabilir.</a:t>
            </a:r>
          </a:p>
          <a:p>
            <a:pPr>
              <a:buNone/>
            </a:pPr>
            <a:r>
              <a:rPr lang="tr-TR" dirty="0" smtClean="0"/>
              <a:t>	    En basit yaklaşım: </a:t>
            </a:r>
          </a:p>
          <a:p>
            <a:pPr>
              <a:buFontTx/>
              <a:buNone/>
            </a:pPr>
            <a:r>
              <a:rPr lang="tr-TR" dirty="0" smtClean="0"/>
              <a:t>			</a:t>
            </a:r>
            <a:r>
              <a:rPr lang="en-US" dirty="0" smtClean="0"/>
              <a:t> </a:t>
            </a:r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&gt; </a:t>
            </a:r>
            <a:r>
              <a:rPr lang="en-US" i="1" dirty="0" smtClean="0"/>
              <a:t>T</a:t>
            </a:r>
            <a:r>
              <a:rPr lang="tr-TR" i="1" dirty="0" smtClean="0"/>
              <a:t> ve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    </a:t>
            </a:r>
            <a:r>
              <a:rPr lang="tr-TR" dirty="0" smtClean="0"/>
              <a:t>	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0 </a:t>
            </a:r>
            <a:r>
              <a:rPr lang="tr-TR" dirty="0" smtClean="0"/>
              <a:t>,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</a:t>
            </a:r>
            <a:r>
              <a:rPr lang="tr-TR" dirty="0" smtClean="0"/>
              <a:t>		yoksa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255</a:t>
            </a:r>
            <a:endParaRPr lang="tr-TR" dirty="0" smtClean="0"/>
          </a:p>
          <a:p>
            <a:pPr>
              <a:buFontTx/>
              <a:buNone/>
            </a:pP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tr-TR" dirty="0" smtClean="0"/>
              <a:t>Bu yaklaşım çok ilkel ve deneme yanıma yöntemine dayandığı için bir çok hata oluşumuna sebep olacaktır.</a:t>
            </a:r>
            <a:endParaRPr lang="tr-TR" dirty="0"/>
          </a:p>
        </p:txBody>
      </p:sp>
      <p:pic>
        <p:nvPicPr>
          <p:cNvPr id="1031" name="Picture 7" descr="C:\Users\user\Desktop\Resim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12976"/>
            <a:ext cx="3456384" cy="3550436"/>
          </a:xfrm>
          <a:prstGeom prst="rect">
            <a:avLst/>
          </a:prstGeom>
          <a:noFill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OTOMATİK EŞİKLEME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tr-TR" dirty="0" smtClean="0"/>
              <a:t>Daha sağlam bir </a:t>
            </a:r>
            <a:r>
              <a:rPr lang="tr-TR" dirty="0" err="1" smtClean="0"/>
              <a:t>segmentasyon</a:t>
            </a:r>
            <a:r>
              <a:rPr lang="tr-TR" dirty="0" smtClean="0"/>
              <a:t> yapmak için, eşik değeri sistem tarafında uygun olan bir noktada ve ya noktalarda seçilmelidir.</a:t>
            </a:r>
          </a:p>
          <a:p>
            <a:pPr>
              <a:buClr>
                <a:srgbClr val="FF0000"/>
              </a:buClr>
            </a:pPr>
            <a:r>
              <a:rPr lang="tr-TR" dirty="0" smtClean="0"/>
              <a:t>Obje, uygulama ve ortam hakkındaki bilgiler kullanılarak eşik otomatik olarak seçilmelidir.</a:t>
            </a:r>
          </a:p>
          <a:p>
            <a:pPr lvl="1">
              <a:buClr>
                <a:srgbClr val="FF0000"/>
              </a:buClr>
            </a:pPr>
            <a:r>
              <a:rPr lang="tr-TR" dirty="0" smtClean="0"/>
              <a:t> Objenin yoğunluğu</a:t>
            </a:r>
          </a:p>
          <a:p>
            <a:pPr lvl="1">
              <a:buClr>
                <a:srgbClr val="FF0000"/>
              </a:buClr>
            </a:pPr>
            <a:r>
              <a:rPr lang="tr-TR" dirty="0" smtClean="0"/>
              <a:t> Objenin büyüklüğü</a:t>
            </a:r>
          </a:p>
          <a:p>
            <a:pPr lvl="1">
              <a:buClr>
                <a:srgbClr val="FF0000"/>
              </a:buClr>
            </a:pPr>
            <a:r>
              <a:rPr lang="tr-TR" dirty="0" smtClean="0"/>
              <a:t> Ayrıştırılmak istenen obje sayısı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İÇERİK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4500" dirty="0" smtClean="0"/>
              <a:t> SEGMENTASYON NEDİR?</a:t>
            </a:r>
          </a:p>
          <a:p>
            <a:pPr>
              <a:buFont typeface="Wingdings" pitchFamily="2" charset="2"/>
              <a:buChar char="Ø"/>
            </a:pPr>
            <a:r>
              <a:rPr lang="tr-TR" sz="4500" dirty="0" smtClean="0"/>
              <a:t> NEDEN YAPILIR?</a:t>
            </a:r>
          </a:p>
          <a:p>
            <a:pPr>
              <a:buFont typeface="Wingdings" pitchFamily="2" charset="2"/>
              <a:buChar char="Ø"/>
            </a:pPr>
            <a:r>
              <a:rPr lang="tr-TR" sz="4500" dirty="0" smtClean="0"/>
              <a:t> NASIL YAPILIR ?</a:t>
            </a:r>
          </a:p>
          <a:p>
            <a:pPr>
              <a:buFont typeface="Wingdings" pitchFamily="2" charset="2"/>
              <a:buChar char="Ø"/>
            </a:pPr>
            <a:r>
              <a:rPr lang="tr-TR" sz="4500" dirty="0" smtClean="0"/>
              <a:t> UYGULAMALARI NELERDİR?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HİSTOGRAM KULLANILARAK AYRIŞTIRMA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Tekdüze tonlara sahip bölgeler </a:t>
            </a:r>
            <a:r>
              <a:rPr lang="tr-TR" dirty="0" err="1" smtClean="0"/>
              <a:t>histogramlarında</a:t>
            </a:r>
            <a:r>
              <a:rPr lang="tr-TR" dirty="0" smtClean="0"/>
              <a:t> yüksek tepeler yaparlar. </a:t>
            </a:r>
          </a:p>
          <a:p>
            <a:r>
              <a:rPr lang="tr-TR" dirty="0" smtClean="0"/>
              <a:t>Genelde yüksek tepeli ve derin vadileri olan </a:t>
            </a:r>
            <a:r>
              <a:rPr lang="tr-TR" dirty="0" err="1" smtClean="0"/>
              <a:t>histogramlarda</a:t>
            </a:r>
            <a:r>
              <a:rPr lang="tr-TR" dirty="0" smtClean="0"/>
              <a:t> bölgeler kolay ayrılır.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2644"/>
          <a:stretch>
            <a:fillRect/>
          </a:stretch>
        </p:blipFill>
        <p:spPr bwMode="auto">
          <a:xfrm>
            <a:off x="1115615" y="3789040"/>
            <a:ext cx="6687399" cy="26642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cxnSp>
        <p:nvCxnSpPr>
          <p:cNvPr id="6" name="5 Düz Ok Bağlayıcısı"/>
          <p:cNvCxnSpPr/>
          <p:nvPr/>
        </p:nvCxnSpPr>
        <p:spPr>
          <a:xfrm rot="5400000">
            <a:off x="5760132" y="5409220"/>
            <a:ext cx="1296144" cy="36004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Metin kutusu"/>
          <p:cNvSpPr txBox="1"/>
          <p:nvPr/>
        </p:nvSpPr>
        <p:spPr>
          <a:xfrm>
            <a:off x="6516216" y="4437112"/>
            <a:ext cx="504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>
                <a:solidFill>
                  <a:srgbClr val="FF0000"/>
                </a:solidFill>
              </a:rPr>
              <a:t>T</a:t>
            </a:r>
            <a:endParaRPr lang="tr-TR" sz="2500" dirty="0">
              <a:solidFill>
                <a:srgbClr val="FF0000"/>
              </a:solidFill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HİSTOGRAM KULLANILARAK AYRIŞTIRMA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Birden fazla eşik olabilir ;</a:t>
            </a:r>
          </a:p>
          <a:p>
            <a:pPr>
              <a:buFontTx/>
              <a:buNone/>
            </a:pPr>
            <a:r>
              <a:rPr lang="tr-TR" dirty="0" smtClean="0"/>
              <a:t>		      Eğer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&lt;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255</a:t>
            </a:r>
          </a:p>
          <a:p>
            <a:pPr>
              <a:buFontTx/>
              <a:buNone/>
            </a:pPr>
            <a:r>
              <a:rPr lang="en-US" dirty="0" smtClean="0"/>
              <a:t>		      </a:t>
            </a:r>
            <a:r>
              <a:rPr lang="tr-TR" dirty="0" smtClean="0"/>
              <a:t>Eğer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&lt;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&lt; </a:t>
            </a:r>
            <a:r>
              <a:rPr lang="en-US" i="1" dirty="0" smtClean="0"/>
              <a:t>T</a:t>
            </a:r>
            <a:r>
              <a:rPr lang="en-US" baseline="-25000" dirty="0" smtClean="0"/>
              <a:t>2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128</a:t>
            </a:r>
          </a:p>
          <a:p>
            <a:pPr>
              <a:buFontTx/>
              <a:buNone/>
            </a:pPr>
            <a:r>
              <a:rPr lang="en-US" dirty="0" smtClean="0"/>
              <a:t>		      </a:t>
            </a:r>
            <a:r>
              <a:rPr lang="tr-TR" dirty="0" smtClean="0"/>
              <a:t>diğer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0</a:t>
            </a:r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933056"/>
            <a:ext cx="7034996" cy="26642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cxnSp>
        <p:nvCxnSpPr>
          <p:cNvPr id="6" name="5 Düz Ok Bağlayıcısı"/>
          <p:cNvCxnSpPr/>
          <p:nvPr/>
        </p:nvCxnSpPr>
        <p:spPr>
          <a:xfrm rot="16200000" flipH="1">
            <a:off x="5292080" y="5733256"/>
            <a:ext cx="936104" cy="21602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 rot="16200000" flipH="1">
            <a:off x="6084168" y="5589240"/>
            <a:ext cx="1152128" cy="28803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5364088" y="4869160"/>
            <a:ext cx="504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solidFill>
                  <a:srgbClr val="00B050"/>
                </a:solidFill>
              </a:rPr>
              <a:t>T</a:t>
            </a:r>
            <a:r>
              <a:rPr lang="en-US" sz="2500" baseline="-25000" dirty="0" smtClean="0">
                <a:solidFill>
                  <a:srgbClr val="00B050"/>
                </a:solidFill>
              </a:rPr>
              <a:t>1</a:t>
            </a:r>
            <a:endParaRPr lang="tr-TR" sz="2500" dirty="0">
              <a:solidFill>
                <a:srgbClr val="00B050"/>
              </a:solidFill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6300192" y="4725144"/>
            <a:ext cx="504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solidFill>
                  <a:srgbClr val="FF0000"/>
                </a:solidFill>
              </a:rPr>
              <a:t>T</a:t>
            </a:r>
            <a:r>
              <a:rPr lang="en-US" sz="2500" baseline="-25000" dirty="0" smtClean="0">
                <a:solidFill>
                  <a:srgbClr val="FF0000"/>
                </a:solidFill>
              </a:rPr>
              <a:t>2</a:t>
            </a:r>
            <a:endParaRPr lang="tr-TR" sz="2500" dirty="0">
              <a:solidFill>
                <a:srgbClr val="FF000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EŞİKLEME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Her zaman işler bu kadar kolay olmuyor. </a:t>
            </a:r>
          </a:p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50642"/>
          <a:stretch>
            <a:fillRect/>
          </a:stretch>
        </p:blipFill>
        <p:spPr bwMode="auto">
          <a:xfrm>
            <a:off x="2555776" y="2348880"/>
            <a:ext cx="3581400" cy="2535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827584" y="5013176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Bazen arka plan ile ayrıştırılmak istenen objenin piksel değerlerinin bazıları ortak olmaktadır. </a:t>
            </a:r>
            <a:endParaRPr lang="tr-TR" sz="3200" dirty="0"/>
          </a:p>
        </p:txBody>
      </p:sp>
      <p:cxnSp>
        <p:nvCxnSpPr>
          <p:cNvPr id="7" name="6 Düz Ok Bağlayıcısı"/>
          <p:cNvCxnSpPr/>
          <p:nvPr/>
        </p:nvCxnSpPr>
        <p:spPr>
          <a:xfrm rot="16200000" flipH="1">
            <a:off x="3635896" y="3140968"/>
            <a:ext cx="1080120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OTSU YÖNTEMİ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Ayrıştırılacak bölgenin </a:t>
            </a:r>
            <a:r>
              <a:rPr lang="tr-TR" dirty="0" err="1" smtClean="0"/>
              <a:t>homojenitesinde</a:t>
            </a:r>
            <a:r>
              <a:rPr lang="tr-TR" dirty="0" smtClean="0"/>
              <a:t> yararlanır. </a:t>
            </a:r>
          </a:p>
          <a:p>
            <a:r>
              <a:rPr lang="tr-TR" dirty="0" smtClean="0"/>
              <a:t> Bölgenin </a:t>
            </a:r>
            <a:r>
              <a:rPr lang="tr-TR" dirty="0" err="1" smtClean="0"/>
              <a:t>varyansına</a:t>
            </a:r>
            <a:r>
              <a:rPr lang="tr-TR" dirty="0" smtClean="0"/>
              <a:t> bakılarak homojenliği belirlenir (düşük </a:t>
            </a:r>
            <a:r>
              <a:rPr lang="tr-TR" dirty="0" err="1" smtClean="0"/>
              <a:t>varyans</a:t>
            </a:r>
            <a:r>
              <a:rPr lang="tr-TR" dirty="0" smtClean="0">
                <a:sym typeface="Wingdings" pitchFamily="2" charset="2"/>
              </a:rPr>
              <a:t>yüksek homojenlik)</a:t>
            </a:r>
          </a:p>
          <a:p>
            <a:r>
              <a:rPr lang="tr-TR" dirty="0" smtClean="0">
                <a:sym typeface="Wingdings" pitchFamily="2" charset="2"/>
              </a:rPr>
              <a:t> Sınıf içi </a:t>
            </a:r>
            <a:r>
              <a:rPr lang="tr-TR" dirty="0" err="1" smtClean="0">
                <a:sym typeface="Wingdings" pitchFamily="2" charset="2"/>
              </a:rPr>
              <a:t>varyansın</a:t>
            </a:r>
            <a:r>
              <a:rPr lang="tr-TR" dirty="0" smtClean="0">
                <a:sym typeface="Wingdings" pitchFamily="2" charset="2"/>
              </a:rPr>
              <a:t> en düşük olduğu noktada eşik değeri seçilir. </a:t>
            </a:r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5307" t="11525" r="7130" b="7803"/>
          <a:stretch>
            <a:fillRect/>
          </a:stretch>
        </p:blipFill>
        <p:spPr bwMode="auto">
          <a:xfrm>
            <a:off x="2411760" y="4797152"/>
            <a:ext cx="4414468" cy="18722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ÖRNEK: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3 İçerik Yer Tutucusu" descr="otsuOri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476672"/>
            <a:ext cx="3888432" cy="2561946"/>
          </a:xfrm>
        </p:spPr>
      </p:pic>
      <p:sp>
        <p:nvSpPr>
          <p:cNvPr id="5" name="4 Metin kutusu"/>
          <p:cNvSpPr txBox="1"/>
          <p:nvPr/>
        </p:nvSpPr>
        <p:spPr>
          <a:xfrm>
            <a:off x="5292080" y="3140968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>
                <a:solidFill>
                  <a:schemeClr val="accent2"/>
                </a:solidFill>
              </a:rPr>
              <a:t>RESİM</a:t>
            </a:r>
            <a:endParaRPr lang="tr-TR" sz="2200" dirty="0">
              <a:solidFill>
                <a:schemeClr val="accent2"/>
              </a:solidFill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2843808" y="3140968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solidFill>
                  <a:schemeClr val="accent2"/>
                </a:solidFill>
              </a:rPr>
              <a:t>HİSTOGRAM</a:t>
            </a:r>
            <a:endParaRPr lang="tr-TR" sz="2200" b="1" dirty="0">
              <a:solidFill>
                <a:schemeClr val="accent2"/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2915816" y="3717032"/>
            <a:ext cx="525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  Eşik değeri = 3 </a:t>
            </a:r>
            <a:endParaRPr lang="tr-TR" sz="2200" dirty="0"/>
          </a:p>
        </p:txBody>
      </p:sp>
      <p:pic>
        <p:nvPicPr>
          <p:cNvPr id="8" name="7 Resim" descr="otsuB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4944"/>
            <a:ext cx="2771800" cy="2176298"/>
          </a:xfrm>
          <a:prstGeom prst="rect">
            <a:avLst/>
          </a:prstGeom>
        </p:spPr>
      </p:pic>
      <p:cxnSp>
        <p:nvCxnSpPr>
          <p:cNvPr id="10" name="9 Düz Ok Bağlayıcısı"/>
          <p:cNvCxnSpPr/>
          <p:nvPr/>
        </p:nvCxnSpPr>
        <p:spPr>
          <a:xfrm rot="10800000">
            <a:off x="2195736" y="3933056"/>
            <a:ext cx="792088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12 Resim" descr="bgExamp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4221088"/>
            <a:ext cx="5876432" cy="2160240"/>
          </a:xfrm>
          <a:prstGeom prst="rect">
            <a:avLst/>
          </a:prstGeom>
        </p:spPr>
      </p:pic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Devam…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3 Resim" descr="otsuF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1" y="1268759"/>
            <a:ext cx="2788607" cy="2016225"/>
          </a:xfrm>
          <a:prstGeom prst="rect">
            <a:avLst/>
          </a:prstGeom>
        </p:spPr>
      </p:pic>
      <p:pic>
        <p:nvPicPr>
          <p:cNvPr id="5" name="4 Resim" descr="fgExampl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052736"/>
            <a:ext cx="5760640" cy="2160240"/>
          </a:xfrm>
          <a:prstGeom prst="rect">
            <a:avLst/>
          </a:prstGeom>
        </p:spPr>
      </p:pic>
      <p:sp>
        <p:nvSpPr>
          <p:cNvPr id="6" name="5 Metin kutusu"/>
          <p:cNvSpPr txBox="1"/>
          <p:nvPr/>
        </p:nvSpPr>
        <p:spPr>
          <a:xfrm>
            <a:off x="1331640" y="3717032"/>
            <a:ext cx="6696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/>
              <a:t>Bir sonraki adım sınıf içi </a:t>
            </a:r>
            <a:r>
              <a:rPr lang="tr-TR" sz="2500" dirty="0" err="1" smtClean="0"/>
              <a:t>varyansı</a:t>
            </a:r>
            <a:r>
              <a:rPr lang="tr-TR" sz="2500" dirty="0" smtClean="0"/>
              <a:t> bulmak.. </a:t>
            </a:r>
            <a:endParaRPr lang="tr-TR" sz="2500" dirty="0"/>
          </a:p>
        </p:txBody>
      </p:sp>
      <p:sp>
        <p:nvSpPr>
          <p:cNvPr id="7" name="6 Aşağı Ok"/>
          <p:cNvSpPr/>
          <p:nvPr/>
        </p:nvSpPr>
        <p:spPr>
          <a:xfrm>
            <a:off x="4139952" y="4221088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7 Resim" descr="sumExamp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5437746"/>
            <a:ext cx="7699049" cy="799566"/>
          </a:xfrm>
          <a:prstGeom prst="rect">
            <a:avLst/>
          </a:prstGeom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Devam…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Diğer eşik değerleri için de aynı işlemler uygulandıktan sonra </a:t>
            </a:r>
            <a:r>
              <a:rPr lang="tr-TR" dirty="0" smtClean="0">
                <a:solidFill>
                  <a:srgbClr val="FF0000"/>
                </a:solidFill>
              </a:rPr>
              <a:t>en düşük </a:t>
            </a:r>
            <a:r>
              <a:rPr lang="tr-TR" dirty="0" smtClean="0"/>
              <a:t>‘sınıf için </a:t>
            </a:r>
            <a:r>
              <a:rPr lang="tr-TR" dirty="0" err="1" smtClean="0"/>
              <a:t>varyans</a:t>
            </a:r>
            <a:r>
              <a:rPr lang="tr-TR" dirty="0" smtClean="0"/>
              <a:t>’ bulunan eşik değeri seçilir. </a:t>
            </a:r>
            <a:endParaRPr lang="tr-TR" dirty="0"/>
          </a:p>
        </p:txBody>
      </p:sp>
      <p:pic>
        <p:nvPicPr>
          <p:cNvPr id="4" name="3 İçerik Yer Tutucusu" descr="otsuOr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3278737" cy="2160240"/>
          </a:xfrm>
          <a:prstGeom prst="rect">
            <a:avLst/>
          </a:prstGeom>
        </p:spPr>
      </p:pic>
      <p:pic>
        <p:nvPicPr>
          <p:cNvPr id="6" name="5 Resim" descr="otsuResul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861048"/>
            <a:ext cx="4199904" cy="1656184"/>
          </a:xfrm>
          <a:prstGeom prst="rect">
            <a:avLst/>
          </a:prstGeom>
        </p:spPr>
      </p:pic>
      <p:sp>
        <p:nvSpPr>
          <p:cNvPr id="7" name="6 Sağ Ok"/>
          <p:cNvSpPr/>
          <p:nvPr/>
        </p:nvSpPr>
        <p:spPr>
          <a:xfrm>
            <a:off x="3923928" y="4581128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2267744" y="5805264"/>
            <a:ext cx="5688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/>
              <a:t>MATLAB Kodu</a:t>
            </a:r>
          </a:p>
          <a:p>
            <a:r>
              <a:rPr lang="tr-TR" sz="2500" dirty="0" smtClean="0"/>
              <a:t>eşik = </a:t>
            </a:r>
            <a:r>
              <a:rPr lang="tr-TR" sz="2500" dirty="0" err="1" smtClean="0"/>
              <a:t>graythresh</a:t>
            </a:r>
            <a:r>
              <a:rPr lang="tr-TR" sz="2500" dirty="0" smtClean="0"/>
              <a:t>(I)</a:t>
            </a:r>
            <a:endParaRPr lang="tr-TR" sz="2500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BUNDAN SONRA NE YAPABİLİRİZ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Chroma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: 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1"/>
            <a:ext cx="4392488" cy="423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5331" y="2276872"/>
            <a:ext cx="434915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648071"/>
          </a:xfrm>
        </p:spPr>
        <p:txBody>
          <a:bodyPr>
            <a:normAutofit fontScale="32500" lnSpcReduction="20000"/>
          </a:bodyPr>
          <a:lstStyle/>
          <a:p>
            <a:r>
              <a:rPr lang="tr-TR" sz="9800" dirty="0" smtClean="0"/>
              <a:t>Etiketleme ( </a:t>
            </a:r>
            <a:r>
              <a:rPr lang="tr-TR" sz="9800" dirty="0" err="1" smtClean="0"/>
              <a:t>labeling</a:t>
            </a:r>
            <a:r>
              <a:rPr lang="tr-TR" sz="9800" dirty="0" smtClean="0"/>
              <a:t> ) ve sayma :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28869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204863"/>
            <a:ext cx="2952328" cy="27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1115616" y="1340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tr-TR" sz="3200" dirty="0" smtClean="0"/>
              <a:t> Bu resimde kaç tane bakteri var ?</a:t>
            </a:r>
            <a:endParaRPr lang="tr-TR" sz="3200" dirty="0"/>
          </a:p>
        </p:txBody>
      </p:sp>
      <p:sp>
        <p:nvSpPr>
          <p:cNvPr id="8" name="7 Sağ Ok"/>
          <p:cNvSpPr/>
          <p:nvPr/>
        </p:nvSpPr>
        <p:spPr>
          <a:xfrm>
            <a:off x="3923928" y="321297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1187624" y="5288340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tr-TR" sz="3200" dirty="0" smtClean="0"/>
              <a:t> Hangi pikseller hangi bölgeye ait ?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tr-TR" sz="3200" dirty="0" smtClean="0"/>
              <a:t> Bölgelerin boyutları ne ?</a:t>
            </a:r>
          </a:p>
          <a:p>
            <a:endParaRPr lang="tr-TR" sz="3200" dirty="0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ETİKETLEME NASIL YAPILIR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tr-TR" dirty="0" smtClean="0"/>
              <a:t>Öncelikle komşu piksel sayısını seçmeliyiz. </a:t>
            </a:r>
          </a:p>
          <a:p>
            <a:pPr lvl="1">
              <a:buClr>
                <a:srgbClr val="FF0000"/>
              </a:buClr>
            </a:pPr>
            <a:r>
              <a:rPr lang="tr-TR" dirty="0" smtClean="0"/>
              <a:t>4’lü komşular</a:t>
            </a:r>
          </a:p>
          <a:p>
            <a:pPr lvl="1">
              <a:buClr>
                <a:srgbClr val="FF0000"/>
              </a:buClr>
            </a:pPr>
            <a:r>
              <a:rPr lang="tr-TR" dirty="0" smtClean="0"/>
              <a:t>8’li komşular 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56992"/>
            <a:ext cx="2592288" cy="243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356992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1331640" y="5877272"/>
            <a:ext cx="2016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>
                <a:solidFill>
                  <a:srgbClr val="FF0000"/>
                </a:solidFill>
              </a:rPr>
              <a:t>4’lü komşu</a:t>
            </a:r>
            <a:endParaRPr lang="tr-TR" sz="2500" dirty="0">
              <a:solidFill>
                <a:srgbClr val="FF0000"/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6084168" y="5877272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>
                <a:solidFill>
                  <a:srgbClr val="FF0000"/>
                </a:solidFill>
              </a:rPr>
              <a:t>8’li komşu</a:t>
            </a:r>
            <a:endParaRPr lang="tr-TR" sz="2500" dirty="0">
              <a:solidFill>
                <a:srgbClr val="FF0000"/>
              </a:solidFill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SEGMENTASYON NEDİR?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/>
              <a:t>Segmentasyon</a:t>
            </a:r>
            <a:r>
              <a:rPr lang="tr-TR" sz="3600" b="1" dirty="0" smtClean="0"/>
              <a:t> resmi </a:t>
            </a:r>
            <a:r>
              <a:rPr lang="tr-TR" sz="3600" b="1" dirty="0" smtClean="0">
                <a:solidFill>
                  <a:schemeClr val="tx2"/>
                </a:solidFill>
              </a:rPr>
              <a:t>bileşen</a:t>
            </a:r>
            <a:r>
              <a:rPr lang="tr-TR" sz="3600" b="1" dirty="0" smtClean="0"/>
              <a:t>, </a:t>
            </a:r>
            <a:r>
              <a:rPr lang="tr-TR" sz="3600" b="1" dirty="0" smtClean="0">
                <a:solidFill>
                  <a:schemeClr val="tx2"/>
                </a:solidFill>
              </a:rPr>
              <a:t>obje</a:t>
            </a:r>
            <a:r>
              <a:rPr lang="tr-TR" sz="3600" b="1" dirty="0" smtClean="0"/>
              <a:t> veya </a:t>
            </a:r>
            <a:r>
              <a:rPr lang="tr-TR" sz="3600" b="1" dirty="0" smtClean="0">
                <a:solidFill>
                  <a:schemeClr val="tx2"/>
                </a:solidFill>
              </a:rPr>
              <a:t>bölgelere</a:t>
            </a:r>
            <a:r>
              <a:rPr lang="tr-TR" sz="3600" b="1" dirty="0" smtClean="0"/>
              <a:t> ayırma işlemine denir. </a:t>
            </a:r>
          </a:p>
        </p:txBody>
      </p:sp>
      <p:sp>
        <p:nvSpPr>
          <p:cNvPr id="6" name="5 Sağ Ok"/>
          <p:cNvSpPr/>
          <p:nvPr/>
        </p:nvSpPr>
        <p:spPr>
          <a:xfrm>
            <a:off x="3571109" y="4116782"/>
            <a:ext cx="1796801" cy="831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12976"/>
            <a:ext cx="7128792" cy="297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ÖRNEK: (4 ‘</a:t>
            </a:r>
            <a:r>
              <a:rPr lang="tr-TR" dirty="0" err="1" smtClean="0">
                <a:solidFill>
                  <a:srgbClr val="FF0000"/>
                </a:solidFill>
              </a:rPr>
              <a:t>lü</a:t>
            </a:r>
            <a:r>
              <a:rPr lang="tr-TR" dirty="0" smtClean="0">
                <a:solidFill>
                  <a:srgbClr val="FF0000"/>
                </a:solidFill>
              </a:rPr>
              <a:t> komşuluk 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tr-TR" dirty="0" smtClean="0"/>
              <a:t> Elimizde bir resim var.</a:t>
            </a:r>
          </a:p>
          <a:p>
            <a:pPr>
              <a:buClr>
                <a:srgbClr val="FF0000"/>
              </a:buClr>
            </a:pPr>
            <a:r>
              <a:rPr lang="tr-TR" dirty="0" smtClean="0"/>
              <a:t> Bütün pikselleri dolaş.</a:t>
            </a:r>
            <a:endParaRPr lang="en-US" i="1" dirty="0" smtClean="0"/>
          </a:p>
          <a:p>
            <a:pPr>
              <a:buClr>
                <a:srgbClr val="FF0000"/>
              </a:buClr>
            </a:pPr>
            <a:r>
              <a:rPr lang="tr-TR" i="1" dirty="0" smtClean="0"/>
              <a:t> </a:t>
            </a:r>
            <a:r>
              <a:rPr lang="tr-TR" dirty="0" smtClean="0"/>
              <a:t>Eğer</a:t>
            </a:r>
            <a:r>
              <a:rPr lang="tr-TR" i="1" dirty="0" smtClean="0"/>
              <a:t>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)=0, </a:t>
            </a:r>
            <a:r>
              <a:rPr lang="tr-TR" i="1" dirty="0" smtClean="0"/>
              <a:t>hiçbir şey yapma</a:t>
            </a:r>
            <a:r>
              <a:rPr lang="en-US" i="1" dirty="0" smtClean="0"/>
              <a:t>.</a:t>
            </a:r>
            <a:endParaRPr lang="tr-TR" i="1" dirty="0" smtClean="0"/>
          </a:p>
          <a:p>
            <a:pPr>
              <a:buClr>
                <a:srgbClr val="FF0000"/>
              </a:buClr>
            </a:pPr>
            <a:r>
              <a:rPr lang="tr-TR" i="1" dirty="0" smtClean="0"/>
              <a:t> </a:t>
            </a:r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)=1</a:t>
            </a:r>
            <a:r>
              <a:rPr lang="tr-TR" i="1" dirty="0" smtClean="0"/>
              <a:t> ise ; 4 durum için uygulama yap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4149080"/>
            <a:ext cx="884070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79512" y="60212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Yeni Etiket oluştur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2339752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Üstteki etiketi al</a:t>
            </a:r>
            <a:endParaRPr lang="tr-TR" b="1" dirty="0"/>
          </a:p>
        </p:txBody>
      </p:sp>
      <p:sp>
        <p:nvSpPr>
          <p:cNvPr id="7" name="6 Metin kutusu"/>
          <p:cNvSpPr txBox="1"/>
          <p:nvPr/>
        </p:nvSpPr>
        <p:spPr>
          <a:xfrm>
            <a:off x="4499992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Soldaki etiketi al</a:t>
            </a:r>
            <a:endParaRPr lang="tr-TR" b="1" dirty="0"/>
          </a:p>
        </p:txBody>
      </p:sp>
      <p:sp>
        <p:nvSpPr>
          <p:cNvPr id="8" name="7 Metin kutusu"/>
          <p:cNvSpPr txBox="1"/>
          <p:nvPr/>
        </p:nvSpPr>
        <p:spPr>
          <a:xfrm>
            <a:off x="6948264" y="60932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Üstteki etiketi al</a:t>
            </a:r>
            <a:endParaRPr lang="tr-TR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908720"/>
            <a:ext cx="2304256" cy="228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Devam..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5512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835696" y="5445224"/>
            <a:ext cx="5760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/>
              <a:t>MATLAB kodu:</a:t>
            </a:r>
          </a:p>
          <a:p>
            <a:r>
              <a:rPr lang="tr-TR" sz="2500" dirty="0" smtClean="0"/>
              <a:t>L = </a:t>
            </a:r>
            <a:r>
              <a:rPr lang="tr-TR" sz="2500" dirty="0" err="1" smtClean="0"/>
              <a:t>bwlabel</a:t>
            </a:r>
            <a:r>
              <a:rPr lang="tr-TR" sz="2500" dirty="0" smtClean="0"/>
              <a:t> (BW,n)</a:t>
            </a:r>
          </a:p>
          <a:p>
            <a:r>
              <a:rPr lang="tr-TR" sz="2500" dirty="0" smtClean="0"/>
              <a:t>n= komşu sayısı ( 4 ve ya 8)</a:t>
            </a:r>
          </a:p>
          <a:p>
            <a:endParaRPr lang="tr-TR" sz="25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KÜÇÜK BÖLGE AYIRMA</a:t>
            </a:r>
            <a:endParaRPr lang="tr-TR" dirty="0"/>
          </a:p>
        </p:txBody>
      </p:sp>
      <p:pic>
        <p:nvPicPr>
          <p:cNvPr id="7170" name="Picture 2" descr="C:\Users\user\Desktop\çizgi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3024336" cy="2980688"/>
          </a:xfrm>
          <a:prstGeom prst="rect">
            <a:avLst/>
          </a:prstGeom>
          <a:noFill/>
        </p:spPr>
      </p:pic>
      <p:sp>
        <p:nvSpPr>
          <p:cNvPr id="7" name="6 Metin kutusu"/>
          <p:cNvSpPr txBox="1"/>
          <p:nvPr/>
        </p:nvSpPr>
        <p:spPr>
          <a:xfrm>
            <a:off x="4211960" y="1700808"/>
            <a:ext cx="46805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tr-TR" sz="2900" dirty="0" smtClean="0"/>
              <a:t>Resmimizde bakteri olmayan fakat bir şekilde etiketlenmiş küçük bölgeler olabilir.</a:t>
            </a:r>
          </a:p>
          <a:p>
            <a:endParaRPr lang="tr-TR" sz="2900" dirty="0" smtClean="0"/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tr-TR" sz="2900" dirty="0" smtClean="0"/>
              <a:t>Etiketlerin boyutlarını hesaplayıp bir eşikten geçirirsek sorunu çözmüş oluruz.</a:t>
            </a:r>
            <a:endParaRPr lang="tr-TR" sz="2900" dirty="0"/>
          </a:p>
        </p:txBody>
      </p:sp>
      <p:cxnSp>
        <p:nvCxnSpPr>
          <p:cNvPr id="9" name="8 Düz Ok Bağlayıcısı"/>
          <p:cNvCxnSpPr/>
          <p:nvPr/>
        </p:nvCxnSpPr>
        <p:spPr>
          <a:xfrm rot="16200000" flipH="1">
            <a:off x="467544" y="2060848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/>
          <p:nvPr/>
        </p:nvCxnSpPr>
        <p:spPr>
          <a:xfrm rot="5400000">
            <a:off x="1655676" y="209685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 rot="5400000" flipH="1" flipV="1">
            <a:off x="2448558" y="4760354"/>
            <a:ext cx="35924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 rot="5400000" flipH="1" flipV="1">
            <a:off x="2808598" y="4832362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/>
          <p:nvPr/>
        </p:nvCxnSpPr>
        <p:spPr>
          <a:xfrm rot="16200000" flipH="1">
            <a:off x="2339752" y="285293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BOŞLUK DOLDURMA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8962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403648" y="48691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BOŞLUKLU MASKE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5220072" y="486916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BOŞLUKLAR DOLDURULMUŞ MASKE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1835696" y="5805264"/>
            <a:ext cx="532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500" dirty="0" smtClean="0"/>
              <a:t>MATLAB KOMUTU</a:t>
            </a:r>
          </a:p>
          <a:p>
            <a:r>
              <a:rPr lang="tr-TR" sz="2500" dirty="0" smtClean="0"/>
              <a:t>I= </a:t>
            </a:r>
            <a:r>
              <a:rPr lang="tr-TR" sz="2500" dirty="0" err="1" smtClean="0"/>
              <a:t>imfill</a:t>
            </a:r>
            <a:r>
              <a:rPr lang="tr-TR" sz="2500" dirty="0" smtClean="0"/>
              <a:t> (BW, ‘</a:t>
            </a:r>
            <a:r>
              <a:rPr lang="tr-TR" sz="2500" dirty="0" err="1" smtClean="0"/>
              <a:t>holes</a:t>
            </a:r>
            <a:r>
              <a:rPr lang="tr-TR" sz="2500" dirty="0" smtClean="0"/>
              <a:t>’ );</a:t>
            </a:r>
            <a:endParaRPr lang="tr-TR" sz="2500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sz="5900" dirty="0" smtClean="0"/>
              <a:t>TEŞEKKÜRLER….</a:t>
            </a:r>
            <a:endParaRPr lang="tr-TR" sz="59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NEDEN PARÇALARA AYIRIYORUZ?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12 Grup"/>
          <p:cNvGrpSpPr/>
          <p:nvPr/>
        </p:nvGrpSpPr>
        <p:grpSpPr>
          <a:xfrm>
            <a:off x="1043608" y="1628800"/>
            <a:ext cx="7272808" cy="3960440"/>
            <a:chOff x="1691680" y="2060848"/>
            <a:chExt cx="6624736" cy="3384376"/>
          </a:xfrm>
        </p:grpSpPr>
        <p:sp>
          <p:nvSpPr>
            <p:cNvPr id="4" name="3 Oval"/>
            <p:cNvSpPr/>
            <p:nvPr/>
          </p:nvSpPr>
          <p:spPr>
            <a:xfrm>
              <a:off x="1691680" y="2060848"/>
              <a:ext cx="1800200" cy="1008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 smtClean="0">
                  <a:solidFill>
                    <a:schemeClr val="tx1"/>
                  </a:solidFill>
                </a:rPr>
                <a:t>RESİM</a:t>
              </a:r>
              <a:endParaRPr lang="tr-TR" sz="2500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1691680" y="4437112"/>
              <a:ext cx="1800200" cy="1008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 smtClean="0">
                  <a:solidFill>
                    <a:schemeClr val="tx1"/>
                  </a:solidFill>
                </a:rPr>
                <a:t>SONUÇ</a:t>
              </a:r>
              <a:endParaRPr lang="tr-TR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5364088" y="4437112"/>
              <a:ext cx="1800200" cy="1008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 smtClean="0">
                  <a:solidFill>
                    <a:schemeClr val="tx1"/>
                  </a:solidFill>
                </a:rPr>
                <a:t>ÖRÜNTÜ</a:t>
              </a:r>
              <a:endParaRPr lang="tr-TR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5364088" y="2060848"/>
              <a:ext cx="1800200" cy="1008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 smtClean="0">
                  <a:solidFill>
                    <a:schemeClr val="tx1"/>
                  </a:solidFill>
                </a:rPr>
                <a:t>OBJE &amp; BÖLGE </a:t>
              </a:r>
              <a:endParaRPr lang="tr-TR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8 Düz Ok Bağlayıcısı"/>
            <p:cNvCxnSpPr>
              <a:stCxn id="4" idx="6"/>
              <a:endCxn id="7" idx="2"/>
            </p:cNvCxnSpPr>
            <p:nvPr/>
          </p:nvCxnSpPr>
          <p:spPr>
            <a:xfrm>
              <a:off x="3491880" y="2564904"/>
              <a:ext cx="1872208" cy="1588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Ok Bağlayıcısı"/>
            <p:cNvCxnSpPr>
              <a:stCxn id="7" idx="4"/>
              <a:endCxn id="6" idx="0"/>
            </p:cNvCxnSpPr>
            <p:nvPr/>
          </p:nvCxnSpPr>
          <p:spPr>
            <a:xfrm rot="5400000">
              <a:off x="5580112" y="3753036"/>
              <a:ext cx="1368152" cy="1588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Ok Bağlayıcısı"/>
            <p:cNvCxnSpPr>
              <a:stCxn id="6" idx="2"/>
              <a:endCxn id="5" idx="6"/>
            </p:cNvCxnSpPr>
            <p:nvPr/>
          </p:nvCxnSpPr>
          <p:spPr>
            <a:xfrm rot="10800000">
              <a:off x="3491880" y="4941168"/>
              <a:ext cx="1872208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Metin kutusu"/>
            <p:cNvSpPr txBox="1"/>
            <p:nvPr/>
          </p:nvSpPr>
          <p:spPr>
            <a:xfrm>
              <a:off x="3419872" y="2132856"/>
              <a:ext cx="2160240" cy="394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SEGMENTASYON</a:t>
              </a:r>
              <a:endParaRPr lang="tr-TR" sz="2100" dirty="0"/>
            </a:p>
          </p:txBody>
        </p:sp>
        <p:sp>
          <p:nvSpPr>
            <p:cNvPr id="25" name="24 Metin kutusu"/>
            <p:cNvSpPr txBox="1"/>
            <p:nvPr/>
          </p:nvSpPr>
          <p:spPr>
            <a:xfrm>
              <a:off x="6516216" y="3501008"/>
              <a:ext cx="1800200" cy="394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TANIMLAMA</a:t>
              </a:r>
              <a:endParaRPr lang="tr-TR" sz="2200" dirty="0"/>
            </a:p>
          </p:txBody>
        </p:sp>
        <p:sp>
          <p:nvSpPr>
            <p:cNvPr id="26" name="25 Metin kutusu"/>
            <p:cNvSpPr txBox="1"/>
            <p:nvPr/>
          </p:nvSpPr>
          <p:spPr>
            <a:xfrm>
              <a:off x="3923928" y="4509120"/>
              <a:ext cx="1440160" cy="394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ANALİZ</a:t>
              </a:r>
              <a:endParaRPr lang="tr-TR" sz="2200" dirty="0"/>
            </a:p>
          </p:txBody>
        </p:sp>
      </p:grp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NEDEN PARÇALARA AYIRIYORUZ?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Oval"/>
          <p:cNvSpPr/>
          <p:nvPr/>
        </p:nvSpPr>
        <p:spPr>
          <a:xfrm>
            <a:off x="5075273" y="4409534"/>
            <a:ext cx="1976307" cy="11797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tx1"/>
                </a:solidFill>
              </a:rPr>
              <a:t>Boyut</a:t>
            </a:r>
          </a:p>
          <a:p>
            <a:pPr algn="ctr"/>
            <a:r>
              <a:rPr lang="tr-TR" sz="2400" dirty="0" smtClean="0">
                <a:solidFill>
                  <a:schemeClr val="tx1"/>
                </a:solidFill>
              </a:rPr>
              <a:t>Şekil..vs</a:t>
            </a:r>
            <a:endParaRPr lang="tr-TR" sz="2200" dirty="0">
              <a:solidFill>
                <a:schemeClr val="tx1"/>
              </a:solidFill>
            </a:endParaRPr>
          </a:p>
        </p:txBody>
      </p:sp>
      <p:cxnSp>
        <p:nvCxnSpPr>
          <p:cNvPr id="9" name="8 Düz Ok Bağlayıcısı"/>
          <p:cNvCxnSpPr/>
          <p:nvPr/>
        </p:nvCxnSpPr>
        <p:spPr>
          <a:xfrm>
            <a:off x="3019915" y="2218653"/>
            <a:ext cx="2055359" cy="1858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>
            <a:endCxn id="6" idx="0"/>
          </p:cNvCxnSpPr>
          <p:nvPr/>
        </p:nvCxnSpPr>
        <p:spPr>
          <a:xfrm rot="5400000">
            <a:off x="5262912" y="3609077"/>
            <a:ext cx="1601029" cy="174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>
            <a:stCxn id="6" idx="2"/>
          </p:cNvCxnSpPr>
          <p:nvPr/>
        </p:nvCxnSpPr>
        <p:spPr>
          <a:xfrm rot="10800000">
            <a:off x="3019915" y="4999387"/>
            <a:ext cx="2055359" cy="185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Metin kutusu"/>
          <p:cNvSpPr txBox="1"/>
          <p:nvPr/>
        </p:nvSpPr>
        <p:spPr>
          <a:xfrm>
            <a:off x="2940862" y="1713065"/>
            <a:ext cx="237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SEGMENTASYON</a:t>
            </a:r>
            <a:endParaRPr lang="tr-TR" sz="2100" dirty="0"/>
          </a:p>
        </p:txBody>
      </p:sp>
      <p:sp>
        <p:nvSpPr>
          <p:cNvPr id="25" name="24 Metin kutusu"/>
          <p:cNvSpPr txBox="1"/>
          <p:nvPr/>
        </p:nvSpPr>
        <p:spPr>
          <a:xfrm>
            <a:off x="6357950" y="3643314"/>
            <a:ext cx="197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TANIMLAMA</a:t>
            </a:r>
            <a:endParaRPr lang="tr-TR" sz="2200" dirty="0"/>
          </a:p>
        </p:txBody>
      </p:sp>
      <p:sp>
        <p:nvSpPr>
          <p:cNvPr id="26" name="25 Metin kutusu"/>
          <p:cNvSpPr txBox="1"/>
          <p:nvPr/>
        </p:nvSpPr>
        <p:spPr>
          <a:xfrm>
            <a:off x="3494228" y="4493799"/>
            <a:ext cx="158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ANALİZ</a:t>
            </a:r>
            <a:endParaRPr lang="tr-TR" sz="2200" dirty="0"/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1026" name="Picture 2" descr="F:\DERSLER\GÖRÜNTÜLEME TEKNİKLERİ\paraodevi\par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736"/>
            <a:ext cx="1643074" cy="2005404"/>
          </a:xfrm>
          <a:prstGeom prst="rect">
            <a:avLst/>
          </a:prstGeom>
          <a:noFill/>
        </p:spPr>
      </p:pic>
      <p:pic>
        <p:nvPicPr>
          <p:cNvPr id="1028" name="Picture 4" descr="C:\Documents and Settings\Administrator\Desktop\untitled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357298"/>
            <a:ext cx="1763051" cy="2071702"/>
          </a:xfrm>
          <a:prstGeom prst="rect">
            <a:avLst/>
          </a:prstGeom>
          <a:noFill/>
        </p:spPr>
      </p:pic>
      <p:pic>
        <p:nvPicPr>
          <p:cNvPr id="1030" name="Picture 6" descr="C:\Documents and Settings\Administrator\Desktop\sadas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929066"/>
            <a:ext cx="1636579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İYİ BİR SEGMENTASYON NASIL OLMALI?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tr-TR" dirty="0" smtClean="0"/>
              <a:t>Bölge belirleme;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tr-TR" dirty="0" smtClean="0"/>
              <a:t>Basit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tr-TR" dirty="0" smtClean="0"/>
              <a:t>İçerisinde boşluklar olmayan</a:t>
            </a:r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5" name="4 Metin kutusu"/>
          <p:cNvSpPr txBox="1"/>
          <p:nvPr/>
        </p:nvSpPr>
        <p:spPr>
          <a:xfrm>
            <a:off x="539552" y="3356992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tr-TR" sz="3200" dirty="0" smtClean="0"/>
              <a:t> Sınırlar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tr-TR" sz="3200" dirty="0" smtClean="0"/>
              <a:t> Basit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tr-TR" sz="3200" dirty="0" smtClean="0"/>
              <a:t> Pürüzsüz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tr-TR" sz="3200" dirty="0" smtClean="0"/>
              <a:t> Doğru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NASIL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Segmentasyon</a:t>
            </a:r>
            <a:r>
              <a:rPr lang="tr-TR" dirty="0" smtClean="0"/>
              <a:t> iki temel yaklaşım üzerine yapılır;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q"/>
            </a:pPr>
            <a:r>
              <a:rPr lang="tr-TR" dirty="0" smtClean="0"/>
              <a:t>	Süreksizlik ve Benzerlik.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Süreksizlik: Piksel değerlerindeki keskin değişikliklerden yararlanarak parçalama.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Benzerlik: Daha önceden belirlenmiş kriterlere göre, benzerlik gösteren bölgelerin resim içinde bölümlendirilmesi.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NASIL?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/>
              <a:t>Eşikleme</a:t>
            </a:r>
            <a:r>
              <a:rPr lang="tr-TR" dirty="0" smtClean="0"/>
              <a:t> Yöntemi (Benzerlik)</a:t>
            </a:r>
          </a:p>
          <a:p>
            <a:pPr lvl="1"/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Renk Bilgisi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Sınır Bazlı Yöntemi (Süreksizlik)</a:t>
            </a:r>
          </a:p>
          <a:p>
            <a:pPr lvl="1"/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Geçişlere bakılır.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Bölge Bazlı Yöntem (Benzerlik)</a:t>
            </a:r>
          </a:p>
          <a:p>
            <a:pPr lvl="1"/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Adım adım büyüyen bölge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Şekil Bazlı Yöntem (Benzerlik)</a:t>
            </a:r>
          </a:p>
          <a:p>
            <a:pPr lvl="1"/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Bilinen şekillerin aranması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 anchor="t">
            <a:normAutofit/>
          </a:bodyPr>
          <a:lstStyle/>
          <a:p>
            <a:pPr algn="l"/>
            <a:r>
              <a:rPr lang="tr-TR" dirty="0" smtClean="0">
                <a:solidFill>
                  <a:srgbClr val="FF0000"/>
                </a:solidFill>
              </a:rPr>
              <a:t>ÖRNEK 1 (SÜREKSİZLİK)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b="1" dirty="0" smtClean="0">
                <a:solidFill>
                  <a:schemeClr val="tx2"/>
                </a:solidFill>
              </a:rPr>
              <a:t>Sınır Bazlı Yöntem</a:t>
            </a:r>
            <a:br>
              <a:rPr lang="tr-TR" b="1" dirty="0" smtClean="0">
                <a:solidFill>
                  <a:schemeClr val="tx2"/>
                </a:solidFill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4 Resim" descr="sobel_ed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564904"/>
            <a:ext cx="8102100" cy="3096344"/>
          </a:xfrm>
          <a:prstGeom prst="rect">
            <a:avLst/>
          </a:prstGeom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691</Words>
  <Application>Microsoft Office PowerPoint</Application>
  <PresentationFormat>Ekran Gösterisi (4:3)</PresentationFormat>
  <Paragraphs>194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Ofis Teması</vt:lpstr>
      <vt:lpstr>BÖLÜTLEME (SEGMENTATION)</vt:lpstr>
      <vt:lpstr>İÇERİK</vt:lpstr>
      <vt:lpstr>SEGMENTASYON NEDİR?</vt:lpstr>
      <vt:lpstr>NEDEN PARÇALARA AYIRIYORUZ?</vt:lpstr>
      <vt:lpstr>NEDEN PARÇALARA AYIRIYORUZ?</vt:lpstr>
      <vt:lpstr>İYİ BİR SEGMENTASYON NASIL OLMALI?</vt:lpstr>
      <vt:lpstr>NASIL ?</vt:lpstr>
      <vt:lpstr>NASIL?</vt:lpstr>
      <vt:lpstr>ÖRNEK 1 (SÜREKSİZLİK) Sınır Bazlı Yöntem </vt:lpstr>
      <vt:lpstr>ÖRNEK 2 ( BENZERLİK)  Eşik Bazlı Yöntem </vt:lpstr>
      <vt:lpstr>ÖRNEK 3 (BENZERLİK)</vt:lpstr>
      <vt:lpstr>SÜREKSİZLİK BELİRLEME</vt:lpstr>
      <vt:lpstr>NOKTA BELİRLEME</vt:lpstr>
      <vt:lpstr>ÖRNEK:</vt:lpstr>
      <vt:lpstr>DOĞRU BELİRLEME</vt:lpstr>
      <vt:lpstr>ÖRNEK:</vt:lpstr>
      <vt:lpstr>BENZERLİK BELİRLEME</vt:lpstr>
      <vt:lpstr>HATALAR</vt:lpstr>
      <vt:lpstr>OTOMATİK EŞİKLEME</vt:lpstr>
      <vt:lpstr>HİSTOGRAM KULLANILARAK AYRIŞTIRMA</vt:lpstr>
      <vt:lpstr>HİSTOGRAM KULLANILARAK AYRIŞTIRMA</vt:lpstr>
      <vt:lpstr>EŞİKLEME</vt:lpstr>
      <vt:lpstr>OTSU YÖNTEMİ</vt:lpstr>
      <vt:lpstr>ÖRNEK:</vt:lpstr>
      <vt:lpstr>Devam…</vt:lpstr>
      <vt:lpstr>Devam…</vt:lpstr>
      <vt:lpstr>BUNDAN SONRA NE YAPABİLİRİZ ?</vt:lpstr>
      <vt:lpstr>Slayt 28</vt:lpstr>
      <vt:lpstr>ETİKETLEME NASIL YAPILIR ?</vt:lpstr>
      <vt:lpstr>ÖRNEK: (4 ‘lü komşuluk )</vt:lpstr>
      <vt:lpstr>Devam..</vt:lpstr>
      <vt:lpstr>KÜÇÜK BÖLGE AYIRMA</vt:lpstr>
      <vt:lpstr>BOŞLUK DOLDURMA</vt:lpstr>
      <vt:lpstr>Slayt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PARÇALARA AYIRMA(SEGMENTATION)</dc:title>
  <dc:creator>user</dc:creator>
  <cp:lastModifiedBy>user</cp:lastModifiedBy>
  <cp:revision>86</cp:revision>
  <dcterms:created xsi:type="dcterms:W3CDTF">2010-12-19T18:44:47Z</dcterms:created>
  <dcterms:modified xsi:type="dcterms:W3CDTF">2011-06-21T21:10:03Z</dcterms:modified>
</cp:coreProperties>
</file>