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4" r:id="rId2"/>
    <p:sldId id="256" r:id="rId3"/>
    <p:sldId id="257" r:id="rId4"/>
    <p:sldId id="285" r:id="rId5"/>
    <p:sldId id="286" r:id="rId6"/>
    <p:sldId id="287" r:id="rId7"/>
    <p:sldId id="288" r:id="rId8"/>
    <p:sldId id="258" r:id="rId9"/>
    <p:sldId id="259" r:id="rId10"/>
    <p:sldId id="289" r:id="rId11"/>
    <p:sldId id="260" r:id="rId12"/>
    <p:sldId id="261" r:id="rId13"/>
    <p:sldId id="262" r:id="rId14"/>
    <p:sldId id="263" r:id="rId15"/>
    <p:sldId id="290" r:id="rId16"/>
    <p:sldId id="291" r:id="rId17"/>
    <p:sldId id="292" r:id="rId18"/>
    <p:sldId id="264" r:id="rId19"/>
    <p:sldId id="265" r:id="rId20"/>
    <p:sldId id="266" r:id="rId21"/>
    <p:sldId id="293" r:id="rId22"/>
    <p:sldId id="267" r:id="rId23"/>
    <p:sldId id="268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2BB7-202A-44F4-89D3-170B6CA6AB0E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0CC88-2288-47FF-8926-387E0499F8B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42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43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45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BBFA-2707-41AC-A0AA-2EE66D2EDFB6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eg"/><Relationship Id="rId4" Type="http://schemas.openxmlformats.org/officeDocument/2006/relationships/image" Target="../media/image5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Şekilbilimsel</a:t>
            </a:r>
            <a:r>
              <a:rPr lang="tr-TR" dirty="0" smtClean="0"/>
              <a:t> Görüntü İşleme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Samsun – 2011 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24115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14500"/>
            <a:ext cx="5867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450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755576" y="404664"/>
            <a:ext cx="741682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Örnek: Kemirme ile Nokta Bulutu Ayrımı/Algılama  </a:t>
            </a:r>
          </a:p>
        </p:txBody>
      </p:sp>
      <p:pic>
        <p:nvPicPr>
          <p:cNvPr id="7" name="6 Resim" descr="mor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196752"/>
            <a:ext cx="4585393" cy="432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755576" y="1700808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Orijinal</a:t>
            </a:r>
          </a:p>
          <a:p>
            <a:pPr algn="ctr"/>
            <a:r>
              <a:rPr lang="tr-TR" dirty="0" smtClean="0"/>
              <a:t>İkili çember</a:t>
            </a:r>
          </a:p>
          <a:p>
            <a:pPr algn="ctr"/>
            <a:r>
              <a:rPr lang="tr-TR" dirty="0" smtClean="0"/>
              <a:t>imgesi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721242" y="3789040"/>
            <a:ext cx="134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21x21 yapıcı</a:t>
            </a:r>
          </a:p>
          <a:p>
            <a:pPr algn="ctr"/>
            <a:r>
              <a:rPr lang="tr-TR" dirty="0" smtClean="0"/>
              <a:t>eleman ile </a:t>
            </a:r>
          </a:p>
          <a:p>
            <a:pPr algn="ctr"/>
            <a:r>
              <a:rPr lang="tr-TR" dirty="0" smtClean="0"/>
              <a:t>kemirme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092279" y="1772816"/>
            <a:ext cx="134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11x11 yapıcı</a:t>
            </a:r>
          </a:p>
          <a:p>
            <a:pPr algn="ctr"/>
            <a:r>
              <a:rPr lang="tr-TR" dirty="0" smtClean="0"/>
              <a:t>eleman ile </a:t>
            </a:r>
          </a:p>
          <a:p>
            <a:pPr algn="ctr"/>
            <a:r>
              <a:rPr lang="tr-TR" dirty="0" smtClean="0"/>
              <a:t>kemirme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7020271" y="3933056"/>
            <a:ext cx="134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27x27 yapıcı</a:t>
            </a:r>
          </a:p>
          <a:p>
            <a:pPr algn="ctr"/>
            <a:r>
              <a:rPr lang="tr-TR" dirty="0" smtClean="0"/>
              <a:t>eleman ile </a:t>
            </a:r>
          </a:p>
          <a:p>
            <a:pPr algn="ctr"/>
            <a:r>
              <a:rPr lang="tr-TR" dirty="0" smtClean="0"/>
              <a:t>kemirme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Teorik Küme Yorumu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971600" y="1340768"/>
            <a:ext cx="212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Obje piksel kümesi </a:t>
            </a:r>
            <a:endParaRPr lang="tr-TR" dirty="0"/>
          </a:p>
        </p:txBody>
      </p:sp>
      <p:pic>
        <p:nvPicPr>
          <p:cNvPr id="8" name="7 Resim" descr="mor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1700808"/>
            <a:ext cx="3060000" cy="612000"/>
          </a:xfrm>
          <a:prstGeom prst="rect">
            <a:avLst/>
          </a:prstGeom>
        </p:spPr>
      </p:pic>
      <p:sp>
        <p:nvSpPr>
          <p:cNvPr id="11" name="10 Metin kutusu"/>
          <p:cNvSpPr txBox="1"/>
          <p:nvPr/>
        </p:nvSpPr>
        <p:spPr>
          <a:xfrm>
            <a:off x="1043608" y="2348880"/>
            <a:ext cx="406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Arka plan: Ön plan kümesinin tümleyeni</a:t>
            </a:r>
            <a:endParaRPr lang="tr-TR" dirty="0"/>
          </a:p>
        </p:txBody>
      </p:sp>
      <p:pic>
        <p:nvPicPr>
          <p:cNvPr id="12" name="11 Resim" descr="mor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776" y="2780928"/>
            <a:ext cx="2721600" cy="432000"/>
          </a:xfrm>
          <a:prstGeom prst="rect">
            <a:avLst/>
          </a:prstGeom>
        </p:spPr>
      </p:pic>
      <p:sp>
        <p:nvSpPr>
          <p:cNvPr id="13" name="12 Metin kutusu"/>
          <p:cNvSpPr txBox="1"/>
          <p:nvPr/>
        </p:nvSpPr>
        <p:spPr>
          <a:xfrm>
            <a:off x="1115616" y="3356992"/>
            <a:ext cx="452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Genleşme </a:t>
            </a:r>
            <a:r>
              <a:rPr lang="tr-TR" dirty="0" err="1" smtClean="0"/>
              <a:t>Minkowski</a:t>
            </a:r>
            <a:r>
              <a:rPr lang="tr-TR" dirty="0" smtClean="0"/>
              <a:t> toplama kümesi (1903)</a:t>
            </a:r>
            <a:endParaRPr lang="tr-TR" dirty="0"/>
          </a:p>
        </p:txBody>
      </p:sp>
      <p:pic>
        <p:nvPicPr>
          <p:cNvPr id="15" name="14 Resim" descr="mor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077072"/>
            <a:ext cx="5794105" cy="1980000"/>
          </a:xfrm>
          <a:prstGeom prst="rect">
            <a:avLst/>
          </a:prstGeom>
        </p:spPr>
      </p:pic>
      <p:sp>
        <p:nvSpPr>
          <p:cNvPr id="16" name="15 Metin kutusu"/>
          <p:cNvSpPr txBox="1"/>
          <p:nvPr/>
        </p:nvSpPr>
        <p:spPr>
          <a:xfrm>
            <a:off x="3275856" y="573325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Vektör                ile         in çevrimi</a:t>
            </a:r>
            <a:endParaRPr lang="tr-TR" dirty="0"/>
          </a:p>
        </p:txBody>
      </p:sp>
      <p:pic>
        <p:nvPicPr>
          <p:cNvPr id="17" name="16 Resim" descr="mor1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9952" y="5733256"/>
            <a:ext cx="675616" cy="360000"/>
          </a:xfrm>
          <a:prstGeom prst="rect">
            <a:avLst/>
          </a:prstGeom>
        </p:spPr>
      </p:pic>
      <p:pic>
        <p:nvPicPr>
          <p:cNvPr id="18" name="17 Resim" descr="mor1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8064" y="5733256"/>
            <a:ext cx="325714" cy="360000"/>
          </a:xfrm>
          <a:prstGeom prst="rect">
            <a:avLst/>
          </a:prstGeom>
        </p:spPr>
      </p:pic>
      <p:sp>
        <p:nvSpPr>
          <p:cNvPr id="19" name="18 Metin kutusu"/>
          <p:cNvSpPr txBox="1"/>
          <p:nvPr/>
        </p:nvSpPr>
        <p:spPr>
          <a:xfrm>
            <a:off x="3491880" y="4149080"/>
            <a:ext cx="23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Değişimli ve çağrışımsal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Teorik Küme Yorumu: Genleşme </a:t>
            </a:r>
          </a:p>
        </p:txBody>
      </p:sp>
      <p:pic>
        <p:nvPicPr>
          <p:cNvPr id="7" name="6 Resim" descr="mor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124744"/>
            <a:ext cx="7948020" cy="50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tr-TR" dirty="0" smtClean="0"/>
              <a:t>MORFOLOJİ (BİÇİM BİLİM), Teorik Küme Yorumu: Kemirme </a:t>
            </a:r>
          </a:p>
        </p:txBody>
      </p:sp>
      <p:pic>
        <p:nvPicPr>
          <p:cNvPr id="7" name="6 Resim" descr="mor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196752"/>
            <a:ext cx="7506207" cy="5040000"/>
          </a:xfrm>
          <a:prstGeom prst="rect">
            <a:avLst/>
          </a:prstGeom>
        </p:spPr>
      </p:pic>
      <p:sp>
        <p:nvSpPr>
          <p:cNvPr id="8" name="7 Dikdörtgen"/>
          <p:cNvSpPr/>
          <p:nvPr/>
        </p:nvSpPr>
        <p:spPr>
          <a:xfrm>
            <a:off x="5652120" y="3861048"/>
            <a:ext cx="2969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Değişimli ve çağrışımsal değil!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5652120" y="5661248"/>
            <a:ext cx="253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C000"/>
                </a:solidFill>
              </a:rPr>
              <a:t>Ters yönde yapıcı eleman</a:t>
            </a:r>
            <a:endParaRPr lang="tr-TR" dirty="0">
              <a:solidFill>
                <a:srgbClr val="FFC000"/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2267744" y="4365104"/>
            <a:ext cx="273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Minkowski</a:t>
            </a:r>
            <a:r>
              <a:rPr lang="tr-TR" dirty="0" smtClean="0"/>
              <a:t> Çıkarma Kümesi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Katlama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A: ikil resim (veya yapı elemanı)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Burada Topla ve Çarp sembolü, mantıksal OR ve AND işlemine denk düşer</a:t>
            </a:r>
          </a:p>
          <a:p>
            <a:r>
              <a:rPr lang="tr-TR" dirty="0" smtClean="0"/>
              <a:t>a[j,k] ve dirac[j,k]: 1 veya 0 değeri alabilir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3116"/>
            <a:ext cx="5467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55739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Dilation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554155"/>
          </a:xfrm>
        </p:spPr>
        <p:txBody>
          <a:bodyPr/>
          <a:lstStyle/>
          <a:p>
            <a:r>
              <a:rPr lang="tr-TR" dirty="0" smtClean="0"/>
              <a:t>De Morgan yasasına göre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629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7791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5072074"/>
            <a:ext cx="5162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Erosion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1768469"/>
          </a:xfrm>
        </p:spPr>
        <p:txBody>
          <a:bodyPr/>
          <a:lstStyle/>
          <a:p>
            <a:r>
              <a:rPr lang="tr-TR" dirty="0" smtClean="0"/>
              <a:t>İkil resimler söz konusuysa erosion/dilation, mantıksal cebirde katlamadır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686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sz="2000" b="1" dirty="0" smtClean="0"/>
              <a:t>Açma </a:t>
            </a:r>
            <a:r>
              <a:rPr lang="tr-TR" sz="2000" b="1" dirty="0" smtClean="0"/>
              <a:t>ve Kapama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1043608" y="1268760"/>
            <a:ext cx="42948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Amaç: Boyutu değiştirmeden düzleştirmek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Filtrelemeyi aç</a:t>
            </a:r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Filtrelemeyi kapat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7 Resim" descr="mor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1772816"/>
            <a:ext cx="3975750" cy="432000"/>
          </a:xfrm>
          <a:prstGeom prst="rect">
            <a:avLst/>
          </a:prstGeom>
        </p:spPr>
      </p:pic>
      <p:pic>
        <p:nvPicPr>
          <p:cNvPr id="11" name="10 Resim" descr="mor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2348880"/>
            <a:ext cx="4454069" cy="432000"/>
          </a:xfrm>
          <a:prstGeom prst="rect">
            <a:avLst/>
          </a:prstGeom>
        </p:spPr>
      </p:pic>
      <p:sp>
        <p:nvSpPr>
          <p:cNvPr id="12" name="11 Metin kutusu"/>
          <p:cNvSpPr txBox="1"/>
          <p:nvPr/>
        </p:nvSpPr>
        <p:spPr>
          <a:xfrm>
            <a:off x="1115616" y="2852936"/>
            <a:ext cx="7080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Açma ve kapama filtreleri yanlılar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Açma filtresi küçük 1 bölgelerini kaldırır.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Kapama filtresi küçük 0 bölgelerini kaldırır.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Yanlı olmak genellikle algılama ve geliştirme için istenir.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Yansız boy koruyucu düzleştiriciler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Açma-kapama ve kapama-açma çifttir , fakat birbirlerinin tersi değillerdir.</a:t>
            </a:r>
            <a:endParaRPr lang="tr-TR" dirty="0"/>
          </a:p>
        </p:txBody>
      </p:sp>
      <p:pic>
        <p:nvPicPr>
          <p:cNvPr id="13" name="12 Resim" descr="mor1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7664" y="4293096"/>
            <a:ext cx="5054400" cy="10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Kapama ile Küçük Delik Çıkarımı </a:t>
            </a:r>
          </a:p>
        </p:txBody>
      </p:sp>
      <p:pic>
        <p:nvPicPr>
          <p:cNvPr id="7" name="6 Resim" descr="mor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1196752"/>
            <a:ext cx="5825625" cy="468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539552" y="2060848"/>
            <a:ext cx="115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Orijinal </a:t>
            </a:r>
          </a:p>
          <a:p>
            <a:pPr algn="ctr"/>
            <a:r>
              <a:rPr lang="tr-TR" dirty="0" smtClean="0"/>
              <a:t>İkili maske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18909" y="4293096"/>
            <a:ext cx="148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Orijinal </a:t>
            </a:r>
          </a:p>
          <a:p>
            <a:pPr algn="ctr"/>
            <a:r>
              <a:rPr lang="tr-TR" dirty="0" smtClean="0"/>
              <a:t>Maskeye göre</a:t>
            </a:r>
          </a:p>
          <a:p>
            <a:pPr algn="ctr"/>
            <a:r>
              <a:rPr lang="tr-TR" smtClean="0"/>
              <a:t>fark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812360" y="1988840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Genleşme</a:t>
            </a:r>
          </a:p>
          <a:p>
            <a:pPr algn="ctr"/>
            <a:r>
              <a:rPr lang="tr-TR" dirty="0" smtClean="0"/>
              <a:t>5x5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7977663" y="4437112"/>
            <a:ext cx="93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Kapama</a:t>
            </a:r>
          </a:p>
          <a:p>
            <a:pPr algn="ctr"/>
            <a:r>
              <a:rPr lang="tr-TR" dirty="0" smtClean="0"/>
              <a:t>5x5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 dirty="0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İkili İmaj İşleme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714348" y="1285860"/>
            <a:ext cx="80579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İkili imajlar yaygın olarak kullanılmakta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Metin ve çizgi grafikleri, doküman görüntü işleme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Görüntü analiz sisteminde genel ara soyutlama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Objenin sınırları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Objenin yeri 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Bazı görüntü özellikleri </a:t>
            </a:r>
            <a:r>
              <a:rPr lang="tr-TR" dirty="0" smtClean="0"/>
              <a:t>varlığı/yokluğu</a:t>
            </a:r>
          </a:p>
          <a:p>
            <a:pPr lvl="2"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Bireysel piksellerin 0 ve 1 olarak temsilleri, uzlaşım: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Ön plan objesi = 1 (beyaz)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Arka plan = 0 (siyah</a:t>
            </a:r>
            <a:r>
              <a:rPr lang="tr-T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Mantıksal fonksiyonlar ile işlem hızlı ve </a:t>
            </a:r>
            <a:r>
              <a:rPr lang="tr-TR" dirty="0" smtClean="0"/>
              <a:t>kolay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Bölgelerin şeklini değiştiren özel sınıf </a:t>
            </a:r>
            <a:r>
              <a:rPr lang="tr-TR" dirty="0" err="1" smtClean="0"/>
              <a:t>shift</a:t>
            </a:r>
            <a:r>
              <a:rPr lang="tr-TR" dirty="0" smtClean="0"/>
              <a:t>-</a:t>
            </a:r>
            <a:r>
              <a:rPr lang="tr-TR" dirty="0" err="1" smtClean="0"/>
              <a:t>invariant</a:t>
            </a:r>
            <a:r>
              <a:rPr lang="tr-TR" dirty="0" smtClean="0"/>
              <a:t> (kayma değişmez) operasyonu:</a:t>
            </a:r>
          </a:p>
          <a:p>
            <a:r>
              <a:rPr lang="tr-TR" dirty="0" smtClean="0"/>
              <a:t>   Morfolojik Görüntü </a:t>
            </a:r>
            <a:r>
              <a:rPr lang="tr-TR" dirty="0" smtClean="0"/>
              <a:t>İşleme</a:t>
            </a:r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Morfolojik görüntü işleme gri düzey görüntülere kadar genişlemiştir.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Morfolojik Kenar Detektörü </a:t>
            </a:r>
          </a:p>
        </p:txBody>
      </p:sp>
      <p:pic>
        <p:nvPicPr>
          <p:cNvPr id="7" name="6 Resim" descr="mor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1052736"/>
            <a:ext cx="6536876" cy="46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özellikleri</a:t>
            </a:r>
            <a:endParaRPr lang="tr-T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50" y="2696369"/>
            <a:ext cx="7429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Çoğunluk Filtresi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971600" y="1124744"/>
            <a:ext cx="22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İkili çoğunluk filtresi </a:t>
            </a:r>
            <a:endParaRPr lang="tr-TR" dirty="0"/>
          </a:p>
        </p:txBody>
      </p:sp>
      <p:pic>
        <p:nvPicPr>
          <p:cNvPr id="8" name="7 Resim" descr="mor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412776"/>
            <a:ext cx="5639797" cy="468000"/>
          </a:xfrm>
          <a:prstGeom prst="rect">
            <a:avLst/>
          </a:prstGeom>
        </p:spPr>
      </p:pic>
      <p:sp>
        <p:nvSpPr>
          <p:cNvPr id="12" name="11 Metin kutusu"/>
          <p:cNvSpPr txBox="1"/>
          <p:nvPr/>
        </p:nvSpPr>
        <p:spPr>
          <a:xfrm>
            <a:off x="971600" y="1916832"/>
            <a:ext cx="7081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Etkiler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Genellikle objeleri küçültmez veya büyültmez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Obje sınırlarını düzleştirir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Küçük yarımadaları, yuvaları, küçük objeleri ve küçük delikleri kaldır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Açma-kapama veya kapama-açmaya göre daha az yanlı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Özçifteşlilik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3" name="12 Resim" descr="mor2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3645024"/>
            <a:ext cx="4788000" cy="468000"/>
          </a:xfrm>
          <a:prstGeom prst="rect">
            <a:avLst/>
          </a:prstGeom>
        </p:spPr>
      </p:pic>
      <p:sp>
        <p:nvSpPr>
          <p:cNvPr id="14" name="13 Metin kutusu"/>
          <p:cNvSpPr txBox="1"/>
          <p:nvPr/>
        </p:nvSpPr>
        <p:spPr>
          <a:xfrm>
            <a:off x="971600" y="4221088"/>
            <a:ext cx="427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Gri düzey ortanca süzgecinin özel durumu </a:t>
            </a:r>
            <a:endParaRPr lang="tr-TR" dirty="0"/>
          </a:p>
        </p:txBody>
      </p:sp>
      <p:pic>
        <p:nvPicPr>
          <p:cNvPr id="15" name="14 Resim" descr="mor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672" y="4653136"/>
            <a:ext cx="5452571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Çoğunluk Filtresi Örnek </a:t>
            </a:r>
          </a:p>
        </p:txBody>
      </p:sp>
      <p:pic>
        <p:nvPicPr>
          <p:cNvPr id="7" name="6 Resim" descr="mor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340768"/>
            <a:ext cx="6222329" cy="5040000"/>
          </a:xfrm>
          <a:prstGeom prst="rect">
            <a:avLst/>
          </a:prstGeom>
        </p:spPr>
      </p:pic>
      <p:sp>
        <p:nvSpPr>
          <p:cNvPr id="11" name="10 Metin kutusu"/>
          <p:cNvSpPr txBox="1"/>
          <p:nvPr/>
        </p:nvSpPr>
        <p:spPr>
          <a:xfrm>
            <a:off x="539552" y="980728"/>
            <a:ext cx="417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%5 “Tuz&amp;Biber” Gürültüsü ile İkili Görüntü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5508104" y="980728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3x3 Çoğunluk Filtresi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5508104" y="3645024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3x3 Çoğunluk Filtresi</a:t>
            </a:r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187624" y="3717032"/>
            <a:ext cx="27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%20 “Tuz&amp;Biber” Gürültüsü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Hit – and – Miss işlemi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786190"/>
            <a:ext cx="8229600" cy="2339973"/>
          </a:xfrm>
        </p:spPr>
        <p:txBody>
          <a:bodyPr/>
          <a:lstStyle/>
          <a:p>
            <a:r>
              <a:rPr lang="tr-TR" dirty="0" smtClean="0"/>
              <a:t>B1 ve B2 yapı elemanı bağsızdır</a:t>
            </a:r>
          </a:p>
          <a:p>
            <a:r>
              <a:rPr lang="tr-TR" dirty="0" smtClean="0"/>
              <a:t>B1 n B2 = 0</a:t>
            </a:r>
          </a:p>
          <a:p>
            <a:r>
              <a:rPr lang="tr-TR" dirty="0" smtClean="0"/>
              <a:t>Ör. B1: template, B2: arkaplan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763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554155"/>
          </a:xfrm>
        </p:spPr>
        <p:txBody>
          <a:bodyPr/>
          <a:lstStyle/>
          <a:p>
            <a:r>
              <a:rPr lang="tr-TR" dirty="0" smtClean="0"/>
              <a:t>Yapı işlevleri simetriktir</a:t>
            </a:r>
          </a:p>
          <a:p>
            <a:r>
              <a:rPr lang="tr-TR" dirty="0" smtClean="0"/>
              <a:t>“-”: önemsiz (don’t care)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591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Örnek: 1: siyah ve 0: beyaz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162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790950"/>
            <a:ext cx="71437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Opening: nesneleri ayırdı</a:t>
            </a:r>
          </a:p>
          <a:p>
            <a:r>
              <a:rPr lang="tr-TR" dirty="0" smtClean="0"/>
              <a:t>Closing: küçük boşlukları doldurdu</a:t>
            </a:r>
          </a:p>
          <a:p>
            <a:r>
              <a:rPr lang="tr-TR" dirty="0" smtClean="0"/>
              <a:t>Her iki işlem nesne kontörlerini yumuşattı</a:t>
            </a:r>
          </a:p>
          <a:p>
            <a:pPr lvl="1"/>
            <a:r>
              <a:rPr lang="tr-TR" dirty="0" smtClean="0"/>
              <a:t>Opening: nesne kontörünün iç tarafından yumuşattı</a:t>
            </a:r>
          </a:p>
          <a:p>
            <a:pPr lvl="1"/>
            <a:r>
              <a:rPr lang="tr-TR" dirty="0" smtClean="0"/>
              <a:t>Closing: nesne kontörünün dışından</a:t>
            </a:r>
          </a:p>
          <a:p>
            <a:r>
              <a:rPr lang="tr-TR" dirty="0" smtClean="0"/>
              <a:t>Hit-and-miss: N4 kontör piksellerini verir</a:t>
            </a:r>
          </a:p>
          <a:p>
            <a:pPr lvl="1"/>
            <a:r>
              <a:rPr lang="tr-TR" dirty="0" smtClean="0"/>
              <a:t>Alternatif yaklaşım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57826"/>
            <a:ext cx="2171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İskelet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Tanım olarak</a:t>
            </a:r>
          </a:p>
          <a:p>
            <a:pPr lvl="1"/>
            <a:r>
              <a:rPr lang="tr-TR" dirty="0" smtClean="0"/>
              <a:t>Bir piksel kalınlığa sahip</a:t>
            </a:r>
          </a:p>
          <a:p>
            <a:pPr lvl="1"/>
            <a:r>
              <a:rPr lang="tr-TR" dirty="0" smtClean="0"/>
              <a:t>Nesnenin ortasından geçen</a:t>
            </a:r>
          </a:p>
          <a:p>
            <a:pPr lvl="1"/>
            <a:r>
              <a:rPr lang="tr-TR" dirty="0" smtClean="0"/>
              <a:t>Nesne topolojisini barındıran çizgidir</a:t>
            </a:r>
          </a:p>
          <a:p>
            <a:r>
              <a:rPr lang="tr-TR" dirty="0" smtClean="0"/>
              <a:t>Her zaman karşılanamayabilir</a:t>
            </a:r>
          </a:p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429132"/>
            <a:ext cx="3495673" cy="19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formül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tr-TR" dirty="0" smtClean="0"/>
              <a:t>Burada K, Sk(A)’nın dolu olmasını sağlayan en büyük k değeridir</a:t>
            </a:r>
          </a:p>
          <a:p>
            <a:r>
              <a:rPr lang="tr-TR" dirty="0" smtClean="0"/>
              <a:t>B: yapı elemanı, genelde dairesel</a:t>
            </a:r>
          </a:p>
          <a:p>
            <a:r>
              <a:rPr lang="tr-TR" dirty="0" smtClean="0"/>
              <a:t>İskelet ise,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877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714884"/>
            <a:ext cx="6343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İkili Morfolojik Operatörler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1259632" y="1412776"/>
            <a:ext cx="21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Pencere operatörü  </a:t>
            </a:r>
            <a:endParaRPr lang="tr-TR" dirty="0"/>
          </a:p>
        </p:txBody>
      </p:sp>
      <p:pic>
        <p:nvPicPr>
          <p:cNvPr id="8" name="7 Resim" descr="mor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1772816"/>
            <a:ext cx="6619875" cy="942975"/>
          </a:xfrm>
          <a:prstGeom prst="rect">
            <a:avLst/>
          </a:prstGeom>
        </p:spPr>
      </p:pic>
      <p:sp>
        <p:nvSpPr>
          <p:cNvPr id="11" name="10 Metin kutusu"/>
          <p:cNvSpPr txBox="1"/>
          <p:nvPr/>
        </p:nvSpPr>
        <p:spPr>
          <a:xfrm>
            <a:off x="7020272" y="2780928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Yapıcı eleman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1331640" y="3356992"/>
            <a:ext cx="253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Örnek yapıcı elemanlar </a:t>
            </a:r>
            <a:endParaRPr lang="tr-TR" dirty="0"/>
          </a:p>
        </p:txBody>
      </p:sp>
      <p:pic>
        <p:nvPicPr>
          <p:cNvPr id="13" name="12 Resim" descr="mo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3356992"/>
            <a:ext cx="532552" cy="396000"/>
          </a:xfrm>
          <a:prstGeom prst="rect">
            <a:avLst/>
          </a:prstGeom>
        </p:spPr>
      </p:pic>
      <p:pic>
        <p:nvPicPr>
          <p:cNvPr id="14" name="13 Resim" descr="mor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712" y="3789040"/>
            <a:ext cx="5462307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Thinning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Alternatif yol, inceltmeyi hit-and-miss ile yapmak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7715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31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115616" y="404664"/>
            <a:ext cx="684076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Tuz&amp;Biber Gürültüsü ile Bozulmuş Görüntü </a:t>
            </a:r>
          </a:p>
        </p:txBody>
      </p:sp>
      <p:pic>
        <p:nvPicPr>
          <p:cNvPr id="7" name="6 Resim" descr="mor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980728"/>
            <a:ext cx="7445854" cy="504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1619672" y="5949280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Orijinal görüntü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436096" y="5949280"/>
            <a:ext cx="267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%5 bit rastgele </a:t>
            </a:r>
            <a:r>
              <a:rPr lang="tr-TR" dirty="0" err="1" smtClean="0"/>
              <a:t>aynalanmış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32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626469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Ortanca Süzgeci İle Gürültü Çıkarımı </a:t>
            </a:r>
          </a:p>
        </p:txBody>
      </p:sp>
      <p:pic>
        <p:nvPicPr>
          <p:cNvPr id="7" name="6 Resim" descr="mor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980728"/>
            <a:ext cx="7110634" cy="468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1835696" y="5661248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3x3 ortanca süzgeci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724128" y="5661248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7x7 ortanca süzgeci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33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259632" y="404664"/>
            <a:ext cx="669674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Gri Düzey İmgeler İçin Morfolojik Filtreler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27584" y="1124744"/>
            <a:ext cx="55394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Gri düzey imge eşik kümesi </a:t>
            </a:r>
          </a:p>
          <a:p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Eşik değeri kümesinden orijinal imgenin yeniden inşası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Çoklu dereceli sinyaller için morfolojik operatör fikri 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Eşik kümelerine ayır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Her eşik kümesine ikili morfolojik operatörü uygula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Eküs</a:t>
            </a:r>
            <a:r>
              <a:rPr lang="tr-TR" dirty="0" smtClean="0"/>
              <a:t> operatörü ile yeniden inşa et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Elde edilen gri düzey operatörleri: düz operatörler </a:t>
            </a:r>
            <a:endParaRPr lang="tr-TR" dirty="0"/>
          </a:p>
        </p:txBody>
      </p:sp>
      <p:pic>
        <p:nvPicPr>
          <p:cNvPr id="8" name="7 Resim" descr="mor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1124744"/>
            <a:ext cx="734400" cy="360000"/>
          </a:xfrm>
          <a:prstGeom prst="rect">
            <a:avLst/>
          </a:prstGeom>
        </p:spPr>
      </p:pic>
      <p:pic>
        <p:nvPicPr>
          <p:cNvPr id="11" name="10 Resim" descr="mor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1484784"/>
            <a:ext cx="5364000" cy="468000"/>
          </a:xfrm>
          <a:prstGeom prst="rect">
            <a:avLst/>
          </a:prstGeom>
        </p:spPr>
      </p:pic>
      <p:pic>
        <p:nvPicPr>
          <p:cNvPr id="12" name="11 Resim" descr="mor3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712" y="2348880"/>
            <a:ext cx="344268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34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Gri Düzey İmgeler İçin Genleşme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99592" y="1196752"/>
            <a:ext cx="50097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Pratikte eşik kümesine belirgin ayrışım gerekmiyor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Düz genleşme operatörü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Ayrık imge ve sonlu pencere için yerel maksimum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Özel durumlarda ikili genleşme operatörü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Genel genleşme operatörü</a:t>
            </a:r>
          </a:p>
          <a:p>
            <a:endParaRPr lang="tr-TR" dirty="0"/>
          </a:p>
        </p:txBody>
      </p:sp>
      <p:pic>
        <p:nvPicPr>
          <p:cNvPr id="8" name="7 Resim" descr="mor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1844824"/>
            <a:ext cx="6189231" cy="540000"/>
          </a:xfrm>
          <a:prstGeom prst="rect">
            <a:avLst/>
          </a:prstGeom>
        </p:spPr>
      </p:pic>
      <p:pic>
        <p:nvPicPr>
          <p:cNvPr id="11" name="10 Resim" descr="mor3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1680" y="3212976"/>
            <a:ext cx="5359527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35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Genleşme İçin Birim Dürtü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99592" y="1268760"/>
            <a:ext cx="77263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Eğer genleşme doğrusal olmayan </a:t>
            </a:r>
            <a:r>
              <a:rPr lang="tr-TR" dirty="0" err="1" smtClean="0"/>
              <a:t>evrişim</a:t>
            </a:r>
            <a:r>
              <a:rPr lang="tr-TR" dirty="0" smtClean="0"/>
              <a:t> ise toplama ile yer değiştiren </a:t>
            </a:r>
            <a:r>
              <a:rPr lang="tr-TR" dirty="0" err="1" smtClean="0"/>
              <a:t>eküs</a:t>
            </a:r>
            <a:r>
              <a:rPr lang="tr-TR" dirty="0" smtClean="0"/>
              <a:t> ve</a:t>
            </a:r>
          </a:p>
          <a:p>
            <a:r>
              <a:rPr lang="tr-TR" dirty="0" smtClean="0"/>
              <a:t>   çarpma ile yer değiştiren toplama ile hangi sinyal birim dürtüye karşılık geliyor?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Usulen: Öyle bir                      bul ki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Cevap: </a:t>
            </a:r>
            <a:endParaRPr lang="tr-TR" dirty="0"/>
          </a:p>
        </p:txBody>
      </p:sp>
      <p:pic>
        <p:nvPicPr>
          <p:cNvPr id="8" name="7 Resim" descr="mor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844824"/>
            <a:ext cx="997527" cy="432000"/>
          </a:xfrm>
          <a:prstGeom prst="rect">
            <a:avLst/>
          </a:prstGeom>
        </p:spPr>
      </p:pic>
      <p:pic>
        <p:nvPicPr>
          <p:cNvPr id="11" name="10 Resim" descr="mor3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2132856"/>
            <a:ext cx="5485395" cy="756000"/>
          </a:xfrm>
          <a:prstGeom prst="rect">
            <a:avLst/>
          </a:prstGeom>
        </p:spPr>
      </p:pic>
      <p:pic>
        <p:nvPicPr>
          <p:cNvPr id="12" name="11 Resim" descr="mor3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1720" y="3284984"/>
            <a:ext cx="4295775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63367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Özel Bir Durum Olarak Düz Genleşme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27584" y="1052736"/>
            <a:ext cx="27302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Öyle bir                     bul ki: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Cevap: 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Genel olarak yazılırsa: </a:t>
            </a:r>
            <a:endParaRPr lang="tr-TR" dirty="0"/>
          </a:p>
        </p:txBody>
      </p:sp>
      <p:pic>
        <p:nvPicPr>
          <p:cNvPr id="8" name="7 Resim" descr="mor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1052736"/>
            <a:ext cx="900000" cy="432000"/>
          </a:xfrm>
          <a:prstGeom prst="rect">
            <a:avLst/>
          </a:prstGeom>
        </p:spPr>
      </p:pic>
      <p:pic>
        <p:nvPicPr>
          <p:cNvPr id="11" name="10 Resim" descr="mor3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592" y="1484784"/>
            <a:ext cx="7740000" cy="720000"/>
          </a:xfrm>
          <a:prstGeom prst="rect">
            <a:avLst/>
          </a:prstGeom>
        </p:spPr>
      </p:pic>
      <p:pic>
        <p:nvPicPr>
          <p:cNvPr id="12" name="11 Resim" descr="mor3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2132856"/>
            <a:ext cx="4137465" cy="1224000"/>
          </a:xfrm>
          <a:prstGeom prst="rect">
            <a:avLst/>
          </a:prstGeom>
        </p:spPr>
      </p:pic>
      <p:pic>
        <p:nvPicPr>
          <p:cNvPr id="13" name="12 Resim" descr="mor3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3645024"/>
            <a:ext cx="617220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37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Gri Düzey İmgeler İçin Kemirme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99592" y="1196752"/>
            <a:ext cx="50465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Düz Kemirme Operatörü</a:t>
            </a:r>
          </a:p>
          <a:p>
            <a:r>
              <a:rPr lang="tr-TR" dirty="0" smtClean="0"/>
              <a:t>  </a:t>
            </a:r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Ayrık imgeler ve sonlu pencere için yerel minimum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Özel durumlar için ikili kemirme operatörü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Genel kemirme operatörü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Çiftli Genleşme</a:t>
            </a:r>
            <a:endParaRPr lang="tr-TR" dirty="0"/>
          </a:p>
        </p:txBody>
      </p:sp>
      <p:pic>
        <p:nvPicPr>
          <p:cNvPr id="8" name="7 Resim" descr="mor4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1484784"/>
            <a:ext cx="6076950" cy="666750"/>
          </a:xfrm>
          <a:prstGeom prst="rect">
            <a:avLst/>
          </a:prstGeom>
        </p:spPr>
      </p:pic>
      <p:pic>
        <p:nvPicPr>
          <p:cNvPr id="11" name="10 Resim" descr="mor4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2852936"/>
            <a:ext cx="7117644" cy="612000"/>
          </a:xfrm>
          <a:prstGeom prst="rect">
            <a:avLst/>
          </a:prstGeom>
        </p:spPr>
      </p:pic>
      <p:pic>
        <p:nvPicPr>
          <p:cNvPr id="12" name="11 Resim" descr="mor4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7584" y="3717032"/>
            <a:ext cx="7731797" cy="13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38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684076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1 Boyutlu Kemirme ve Genleşme Örnekleme </a:t>
            </a:r>
          </a:p>
        </p:txBody>
      </p:sp>
      <p:pic>
        <p:nvPicPr>
          <p:cNvPr id="7" name="6 Resim" descr="mor4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052736"/>
            <a:ext cx="8061732" cy="432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6732240" y="2996952"/>
            <a:ext cx="14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Yapıcı Eleman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39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Örnek İmge </a:t>
            </a:r>
          </a:p>
        </p:txBody>
      </p:sp>
      <p:pic>
        <p:nvPicPr>
          <p:cNvPr id="7" name="6 Resim" descr="mor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836712"/>
            <a:ext cx="7374134" cy="504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2051720" y="177281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Orijinal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6156176" y="5805264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Kemirme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2051720" y="580526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Genleşme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İkil resim A ve B gibi iki nesne içersin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99880"/>
            <a:ext cx="60388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98461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40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971600" y="404664"/>
            <a:ext cx="698477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Değişik Yapıcı Elemanlar İle Düz Genleşme </a:t>
            </a:r>
          </a:p>
        </p:txBody>
      </p:sp>
      <p:pic>
        <p:nvPicPr>
          <p:cNvPr id="7" name="6 Resim" descr="mor4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124744"/>
            <a:ext cx="8743950" cy="48768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1187624" y="299695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Orijinal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3779912" y="2996952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Kare ile genleşme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6588224" y="2996952"/>
            <a:ext cx="21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9 nokta ile genleşme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41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403648" y="404664"/>
            <a:ext cx="655272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Ardı ardına Bağlanmış Genleşmeler </a:t>
            </a:r>
          </a:p>
        </p:txBody>
      </p:sp>
      <p:pic>
        <p:nvPicPr>
          <p:cNvPr id="7" name="6 Resim" descr="mor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124744"/>
            <a:ext cx="6275132" cy="50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42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Ardı ardına Bağlanmış Kemirmeler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99592" y="1124744"/>
            <a:ext cx="642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Ardı ardına bağlanmış kemirmeler tek bir kemirmede toplanabilir.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7 Resim" descr="mor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1772816"/>
            <a:ext cx="6724948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43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tr-TR" dirty="0" smtClean="0"/>
              <a:t>MORFOLOJİ (BİÇİM BİLİM), Hızlı Genleşme ve Kemirme 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827584" y="1052736"/>
            <a:ext cx="79163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Fikir: Ardı ardına küçük ve kolay operatörler ile daha büyük genleşme ve kemirme</a:t>
            </a:r>
          </a:p>
          <a:p>
            <a:r>
              <a:rPr lang="tr-TR" dirty="0" smtClean="0"/>
              <a:t>  operatörleri inşa edin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Örnek: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11x11 penceresi ile ikili kemirme (1 işlem geçişi)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Aynı şekilde 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3x1 penceresi ile 5 kemirme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1x3 penceresi ile 5 kemirme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10 işlem geçişi gerekiyor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Hesaplama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11x11 penceresi ile 1 geçiş: Her piksel için 120 AND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 10 geçiş algoritması: 2x10 = Her piksel için 20 AND</a:t>
            </a:r>
          </a:p>
          <a:p>
            <a:pPr lvl="2">
              <a:buFont typeface="Arial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44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Morfolojik Kenar Detektörü </a:t>
            </a:r>
          </a:p>
        </p:txBody>
      </p:sp>
      <p:pic>
        <p:nvPicPr>
          <p:cNvPr id="7" name="6 Resim" descr="mor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1196752"/>
            <a:ext cx="5715215" cy="504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2483768" y="33569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Orijinal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436096" y="335699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Genleşme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5868144" y="587727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Eşiklenmiş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45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63367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dirty="0" smtClean="0"/>
              <a:t>MORFOLOJİ (BİÇİM BİLİM), Uygulama Örneği: Bozuk para sayımı </a:t>
            </a:r>
          </a:p>
        </p:txBody>
      </p:sp>
      <p:pic>
        <p:nvPicPr>
          <p:cNvPr id="7" name="6 Resim" descr="mor4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052736"/>
            <a:ext cx="8493411" cy="5220000"/>
          </a:xfrm>
          <a:prstGeom prst="rect">
            <a:avLst/>
          </a:prstGeom>
        </p:spPr>
      </p:pic>
      <p:sp>
        <p:nvSpPr>
          <p:cNvPr id="8" name="7 Metin kutusu"/>
          <p:cNvSpPr txBox="1"/>
          <p:nvPr/>
        </p:nvSpPr>
        <p:spPr>
          <a:xfrm>
            <a:off x="1331640" y="306896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Orijinal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4067944" y="306896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Eşiklenmiş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020272" y="3068960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1 bağlantılı</a:t>
            </a:r>
          </a:p>
          <a:p>
            <a:pPr algn="ctr"/>
            <a:r>
              <a:rPr lang="tr-TR" dirty="0" smtClean="0"/>
              <a:t>bileşen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6876256" y="5517232"/>
            <a:ext cx="13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22 bağlantılı </a:t>
            </a:r>
          </a:p>
          <a:p>
            <a:pPr algn="ctr"/>
            <a:r>
              <a:rPr lang="tr-TR" dirty="0" smtClean="0"/>
              <a:t>bileşen</a:t>
            </a:r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3635896" y="5589240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Genleşmeden sonra</a:t>
            </a:r>
          </a:p>
          <a:p>
            <a:pPr algn="ctr"/>
            <a:r>
              <a:rPr lang="tr-TR" dirty="0" err="1" smtClean="0"/>
              <a:t>eşiklenmiş</a:t>
            </a:r>
            <a:endParaRPr lang="tr-TR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1187624" y="558924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Genleşme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 ve </a:t>
            </a:r>
            <a:r>
              <a:rPr lang="tr-TR" dirty="0" err="1" smtClean="0"/>
              <a:t>arkaplan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1056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1775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Kayma</a:t>
            </a:r>
          </a:p>
          <a:p>
            <a:endParaRPr lang="tr-TR" dirty="0"/>
          </a:p>
          <a:p>
            <a:r>
              <a:rPr lang="tr-TR" dirty="0" err="1" smtClean="0"/>
              <a:t>Minkowski</a:t>
            </a:r>
            <a:r>
              <a:rPr lang="tr-TR" dirty="0" smtClean="0"/>
              <a:t> toplama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Minkowski</a:t>
            </a:r>
            <a:r>
              <a:rPr lang="tr-TR" dirty="0" smtClean="0"/>
              <a:t> çıkartma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799"/>
            <a:ext cx="24098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2152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09120"/>
            <a:ext cx="2105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465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Dilation</a:t>
            </a:r>
            <a:r>
              <a:rPr lang="tr-TR" dirty="0" smtClean="0"/>
              <a:t> / </a:t>
            </a:r>
            <a:r>
              <a:rPr lang="tr-TR" dirty="0" err="1" smtClean="0"/>
              <a:t>Erosion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Genleşme/Dilation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Kemirme/Erosion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A: resim ve </a:t>
            </a:r>
          </a:p>
          <a:p>
            <a:r>
              <a:rPr lang="tr-TR" dirty="0" smtClean="0"/>
              <a:t>B: yapı elemanı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8" y="1714488"/>
            <a:ext cx="32004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6" y="3143248"/>
            <a:ext cx="30194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214818"/>
            <a:ext cx="1543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398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sz="2000" b="1" dirty="0" smtClean="0"/>
              <a:t>Genleşme </a:t>
            </a:r>
            <a:endParaRPr lang="tr-TR" b="1" dirty="0" smtClean="0"/>
          </a:p>
        </p:txBody>
      </p:sp>
      <p:sp>
        <p:nvSpPr>
          <p:cNvPr id="7" name="6 Metin kutusu"/>
          <p:cNvSpPr txBox="1"/>
          <p:nvPr/>
        </p:nvSpPr>
        <p:spPr>
          <a:xfrm>
            <a:off x="971600" y="1268760"/>
            <a:ext cx="26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İkili genleşme operatörü </a:t>
            </a:r>
            <a:endParaRPr lang="tr-TR" dirty="0"/>
          </a:p>
        </p:txBody>
      </p:sp>
      <p:pic>
        <p:nvPicPr>
          <p:cNvPr id="8" name="7 Resim" descr="mor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1628800"/>
            <a:ext cx="4404706" cy="468000"/>
          </a:xfrm>
          <a:prstGeom prst="rect">
            <a:avLst/>
          </a:prstGeom>
        </p:spPr>
      </p:pic>
      <p:sp>
        <p:nvSpPr>
          <p:cNvPr id="11" name="10 Metin kutusu"/>
          <p:cNvSpPr txBox="1"/>
          <p:nvPr/>
        </p:nvSpPr>
        <p:spPr>
          <a:xfrm>
            <a:off x="1043608" y="2204864"/>
            <a:ext cx="4033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Etkileri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1 değerli objelerin boyunu genişlet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Objenin sınırlarını düzgünleştir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Delikleri ve boşlukları kapat </a:t>
            </a:r>
            <a:endParaRPr lang="tr-TR" dirty="0"/>
          </a:p>
        </p:txBody>
      </p:sp>
      <p:pic>
        <p:nvPicPr>
          <p:cNvPr id="12" name="11 Resim" descr="mor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3501008"/>
            <a:ext cx="6111111" cy="1800000"/>
          </a:xfrm>
          <a:prstGeom prst="rect">
            <a:avLst/>
          </a:prstGeom>
        </p:spPr>
      </p:pic>
      <p:sp>
        <p:nvSpPr>
          <p:cNvPr id="13" name="12 Metin kutusu"/>
          <p:cNvSpPr txBox="1"/>
          <p:nvPr/>
        </p:nvSpPr>
        <p:spPr>
          <a:xfrm>
            <a:off x="1763688" y="5445224"/>
            <a:ext cx="143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Orijinal resim</a:t>
            </a:r>
          </a:p>
          <a:p>
            <a:pPr algn="ctr"/>
            <a:r>
              <a:rPr lang="tr-TR" dirty="0" smtClean="0"/>
              <a:t>(178x178)</a:t>
            </a:r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3710955" y="5445224"/>
            <a:ext cx="186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3x3 yapıcı eleman</a:t>
            </a:r>
          </a:p>
          <a:p>
            <a:pPr algn="ctr"/>
            <a:r>
              <a:rPr lang="tr-TR" dirty="0" smtClean="0"/>
              <a:t>İle genleşme</a:t>
            </a:r>
            <a:endParaRPr lang="tr-TR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5868143" y="5445224"/>
            <a:ext cx="1861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7x7 yapıcı eleman</a:t>
            </a:r>
          </a:p>
          <a:p>
            <a:pPr algn="ctr"/>
            <a:r>
              <a:rPr lang="tr-TR" dirty="0" smtClean="0"/>
              <a:t>İle genleşme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712968" cy="365125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b="1" dirty="0" err="1" smtClean="0">
                <a:solidFill>
                  <a:schemeClr val="accent1"/>
                </a:solidFill>
              </a:rPr>
              <a:t>Ondokuz</a:t>
            </a:r>
            <a:r>
              <a:rPr lang="tr-TR" b="1" dirty="0" smtClean="0">
                <a:solidFill>
                  <a:schemeClr val="accent1"/>
                </a:solidFill>
              </a:rPr>
              <a:t> Mayıs Üniversitesi, Bilgisayar Mühendisliği Ders Notları                                                    Nurettin ŞENYER</a:t>
            </a:r>
          </a:p>
          <a:p>
            <a:pPr algn="l"/>
            <a:r>
              <a:rPr lang="tr-TR" b="1" dirty="0" smtClean="0">
                <a:solidFill>
                  <a:schemeClr val="accent1"/>
                </a:solidFill>
              </a:rPr>
              <a:t>                 </a:t>
            </a:r>
            <a:r>
              <a:rPr lang="tr-TR" sz="1000" b="1" dirty="0" smtClean="0">
                <a:solidFill>
                  <a:schemeClr val="accent1"/>
                </a:solidFill>
              </a:rPr>
              <a:t>Not: Bu sunumda </a:t>
            </a:r>
            <a:r>
              <a:rPr lang="tr-TR" sz="1000" b="1" dirty="0" err="1" smtClean="0">
                <a:solidFill>
                  <a:schemeClr val="accent1"/>
                </a:solidFill>
              </a:rPr>
              <a:t>Bernd</a:t>
            </a:r>
            <a:r>
              <a:rPr lang="tr-TR" sz="1000" b="1" dirty="0" smtClean="0">
                <a:solidFill>
                  <a:schemeClr val="accent1"/>
                </a:solidFill>
              </a:rPr>
              <a:t> </a:t>
            </a:r>
            <a:r>
              <a:rPr lang="tr-TR" sz="1000" b="1" dirty="0" err="1" smtClean="0">
                <a:solidFill>
                  <a:schemeClr val="accent1"/>
                </a:solidFill>
              </a:rPr>
              <a:t>Girod’un</a:t>
            </a:r>
            <a:r>
              <a:rPr lang="tr-TR" sz="1000" b="1" dirty="0" smtClean="0">
                <a:solidFill>
                  <a:schemeClr val="accent1"/>
                </a:solidFill>
              </a:rPr>
              <a:t> Stanford Üniversitesinde vermekte olduğu Dijital Görüntü İşleme dersi notlarından faydalanılmıştır.  </a:t>
            </a:r>
            <a:endParaRPr lang="tr-TR" sz="1000" b="1" dirty="0">
              <a:solidFill>
                <a:schemeClr val="accent1"/>
              </a:solidFill>
            </a:endParaRPr>
          </a:p>
        </p:txBody>
      </p:sp>
      <p:pic>
        <p:nvPicPr>
          <p:cNvPr id="6" name="5 Resim" descr="omu_logo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309320"/>
            <a:ext cx="476250" cy="47625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cxnSp>
        <p:nvCxnSpPr>
          <p:cNvPr id="9" name="8 Düz Bağlayıcı"/>
          <p:cNvCxnSpPr/>
          <p:nvPr/>
        </p:nvCxnSpPr>
        <p:spPr>
          <a:xfrm>
            <a:off x="899592" y="836712"/>
            <a:ext cx="7200800" cy="0"/>
          </a:xfrm>
          <a:prstGeom prst="line">
            <a:avLst/>
          </a:prstGeom>
          <a:ln w="15875" cap="sq" cmpd="sng"/>
          <a:effectLst>
            <a:outerShdw blurRad="101600" dist="63500" dir="378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etin kutusu"/>
          <p:cNvSpPr txBox="1"/>
          <p:nvPr/>
        </p:nvSpPr>
        <p:spPr>
          <a:xfrm>
            <a:off x="1547664" y="404664"/>
            <a:ext cx="590465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tr-TR" sz="2000" b="1" dirty="0" smtClean="0"/>
              <a:t>Kemirme </a:t>
            </a:r>
            <a:endParaRPr lang="tr-TR" b="1" dirty="0" smtClean="0"/>
          </a:p>
        </p:txBody>
      </p:sp>
      <p:sp>
        <p:nvSpPr>
          <p:cNvPr id="7" name="6 Metin kutusu"/>
          <p:cNvSpPr txBox="1"/>
          <p:nvPr/>
        </p:nvSpPr>
        <p:spPr>
          <a:xfrm>
            <a:off x="971600" y="1268760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İkili kemirme operatörü </a:t>
            </a:r>
            <a:endParaRPr lang="tr-TR" dirty="0"/>
          </a:p>
        </p:txBody>
      </p:sp>
      <p:pic>
        <p:nvPicPr>
          <p:cNvPr id="8" name="7 Resim" descr="mor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628800"/>
            <a:ext cx="6410325" cy="657225"/>
          </a:xfrm>
          <a:prstGeom prst="rect">
            <a:avLst/>
          </a:prstGeom>
        </p:spPr>
      </p:pic>
      <p:sp>
        <p:nvSpPr>
          <p:cNvPr id="11" name="10 Metin kutusu"/>
          <p:cNvSpPr txBox="1"/>
          <p:nvPr/>
        </p:nvSpPr>
        <p:spPr>
          <a:xfrm>
            <a:off x="1043608" y="2276872"/>
            <a:ext cx="5275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Etkileri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1 değerli objelerin boyunu küçült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Objenin sınırlarını düzgünleştir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Yarımadaları, parmakları ve küçük objeleri kaldır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Genleşme ile ilişkisi 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Çifteşlik</a:t>
            </a:r>
            <a:r>
              <a:rPr lang="tr-TR" dirty="0" smtClean="0"/>
              <a:t>: Kemirme, arka planın genleşmesidir</a:t>
            </a:r>
            <a:endParaRPr lang="tr-TR" dirty="0"/>
          </a:p>
        </p:txBody>
      </p:sp>
      <p:pic>
        <p:nvPicPr>
          <p:cNvPr id="12" name="11 Resim" descr="mor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4005064"/>
            <a:ext cx="4534521" cy="1080000"/>
          </a:xfrm>
          <a:prstGeom prst="rect">
            <a:avLst/>
          </a:prstGeom>
        </p:spPr>
      </p:pic>
      <p:sp>
        <p:nvSpPr>
          <p:cNvPr id="13" name="12 Metin kutusu"/>
          <p:cNvSpPr txBox="1"/>
          <p:nvPr/>
        </p:nvSpPr>
        <p:spPr>
          <a:xfrm>
            <a:off x="1475656" y="5085184"/>
            <a:ext cx="425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Fakat kemirme genleşmenin tersi değildir. </a:t>
            </a:r>
            <a:endParaRPr lang="tr-TR" dirty="0"/>
          </a:p>
        </p:txBody>
      </p:sp>
      <p:pic>
        <p:nvPicPr>
          <p:cNvPr id="14" name="13 Resim" descr="mor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5445224"/>
            <a:ext cx="3910345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1994</Words>
  <Application>Microsoft Office PowerPoint</Application>
  <PresentationFormat>Ekran Gösterisi (4:3)</PresentationFormat>
  <Paragraphs>374</Paragraphs>
  <Slides>45</Slides>
  <Notes>28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46" baseType="lpstr">
      <vt:lpstr>Ofis Teması</vt:lpstr>
      <vt:lpstr>Şekilbilimsel Görüntü İşleme</vt:lpstr>
      <vt:lpstr>Slayt 2</vt:lpstr>
      <vt:lpstr>Slayt 3</vt:lpstr>
      <vt:lpstr>Slayt 4</vt:lpstr>
      <vt:lpstr>Tanım </vt:lpstr>
      <vt:lpstr>İşlemler</vt:lpstr>
      <vt:lpstr>Dilation / Erosion</vt:lpstr>
      <vt:lpstr>Slayt 8</vt:lpstr>
      <vt:lpstr>Slayt 9</vt:lpstr>
      <vt:lpstr>özellikler</vt:lpstr>
      <vt:lpstr>Slayt 11</vt:lpstr>
      <vt:lpstr>Slayt 12</vt:lpstr>
      <vt:lpstr>Slayt 13</vt:lpstr>
      <vt:lpstr>Slayt 14</vt:lpstr>
      <vt:lpstr>Mantıksal Katlama</vt:lpstr>
      <vt:lpstr>Dilation</vt:lpstr>
      <vt:lpstr>Erosion</vt:lpstr>
      <vt:lpstr>Slayt 18</vt:lpstr>
      <vt:lpstr>Slayt 19</vt:lpstr>
      <vt:lpstr>Slayt 20</vt:lpstr>
      <vt:lpstr>özellikleri</vt:lpstr>
      <vt:lpstr>Slayt 22</vt:lpstr>
      <vt:lpstr>Slayt 23</vt:lpstr>
      <vt:lpstr>Hit – and – Miss işlemi</vt:lpstr>
      <vt:lpstr>Örnek</vt:lpstr>
      <vt:lpstr>Örnek: 1: siyah ve 0: beyaz</vt:lpstr>
      <vt:lpstr>örnek</vt:lpstr>
      <vt:lpstr>İskelet</vt:lpstr>
      <vt:lpstr>formül</vt:lpstr>
      <vt:lpstr>Thinning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  <vt:lpstr>Slayt 40</vt:lpstr>
      <vt:lpstr>Slayt 41</vt:lpstr>
      <vt:lpstr>Slayt 42</vt:lpstr>
      <vt:lpstr>Slayt 43</vt:lpstr>
      <vt:lpstr>Slayt 44</vt:lpstr>
      <vt:lpstr>Slayt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ZUBEYIR</dc:creator>
  <cp:lastModifiedBy>PERFECT</cp:lastModifiedBy>
  <cp:revision>89</cp:revision>
  <dcterms:created xsi:type="dcterms:W3CDTF">2011-11-02T10:05:16Z</dcterms:created>
  <dcterms:modified xsi:type="dcterms:W3CDTF">2011-11-11T11:03:08Z</dcterms:modified>
</cp:coreProperties>
</file>