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86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63" r:id="rId15"/>
    <p:sldId id="264" r:id="rId16"/>
    <p:sldId id="287" r:id="rId17"/>
    <p:sldId id="288" r:id="rId18"/>
    <p:sldId id="289" r:id="rId19"/>
    <p:sldId id="290" r:id="rId20"/>
    <p:sldId id="29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390C-5A16-4420-919E-57CF7ABE04C1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27E2-0B50-4077-B462-230C50C90A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35816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Eşikleme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Samsun – 2011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73273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1438"/>
            <a:ext cx="5791200" cy="67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6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File:Pavlovsk Railing of bridge Yellow palace W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334" y="1628800"/>
            <a:ext cx="4163618" cy="281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Pavlovsk Railing of bridge Yellow palace Winter bw thresh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1695" y="1628800"/>
            <a:ext cx="4163616" cy="281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027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895" y="692696"/>
            <a:ext cx="3648075" cy="293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8301" y="692696"/>
            <a:ext cx="3648075" cy="293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3648075" cy="293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15444"/>
            <a:ext cx="3648075" cy="293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4586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425"/>
          <a:stretch>
            <a:fillRect/>
          </a:stretch>
        </p:blipFill>
        <p:spPr bwMode="auto">
          <a:xfrm>
            <a:off x="2107448" y="1630328"/>
            <a:ext cx="4929103" cy="446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94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9834" b="50543"/>
          <a:stretch>
            <a:fillRect/>
          </a:stretch>
        </p:blipFill>
        <p:spPr bwMode="auto">
          <a:xfrm>
            <a:off x="248444" y="1718469"/>
            <a:ext cx="2868613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23" t="49657" r="39417"/>
          <a:stretch>
            <a:fillRect/>
          </a:stretch>
        </p:blipFill>
        <p:spPr bwMode="auto">
          <a:xfrm>
            <a:off x="5969794" y="1688307"/>
            <a:ext cx="2925763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166" t="16899" r="20047" b="50543"/>
          <a:stretch>
            <a:fillRect/>
          </a:stretch>
        </p:blipFill>
        <p:spPr bwMode="auto">
          <a:xfrm>
            <a:off x="3115469" y="2304257"/>
            <a:ext cx="2841625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6617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Eşikleme</a:t>
            </a:r>
            <a:r>
              <a:rPr lang="tr-TR" dirty="0" smtClean="0"/>
              <a:t> aralığı</a:t>
            </a:r>
            <a:endParaRPr lang="tr-TR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9030"/>
          <a:stretch>
            <a:fillRect/>
          </a:stretch>
        </p:blipFill>
        <p:spPr bwMode="auto">
          <a:xfrm>
            <a:off x="2053371" y="3003612"/>
            <a:ext cx="5037257" cy="1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945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Eşiklemede hata olasılığı</a:t>
            </a:r>
            <a:endParaRPr lang="tr-TR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9650" y="2020094"/>
            <a:ext cx="71247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Eniyi eğiticili eşikleme</a:t>
            </a:r>
            <a:endParaRPr lang="tr-TR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6629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14" name="13 Metin kutusu"/>
          <p:cNvSpPr txBox="1"/>
          <p:nvPr/>
        </p:nvSpPr>
        <p:spPr>
          <a:xfrm>
            <a:off x="500034" y="507207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Uydurulan gauss ların kesişimi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Eğiticisiz eşikleme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tr-TR" sz="2800" b="1" dirty="0" smtClean="0"/>
              <a:t>Fikir</a:t>
            </a:r>
            <a:r>
              <a:rPr lang="tr-TR" sz="2800" dirty="0" smtClean="0"/>
              <a:t>: ön- ve arka-plan için sınıf-içi varyansı minimum edecek T’yi bul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Ya da sınıflar arası maksimize eden T’yi bul</a:t>
            </a:r>
          </a:p>
          <a:p>
            <a:pPr>
              <a:buNone/>
            </a:pPr>
            <a:endParaRPr lang="tr-TR" sz="2800" dirty="0" smtClean="0"/>
          </a:p>
          <a:p>
            <a:endParaRPr lang="tr-T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09797"/>
            <a:ext cx="53244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757634"/>
            <a:ext cx="78676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Eğiticisiz eşikleme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Algoritma</a:t>
            </a:r>
            <a:r>
              <a:rPr lang="tr-TR" dirty="0" smtClean="0"/>
              <a:t>: maksimize edecek T’yi ara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Karmaşıklığı düşük özyineli versiyonu: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357430"/>
            <a:ext cx="47148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857628"/>
            <a:ext cx="3429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Eşikleme, en </a:t>
            </a:r>
            <a:r>
              <a:rPr lang="tr-TR" dirty="0" smtClean="0"/>
              <a:t>basit bölütleme yöntemidir</a:t>
            </a:r>
          </a:p>
          <a:p>
            <a:r>
              <a:rPr lang="tr-TR" dirty="0" smtClean="0"/>
              <a:t>Gri ölçekli resimden BW elde edilir</a:t>
            </a:r>
          </a:p>
          <a:p>
            <a:r>
              <a:rPr lang="tr-TR" dirty="0" smtClean="0"/>
              <a:t>Resmi nesne ve </a:t>
            </a:r>
            <a:r>
              <a:rPr lang="tr-TR" dirty="0" err="1" smtClean="0"/>
              <a:t>arkaplan</a:t>
            </a:r>
            <a:r>
              <a:rPr lang="tr-TR" dirty="0" smtClean="0"/>
              <a:t> olarak ikiye böl</a:t>
            </a:r>
          </a:p>
          <a:p>
            <a:r>
              <a:rPr lang="tr-TR" dirty="0" smtClean="0"/>
              <a:t>Sınır değere eşik denir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73703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Eğiticisiz eşikleme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7225" y="1634331"/>
            <a:ext cx="78295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Adaptive</a:t>
            </a:r>
            <a:r>
              <a:rPr lang="tr-TR" dirty="0" smtClean="0"/>
              <a:t> </a:t>
            </a:r>
            <a:r>
              <a:rPr lang="tr-TR" dirty="0" err="1" smtClean="0"/>
              <a:t>eşikleme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İşler her zaman bu kadar kolay değildir</a:t>
            </a:r>
          </a:p>
          <a:p>
            <a:pPr lvl="1"/>
            <a:r>
              <a:rPr lang="tr-TR" dirty="0" smtClean="0"/>
              <a:t>Farklı gri seviyelere sahip çok sayıda nesne olabilir</a:t>
            </a:r>
          </a:p>
          <a:p>
            <a:pPr lvl="1"/>
            <a:r>
              <a:rPr lang="tr-TR" dirty="0" err="1" smtClean="0"/>
              <a:t>Arkaplanın</a:t>
            </a:r>
            <a:r>
              <a:rPr lang="tr-TR" dirty="0" smtClean="0"/>
              <a:t> gri seviyesi değişkenlik gösterir</a:t>
            </a:r>
          </a:p>
          <a:p>
            <a:pPr lvl="1"/>
            <a:r>
              <a:rPr lang="tr-TR" dirty="0" smtClean="0"/>
              <a:t>Resim gürültü içerebilir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44005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388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9813" y="728663"/>
            <a:ext cx="45243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2182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66688"/>
            <a:ext cx="5248275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853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33388"/>
            <a:ext cx="4610100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7703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3613" y="381000"/>
            <a:ext cx="467677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8982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Gürültülü durum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Gürültü varsa önce onu gider</a:t>
            </a:r>
          </a:p>
          <a:p>
            <a:pPr lvl="1"/>
            <a:r>
              <a:rPr lang="tr-TR" dirty="0" smtClean="0"/>
              <a:t>Görüntüyü filtrele/</a:t>
            </a:r>
            <a:r>
              <a:rPr lang="tr-TR" dirty="0" err="1" smtClean="0"/>
              <a:t>smooth</a:t>
            </a:r>
            <a:r>
              <a:rPr lang="tr-TR" dirty="0" smtClean="0"/>
              <a:t> et</a:t>
            </a:r>
          </a:p>
          <a:p>
            <a:pPr lvl="1"/>
            <a:r>
              <a:rPr lang="tr-TR" dirty="0" err="1" smtClean="0"/>
              <a:t>Histogramı</a:t>
            </a:r>
            <a:r>
              <a:rPr lang="tr-TR" dirty="0" smtClean="0"/>
              <a:t> değil</a:t>
            </a:r>
          </a:p>
          <a:p>
            <a:r>
              <a:rPr lang="tr-TR" dirty="0" smtClean="0"/>
              <a:t>Ardından </a:t>
            </a:r>
            <a:r>
              <a:rPr lang="tr-TR" dirty="0" err="1" smtClean="0"/>
              <a:t>eşikleme</a:t>
            </a:r>
            <a:r>
              <a:rPr lang="tr-TR" dirty="0" smtClean="0"/>
              <a:t> yap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97152"/>
            <a:ext cx="35052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35252"/>
            <a:ext cx="34290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831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0362" y="2324894"/>
            <a:ext cx="33432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2326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858169"/>
            <a:ext cx="49530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28621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Kenar tabanlı </a:t>
            </a:r>
            <a:r>
              <a:rPr lang="tr-TR" dirty="0" err="1" smtClean="0"/>
              <a:t>eşikleme</a:t>
            </a:r>
            <a:endParaRPr lang="tr-TR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415381"/>
            <a:ext cx="45910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326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Gri-seviye eşikleme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76676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101725" y="5143500"/>
          <a:ext cx="5443538" cy="1498600"/>
        </p:xfrm>
        <a:graphic>
          <a:graphicData uri="http://schemas.openxmlformats.org/presentationml/2006/ole">
            <p:oleObj spid="_x0000_s17410" name="Denklem" r:id="rId4" imgW="1650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5032" y="1600200"/>
            <a:ext cx="431393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1937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Region</a:t>
            </a:r>
            <a:r>
              <a:rPr lang="tr-TR" dirty="0" smtClean="0"/>
              <a:t> </a:t>
            </a:r>
            <a:r>
              <a:rPr lang="tr-TR" dirty="0" err="1" smtClean="0"/>
              <a:t>growing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Tanım</a:t>
            </a:r>
          </a:p>
          <a:p>
            <a:pPr lvl="1"/>
            <a:r>
              <a:rPr lang="tr-TR" dirty="0" smtClean="0"/>
              <a:t>S: bölge içi pikselleri</a:t>
            </a:r>
          </a:p>
          <a:p>
            <a:pPr lvl="1"/>
            <a:r>
              <a:rPr lang="tr-TR" dirty="0" smtClean="0"/>
              <a:t>Q: kontrol edilecek pikseller kuyruğu</a:t>
            </a:r>
          </a:p>
          <a:p>
            <a:r>
              <a:rPr lang="tr-TR" dirty="0" smtClean="0"/>
              <a:t>Algoritma </a:t>
            </a:r>
          </a:p>
          <a:p>
            <a:pPr lvl="1"/>
            <a:r>
              <a:rPr lang="tr-TR" dirty="0" smtClean="0"/>
              <a:t>S=0; Q = {(x0,y0)}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err="1" smtClean="0"/>
              <a:t>Q’dan</a:t>
            </a:r>
            <a:r>
              <a:rPr lang="tr-TR" dirty="0" smtClean="0"/>
              <a:t> P piksellerini çıkart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P’yi S’ye ekle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P’nin P^ komşuluğundakilerin her birisi için</a:t>
            </a:r>
          </a:p>
          <a:p>
            <a:pPr marL="1371600" lvl="2" indent="-514350"/>
            <a:r>
              <a:rPr lang="tr-TR" dirty="0" smtClean="0"/>
              <a:t>S’nin elemanı olmayan ve P’ye </a:t>
            </a:r>
            <a:r>
              <a:rPr lang="tr-TR" b="1" dirty="0" smtClean="0"/>
              <a:t>benzeyen</a:t>
            </a:r>
            <a:r>
              <a:rPr lang="tr-TR" dirty="0" smtClean="0"/>
              <a:t> P^ </a:t>
            </a:r>
            <a:r>
              <a:rPr lang="tr-TR" dirty="0" err="1" smtClean="0"/>
              <a:t>leri</a:t>
            </a:r>
            <a:r>
              <a:rPr lang="tr-TR" dirty="0" smtClean="0"/>
              <a:t> </a:t>
            </a:r>
            <a:r>
              <a:rPr lang="tr-TR" dirty="0" err="1" smtClean="0"/>
              <a:t>Q’ya</a:t>
            </a:r>
            <a:r>
              <a:rPr lang="tr-TR" dirty="0" smtClean="0"/>
              <a:t> ekle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Q boşalıncaya kadar devam 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926532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0808"/>
            <a:ext cx="39433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4984"/>
            <a:ext cx="40386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5234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4035" y="3645024"/>
            <a:ext cx="5824469" cy="31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716016" y="274638"/>
            <a:ext cx="3970784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Benzerlik ölçüsü?</a:t>
            </a:r>
            <a:endParaRPr lang="tr-T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16632"/>
            <a:ext cx="470768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4543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Karşılaştırma </a:t>
            </a:r>
            <a:endParaRPr lang="tr-TR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4680520" cy="656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4007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Mavi perde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35</a:t>
            </a:fld>
            <a:endParaRPr lang="tr-T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2296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857224" y="1357298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Renge bölütleme daha gürbüzdür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Mavi perde önünde çekim yap</a:t>
            </a:r>
            <a:endParaRPr lang="tr-T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Yumuşak chroma keying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36</a:t>
            </a:fld>
            <a:endParaRPr lang="tr-TR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650" y="1805781"/>
            <a:ext cx="7886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Çok boyutlu MAP (Max.Post.)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5114932" cy="452596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Elle, eğitim kümesinde kategorileri etiketle</a:t>
            </a:r>
          </a:p>
          <a:p>
            <a:r>
              <a:rPr lang="tr-TR" dirty="0" smtClean="0"/>
              <a:t>Dar bölgelere sahip n-boyutlu uzayı bölümle</a:t>
            </a:r>
          </a:p>
          <a:p>
            <a:r>
              <a:rPr lang="tr-TR" dirty="0" smtClean="0"/>
              <a:t>Her bir bölge ve eğitim kümesindeki her bir sınıf için görünme sıklığını hesapla</a:t>
            </a:r>
          </a:p>
          <a:p>
            <a:r>
              <a:rPr lang="tr-TR" dirty="0" smtClean="0"/>
              <a:t>Test verisi için bölgeyi belirle, daha olası olduğu kategoriyi/sınıfı algıla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37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643050"/>
            <a:ext cx="38671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MAP: RGB-uzayı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38</a:t>
            </a:fld>
            <a:endParaRPr lang="tr-TR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2450" y="2082006"/>
            <a:ext cx="80391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857232"/>
            <a:ext cx="2914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3357562"/>
            <a:ext cx="30003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LDF (Linear Disc.Function)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N-bileşenli fi resmini iki kategoriye bölütlemek için üstteki eşitliği test et</a:t>
            </a:r>
          </a:p>
          <a:p>
            <a:r>
              <a:rPr lang="tr-TR" dirty="0" smtClean="0"/>
              <a:t>Kategoriler n-boyutlu uzayda hiper düzlemle ayrılmış</a:t>
            </a:r>
          </a:p>
          <a:p>
            <a:r>
              <a:rPr lang="tr-TR" dirty="0" smtClean="0"/>
              <a:t>Kritik aşama wi’leri bulmak. Çok sayıda yöntem var</a:t>
            </a:r>
          </a:p>
          <a:p>
            <a:r>
              <a:rPr lang="tr-TR" dirty="0" smtClean="0"/>
              <a:t>Doğruların ara kesiti yaklaşımı (LDF)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Yinelemeli algoritma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Başlangıç için rasgele bir T değeri seç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Bu T ile bölütle ve nesne-</a:t>
            </a:r>
            <a:r>
              <a:rPr lang="tr-TR" dirty="0" err="1" smtClean="0"/>
              <a:t>arkaplan</a:t>
            </a:r>
            <a:r>
              <a:rPr lang="tr-TR" dirty="0" smtClean="0"/>
              <a:t> piksellerini belirle: G1 ve G2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G1 ve G2’nin ortalamasını hesapla: m1,m2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Yeni T değerini hesapla: T=(m1+m2)/2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2. adımla devam et. </a:t>
            </a:r>
          </a:p>
          <a:p>
            <a:pPr marL="914400" lvl="1" indent="-514350"/>
            <a:r>
              <a:rPr lang="tr-TR" dirty="0" smtClean="0"/>
              <a:t>Durmak için  |T-</a:t>
            </a:r>
            <a:r>
              <a:rPr lang="tr-TR" dirty="0" err="1" smtClean="0"/>
              <a:t>T_yeni</a:t>
            </a:r>
            <a:r>
              <a:rPr lang="tr-TR" dirty="0" smtClean="0"/>
              <a:t>| eşik değerinden küçük oluncaya değin devam et</a:t>
            </a:r>
          </a:p>
          <a:p>
            <a:pPr marL="514350" indent="-514350"/>
            <a:r>
              <a:rPr lang="tr-TR" dirty="0" smtClean="0"/>
              <a:t>K-</a:t>
            </a:r>
            <a:r>
              <a:rPr lang="tr-TR" dirty="0" err="1" smtClean="0"/>
              <a:t>means</a:t>
            </a:r>
            <a:r>
              <a:rPr lang="tr-TR" dirty="0" smtClean="0"/>
              <a:t> algoritmasının özel durumudur</a:t>
            </a:r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755277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Bölge etiketleme ve sayma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Resimde kaç bakteri var?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Aynı nesneye ait pikselleri söyle(label)</a:t>
            </a:r>
          </a:p>
          <a:p>
            <a:r>
              <a:rPr lang="tr-TR" dirty="0" smtClean="0"/>
              <a:t>Her bir nesne kaç pikselden oluşur (count)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40</a:t>
            </a:fld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63" y="1971675"/>
            <a:ext cx="61626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4’lü-8’li komşuluk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Bölge birbirine dokunan pikseller topluluğudur</a:t>
            </a:r>
          </a:p>
          <a:p>
            <a:r>
              <a:rPr lang="tr-TR" sz="3600" dirty="0" smtClean="0"/>
              <a:t>Dokunma = piksel komşuluğu = N4,N8</a:t>
            </a:r>
            <a:endParaRPr lang="tr-TR" sz="36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41</a:t>
            </a:fld>
            <a:endParaRPr lang="tr-TR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357562"/>
            <a:ext cx="55054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Bölge etiketleme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Tüm pikselleri tara: soldan-sağa, üstten-alta</a:t>
            </a:r>
          </a:p>
          <a:p>
            <a:r>
              <a:rPr lang="tr-TR" sz="2400" dirty="0" smtClean="0"/>
              <a:t>0 değerliler için bir şey yapma</a:t>
            </a:r>
          </a:p>
          <a:p>
            <a:r>
              <a:rPr lang="tr-TR" sz="2400" dirty="0" smtClean="0"/>
              <a:t>1 değerli pikseller için aşağıdakilerden birisi olacak</a:t>
            </a:r>
            <a:endParaRPr lang="tr-TR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42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857628"/>
            <a:ext cx="69056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bölge etiketleme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43</a:t>
            </a:fld>
            <a:endParaRPr lang="tr-TR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300" y="2253456"/>
            <a:ext cx="73914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Bölge sayma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Her bir bölgenin boyutunu ölçme</a:t>
            </a:r>
          </a:p>
          <a:p>
            <a:r>
              <a:rPr lang="tr-TR" dirty="0" smtClean="0"/>
              <a:t>Counter(label)=0 ile başla</a:t>
            </a:r>
          </a:p>
          <a:p>
            <a:r>
              <a:rPr lang="tr-TR" dirty="0" smtClean="0"/>
              <a:t>1 değerli pikseller için counter(label(x,y))++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44</a:t>
            </a:fld>
            <a:endParaRPr lang="tr-T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Küçük alanlı bölgeleri sil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Tüm pikselleri tara </a:t>
            </a:r>
          </a:p>
          <a:p>
            <a:r>
              <a:rPr lang="tr-TR" dirty="0" smtClean="0"/>
              <a:t>Counter(label(x,y)) &lt; S olanları sıfırla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45</a:t>
            </a:fld>
            <a:endParaRPr lang="tr-T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Boşluk doldurma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NOT; etiketle; küçük boyutluları uzaklaştır; NOT</a:t>
            </a:r>
            <a:endParaRPr lang="tr-TR" sz="20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46</a:t>
            </a:fld>
            <a:endParaRPr lang="tr-T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78676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Düz Ok Bağlayıcısı"/>
          <p:cNvCxnSpPr/>
          <p:nvPr/>
        </p:nvCxnSpPr>
        <p:spPr>
          <a:xfrm rot="16200000" flipH="1">
            <a:off x="5393537" y="2250273"/>
            <a:ext cx="928694" cy="1428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Düz Ok Bağlayıcısı"/>
          <p:cNvCxnSpPr/>
          <p:nvPr/>
        </p:nvCxnSpPr>
        <p:spPr>
          <a:xfrm rot="16200000" flipV="1">
            <a:off x="642910" y="2357430"/>
            <a:ext cx="1000132" cy="1428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Çeşitleri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r>
              <a:rPr lang="tr-TR" dirty="0" smtClean="0"/>
              <a:t> temelli</a:t>
            </a:r>
          </a:p>
          <a:p>
            <a:r>
              <a:rPr lang="tr-TR" dirty="0" smtClean="0"/>
              <a:t>Kümeleme temelli</a:t>
            </a:r>
          </a:p>
          <a:p>
            <a:r>
              <a:rPr lang="tr-TR" dirty="0" err="1" smtClean="0"/>
              <a:t>Entropy</a:t>
            </a:r>
            <a:r>
              <a:rPr lang="tr-TR" dirty="0" smtClean="0"/>
              <a:t> tabanlı</a:t>
            </a:r>
          </a:p>
          <a:p>
            <a:r>
              <a:rPr lang="tr-TR" dirty="0" smtClean="0"/>
              <a:t>Nesne özellikleri temelli</a:t>
            </a:r>
          </a:p>
          <a:p>
            <a:r>
              <a:rPr lang="tr-TR" dirty="0" smtClean="0"/>
              <a:t>Uzaysal yöntemler</a:t>
            </a:r>
          </a:p>
          <a:p>
            <a:r>
              <a:rPr lang="tr-TR" dirty="0" smtClean="0"/>
              <a:t>Global/Yerel yöntemler</a:t>
            </a:r>
          </a:p>
          <a:p>
            <a:r>
              <a:rPr lang="tr-TR" dirty="0" err="1" smtClean="0"/>
              <a:t>Adaptive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7235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r>
              <a:rPr lang="tr-TR" dirty="0" smtClean="0"/>
              <a:t> temelli</a:t>
            </a:r>
            <a:endParaRPr lang="tr-T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1630" y="1600200"/>
            <a:ext cx="652073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882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57163"/>
            <a:ext cx="5962650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6311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5886450" cy="696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556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7363" y="76200"/>
            <a:ext cx="562927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555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476</Words>
  <Application>Microsoft Office PowerPoint</Application>
  <PresentationFormat>Ekran Gösterisi (4:3)</PresentationFormat>
  <Paragraphs>125</Paragraphs>
  <Slides>46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48" baseType="lpstr">
      <vt:lpstr>Ofis Teması</vt:lpstr>
      <vt:lpstr>Microsoft Equation 3.0</vt:lpstr>
      <vt:lpstr>Eşikleme</vt:lpstr>
      <vt:lpstr>Genel</vt:lpstr>
      <vt:lpstr>Gri-seviye eşikleme</vt:lpstr>
      <vt:lpstr>Yinelemeli algoritma</vt:lpstr>
      <vt:lpstr>Çeşitleri</vt:lpstr>
      <vt:lpstr>Histogram temelli</vt:lpstr>
      <vt:lpstr>Slayt 7</vt:lpstr>
      <vt:lpstr>Slayt 8</vt:lpstr>
      <vt:lpstr>Slayt 9</vt:lpstr>
      <vt:lpstr>Slayt 10</vt:lpstr>
      <vt:lpstr>Örnek</vt:lpstr>
      <vt:lpstr>Slayt 12</vt:lpstr>
      <vt:lpstr>Slayt 13</vt:lpstr>
      <vt:lpstr>Slayt 14</vt:lpstr>
      <vt:lpstr>Eşikleme aralığı</vt:lpstr>
      <vt:lpstr>Eşiklemede hata olasılığı</vt:lpstr>
      <vt:lpstr>Eniyi eğiticili eşikleme</vt:lpstr>
      <vt:lpstr>Eğiticisiz eşikleme</vt:lpstr>
      <vt:lpstr>Eğiticisiz eşikleme</vt:lpstr>
      <vt:lpstr>Eğiticisiz eşikleme</vt:lpstr>
      <vt:lpstr>Adaptive eşikleme</vt:lpstr>
      <vt:lpstr>Slayt 22</vt:lpstr>
      <vt:lpstr>Slayt 23</vt:lpstr>
      <vt:lpstr>Slayt 24</vt:lpstr>
      <vt:lpstr>Slayt 25</vt:lpstr>
      <vt:lpstr>Gürültülü durum</vt:lpstr>
      <vt:lpstr>Slayt 27</vt:lpstr>
      <vt:lpstr>Slayt 28</vt:lpstr>
      <vt:lpstr>Kenar tabanlı eşikleme</vt:lpstr>
      <vt:lpstr>Slayt 30</vt:lpstr>
      <vt:lpstr>Region growing</vt:lpstr>
      <vt:lpstr>Slayt 32</vt:lpstr>
      <vt:lpstr>Benzerlik ölçüsü?</vt:lpstr>
      <vt:lpstr>Karşılaştırma </vt:lpstr>
      <vt:lpstr>Mavi perde</vt:lpstr>
      <vt:lpstr>Yumuşak chroma keying</vt:lpstr>
      <vt:lpstr>Çok boyutlu MAP (Max.Post.)</vt:lpstr>
      <vt:lpstr>MAP: RGB-uzayı</vt:lpstr>
      <vt:lpstr>LDF (Linear Disc.Function)</vt:lpstr>
      <vt:lpstr>Bölge etiketleme ve sayma</vt:lpstr>
      <vt:lpstr>4’lü-8’li komşuluk</vt:lpstr>
      <vt:lpstr>Bölge etiketleme</vt:lpstr>
      <vt:lpstr>Örnek: bölge etiketleme</vt:lpstr>
      <vt:lpstr>Bölge sayma</vt:lpstr>
      <vt:lpstr>Küçük alanlı bölgeleri sil</vt:lpstr>
      <vt:lpstr>Boşluk doldurma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Eşikleme</dc:title>
  <dc:creator>pseudo.0021283b14da</dc:creator>
  <cp:lastModifiedBy>PERFECT</cp:lastModifiedBy>
  <cp:revision>41</cp:revision>
  <dcterms:created xsi:type="dcterms:W3CDTF">2011-11-02T07:06:13Z</dcterms:created>
  <dcterms:modified xsi:type="dcterms:W3CDTF">2011-11-02T09:41:43Z</dcterms:modified>
</cp:coreProperties>
</file>