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1" r:id="rId1"/>
  </p:sldMasterIdLst>
  <p:sldIdLst>
    <p:sldId id="256" r:id="rId2"/>
    <p:sldId id="270" r:id="rId3"/>
    <p:sldId id="272" r:id="rId4"/>
    <p:sldId id="267" r:id="rId5"/>
    <p:sldId id="264" r:id="rId6"/>
    <p:sldId id="276" r:id="rId7"/>
    <p:sldId id="262" r:id="rId8"/>
    <p:sldId id="275" r:id="rId9"/>
    <p:sldId id="261" r:id="rId10"/>
    <p:sldId id="277" r:id="rId11"/>
    <p:sldId id="274" r:id="rId12"/>
    <p:sldId id="278" r:id="rId13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1EA01F-D252-45BA-33E0-6DF6B77CF0AA}" v="326" dt="2022-09-11T21:00:32.895"/>
    <p1510:client id="{18866CE4-139C-A80A-A123-E60117DBADB6}" v="1254" dt="2022-09-25T04:52:50.655"/>
    <p1510:client id="{491B6303-391E-E778-CD40-31D2959C8040}" v="368" dt="2022-09-12T12:30:38.602"/>
    <p1510:client id="{49C6A5B3-14BD-C47F-6925-68E8F72802FE}" v="86" dt="2022-09-13T00:04:50.511"/>
    <p1510:client id="{586AD743-AC5F-3177-DAC3-CC37A30FFBD8}" v="720" dt="2022-09-12T17:44:52.854"/>
    <p1510:client id="{92855DC4-F89D-723E-F52E-3B445A6EDEE1}" v="926" dt="2022-09-12T17:50:25.078"/>
    <p1510:client id="{A208FDF9-C06B-46BB-9047-53AFDCC76171}" v="436" dt="2022-09-12T13:08:40.443"/>
    <p1510:client id="{A783FE52-5EA6-4094-8AAF-B2DC5E383AA0}" v="2459" dt="2022-09-12T17:57:23.406"/>
    <p1510:client id="{B1BBB3D8-F0AB-7919-56ED-CBDD56E96B2C}" v="20" dt="2022-09-13T14:42:23.524"/>
    <p1510:client id="{E8A7B08E-533B-CC0E-B6EB-FC01A2CD67BF}" v="28" dt="2022-09-13T01:30:15.5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00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51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61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94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21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3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75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71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83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03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328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50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rthS007/Loan-Approval-Prediction/" TargetMode="External"/><Relationship Id="rId2" Type="http://schemas.openxmlformats.org/officeDocument/2006/relationships/hyperlink" Target="https://www.irjet.net/archives/V9/i4/IRJET-V9I4118.pdf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analyticsvidhya.com/blog/2022/02/loan-approval-prediction-machine-learning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epnote.com/@rhishab-mukherjee/Loan-Prediction-Project-TermPaper-54f48ea6-2cb0-4aee-8565-e3767caf1fba/" TargetMode="External"/><Relationship Id="rId2" Type="http://schemas.openxmlformats.org/officeDocument/2006/relationships/hyperlink" Target="https://www.coursera.org/projects/loan-approval-prediction-using-neural-networks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towardsdatascience.com/predict-loan-eligibility-using-machine-learning-models-7a14ef904057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1DBFAEE-EA9E-47DF-4CE2-68B25811CB52}"/>
              </a:ext>
            </a:extLst>
          </p:cNvPr>
          <p:cNvSpPr txBox="1"/>
          <p:nvPr/>
        </p:nvSpPr>
        <p:spPr>
          <a:xfrm>
            <a:off x="882161" y="1518750"/>
            <a:ext cx="10506455" cy="246897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ea typeface="+mn-lt"/>
                <a:cs typeface="+mn-lt"/>
              </a:rPr>
              <a:t>SMART LENDER - APPLICANT CREDIBILITY PREDICTION FOR LOAN APPROVAL 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7180819" y="4240348"/>
            <a:ext cx="3982747" cy="18117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1600" b="1" i="1" dirty="0">
              <a:latin typeface="Segoe UI"/>
              <a:cs typeface="Segoe UI"/>
            </a:endParaRPr>
          </a:p>
          <a:p>
            <a:r>
              <a:rPr lang="en-US" sz="1600" b="1" i="1" dirty="0">
                <a:latin typeface="Segoe UI"/>
                <a:cs typeface="Segoe UI"/>
              </a:rPr>
              <a:t>SANJAY D </a:t>
            </a:r>
            <a:r>
              <a:rPr lang="en-US" sz="1600" b="1" i="1" kern="1200" dirty="0">
                <a:latin typeface="Segoe UI"/>
                <a:cs typeface="Segoe UI"/>
              </a:rPr>
              <a:t> </a:t>
            </a:r>
            <a:r>
              <a:rPr lang="en-US" sz="1600" b="1" i="1" dirty="0">
                <a:latin typeface="Segoe UI"/>
                <a:cs typeface="Segoe UI"/>
              </a:rPr>
              <a:t>-  2019115087</a:t>
            </a:r>
            <a:endParaRPr lang="en-US" sz="1600" b="1" i="1" kern="1200" dirty="0">
              <a:latin typeface="Segoe UI"/>
              <a:cs typeface="Segoe UI"/>
            </a:endParaRPr>
          </a:p>
          <a:p>
            <a:r>
              <a:rPr lang="en-US" sz="1600" b="1" i="1" dirty="0">
                <a:latin typeface="Segoe UI"/>
                <a:cs typeface="Segoe UI"/>
              </a:rPr>
              <a:t>ROHITH M S R  -  2019115081</a:t>
            </a:r>
          </a:p>
          <a:p>
            <a:r>
              <a:rPr lang="en-US" sz="1600" b="1" i="1" dirty="0">
                <a:latin typeface="Segoe UI"/>
                <a:cs typeface="Segoe UI"/>
              </a:rPr>
              <a:t>PRAHADEESH K  -  2019115066</a:t>
            </a:r>
          </a:p>
          <a:p>
            <a:r>
              <a:rPr lang="en-US" sz="1600" b="1" i="1" dirty="0">
                <a:latin typeface="Segoe UI"/>
                <a:cs typeface="Segoe UI"/>
              </a:rPr>
              <a:t>SAI</a:t>
            </a:r>
            <a:r>
              <a:rPr lang="en-US" sz="1600" b="1" i="1" kern="1200" dirty="0">
                <a:latin typeface="Segoe UI"/>
                <a:cs typeface="Segoe UI"/>
              </a:rPr>
              <a:t> SRINIVASAN V - 2019115085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FDC1F1B5-D3D2-8B2F-797A-4E00A79847DD}"/>
              </a:ext>
            </a:extLst>
          </p:cNvPr>
          <p:cNvSpPr txBox="1"/>
          <p:nvPr/>
        </p:nvSpPr>
        <p:spPr>
          <a:xfrm>
            <a:off x="1794554" y="3356385"/>
            <a:ext cx="850953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b="1" dirty="0">
                <a:latin typeface="Segoe UI"/>
                <a:ea typeface="Calibri"/>
                <a:cs typeface="Calibri"/>
              </a:rPr>
              <a:t>DOMAIN :</a:t>
            </a:r>
            <a:r>
              <a:rPr lang="en-GB" i="1" dirty="0">
                <a:latin typeface="Segoe UI"/>
                <a:ea typeface="Calibri"/>
                <a:cs typeface="Calibri"/>
              </a:rPr>
              <a:t> </a:t>
            </a:r>
            <a:r>
              <a:rPr lang="en-GB" b="1" dirty="0">
                <a:ea typeface="+mn-lt"/>
                <a:cs typeface="+mn-lt"/>
              </a:rPr>
              <a:t>APPLIED DATA SCIENCE</a:t>
            </a:r>
            <a:endParaRPr lang="en-GB" i="1" dirty="0">
              <a:latin typeface="Segoe U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52073-A36E-004F-B69B-F3979E789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>
                <a:latin typeface="Segoe UI"/>
                <a:cs typeface="Calibri Light"/>
              </a:rPr>
              <a:t>REFERENCES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339413-C373-DB64-E876-C3F2C32B2458}"/>
              </a:ext>
            </a:extLst>
          </p:cNvPr>
          <p:cNvSpPr txBox="1"/>
          <p:nvPr/>
        </p:nvSpPr>
        <p:spPr>
          <a:xfrm>
            <a:off x="839386" y="1487447"/>
            <a:ext cx="9710057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latin typeface="Calibri"/>
                <a:ea typeface="+mn-lt"/>
                <a:cs typeface="Arial"/>
              </a:rPr>
              <a:t>[4] </a:t>
            </a:r>
            <a:r>
              <a:rPr lang="en-GB" sz="2400" i="1" dirty="0">
                <a:ea typeface="+mn-lt"/>
                <a:cs typeface="+mn-lt"/>
              </a:rPr>
              <a:t>S. Barua, D. </a:t>
            </a:r>
            <a:r>
              <a:rPr lang="en-GB" sz="2400" i="1" dirty="0" err="1">
                <a:ea typeface="+mn-lt"/>
                <a:cs typeface="+mn-lt"/>
              </a:rPr>
              <a:t>Gavandi</a:t>
            </a:r>
            <a:r>
              <a:rPr lang="en-GB" sz="2400" i="1" dirty="0">
                <a:ea typeface="+mn-lt"/>
                <a:cs typeface="+mn-lt"/>
              </a:rPr>
              <a:t>, P. </a:t>
            </a:r>
            <a:r>
              <a:rPr lang="en-GB" sz="2400" i="1" dirty="0" err="1">
                <a:ea typeface="+mn-lt"/>
                <a:cs typeface="+mn-lt"/>
              </a:rPr>
              <a:t>Sangle</a:t>
            </a:r>
            <a:r>
              <a:rPr lang="en-GB" sz="2400" i="1" dirty="0">
                <a:ea typeface="+mn-lt"/>
                <a:cs typeface="+mn-lt"/>
              </a:rPr>
              <a:t>, L. Shinde and J. Ramteke</a:t>
            </a:r>
            <a:r>
              <a:rPr lang="en-GB" sz="2400" dirty="0">
                <a:ea typeface="+mn-lt"/>
                <a:cs typeface="+mn-lt"/>
              </a:rPr>
              <a:t>, "Swindle: Predicting the Probability of Loan Defaults using </a:t>
            </a:r>
            <a:r>
              <a:rPr lang="en-GB" sz="2400" dirty="0" err="1">
                <a:ea typeface="+mn-lt"/>
                <a:cs typeface="+mn-lt"/>
              </a:rPr>
              <a:t>CatBoost</a:t>
            </a:r>
            <a:r>
              <a:rPr lang="en-GB" sz="2400" dirty="0">
                <a:ea typeface="+mn-lt"/>
                <a:cs typeface="+mn-lt"/>
              </a:rPr>
              <a:t> Algorithm," 2021 5th International Conference on Computing Methodologies and Communication (ICCMC), 2021, pp. 1710-1715, </a:t>
            </a:r>
            <a:r>
              <a:rPr lang="en-GB" sz="2400" dirty="0" err="1">
                <a:ea typeface="+mn-lt"/>
                <a:cs typeface="+mn-lt"/>
              </a:rPr>
              <a:t>doi</a:t>
            </a:r>
            <a:r>
              <a:rPr lang="en-GB" sz="2400" dirty="0">
                <a:ea typeface="+mn-lt"/>
                <a:cs typeface="+mn-lt"/>
              </a:rPr>
              <a:t>: 10.1109/ICCMC51019.2021.9418277.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DF89BE-4A58-90FD-401C-B8049BDB831F}"/>
              </a:ext>
            </a:extLst>
          </p:cNvPr>
          <p:cNvSpPr txBox="1"/>
          <p:nvPr/>
        </p:nvSpPr>
        <p:spPr>
          <a:xfrm>
            <a:off x="804749" y="3562074"/>
            <a:ext cx="979798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latin typeface="Calibri"/>
                <a:cs typeface="Arial"/>
              </a:rPr>
              <a:t>[5]</a:t>
            </a:r>
            <a:r>
              <a:rPr lang="en-GB" sz="2400" i="1" dirty="0">
                <a:latin typeface="Calibri"/>
                <a:cs typeface="Arial"/>
              </a:rPr>
              <a:t> </a:t>
            </a:r>
            <a:r>
              <a:rPr lang="en-GB" sz="2400" i="1" dirty="0">
                <a:ea typeface="+mn-lt"/>
                <a:cs typeface="+mn-lt"/>
              </a:rPr>
              <a:t>D. P. Rajesh, M. </a:t>
            </a:r>
            <a:r>
              <a:rPr lang="en-GB" sz="2400" i="1" dirty="0" err="1">
                <a:ea typeface="+mn-lt"/>
                <a:cs typeface="+mn-lt"/>
              </a:rPr>
              <a:t>Alam</a:t>
            </a:r>
            <a:r>
              <a:rPr lang="en-GB" sz="2400" i="1" dirty="0">
                <a:ea typeface="+mn-lt"/>
                <a:cs typeface="+mn-lt"/>
              </a:rPr>
              <a:t>, M. </a:t>
            </a:r>
            <a:r>
              <a:rPr lang="en-GB" sz="2400" i="1" dirty="0" err="1">
                <a:ea typeface="+mn-lt"/>
                <a:cs typeface="+mn-lt"/>
              </a:rPr>
              <a:t>Tahernezhadi</a:t>
            </a:r>
            <a:r>
              <a:rPr lang="en-GB" sz="2400" i="1" dirty="0">
                <a:ea typeface="+mn-lt"/>
                <a:cs typeface="+mn-lt"/>
              </a:rPr>
              <a:t>, C. Vikram and P. N. Phaneendra</a:t>
            </a:r>
            <a:r>
              <a:rPr lang="en-GB" sz="2400" dirty="0">
                <a:ea typeface="+mn-lt"/>
                <a:cs typeface="+mn-lt"/>
              </a:rPr>
              <a:t>, "Real Time Data Science Decision Tree Approach to Approve Bank Loan from Lawyer’s Perspective," 2020 19th IEEE International Conference on Machine Learning and Applications (ICMLA), 2020, pp. 921-929, </a:t>
            </a:r>
            <a:r>
              <a:rPr lang="en-GB" sz="2400" dirty="0" err="1">
                <a:ea typeface="+mn-lt"/>
                <a:cs typeface="+mn-lt"/>
              </a:rPr>
              <a:t>doi</a:t>
            </a:r>
            <a:r>
              <a:rPr lang="en-GB" sz="2400" dirty="0">
                <a:ea typeface="+mn-lt"/>
                <a:cs typeface="+mn-lt"/>
              </a:rPr>
              <a:t>: 10.1109/ICMLA51294.2020.00150.</a:t>
            </a:r>
          </a:p>
        </p:txBody>
      </p:sp>
    </p:spTree>
    <p:extLst>
      <p:ext uri="{BB962C8B-B14F-4D97-AF65-F5344CB8AC3E}">
        <p14:creationId xmlns:p14="http://schemas.microsoft.com/office/powerpoint/2010/main" val="1476620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52073-A36E-004F-B69B-F3979E789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048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>
                <a:latin typeface="Segoe UI"/>
                <a:cs typeface="Calibri Light"/>
              </a:rPr>
              <a:t>REFERENCES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339413-C373-DB64-E876-C3F2C32B2458}"/>
              </a:ext>
            </a:extLst>
          </p:cNvPr>
          <p:cNvSpPr txBox="1"/>
          <p:nvPr/>
        </p:nvSpPr>
        <p:spPr>
          <a:xfrm>
            <a:off x="1095828" y="3316068"/>
            <a:ext cx="9710057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latin typeface="Arial"/>
                <a:ea typeface="+mn-lt"/>
                <a:cs typeface="Arial"/>
              </a:rPr>
              <a:t>[7]  </a:t>
            </a:r>
            <a:r>
              <a:rPr lang="en-GB" sz="2400" i="1" dirty="0">
                <a:ea typeface="+mn-lt"/>
                <a:cs typeface="+mn-lt"/>
              </a:rPr>
              <a:t>Loan Approval Prediction</a:t>
            </a:r>
            <a:r>
              <a:rPr lang="en-GB" sz="2400" i="1" dirty="0">
                <a:latin typeface="Calibri"/>
                <a:ea typeface="+mn-lt"/>
                <a:cs typeface="Calibri"/>
              </a:rPr>
              <a:t>, </a:t>
            </a:r>
            <a:r>
              <a:rPr lang="en-GB" sz="2400" i="1" dirty="0">
                <a:ea typeface="+mn-lt"/>
                <a:cs typeface="+mn-lt"/>
              </a:rPr>
              <a:t>International Research Journal of Engineering and Technology (IRJET)</a:t>
            </a:r>
            <a:r>
              <a:rPr lang="en-GB" sz="2400" dirty="0">
                <a:latin typeface="Arial"/>
                <a:ea typeface="+mn-lt"/>
                <a:cs typeface="Arial"/>
              </a:rPr>
              <a:t> </a:t>
            </a:r>
            <a:r>
              <a:rPr lang="en-GB" sz="2400" dirty="0">
                <a:ea typeface="+mn-lt"/>
                <a:cs typeface="+mn-lt"/>
              </a:rPr>
              <a:t>(April 2022), from </a:t>
            </a:r>
            <a:r>
              <a:rPr lang="en-GB" sz="2400" dirty="0">
                <a:ea typeface="+mn-lt"/>
                <a:cs typeface="+mn-lt"/>
                <a:hlinkClick r:id="rId2"/>
              </a:rPr>
              <a:t>https://www.irjet.net/archives/V9/i4/IRJET-V9I4118.pdf/</a:t>
            </a:r>
            <a:endParaRPr lang="en-GB" sz="2400" dirty="0">
              <a:ea typeface="+mn-lt"/>
              <a:cs typeface="+mn-lt"/>
            </a:endParaRPr>
          </a:p>
          <a:p>
            <a:endParaRPr lang="en-GB" sz="2400" dirty="0">
              <a:latin typeface="Calibri" panose="020F0502020204030204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CC1F5F-51DB-AB6C-5F96-D6EAEF036E48}"/>
              </a:ext>
            </a:extLst>
          </p:cNvPr>
          <p:cNvSpPr txBox="1"/>
          <p:nvPr/>
        </p:nvSpPr>
        <p:spPr>
          <a:xfrm>
            <a:off x="1095828" y="5225064"/>
            <a:ext cx="971005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latin typeface="Arial"/>
                <a:cs typeface="Arial"/>
              </a:rPr>
              <a:t>[8] </a:t>
            </a:r>
            <a:r>
              <a:rPr lang="en-GB" sz="2400" dirty="0">
                <a:ea typeface="+mn-lt"/>
                <a:cs typeface="+mn-lt"/>
                <a:hlinkClick r:id="rId3"/>
              </a:rPr>
              <a:t>https://github.com/ParthS007/Loan-Approval-Prediction/</a:t>
            </a:r>
            <a:endParaRPr lang="en-GB" sz="2400" dirty="0">
              <a:ea typeface="+mn-lt"/>
              <a:cs typeface="+mn-lt"/>
            </a:endParaRPr>
          </a:p>
          <a:p>
            <a:endParaRPr lang="en-GB" sz="2400" dirty="0">
              <a:latin typeface="Calibri" panose="020F0502020204030204"/>
              <a:ea typeface="+mn-lt"/>
              <a:cs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98500C-AAF5-2D36-BFC2-F17A346F45BD}"/>
              </a:ext>
            </a:extLst>
          </p:cNvPr>
          <p:cNvSpPr txBox="1"/>
          <p:nvPr/>
        </p:nvSpPr>
        <p:spPr>
          <a:xfrm>
            <a:off x="1095828" y="1397301"/>
            <a:ext cx="9710057" cy="20005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latin typeface="Arial"/>
                <a:cs typeface="Arial"/>
              </a:rPr>
              <a:t>[6] </a:t>
            </a:r>
            <a:r>
              <a:rPr lang="en-GB" sz="2400" dirty="0">
                <a:latin typeface="Arial"/>
                <a:ea typeface="+mn-lt"/>
                <a:cs typeface="Arial"/>
              </a:rPr>
              <a:t> </a:t>
            </a:r>
            <a:r>
              <a:rPr lang="en-GB" sz="2400" i="1" dirty="0">
                <a:ea typeface="+mn-lt"/>
                <a:cs typeface="+mn-lt"/>
              </a:rPr>
              <a:t>Loan Approval Prediction Machine Learning</a:t>
            </a:r>
            <a:r>
              <a:rPr lang="en-GB" sz="2400" dirty="0">
                <a:latin typeface="Calibri"/>
                <a:ea typeface="+mn-lt"/>
                <a:cs typeface="Calibri"/>
              </a:rPr>
              <a:t>, </a:t>
            </a:r>
          </a:p>
          <a:p>
            <a:r>
              <a:rPr lang="en-GB" sz="2400" dirty="0">
                <a:latin typeface="Calibri"/>
                <a:ea typeface="+mn-lt"/>
                <a:cs typeface="Calibri"/>
              </a:rPr>
              <a:t>from</a:t>
            </a:r>
            <a:r>
              <a:rPr lang="en-GB" sz="2400" dirty="0">
                <a:latin typeface="Arial"/>
                <a:ea typeface="+mn-lt"/>
                <a:cs typeface="Arial"/>
              </a:rPr>
              <a:t> </a:t>
            </a:r>
            <a:r>
              <a:rPr lang="en-GB" sz="2400" dirty="0">
                <a:ea typeface="+mn-lt"/>
                <a:cs typeface="+mn-lt"/>
                <a:hlinkClick r:id="rId4"/>
              </a:rPr>
              <a:t>https://www.analyticsvidhya.com/blog/2022/02/loan-approval-prediction-machine-learning/</a:t>
            </a:r>
            <a:endParaRPr lang="en-GB" sz="2400">
              <a:latin typeface="Calibri" panose="020F0502020204030204"/>
              <a:cs typeface="Calibri" panose="020F0502020204030204"/>
            </a:endParaRPr>
          </a:p>
          <a:p>
            <a:endParaRPr lang="en-GB" sz="2400" dirty="0">
              <a:latin typeface="Calibri" panose="020F0502020204030204"/>
              <a:ea typeface="+mn-lt"/>
              <a:cs typeface="Calibri" panose="020F0502020204030204"/>
            </a:endParaRPr>
          </a:p>
          <a:p>
            <a:endParaRPr lang="en-GB" sz="2800">
              <a:latin typeface="Arial"/>
              <a:ea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4149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52073-A36E-004F-B69B-F3979E789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048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>
                <a:latin typeface="Segoe UI"/>
                <a:cs typeface="Calibri Light"/>
              </a:rPr>
              <a:t>REFERENCES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339413-C373-DB64-E876-C3F2C32B2458}"/>
              </a:ext>
            </a:extLst>
          </p:cNvPr>
          <p:cNvSpPr txBox="1"/>
          <p:nvPr/>
        </p:nvSpPr>
        <p:spPr>
          <a:xfrm>
            <a:off x="1095828" y="3269887"/>
            <a:ext cx="971005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latin typeface="Arial"/>
                <a:ea typeface="+mn-lt"/>
                <a:cs typeface="Arial"/>
              </a:rPr>
              <a:t>[10] </a:t>
            </a:r>
            <a:r>
              <a:rPr lang="en-GB" sz="2400" dirty="0">
                <a:ea typeface="+mn-lt"/>
                <a:cs typeface="+mn-lt"/>
                <a:hlinkClick r:id="rId2"/>
              </a:rPr>
              <a:t>https://www.coursera.org/projects/loan-approval-prediction-using-neural-networks/</a:t>
            </a:r>
            <a:endParaRPr lang="en-GB" sz="2400">
              <a:ea typeface="+mn-lt"/>
              <a:cs typeface="+mn-lt"/>
            </a:endParaRPr>
          </a:p>
          <a:p>
            <a:endParaRPr lang="en-GB" sz="2400" dirty="0">
              <a:latin typeface="Calibri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CC1F5F-51DB-AB6C-5F96-D6EAEF036E48}"/>
              </a:ext>
            </a:extLst>
          </p:cNvPr>
          <p:cNvSpPr txBox="1"/>
          <p:nvPr/>
        </p:nvSpPr>
        <p:spPr>
          <a:xfrm>
            <a:off x="1095828" y="4590064"/>
            <a:ext cx="971005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latin typeface="Arial"/>
                <a:cs typeface="Arial"/>
              </a:rPr>
              <a:t>[11] </a:t>
            </a:r>
            <a:r>
              <a:rPr lang="en-GB" sz="2400" dirty="0">
                <a:ea typeface="+mn-lt"/>
                <a:cs typeface="+mn-lt"/>
                <a:hlinkClick r:id="rId3"/>
              </a:rPr>
              <a:t>https://deepnote.com/@rhishab-mukherjee/Loan-Prediction-Project-TermPaper-54f48ea6-2cb0-4aee-8565-e3767caf1fba/</a:t>
            </a:r>
            <a:endParaRPr lang="en-GB" sz="2400" dirty="0">
              <a:ea typeface="+mn-lt"/>
              <a:cs typeface="+mn-lt"/>
            </a:endParaRPr>
          </a:p>
          <a:p>
            <a:endParaRPr lang="en-GB" sz="2400" dirty="0">
              <a:latin typeface="Calibri" panose="020F0502020204030204"/>
              <a:ea typeface="+mn-lt"/>
              <a:cs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98500C-AAF5-2D36-BFC2-F17A346F45BD}"/>
              </a:ext>
            </a:extLst>
          </p:cNvPr>
          <p:cNvSpPr txBox="1"/>
          <p:nvPr/>
        </p:nvSpPr>
        <p:spPr>
          <a:xfrm>
            <a:off x="1095828" y="1397301"/>
            <a:ext cx="9710057" cy="20005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latin typeface="Arial"/>
                <a:cs typeface="Arial"/>
              </a:rPr>
              <a:t>[9] </a:t>
            </a:r>
            <a:r>
              <a:rPr lang="en-GB" sz="2400" dirty="0">
                <a:latin typeface="Arial"/>
                <a:ea typeface="+mn-lt"/>
                <a:cs typeface="Arial"/>
              </a:rPr>
              <a:t> </a:t>
            </a:r>
            <a:r>
              <a:rPr lang="en-GB" sz="2400" i="1" dirty="0">
                <a:ea typeface="+mn-lt"/>
                <a:cs typeface="+mn-lt"/>
              </a:rPr>
              <a:t>How to predict Loan Eligibility using Machine Learning Models</a:t>
            </a:r>
            <a:r>
              <a:rPr lang="en-GB" sz="2400" dirty="0">
                <a:ea typeface="+mn-lt"/>
                <a:cs typeface="+mn-lt"/>
              </a:rPr>
              <a:t>. (2020, September). Towards Data Science, Medium from </a:t>
            </a:r>
            <a:r>
              <a:rPr lang="en-GB" sz="2400" dirty="0">
                <a:ea typeface="+mn-lt"/>
                <a:cs typeface="+mn-lt"/>
                <a:hlinkClick r:id="rId4"/>
              </a:rPr>
              <a:t>https://towardsdatascience.com/predict-loan-eligibility-using-machine-learning-models-7a14ef904057/</a:t>
            </a:r>
            <a:endParaRPr lang="en-GB" sz="2400">
              <a:ea typeface="+mn-lt"/>
              <a:cs typeface="+mn-lt"/>
            </a:endParaRPr>
          </a:p>
          <a:p>
            <a:endParaRPr lang="en-GB"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8181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52073-A36E-004F-B69B-F3979E789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>
                <a:latin typeface="Segoe UI"/>
                <a:cs typeface="Calibri Light"/>
              </a:rPr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B6F7D9-8D89-F055-F683-A1115858C2A0}"/>
              </a:ext>
            </a:extLst>
          </p:cNvPr>
          <p:cNvSpPr txBox="1"/>
          <p:nvPr/>
        </p:nvSpPr>
        <p:spPr>
          <a:xfrm>
            <a:off x="890674" y="2233525"/>
            <a:ext cx="9710057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200" dirty="0">
                <a:ea typeface="+mn-lt"/>
                <a:cs typeface="+mn-lt"/>
              </a:rPr>
              <a:t>To reduce the manual work in the banking sector a model needs to be designed to analyse whether an individual is fit enough to avail the loan or not. </a:t>
            </a:r>
            <a:br>
              <a:rPr lang="en-GB" sz="2200" dirty="0">
                <a:ea typeface="+mn-lt"/>
                <a:cs typeface="+mn-lt"/>
              </a:rPr>
            </a:br>
            <a:endParaRPr lang="en-US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GB" sz="2200" dirty="0">
                <a:ea typeface="+mn-lt"/>
                <a:cs typeface="+mn-lt"/>
              </a:rPr>
              <a:t>The main objective is to predict whether a new applicant can be granted the loan or not using models trained on the historical data set. 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GB" sz="28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GB"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7676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52073-A36E-004F-B69B-F3979E789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0831"/>
            <a:ext cx="10058400" cy="1102415"/>
          </a:xfrm>
        </p:spPr>
        <p:txBody>
          <a:bodyPr>
            <a:normAutofit/>
          </a:bodyPr>
          <a:lstStyle/>
          <a:p>
            <a:r>
              <a:rPr lang="en-GB" sz="2800">
                <a:latin typeface="Segoe UI"/>
                <a:cs typeface="Calibri Light"/>
              </a:rPr>
              <a:t>LITERATURE SURVEY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03EFB287-00B2-DCB9-37FC-ABD575CFB6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430041"/>
              </p:ext>
            </p:extLst>
          </p:nvPr>
        </p:nvGraphicFramePr>
        <p:xfrm>
          <a:off x="1086807" y="1059614"/>
          <a:ext cx="10084996" cy="3918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833">
                  <a:extLst>
                    <a:ext uri="{9D8B030D-6E8A-4147-A177-3AD203B41FA5}">
                      <a16:colId xmlns:a16="http://schemas.microsoft.com/office/drawing/2014/main" val="1010799861"/>
                    </a:ext>
                  </a:extLst>
                </a:gridCol>
                <a:gridCol w="1680833">
                  <a:extLst>
                    <a:ext uri="{9D8B030D-6E8A-4147-A177-3AD203B41FA5}">
                      <a16:colId xmlns:a16="http://schemas.microsoft.com/office/drawing/2014/main" val="1964692937"/>
                    </a:ext>
                  </a:extLst>
                </a:gridCol>
                <a:gridCol w="1289538">
                  <a:extLst>
                    <a:ext uri="{9D8B030D-6E8A-4147-A177-3AD203B41FA5}">
                      <a16:colId xmlns:a16="http://schemas.microsoft.com/office/drawing/2014/main" val="1450650880"/>
                    </a:ext>
                  </a:extLst>
                </a:gridCol>
                <a:gridCol w="2072126">
                  <a:extLst>
                    <a:ext uri="{9D8B030D-6E8A-4147-A177-3AD203B41FA5}">
                      <a16:colId xmlns:a16="http://schemas.microsoft.com/office/drawing/2014/main" val="2179881"/>
                    </a:ext>
                  </a:extLst>
                </a:gridCol>
                <a:gridCol w="1680833">
                  <a:extLst>
                    <a:ext uri="{9D8B030D-6E8A-4147-A177-3AD203B41FA5}">
                      <a16:colId xmlns:a16="http://schemas.microsoft.com/office/drawing/2014/main" val="1783556874"/>
                    </a:ext>
                  </a:extLst>
                </a:gridCol>
                <a:gridCol w="1680833">
                  <a:extLst>
                    <a:ext uri="{9D8B030D-6E8A-4147-A177-3AD203B41FA5}">
                      <a16:colId xmlns:a16="http://schemas.microsoft.com/office/drawing/2014/main" val="2565807759"/>
                    </a:ext>
                  </a:extLst>
                </a:gridCol>
              </a:tblGrid>
              <a:tr h="626069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NAME OF THE PAPER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YEAR AND PUBLICATION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AUTHORS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METHODOLOGIES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PROS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CONS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250660"/>
                  </a:ext>
                </a:extLst>
              </a:tr>
              <a:tr h="327863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800" b="0" i="0" u="none" strike="noStrike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Machine Learning Based Model for Prediction of Loan Approval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800" b="0" i="0" u="none" strike="noStrike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2022 3rd International Conference on Intelligent Engineering and Management (ICIEM)</a:t>
                      </a:r>
                      <a:r>
                        <a:rPr lang="en-GB" sz="1800" b="0" i="0" u="none" strike="noStrike" noProof="0" dirty="0">
                          <a:latin typeface="Calibri"/>
                        </a:rPr>
                        <a:t> 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0" u="none" strike="noStrike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  B. Lohani, </a:t>
                      </a:r>
                      <a:endParaRPr lang="en-US" dirty="0"/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0" u="none" strike="noStrike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M. Trivedi, R. J. Singh, V. Bibhu, </a:t>
                      </a:r>
                      <a:endParaRPr lang="en-US" dirty="0"/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0" u="none" strike="noStrike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S. Ranjan and P. K. Kushwaha</a:t>
                      </a:r>
                      <a:endParaRPr lang="en-US"/>
                    </a:p>
                    <a:p>
                      <a:pPr lvl="0" algn="ctr">
                        <a:buNone/>
                      </a:pPr>
                      <a:endParaRPr lang="en-GB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Logistic Regression</a:t>
                      </a:r>
                      <a:endParaRPr lang="en-US" dirty="0" err="1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GB" sz="1800" b="0" i="0" u="none" strike="noStrike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From an analytical viewpoint and constraints on the model is meets all the requirements and can be plugged into any banking systems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GB" sz="1800" b="0" i="0" u="none" strike="noStrike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For training, logistic regression necessitates a large sample size</a:t>
                      </a:r>
                      <a:r>
                        <a:rPr lang="en-GB" sz="1800" b="0" i="0" u="none" strike="noStrike" noProof="0" dirty="0">
                          <a:latin typeface="Calibri"/>
                        </a:rPr>
                        <a:t> 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735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8645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52073-A36E-004F-B69B-F3979E789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0831"/>
            <a:ext cx="10058400" cy="1102415"/>
          </a:xfrm>
        </p:spPr>
        <p:txBody>
          <a:bodyPr>
            <a:normAutofit/>
          </a:bodyPr>
          <a:lstStyle/>
          <a:p>
            <a:r>
              <a:rPr lang="en-GB" sz="2800">
                <a:latin typeface="Segoe UI"/>
                <a:cs typeface="Calibri Light"/>
              </a:rPr>
              <a:t>LITERATURE SURVEY</a:t>
            </a:r>
            <a:endParaRPr lang="en-US" sz="2800">
              <a:latin typeface="Segoe UI"/>
              <a:cs typeface="Calibri Light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03EFB287-00B2-DCB9-37FC-ABD575CFB6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999584"/>
              </p:ext>
            </p:extLst>
          </p:nvPr>
        </p:nvGraphicFramePr>
        <p:xfrm>
          <a:off x="1046997" y="1211810"/>
          <a:ext cx="10641777" cy="3918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361">
                  <a:extLst>
                    <a:ext uri="{9D8B030D-6E8A-4147-A177-3AD203B41FA5}">
                      <a16:colId xmlns:a16="http://schemas.microsoft.com/office/drawing/2014/main" val="1010799861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1964692937"/>
                    </a:ext>
                  </a:extLst>
                </a:gridCol>
                <a:gridCol w="1922316">
                  <a:extLst>
                    <a:ext uri="{9D8B030D-6E8A-4147-A177-3AD203B41FA5}">
                      <a16:colId xmlns:a16="http://schemas.microsoft.com/office/drawing/2014/main" val="1450650880"/>
                    </a:ext>
                  </a:extLst>
                </a:gridCol>
                <a:gridCol w="1593271">
                  <a:extLst>
                    <a:ext uri="{9D8B030D-6E8A-4147-A177-3AD203B41FA5}">
                      <a16:colId xmlns:a16="http://schemas.microsoft.com/office/drawing/2014/main" val="2179881"/>
                    </a:ext>
                  </a:extLst>
                </a:gridCol>
                <a:gridCol w="2000011">
                  <a:extLst>
                    <a:ext uri="{9D8B030D-6E8A-4147-A177-3AD203B41FA5}">
                      <a16:colId xmlns:a16="http://schemas.microsoft.com/office/drawing/2014/main" val="1783556874"/>
                    </a:ext>
                  </a:extLst>
                </a:gridCol>
                <a:gridCol w="1922318">
                  <a:extLst>
                    <a:ext uri="{9D8B030D-6E8A-4147-A177-3AD203B41FA5}">
                      <a16:colId xmlns:a16="http://schemas.microsoft.com/office/drawing/2014/main" val="2565807759"/>
                    </a:ext>
                  </a:extLst>
                </a:gridCol>
              </a:tblGrid>
              <a:tr h="626069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NAME OF THE PAPER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YEAR AND PUBLICATION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AUTHORS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METHODOLOGIES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PROS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CONS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250660"/>
                  </a:ext>
                </a:extLst>
              </a:tr>
              <a:tr h="327863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800" b="0" i="0" u="none" strike="noStrike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Design and Simulation of Loan Approval Prediction Model using AWS Platform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2021 International Conference on Emerging Smart Computing and Informatics (ESCI)</a:t>
                      </a:r>
                      <a:endParaRPr lang="en-US" dirty="0"/>
                    </a:p>
                    <a:p>
                      <a:pPr lvl="0" algn="ctr">
                        <a:buNone/>
                      </a:pPr>
                      <a:endParaRPr lang="en-GB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0" u="none" strike="noStrike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H. Ramachandra, </a:t>
                      </a:r>
                      <a:endParaRPr lang="en-US" dirty="0"/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0" u="none" strike="noStrike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G. </a:t>
                      </a:r>
                      <a:r>
                        <a:rPr lang="en-GB" sz="1800" b="0" i="0" u="none" strike="noStrike" baseline="0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Balaraju</a:t>
                      </a:r>
                      <a:r>
                        <a:rPr lang="en-GB" sz="1800" b="0" i="0" u="none" strike="noStrike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, </a:t>
                      </a:r>
                      <a:endParaRPr lang="en-US" dirty="0"/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0" u="none" strike="noStrike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R. Divyashree and </a:t>
                      </a:r>
                      <a:endParaRPr lang="en-US" dirty="0"/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0" u="none" strike="noStrike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H. Patil </a:t>
                      </a:r>
                      <a:endParaRPr lang="en-US"/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b="0" i="0" u="none" strike="noStrike" noProof="0">
                        <a:latin typeface="Calibri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0" u="none" strike="noStrike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Decision Tree,  and Random Forest</a:t>
                      </a:r>
                      <a:endParaRPr lang="en-US" dirty="0"/>
                    </a:p>
                    <a:p>
                      <a:pPr lvl="0" algn="ctr">
                        <a:buNone/>
                      </a:pPr>
                      <a:endParaRPr lang="en-GB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0" u="none" strike="noStrike" noProof="0" dirty="0"/>
                        <a:t>The banks can easily separate the necessary </a:t>
                      </a:r>
                      <a:endParaRPr lang="en-US" dirty="0"/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0" u="none" strike="noStrike" noProof="0" dirty="0"/>
                        <a:t>information from huge amounts of informational </a:t>
                      </a: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0" u="none" strike="noStrike" noProof="0" dirty="0"/>
                        <a:t>collections</a:t>
                      </a:r>
                      <a:endParaRPr lang="en-GB" dirty="0"/>
                    </a:p>
                    <a:p>
                      <a:pPr marL="0" lvl="0" indent="0" algn="l">
                        <a:buNone/>
                      </a:pPr>
                      <a:endParaRPr lang="en-GB" b="0" i="0" dirty="0">
                        <a:latin typeface="Calibri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GB" sz="1800" b="0" i="0" u="none" strike="noStrike" noProof="0" dirty="0">
                          <a:latin typeface="Calibri"/>
                        </a:rPr>
                        <a:t>Accuracy is mediocre</a:t>
                      </a:r>
                      <a:endParaRPr lang="en-GB" b="0" i="0">
                        <a:latin typeface="Calibri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735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735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52073-A36E-004F-B69B-F3979E789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0831"/>
            <a:ext cx="10058400" cy="1102415"/>
          </a:xfrm>
        </p:spPr>
        <p:txBody>
          <a:bodyPr>
            <a:normAutofit/>
          </a:bodyPr>
          <a:lstStyle/>
          <a:p>
            <a:r>
              <a:rPr lang="en-GB" sz="2800">
                <a:latin typeface="Segoe UI"/>
                <a:cs typeface="Calibri Light"/>
              </a:rPr>
              <a:t>LITERATURE SURVEY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03EFB287-00B2-DCB9-37FC-ABD575CFB6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527945"/>
              </p:ext>
            </p:extLst>
          </p:nvPr>
        </p:nvGraphicFramePr>
        <p:xfrm>
          <a:off x="1055077" y="1106364"/>
          <a:ext cx="10104005" cy="39187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9846">
                  <a:extLst>
                    <a:ext uri="{9D8B030D-6E8A-4147-A177-3AD203B41FA5}">
                      <a16:colId xmlns:a16="http://schemas.microsoft.com/office/drawing/2014/main" val="1010799861"/>
                    </a:ext>
                  </a:extLst>
                </a:gridCol>
                <a:gridCol w="1855821">
                  <a:extLst>
                    <a:ext uri="{9D8B030D-6E8A-4147-A177-3AD203B41FA5}">
                      <a16:colId xmlns:a16="http://schemas.microsoft.com/office/drawing/2014/main" val="1964692937"/>
                    </a:ext>
                  </a:extLst>
                </a:gridCol>
                <a:gridCol w="1308113">
                  <a:extLst>
                    <a:ext uri="{9D8B030D-6E8A-4147-A177-3AD203B41FA5}">
                      <a16:colId xmlns:a16="http://schemas.microsoft.com/office/drawing/2014/main" val="1450650880"/>
                    </a:ext>
                  </a:extLst>
                </a:gridCol>
                <a:gridCol w="1878559">
                  <a:extLst>
                    <a:ext uri="{9D8B030D-6E8A-4147-A177-3AD203B41FA5}">
                      <a16:colId xmlns:a16="http://schemas.microsoft.com/office/drawing/2014/main" val="2179881"/>
                    </a:ext>
                  </a:extLst>
                </a:gridCol>
                <a:gridCol w="1680833">
                  <a:extLst>
                    <a:ext uri="{9D8B030D-6E8A-4147-A177-3AD203B41FA5}">
                      <a16:colId xmlns:a16="http://schemas.microsoft.com/office/drawing/2014/main" val="1783556874"/>
                    </a:ext>
                  </a:extLst>
                </a:gridCol>
                <a:gridCol w="1680833">
                  <a:extLst>
                    <a:ext uri="{9D8B030D-6E8A-4147-A177-3AD203B41FA5}">
                      <a16:colId xmlns:a16="http://schemas.microsoft.com/office/drawing/2014/main" val="2565807759"/>
                    </a:ext>
                  </a:extLst>
                </a:gridCol>
              </a:tblGrid>
              <a:tr h="626069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NAME OF THE PAPER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YEAR AND PUBLICATION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AUTHORS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METHODOLOGIES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PROS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CONS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6250660"/>
                  </a:ext>
                </a:extLst>
              </a:tr>
              <a:tr h="3278631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en-GB" sz="1800" b="0" i="0" u="none" strike="noStrike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Prediction of Modernized Loan Approval System Based on Machine Learning Approach</a:t>
                      </a:r>
                      <a:endParaRPr lang="en-US" dirty="0"/>
                    </a:p>
                    <a:p>
                      <a:pPr lvl="0" algn="ctr">
                        <a:buNone/>
                      </a:pPr>
                      <a:endParaRPr lang="en-GB" sz="1800" b="0" i="0" u="none" strike="noStrike" baseline="0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800" b="0" i="0" u="none" strike="noStrike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2021 International Conference on Intelligent Technologies (CONIT)</a:t>
                      </a:r>
                      <a:r>
                        <a:rPr lang="en-GB" sz="1800" u="none" strike="noStrike" noProof="0" dirty="0"/>
                        <a:t> 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0" u="none" strike="noStrike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V. Singh, </a:t>
                      </a:r>
                      <a:endParaRPr lang="en-US" dirty="0"/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0" u="none" strike="noStrike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A. Yadav, </a:t>
                      </a:r>
                      <a:endParaRPr lang="en-US"/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0" u="none" strike="noStrike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R. Awasthi and N. Partheeban </a:t>
                      </a:r>
                      <a:endParaRPr lang="en-US"/>
                    </a:p>
                    <a:p>
                      <a:pPr lvl="0" algn="ctr">
                        <a:buNone/>
                      </a:pPr>
                      <a:endParaRPr lang="en-GB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800" b="0" i="0" u="none" strike="noStrike" baseline="0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XGBoost</a:t>
                      </a:r>
                      <a:r>
                        <a:rPr lang="en-GB" sz="1800" b="0" i="0" u="none" strike="noStrike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, </a:t>
                      </a:r>
                      <a:endParaRPr lang="en-US" dirty="0"/>
                    </a:p>
                    <a:p>
                      <a:pPr lvl="0" algn="ctr">
                        <a:buNone/>
                      </a:pPr>
                      <a:r>
                        <a:rPr lang="en-GB" sz="1800" b="0" i="0" u="none" strike="noStrike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Random Forest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GB" sz="1800" b="0" i="0" u="none" strike="noStrike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Able to take a wide range of inputs.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GB" sz="1800" b="0" i="0" u="none" strike="noStrike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Not ideal for special circumstances such as an economic depression or bankruptcy situation.</a:t>
                      </a:r>
                      <a:r>
                        <a:rPr lang="en-GB" sz="1800" u="none" strike="noStrike" noProof="0" dirty="0"/>
                        <a:t> 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0735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6149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52073-A36E-004F-B69B-F3979E789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0831"/>
            <a:ext cx="10058400" cy="1102415"/>
          </a:xfrm>
        </p:spPr>
        <p:txBody>
          <a:bodyPr>
            <a:normAutofit/>
          </a:bodyPr>
          <a:lstStyle/>
          <a:p>
            <a:r>
              <a:rPr lang="en-GB" sz="2800">
                <a:latin typeface="Segoe UI"/>
                <a:cs typeface="Calibri Light"/>
              </a:rPr>
              <a:t>LITERATURE SURVEY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03EFB287-00B2-DCB9-37FC-ABD575CFB6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383790"/>
              </p:ext>
            </p:extLst>
          </p:nvPr>
        </p:nvGraphicFramePr>
        <p:xfrm>
          <a:off x="1126309" y="1074905"/>
          <a:ext cx="10196905" cy="39187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9485">
                  <a:extLst>
                    <a:ext uri="{9D8B030D-6E8A-4147-A177-3AD203B41FA5}">
                      <a16:colId xmlns:a16="http://schemas.microsoft.com/office/drawing/2014/main" val="1010799861"/>
                    </a:ext>
                  </a:extLst>
                </a:gridCol>
                <a:gridCol w="1855822">
                  <a:extLst>
                    <a:ext uri="{9D8B030D-6E8A-4147-A177-3AD203B41FA5}">
                      <a16:colId xmlns:a16="http://schemas.microsoft.com/office/drawing/2014/main" val="1964692937"/>
                    </a:ext>
                  </a:extLst>
                </a:gridCol>
                <a:gridCol w="1505360">
                  <a:extLst>
                    <a:ext uri="{9D8B030D-6E8A-4147-A177-3AD203B41FA5}">
                      <a16:colId xmlns:a16="http://schemas.microsoft.com/office/drawing/2014/main" val="1450650880"/>
                    </a:ext>
                  </a:extLst>
                </a:gridCol>
                <a:gridCol w="1956765">
                  <a:extLst>
                    <a:ext uri="{9D8B030D-6E8A-4147-A177-3AD203B41FA5}">
                      <a16:colId xmlns:a16="http://schemas.microsoft.com/office/drawing/2014/main" val="2179881"/>
                    </a:ext>
                  </a:extLst>
                </a:gridCol>
                <a:gridCol w="1479988">
                  <a:extLst>
                    <a:ext uri="{9D8B030D-6E8A-4147-A177-3AD203B41FA5}">
                      <a16:colId xmlns:a16="http://schemas.microsoft.com/office/drawing/2014/main" val="1783556874"/>
                    </a:ext>
                  </a:extLst>
                </a:gridCol>
                <a:gridCol w="1699485">
                  <a:extLst>
                    <a:ext uri="{9D8B030D-6E8A-4147-A177-3AD203B41FA5}">
                      <a16:colId xmlns:a16="http://schemas.microsoft.com/office/drawing/2014/main" val="2565807759"/>
                    </a:ext>
                  </a:extLst>
                </a:gridCol>
              </a:tblGrid>
              <a:tr h="626069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NAME OF THE PAPER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YEAR AND PUBLICATION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AUTHORS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METHODOLOGIES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PROS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CONS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6250660"/>
                  </a:ext>
                </a:extLst>
              </a:tr>
              <a:tr h="3278631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en-GB" sz="1800" b="0" i="0" u="none" strike="noStrike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Swindle: Predicting the Probability of Loan Defaults using </a:t>
                      </a:r>
                      <a:r>
                        <a:rPr lang="en-GB" sz="1800" b="0" i="0" u="none" strike="noStrike" baseline="0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CatBoost</a:t>
                      </a:r>
                      <a:r>
                        <a:rPr lang="en-GB" sz="1800" b="0" i="0" u="none" strike="noStrike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 Algorithm</a:t>
                      </a:r>
                      <a:endParaRPr lang="en-US" dirty="0"/>
                    </a:p>
                    <a:p>
                      <a:pPr lvl="0" algn="ctr">
                        <a:buNone/>
                      </a:pPr>
                      <a:endParaRPr lang="en-GB" sz="1800" u="none" strike="no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800" b="0" i="0" u="none" strike="noStrike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2021 5th International Conference on Computing Methodologies and Communication (ICCMC)</a:t>
                      </a:r>
                      <a:r>
                        <a:rPr lang="en-GB" sz="1800" u="none" strike="noStrike" noProof="0" dirty="0"/>
                        <a:t>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0" u="none" strike="noStrike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S. Barua, </a:t>
                      </a:r>
                      <a:endParaRPr lang="en-US" dirty="0"/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0" u="none" strike="noStrike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D. </a:t>
                      </a:r>
                      <a:r>
                        <a:rPr lang="en-GB" sz="1800" b="0" i="0" u="none" strike="noStrike" baseline="0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Gavandi</a:t>
                      </a:r>
                      <a:r>
                        <a:rPr lang="en-GB" sz="1800" b="0" i="0" u="none" strike="noStrike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, </a:t>
                      </a:r>
                      <a:endParaRPr lang="en-US" dirty="0"/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0" u="none" strike="noStrike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P. </a:t>
                      </a:r>
                      <a:r>
                        <a:rPr lang="en-GB" sz="1800" b="0" i="0" u="none" strike="noStrike" baseline="0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Sangle</a:t>
                      </a:r>
                      <a:r>
                        <a:rPr lang="en-GB" sz="1800" b="0" i="0" u="none" strike="noStrike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, </a:t>
                      </a:r>
                      <a:endParaRPr lang="en-US"/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0" u="none" strike="noStrike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L. Shinde and J. Ramteke</a:t>
                      </a:r>
                      <a:endParaRPr lang="en-US"/>
                    </a:p>
                    <a:p>
                      <a:pPr lvl="0" algn="ctr">
                        <a:buNone/>
                      </a:pP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800" u="none" strike="noStrike" noProof="0" dirty="0" err="1"/>
                        <a:t>CatBoost</a:t>
                      </a:r>
                      <a:r>
                        <a:rPr lang="en-GB" sz="1800" u="none" strike="noStrike" noProof="0" dirty="0"/>
                        <a:t> Algorithm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strike="noStrike" noProof="0" dirty="0"/>
                        <a:t>High Accuracy</a:t>
                      </a:r>
                    </a:p>
                    <a:p>
                      <a:pPr lvl="0" algn="ctr">
                        <a:buNone/>
                      </a:pP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GB" sz="1800" b="0" i="0" u="none" strike="noStrike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For training, a large sample size</a:t>
                      </a:r>
                    </a:p>
                    <a:p>
                      <a:pPr marL="0" lvl="0" indent="0" algn="ctr">
                        <a:buNone/>
                      </a:pPr>
                      <a:r>
                        <a:rPr lang="en-GB" sz="1800" b="0" i="0" u="none" strike="noStrike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Is needed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735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9745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52073-A36E-004F-B69B-F3979E789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0831"/>
            <a:ext cx="10058400" cy="1102415"/>
          </a:xfrm>
        </p:spPr>
        <p:txBody>
          <a:bodyPr>
            <a:normAutofit/>
          </a:bodyPr>
          <a:lstStyle/>
          <a:p>
            <a:r>
              <a:rPr lang="en-GB" sz="2800">
                <a:latin typeface="Segoe UI"/>
                <a:cs typeface="Calibri Light"/>
              </a:rPr>
              <a:t>LITERATURE SURVEY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03EFB287-00B2-DCB9-37FC-ABD575CFB6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031734"/>
              </p:ext>
            </p:extLst>
          </p:nvPr>
        </p:nvGraphicFramePr>
        <p:xfrm>
          <a:off x="1126309" y="1074905"/>
          <a:ext cx="10196899" cy="429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9485">
                  <a:extLst>
                    <a:ext uri="{9D8B030D-6E8A-4147-A177-3AD203B41FA5}">
                      <a16:colId xmlns:a16="http://schemas.microsoft.com/office/drawing/2014/main" val="1010799861"/>
                    </a:ext>
                  </a:extLst>
                </a:gridCol>
                <a:gridCol w="1645227">
                  <a:extLst>
                    <a:ext uri="{9D8B030D-6E8A-4147-A177-3AD203B41FA5}">
                      <a16:colId xmlns:a16="http://schemas.microsoft.com/office/drawing/2014/main" val="1964692937"/>
                    </a:ext>
                  </a:extLst>
                </a:gridCol>
                <a:gridCol w="1855819">
                  <a:extLst>
                    <a:ext uri="{9D8B030D-6E8A-4147-A177-3AD203B41FA5}">
                      <a16:colId xmlns:a16="http://schemas.microsoft.com/office/drawing/2014/main" val="1450650880"/>
                    </a:ext>
                  </a:extLst>
                </a:gridCol>
                <a:gridCol w="1816896">
                  <a:extLst>
                    <a:ext uri="{9D8B030D-6E8A-4147-A177-3AD203B41FA5}">
                      <a16:colId xmlns:a16="http://schemas.microsoft.com/office/drawing/2014/main" val="2179881"/>
                    </a:ext>
                  </a:extLst>
                </a:gridCol>
                <a:gridCol w="1627909">
                  <a:extLst>
                    <a:ext uri="{9D8B030D-6E8A-4147-A177-3AD203B41FA5}">
                      <a16:colId xmlns:a16="http://schemas.microsoft.com/office/drawing/2014/main" val="1783556874"/>
                    </a:ext>
                  </a:extLst>
                </a:gridCol>
                <a:gridCol w="1551563">
                  <a:extLst>
                    <a:ext uri="{9D8B030D-6E8A-4147-A177-3AD203B41FA5}">
                      <a16:colId xmlns:a16="http://schemas.microsoft.com/office/drawing/2014/main" val="2565807759"/>
                    </a:ext>
                  </a:extLst>
                </a:gridCol>
              </a:tblGrid>
              <a:tr h="626069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NAME OF THE PAPER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YEAR AND PUBLICATION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AUTHORS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METHODOLOGIES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PROS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CONS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6250660"/>
                  </a:ext>
                </a:extLst>
              </a:tr>
              <a:tr h="3278631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en-GB" sz="1800" b="0" i="0" u="none" strike="noStrike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Real Time Data Science Decision Tree Approach to Approve Bank Loan from Lawyer’s Perspective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800" b="0" i="0" u="none" strike="noStrike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2020 19th IEEE International Conference on Machine Learning and Applications (ICMLA)</a:t>
                      </a:r>
                      <a:r>
                        <a:rPr lang="en-GB" sz="1800" u="none" strike="noStrike" noProof="0" dirty="0"/>
                        <a:t>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0" u="none" strike="noStrike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D. P. Rajesh, </a:t>
                      </a:r>
                      <a:endParaRPr lang="en-US" dirty="0"/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0" u="none" strike="noStrike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M. </a:t>
                      </a:r>
                      <a:r>
                        <a:rPr lang="en-GB" sz="1800" b="0" i="0" u="none" strike="noStrike" baseline="0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Alam</a:t>
                      </a:r>
                      <a:r>
                        <a:rPr lang="en-GB" sz="1800" b="0" i="0" u="none" strike="noStrike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, </a:t>
                      </a:r>
                      <a:endParaRPr lang="en-US"/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0" u="none" strike="noStrike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M. </a:t>
                      </a:r>
                      <a:r>
                        <a:rPr lang="en-GB" sz="1800" b="0" i="0" u="none" strike="noStrike" baseline="0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Tahernezhadi</a:t>
                      </a:r>
                      <a:r>
                        <a:rPr lang="en-GB" sz="1800" b="0" i="0" u="none" strike="noStrike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, </a:t>
                      </a:r>
                      <a:endParaRPr lang="en-US" dirty="0"/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0" u="none" strike="noStrike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C. Vikram and </a:t>
                      </a:r>
                      <a:endParaRPr lang="en-US"/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0" u="none" strike="noStrike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P. N. Phaneendra</a:t>
                      </a:r>
                      <a:endParaRPr lang="en-US"/>
                    </a:p>
                    <a:p>
                      <a:pPr lvl="0" algn="ctr">
                        <a:buNone/>
                      </a:pP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800" u="none" strike="noStrike" noProof="0" dirty="0"/>
                        <a:t>Decision Tree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0" u="none" strike="noStrike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Algorithm is perfectly working under the condition of (1:1) types of documents and the execution time is less as compared to the other type of documents.</a:t>
                      </a:r>
                      <a:endParaRPr lang="en-US" dirty="0"/>
                    </a:p>
                    <a:p>
                      <a:pPr lvl="0" algn="ctr">
                        <a:buNone/>
                      </a:pP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GB" sz="1800" u="none" strike="noStrike" noProof="0" dirty="0"/>
                        <a:t>Success rate needs to be increased for other types of documents too.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735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9879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52073-A36E-004F-B69B-F3979E789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972" y="3504"/>
            <a:ext cx="10058400" cy="1102415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Segoe UI"/>
                <a:cs typeface="Calibri Light"/>
              </a:rPr>
              <a:t>ARCHITECTURAL DIAGRAM</a:t>
            </a:r>
          </a:p>
        </p:txBody>
      </p:sp>
      <p:pic>
        <p:nvPicPr>
          <p:cNvPr id="3" name="Picture 4" descr="Diagram&#10;&#10;Description automatically generated">
            <a:extLst>
              <a:ext uri="{FF2B5EF4-FFF2-40B4-BE49-F238E27FC236}">
                <a16:creationId xmlns:a16="http://schemas.microsoft.com/office/drawing/2014/main" id="{C65A24F5-41D8-16F2-2A5A-FF017B43D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81" y="1060918"/>
            <a:ext cx="9553574" cy="517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403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52073-A36E-004F-B69B-F3979E789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>
                <a:latin typeface="Segoe UI"/>
                <a:cs typeface="Calibri Light"/>
              </a:rPr>
              <a:t>REFERENCES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339413-C373-DB64-E876-C3F2C32B2458}"/>
              </a:ext>
            </a:extLst>
          </p:cNvPr>
          <p:cNvSpPr txBox="1"/>
          <p:nvPr/>
        </p:nvSpPr>
        <p:spPr>
          <a:xfrm>
            <a:off x="839386" y="1487447"/>
            <a:ext cx="9710057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latin typeface="Calibri"/>
                <a:ea typeface="+mn-lt"/>
                <a:cs typeface="Arial"/>
              </a:rPr>
              <a:t>[1] </a:t>
            </a:r>
            <a:r>
              <a:rPr lang="en-GB" sz="2400" i="1" dirty="0">
                <a:ea typeface="+mn-lt"/>
                <a:cs typeface="+mn-lt"/>
              </a:rPr>
              <a:t>B. P. Lohani, M. Trivedi, R. J. Singh, V. Bibhu, S. Ranjan and P. K. Kushwaha</a:t>
            </a:r>
            <a:r>
              <a:rPr lang="en-GB" sz="2400" dirty="0">
                <a:ea typeface="+mn-lt"/>
                <a:cs typeface="+mn-lt"/>
              </a:rPr>
              <a:t>, "Machine Learning Based Model for Prediction of Loan Approval," </a:t>
            </a:r>
            <a:r>
              <a:rPr lang="en-GB" sz="2400" i="1" dirty="0">
                <a:ea typeface="+mn-lt"/>
                <a:cs typeface="+mn-lt"/>
              </a:rPr>
              <a:t>2022 3rd International Conference on Intelligent Engineering and Management (ICIEM)</a:t>
            </a:r>
            <a:r>
              <a:rPr lang="en-GB" sz="2400" dirty="0">
                <a:ea typeface="+mn-lt"/>
                <a:cs typeface="+mn-lt"/>
              </a:rPr>
              <a:t>, 2022, pp. 465-470, </a:t>
            </a:r>
            <a:r>
              <a:rPr lang="en-GB" sz="2400" dirty="0" err="1">
                <a:ea typeface="+mn-lt"/>
                <a:cs typeface="+mn-lt"/>
              </a:rPr>
              <a:t>doi</a:t>
            </a:r>
            <a:r>
              <a:rPr lang="en-GB" sz="2400" dirty="0">
                <a:ea typeface="+mn-lt"/>
                <a:cs typeface="+mn-lt"/>
              </a:rPr>
              <a:t>: 10.1109/ICIEM54221.2022.9853160.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DF89BE-4A58-90FD-401C-B8049BDB831F}"/>
              </a:ext>
            </a:extLst>
          </p:cNvPr>
          <p:cNvSpPr txBox="1"/>
          <p:nvPr/>
        </p:nvSpPr>
        <p:spPr>
          <a:xfrm>
            <a:off x="839386" y="3192620"/>
            <a:ext cx="979798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latin typeface="Calibri"/>
                <a:cs typeface="Arial"/>
              </a:rPr>
              <a:t>[2]</a:t>
            </a:r>
            <a:r>
              <a:rPr lang="en-GB" sz="2400" i="1" dirty="0">
                <a:latin typeface="Calibri"/>
                <a:cs typeface="Arial"/>
              </a:rPr>
              <a:t> </a:t>
            </a:r>
            <a:r>
              <a:rPr lang="en-GB" sz="2400" i="1" dirty="0">
                <a:ea typeface="+mn-lt"/>
                <a:cs typeface="+mn-lt"/>
              </a:rPr>
              <a:t>H. Ramachandra, G. </a:t>
            </a:r>
            <a:r>
              <a:rPr lang="en-GB" sz="2400" i="1" dirty="0" err="1">
                <a:ea typeface="+mn-lt"/>
                <a:cs typeface="+mn-lt"/>
              </a:rPr>
              <a:t>Balaraju</a:t>
            </a:r>
            <a:r>
              <a:rPr lang="en-GB" sz="2400" i="1" dirty="0">
                <a:ea typeface="+mn-lt"/>
                <a:cs typeface="+mn-lt"/>
              </a:rPr>
              <a:t>, R. Divyashree and H. Patil</a:t>
            </a:r>
            <a:r>
              <a:rPr lang="en-GB" sz="2400" dirty="0">
                <a:ea typeface="+mn-lt"/>
                <a:cs typeface="+mn-lt"/>
              </a:rPr>
              <a:t>, "Design and Simulation of Loan Approval Prediction Model using AWS Platform," 2021 International Conference on Emerging Smart Computing and Informatics (ESCI), 2021, pp. 53-56, </a:t>
            </a:r>
            <a:r>
              <a:rPr lang="en-GB" sz="2400" dirty="0" err="1">
                <a:ea typeface="+mn-lt"/>
                <a:cs typeface="+mn-lt"/>
              </a:rPr>
              <a:t>doi</a:t>
            </a:r>
            <a:r>
              <a:rPr lang="en-GB" sz="2400" dirty="0">
                <a:ea typeface="+mn-lt"/>
                <a:cs typeface="+mn-lt"/>
              </a:rPr>
              <a:t>: 10.1109/ESCI50559.2021.9397049.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CC1F5F-51DB-AB6C-5F96-D6EAEF036E48}"/>
              </a:ext>
            </a:extLst>
          </p:cNvPr>
          <p:cNvSpPr txBox="1"/>
          <p:nvPr/>
        </p:nvSpPr>
        <p:spPr>
          <a:xfrm>
            <a:off x="839385" y="4878256"/>
            <a:ext cx="9710057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latin typeface="Calibri"/>
                <a:cs typeface="Arial"/>
              </a:rPr>
              <a:t>[3] </a:t>
            </a:r>
            <a:r>
              <a:rPr lang="en-GB" sz="2400" i="1" dirty="0">
                <a:ea typeface="+mn-lt"/>
                <a:cs typeface="+mn-lt"/>
              </a:rPr>
              <a:t>V. Singh, A. Yadav, R. Awasthi and G. N. Partheeban</a:t>
            </a:r>
            <a:r>
              <a:rPr lang="en-GB" sz="2400" dirty="0">
                <a:ea typeface="+mn-lt"/>
                <a:cs typeface="+mn-lt"/>
              </a:rPr>
              <a:t>, "Prediction of Modernized Loan Approval System Based on Machine Learning Approach," 2021 International Conference on Intelligent Technologies (CONIT), 2021, pp. 1-4, </a:t>
            </a:r>
            <a:r>
              <a:rPr lang="en-GB" sz="2400" dirty="0" err="1">
                <a:ea typeface="+mn-lt"/>
                <a:cs typeface="+mn-lt"/>
              </a:rPr>
              <a:t>doi</a:t>
            </a:r>
            <a:r>
              <a:rPr lang="en-GB" sz="2400" dirty="0">
                <a:ea typeface="+mn-lt"/>
                <a:cs typeface="+mn-lt"/>
              </a:rPr>
              <a:t>: 10.1109/CONIT51480.2021.9498475.</a:t>
            </a:r>
            <a:endParaRPr lang="en-GB" sz="2400" dirty="0">
              <a:latin typeface="Calibri"/>
              <a:ea typeface="+mn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4113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PROBLEM STATEMENT</vt:lpstr>
      <vt:lpstr>LITERATURE SURVEY</vt:lpstr>
      <vt:lpstr>LITERATURE SURVEY</vt:lpstr>
      <vt:lpstr>LITERATURE SURVEY</vt:lpstr>
      <vt:lpstr>LITERATURE SURVEY</vt:lpstr>
      <vt:lpstr>LITERATURE SURVEY</vt:lpstr>
      <vt:lpstr>ARCHITECTURAL DIAGRAM</vt:lpstr>
      <vt:lpstr>REFERENCES</vt:lpstr>
      <vt:lpstr>REFERENCES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300</cp:revision>
  <dcterms:created xsi:type="dcterms:W3CDTF">2022-09-11T19:56:35Z</dcterms:created>
  <dcterms:modified xsi:type="dcterms:W3CDTF">2022-09-25T04:54:46Z</dcterms:modified>
</cp:coreProperties>
</file>