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jream.org/papers/IJREAMV07I02SJ009.pdf" TargetMode="External"/><Relationship Id="rId2" Type="http://schemas.openxmlformats.org/officeDocument/2006/relationships/hyperlink" Target="https://ijcrt.org/papers/IJCRT210631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jctjournal.com/gallery/39-may-2020.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2"/>
            <a:ext cx="9460493" cy="3071357"/>
          </a:xfrm>
        </p:spPr>
        <p:txBody>
          <a:bodyPr/>
          <a:lstStyle/>
          <a:p>
            <a:r>
              <a:rPr lang="en-US" sz="3200" dirty="0"/>
              <a:t>Smart Lender - Applicant Credibility Prediction for Loan Approval </a:t>
            </a:r>
            <a:br>
              <a:rPr lang="en-US" sz="3200" dirty="0"/>
            </a:br>
            <a:br>
              <a:rPr lang="en-US" sz="3200" dirty="0"/>
            </a:br>
            <a:r>
              <a:rPr lang="en-US" sz="3200" dirty="0"/>
              <a:t>Domain : Machine learning</a:t>
            </a:r>
            <a:br>
              <a:rPr lang="en-US" sz="3200" dirty="0"/>
            </a:br>
            <a:br>
              <a:rPr lang="en-US" sz="3200" dirty="0"/>
            </a:br>
            <a:endParaRPr lang="en-US" sz="3200" dirty="0"/>
          </a:p>
        </p:txBody>
      </p:sp>
    </p:spTree>
    <p:extLst>
      <p:ext uri="{BB962C8B-B14F-4D97-AF65-F5344CB8AC3E}">
        <p14:creationId xmlns:p14="http://schemas.microsoft.com/office/powerpoint/2010/main" val="119799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830318" y="2560320"/>
            <a:ext cx="10468303" cy="4029665"/>
          </a:xfrm>
        </p:spPr>
        <p:txBody>
          <a:bodyPr>
            <a:normAutofit/>
          </a:bodyPr>
          <a:lstStyle/>
          <a:p>
            <a:pPr marL="0" indent="0">
              <a:buNone/>
            </a:pPr>
            <a:r>
              <a:rPr lang="en-US" dirty="0"/>
              <a:t>To solve the Loan Approval Prediction . This is a classification problem in which we need to classify whether the loan will be approved or not. classification refers to a predictive modeling problem where a class label is predicted for a given example of input data. A few examples of classification problems are Spam Email detection, Cancer detection, Sentiment Analysis, etc.</a:t>
            </a:r>
            <a:br>
              <a:rPr lang="en-US" dirty="0"/>
            </a:br>
            <a:br>
              <a:rPr lang="en-US" dirty="0"/>
            </a:br>
            <a:r>
              <a:rPr lang="en-US" dirty="0"/>
              <a:t>This can be solved with any of the algorithms listed below:</a:t>
            </a:r>
          </a:p>
          <a:p>
            <a:pPr marL="0" indent="0">
              <a:buNone/>
            </a:pPr>
            <a:r>
              <a:rPr lang="en-US" dirty="0" err="1"/>
              <a:t>i</a:t>
            </a:r>
            <a:r>
              <a:rPr lang="en-US" dirty="0"/>
              <a:t>.  Decision tree </a:t>
            </a:r>
          </a:p>
          <a:p>
            <a:pPr marL="0" indent="0">
              <a:buNone/>
            </a:pPr>
            <a:r>
              <a:rPr lang="en-US" dirty="0"/>
              <a:t>ii.  Logistic regression </a:t>
            </a:r>
          </a:p>
          <a:p>
            <a:pPr marL="400050" indent="-400050">
              <a:buAutoNum type="romanLcPeriod" startAt="3"/>
            </a:pPr>
            <a:r>
              <a:rPr lang="en-US" dirty="0"/>
              <a:t>KNN</a:t>
            </a:r>
          </a:p>
          <a:p>
            <a:pPr marL="400050" indent="-400050">
              <a:buAutoNum type="romanLcPeriod" startAt="3"/>
            </a:pPr>
            <a:r>
              <a:rPr lang="en-US" dirty="0"/>
              <a:t>iv.  Naïve Bayes</a:t>
            </a:r>
          </a:p>
          <a:p>
            <a:pPr marL="0" indent="0">
              <a:buNone/>
            </a:pPr>
            <a:r>
              <a:rPr lang="en-US" dirty="0"/>
              <a:t>These algorithms are some of the few algorithms that can be used to solve the problem.</a:t>
            </a:r>
          </a:p>
        </p:txBody>
      </p:sp>
    </p:spTree>
    <p:extLst>
      <p:ext uri="{BB962C8B-B14F-4D97-AF65-F5344CB8AC3E}">
        <p14:creationId xmlns:p14="http://schemas.microsoft.com/office/powerpoint/2010/main" val="70340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416560" y="1849120"/>
            <a:ext cx="11358880" cy="4419600"/>
          </a:xfrm>
        </p:spPr>
        <p:txBody>
          <a:bodyPr>
            <a:normAutofit/>
          </a:bodyPr>
          <a:lstStyle/>
          <a:p>
            <a:endParaRPr lang="en-US" b="1" dirty="0"/>
          </a:p>
          <a:p>
            <a:r>
              <a:rPr lang="en-US" b="1" dirty="0"/>
              <a:t>Decision tree algorithm </a:t>
            </a:r>
            <a:br>
              <a:rPr lang="en-US" dirty="0"/>
            </a:br>
            <a:br>
              <a:rPr lang="en-US" dirty="0"/>
            </a:br>
            <a:r>
              <a:rPr lang="en-US" dirty="0"/>
              <a:t>A decision tree is </a:t>
            </a:r>
            <a:r>
              <a:rPr lang="en-US" b="1" dirty="0"/>
              <a:t>a non-parametric supervised learning algorithm, which is utilized for both classification and regression tasks</a:t>
            </a:r>
            <a:r>
              <a:rPr lang="en-US" dirty="0"/>
              <a:t>. It has a hierarchical, tree structure, which consists of a root node, branches, internal nodes and leaf nodes.</a:t>
            </a:r>
            <a:br>
              <a:rPr lang="en-US" dirty="0"/>
            </a:br>
            <a:r>
              <a:rPr lang="en-US" dirty="0"/>
              <a:t>Leaf Node defines the class label</a:t>
            </a:r>
          </a:p>
          <a:p>
            <a:r>
              <a:rPr lang="en-US" sz="1700" dirty="0"/>
              <a:t>This paper uses the decision tree algorithm for solving the prediction problem</a:t>
            </a:r>
            <a:br>
              <a:rPr lang="en-US" sz="1700" dirty="0"/>
            </a:br>
            <a:br>
              <a:rPr lang="en-US" sz="1700" dirty="0"/>
            </a:br>
            <a:r>
              <a:rPr lang="en-US" sz="1700" dirty="0">
                <a:hlinkClick r:id="rId2"/>
              </a:rPr>
              <a:t>https://ijcrt.org/papers/IJCRT2106313.pdf</a:t>
            </a:r>
            <a:br>
              <a:rPr lang="en-US" sz="1700" dirty="0"/>
            </a:br>
            <a:br>
              <a:rPr lang="en-US" sz="1700" dirty="0"/>
            </a:br>
            <a:r>
              <a:rPr lang="en-US" sz="1700" dirty="0">
                <a:hlinkClick r:id="rId3"/>
              </a:rPr>
              <a:t>http://ijream.org/papers/IJREAMV07I02SJ009.pdf</a:t>
            </a:r>
            <a:br>
              <a:rPr lang="en-US" sz="1700" dirty="0"/>
            </a:br>
            <a:br>
              <a:rPr lang="en-US" sz="1700"/>
            </a:br>
            <a:r>
              <a:rPr lang="en-US" sz="1700"/>
              <a:t>References : </a:t>
            </a:r>
            <a:endParaRPr lang="en-US" sz="1700" dirty="0"/>
          </a:p>
        </p:txBody>
      </p:sp>
    </p:spTree>
    <p:extLst>
      <p:ext uri="{BB962C8B-B14F-4D97-AF65-F5344CB8AC3E}">
        <p14:creationId xmlns:p14="http://schemas.microsoft.com/office/powerpoint/2010/main" val="221781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lstStyle/>
          <a:p>
            <a:pPr lvl="1"/>
            <a:r>
              <a:rPr lang="en-US" b="1" dirty="0"/>
              <a:t>Logistic regression Algorithm </a:t>
            </a:r>
            <a:br>
              <a:rPr lang="en-US" b="1" dirty="0"/>
            </a:br>
            <a:br>
              <a:rPr lang="en-US" b="1" dirty="0"/>
            </a:br>
            <a:r>
              <a:rPr lang="en-US" dirty="0"/>
              <a:t>Logistic regression is a statistical analysis method to predict a binary outcome, such as yes or no, based on prior observations of a data set.</a:t>
            </a:r>
            <a:br>
              <a:rPr lang="en-US" dirty="0"/>
            </a:br>
            <a:br>
              <a:rPr lang="en-US" dirty="0"/>
            </a:br>
            <a:br>
              <a:rPr lang="en-US" dirty="0"/>
            </a:br>
            <a:r>
              <a:rPr lang="en-US" dirty="0">
                <a:hlinkClick r:id="rId2"/>
              </a:rPr>
              <a:t>http://www.jctjournal.com/gallery/39-may-2020.pdf</a:t>
            </a:r>
            <a:br>
              <a:rPr lang="en-US" dirty="0"/>
            </a:br>
            <a:endParaRPr lang="en-US" dirty="0"/>
          </a:p>
          <a:p>
            <a:pPr lvl="1"/>
            <a:r>
              <a:rPr lang="en-US" dirty="0"/>
              <a:t>References : </a:t>
            </a:r>
          </a:p>
          <a:p>
            <a:pPr marL="457200" lvl="1" indent="0">
              <a:buNone/>
            </a:pPr>
            <a:endParaRPr lang="en-US" b="1" dirty="0"/>
          </a:p>
          <a:p>
            <a:pPr marL="457200" lvl="1" indent="0">
              <a:buNone/>
            </a:pPr>
            <a:br>
              <a:rPr lang="en-US" b="1" dirty="0"/>
            </a:br>
            <a:r>
              <a:rPr lang="en-US" dirty="0"/>
              <a:t>      </a:t>
            </a:r>
          </a:p>
        </p:txBody>
      </p:sp>
    </p:spTree>
    <p:extLst>
      <p:ext uri="{BB962C8B-B14F-4D97-AF65-F5344CB8AC3E}">
        <p14:creationId xmlns:p14="http://schemas.microsoft.com/office/powerpoint/2010/main" val="352359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E3A9-8430-448E-9C84-F6203A814E19}"/>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BD6682D1-326A-4B46-B8C3-6597CD5BBEB4}"/>
              </a:ext>
            </a:extLst>
          </p:cNvPr>
          <p:cNvSpPr>
            <a:spLocks noGrp="1"/>
          </p:cNvSpPr>
          <p:nvPr>
            <p:ph idx="1"/>
          </p:nvPr>
        </p:nvSpPr>
        <p:spPr>
          <a:xfrm>
            <a:off x="1154954" y="2603500"/>
            <a:ext cx="10579846" cy="3416300"/>
          </a:xfrm>
        </p:spPr>
        <p:txBody>
          <a:bodyPr/>
          <a:lstStyle/>
          <a:p>
            <a:pPr fontAlgn="base"/>
            <a:r>
              <a:rPr lang="en-US" dirty="0"/>
              <a:t>KNN</a:t>
            </a:r>
            <a:br>
              <a:rPr lang="en-US" dirty="0"/>
            </a:br>
            <a:r>
              <a:rPr lang="en-US" dirty="0"/>
              <a:t>The k-nearest neighbors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p>
          <a:p>
            <a:r>
              <a:rPr lang="en-US" dirty="0"/>
              <a:t>In this paper KNN technique is used to predict whether to approve the loan or not</a:t>
            </a:r>
          </a:p>
          <a:p>
            <a:r>
              <a:rPr lang="en-US" dirty="0"/>
              <a:t>https://www.researchgate.net/publication/361584877_Machine_Learning_Models_for_Predicting_Bank_Loan_Eligibility</a:t>
            </a:r>
            <a:br>
              <a:rPr lang="en-US" dirty="0"/>
            </a:br>
            <a:endParaRPr lang="en-IN" dirty="0"/>
          </a:p>
        </p:txBody>
      </p:sp>
    </p:spTree>
    <p:extLst>
      <p:ext uri="{BB962C8B-B14F-4D97-AF65-F5344CB8AC3E}">
        <p14:creationId xmlns:p14="http://schemas.microsoft.com/office/powerpoint/2010/main" val="650505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76</TotalTime>
  <Words>404</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Smart Lender - Applicant Credibility Prediction for Loan Approval   Domain : Machine learning  </vt:lpstr>
      <vt:lpstr>Abstract</vt:lpstr>
      <vt:lpstr>Literature Survey</vt:lpstr>
      <vt:lpstr>Literature Survey</vt:lpstr>
      <vt:lpstr>Literature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Lender - Applicant Credibility Prediction for Loan Approval</dc:title>
  <dc:creator>Admin</dc:creator>
  <cp:lastModifiedBy>Sanjay D</cp:lastModifiedBy>
  <cp:revision>8</cp:revision>
  <dcterms:created xsi:type="dcterms:W3CDTF">2022-08-29T07:43:08Z</dcterms:created>
  <dcterms:modified xsi:type="dcterms:W3CDTF">2022-09-05T03:37:01Z</dcterms:modified>
</cp:coreProperties>
</file>