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73" r:id="rId12"/>
    <p:sldId id="275" r:id="rId13"/>
    <p:sldId id="276" r:id="rId14"/>
    <p:sldId id="277" r:id="rId15"/>
    <p:sldId id="274" r:id="rId16"/>
    <p:sldId id="264" r:id="rId17"/>
    <p:sldId id="265" r:id="rId18"/>
    <p:sldId id="266" r:id="rId19"/>
    <p:sldId id="267" r:id="rId20"/>
    <p:sldId id="268" r:id="rId21"/>
    <p:sldId id="269"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45"/>
    <p:restoredTop sz="94680"/>
  </p:normalViewPr>
  <p:slideViewPr>
    <p:cSldViewPr snapToGrid="0">
      <p:cViewPr varScale="1">
        <p:scale>
          <a:sx n="100" d="100"/>
          <a:sy n="100" d="100"/>
        </p:scale>
        <p:origin x="168" y="24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7D61BFCC-0386-6692-FADC-8D0E563A3703}"/>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CD1E9AA0-0D7F-9C8E-82F3-82A29A64DA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54FA0AEF-6956-80A0-6400-398C7A49918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43644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8957B6D2-456C-6F9F-3876-FA917970281B}"/>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4112AD5B-40AA-F741-9EE1-DD0FF73312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7FB49554-CF6E-C4E0-99DF-AF432113A04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34292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46C11F20-3A7F-8C4B-6C70-6424B0ABC6DD}"/>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32E70895-FDDA-79A1-7CDE-ABCDCBD078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C86E26BB-A142-670E-8688-B058204474C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02810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36164AAD-FF60-EA24-5463-2BC3A91D78E1}"/>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A508948B-DB25-315E-25B9-F8E06E8CA8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6D8C3B65-3E25-E9B6-F06E-1C215CC87BC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41199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5484CD7B-9277-FA0E-5AFA-B9D4D4301240}"/>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4E2D4ECA-DABD-7D59-7765-4AFBADA32E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BFABE9B5-91C2-79E0-3D9B-6E261810037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0806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Edwin Jones</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F8265BFA-6697-8D32-F970-FDFFB58B9232}"/>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81096C71-3C96-7F09-EC26-070488C95573}"/>
              </a:ext>
            </a:extLst>
          </p:cNvPr>
          <p:cNvSpPr txBox="1">
            <a:spLocks noGrp="1"/>
          </p:cNvSpPr>
          <p:nvPr>
            <p:ph type="title"/>
          </p:nvPr>
        </p:nvSpPr>
        <p:spPr>
          <a:xfrm>
            <a:off x="685800" y="452330"/>
            <a:ext cx="10820400" cy="1293000"/>
          </a:xfrm>
          <a:prstGeom prst="rect">
            <a:avLst/>
          </a:prstGeom>
          <a:noFill/>
          <a:ln>
            <a:noFill/>
          </a:ln>
        </p:spPr>
        <p:txBody>
          <a:bodyPr spcFirstLastPara="1" wrap="square" lIns="91425" tIns="45700" rIns="91425" bIns="45700" anchor="ctr" anchorCtr="0">
            <a:noAutofit/>
          </a:bodyPr>
          <a:lstStyle/>
          <a:p>
            <a:pPr algn="ctr"/>
            <a:r>
              <a:rPr lang="en-US" sz="3600" b="1" dirty="0"/>
              <a:t>Can we safely resize a filled container to zero?</a:t>
            </a:r>
            <a:br>
              <a:rPr lang="en-US" sz="3600" b="1" dirty="0"/>
            </a:br>
            <a:endParaRPr b="1" dirty="0"/>
          </a:p>
        </p:txBody>
      </p:sp>
      <p:sp>
        <p:nvSpPr>
          <p:cNvPr id="196" name="Google Shape;196;g9504e29505_0_0">
            <a:extLst>
              <a:ext uri="{FF2B5EF4-FFF2-40B4-BE49-F238E27FC236}">
                <a16:creationId xmlns:a16="http://schemas.microsoft.com/office/drawing/2014/main" id="{FB4C602C-2C4C-4BEA-8990-FF1111A65D24}"/>
              </a:ext>
            </a:extLst>
          </p:cNvPr>
          <p:cNvSpPr txBox="1">
            <a:spLocks noGrp="1"/>
          </p:cNvSpPr>
          <p:nvPr>
            <p:ph type="body" idx="1"/>
          </p:nvPr>
        </p:nvSpPr>
        <p:spPr>
          <a:xfrm>
            <a:off x="685800" y="1416900"/>
            <a:ext cx="10820400" cy="4024200"/>
          </a:xfrm>
          <a:prstGeom prst="rect">
            <a:avLst/>
          </a:prstGeom>
          <a:noFill/>
          <a:ln>
            <a:noFill/>
          </a:ln>
        </p:spPr>
        <p:txBody>
          <a:bodyPr spcFirstLastPara="1" wrap="square" lIns="91425" tIns="45700" rIns="91425" bIns="45700" numCol="1" anchor="t" anchorCtr="0">
            <a:noAutofit/>
          </a:bodyPr>
          <a:lstStyle/>
          <a:p>
            <a:r>
              <a:rPr lang="en-US" b="1" dirty="0"/>
              <a:t>Coding Vulnerability:</a:t>
            </a:r>
            <a:r>
              <a:rPr lang="en-US" dirty="0"/>
              <a:t> Improper memory management (STD-005)</a:t>
            </a:r>
          </a:p>
        </p:txBody>
      </p:sp>
      <p:pic>
        <p:nvPicPr>
          <p:cNvPr id="197" name="Google Shape;197;g9504e29505_0_0" descr="Green Pace logo">
            <a:extLst>
              <a:ext uri="{FF2B5EF4-FFF2-40B4-BE49-F238E27FC236}">
                <a16:creationId xmlns:a16="http://schemas.microsoft.com/office/drawing/2014/main" id="{D9FBABDE-2061-EE83-2A30-B7C766C2CC82}"/>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751E9E46-9645-2E3D-67D2-28AF14602460}"/>
              </a:ext>
            </a:extLst>
          </p:cNvPr>
          <p:cNvPicPr>
            <a:picLocks noChangeAspect="1"/>
          </p:cNvPicPr>
          <p:nvPr/>
        </p:nvPicPr>
        <p:blipFill>
          <a:blip r:embed="rId5"/>
          <a:stretch>
            <a:fillRect/>
          </a:stretch>
        </p:blipFill>
        <p:spPr>
          <a:xfrm>
            <a:off x="685800" y="4863377"/>
            <a:ext cx="10275787" cy="498588"/>
          </a:xfrm>
          <a:prstGeom prst="rect">
            <a:avLst/>
          </a:prstGeom>
        </p:spPr>
      </p:pic>
      <p:pic>
        <p:nvPicPr>
          <p:cNvPr id="6" name="Picture 5" descr="A screen shot of a computer code&#10;&#10;AI-generated content may be incorrect.">
            <a:extLst>
              <a:ext uri="{FF2B5EF4-FFF2-40B4-BE49-F238E27FC236}">
                <a16:creationId xmlns:a16="http://schemas.microsoft.com/office/drawing/2014/main" id="{C4DA6A8D-83A8-62EB-8DB1-C80837E211DF}"/>
              </a:ext>
            </a:extLst>
          </p:cNvPr>
          <p:cNvPicPr>
            <a:picLocks noChangeAspect="1"/>
          </p:cNvPicPr>
          <p:nvPr/>
        </p:nvPicPr>
        <p:blipFill>
          <a:blip r:embed="rId6"/>
          <a:stretch>
            <a:fillRect/>
          </a:stretch>
        </p:blipFill>
        <p:spPr>
          <a:xfrm>
            <a:off x="685800" y="2176624"/>
            <a:ext cx="7772400" cy="2602314"/>
          </a:xfrm>
          <a:prstGeom prst="rect">
            <a:avLst/>
          </a:prstGeom>
        </p:spPr>
      </p:pic>
    </p:spTree>
    <p:custDataLst>
      <p:tags r:id="rId1"/>
    </p:custDataLst>
    <p:extLst>
      <p:ext uri="{BB962C8B-B14F-4D97-AF65-F5344CB8AC3E}">
        <p14:creationId xmlns:p14="http://schemas.microsoft.com/office/powerpoint/2010/main" val="3963248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61119C73-9BB4-66BE-92CA-A7253D118060}"/>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C5C7CCD0-46E0-F19E-A053-4BC982D581A5}"/>
              </a:ext>
            </a:extLst>
          </p:cNvPr>
          <p:cNvSpPr txBox="1">
            <a:spLocks noGrp="1"/>
          </p:cNvSpPr>
          <p:nvPr>
            <p:ph type="title"/>
          </p:nvPr>
        </p:nvSpPr>
        <p:spPr>
          <a:xfrm>
            <a:off x="685800" y="452330"/>
            <a:ext cx="10820400" cy="1293000"/>
          </a:xfrm>
          <a:prstGeom prst="rect">
            <a:avLst/>
          </a:prstGeom>
          <a:noFill/>
          <a:ln>
            <a:noFill/>
          </a:ln>
        </p:spPr>
        <p:txBody>
          <a:bodyPr spcFirstLastPara="1" wrap="square" lIns="91425" tIns="45700" rIns="91425" bIns="45700" anchor="ctr" anchorCtr="0">
            <a:noAutofit/>
          </a:bodyPr>
          <a:lstStyle/>
          <a:p>
            <a:pPr algn="ctr"/>
            <a:r>
              <a:rPr lang="en-US" sz="3600" b="1" dirty="0"/>
              <a:t>Does swapping two containers preserve their contents?</a:t>
            </a:r>
            <a:br>
              <a:rPr lang="en-US" sz="3600" b="1" dirty="0"/>
            </a:br>
            <a:endParaRPr b="1" dirty="0"/>
          </a:p>
        </p:txBody>
      </p:sp>
      <p:sp>
        <p:nvSpPr>
          <p:cNvPr id="196" name="Google Shape;196;g9504e29505_0_0">
            <a:extLst>
              <a:ext uri="{FF2B5EF4-FFF2-40B4-BE49-F238E27FC236}">
                <a16:creationId xmlns:a16="http://schemas.microsoft.com/office/drawing/2014/main" id="{D6E9E10B-98DD-C9A4-E16B-A944ECCD69B3}"/>
              </a:ext>
            </a:extLst>
          </p:cNvPr>
          <p:cNvSpPr txBox="1">
            <a:spLocks noGrp="1"/>
          </p:cNvSpPr>
          <p:nvPr>
            <p:ph type="body" idx="1"/>
          </p:nvPr>
        </p:nvSpPr>
        <p:spPr>
          <a:xfrm>
            <a:off x="685800" y="1416900"/>
            <a:ext cx="10820400" cy="4024200"/>
          </a:xfrm>
          <a:prstGeom prst="rect">
            <a:avLst/>
          </a:prstGeom>
          <a:noFill/>
          <a:ln>
            <a:noFill/>
          </a:ln>
        </p:spPr>
        <p:txBody>
          <a:bodyPr spcFirstLastPara="1" wrap="square" lIns="91425" tIns="45700" rIns="91425" bIns="45700" numCol="1" anchor="t" anchorCtr="0">
            <a:noAutofit/>
          </a:bodyPr>
          <a:lstStyle/>
          <a:p>
            <a:r>
              <a:rPr lang="en-US" b="1" dirty="0"/>
              <a:t>Coding Vulnerability:</a:t>
            </a:r>
            <a:r>
              <a:rPr lang="en-US" dirty="0"/>
              <a:t> Inconsistent state after operation (QA Principle)</a:t>
            </a:r>
          </a:p>
        </p:txBody>
      </p:sp>
      <p:pic>
        <p:nvPicPr>
          <p:cNvPr id="197" name="Google Shape;197;g9504e29505_0_0" descr="Green Pace logo">
            <a:extLst>
              <a:ext uri="{FF2B5EF4-FFF2-40B4-BE49-F238E27FC236}">
                <a16:creationId xmlns:a16="http://schemas.microsoft.com/office/drawing/2014/main" id="{224B5AAE-2551-6937-27D6-DD1B1D76F0F8}"/>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9" name="Picture 8">
            <a:extLst>
              <a:ext uri="{FF2B5EF4-FFF2-40B4-BE49-F238E27FC236}">
                <a16:creationId xmlns:a16="http://schemas.microsoft.com/office/drawing/2014/main" id="{1B186361-2C63-C5F6-6AAF-2AC141BB3975}"/>
              </a:ext>
            </a:extLst>
          </p:cNvPr>
          <p:cNvPicPr>
            <a:picLocks noChangeAspect="1"/>
          </p:cNvPicPr>
          <p:nvPr/>
        </p:nvPicPr>
        <p:blipFill>
          <a:blip r:embed="rId5"/>
          <a:stretch>
            <a:fillRect/>
          </a:stretch>
        </p:blipFill>
        <p:spPr>
          <a:xfrm>
            <a:off x="685799" y="5440526"/>
            <a:ext cx="10214978" cy="498588"/>
          </a:xfrm>
          <a:prstGeom prst="rect">
            <a:avLst/>
          </a:prstGeom>
        </p:spPr>
      </p:pic>
      <p:pic>
        <p:nvPicPr>
          <p:cNvPr id="11" name="Picture 10" descr="A screen shot of a computer code&#10;&#10;AI-generated content may be incorrect.">
            <a:extLst>
              <a:ext uri="{FF2B5EF4-FFF2-40B4-BE49-F238E27FC236}">
                <a16:creationId xmlns:a16="http://schemas.microsoft.com/office/drawing/2014/main" id="{2F75E3F3-7813-1F24-7F23-6A295C8B0B58}"/>
              </a:ext>
            </a:extLst>
          </p:cNvPr>
          <p:cNvPicPr>
            <a:picLocks noChangeAspect="1"/>
          </p:cNvPicPr>
          <p:nvPr/>
        </p:nvPicPr>
        <p:blipFill>
          <a:blip r:embed="rId6"/>
          <a:stretch>
            <a:fillRect/>
          </a:stretch>
        </p:blipFill>
        <p:spPr>
          <a:xfrm>
            <a:off x="685799" y="2147457"/>
            <a:ext cx="9390326" cy="3197182"/>
          </a:xfrm>
          <a:prstGeom prst="rect">
            <a:avLst/>
          </a:prstGeom>
        </p:spPr>
      </p:pic>
    </p:spTree>
    <p:custDataLst>
      <p:tags r:id="rId1"/>
    </p:custDataLst>
    <p:extLst>
      <p:ext uri="{BB962C8B-B14F-4D97-AF65-F5344CB8AC3E}">
        <p14:creationId xmlns:p14="http://schemas.microsoft.com/office/powerpoint/2010/main" val="350872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D600EC95-FBE9-2AC7-F7C3-945101AFF582}"/>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E7373E03-D81F-1110-1874-7269754CA45A}"/>
              </a:ext>
            </a:extLst>
          </p:cNvPr>
          <p:cNvSpPr txBox="1">
            <a:spLocks noGrp="1"/>
          </p:cNvSpPr>
          <p:nvPr>
            <p:ph type="title"/>
          </p:nvPr>
        </p:nvSpPr>
        <p:spPr>
          <a:xfrm>
            <a:off x="685800" y="452330"/>
            <a:ext cx="10820400" cy="1293000"/>
          </a:xfrm>
          <a:prstGeom prst="rect">
            <a:avLst/>
          </a:prstGeom>
          <a:noFill/>
          <a:ln>
            <a:noFill/>
          </a:ln>
        </p:spPr>
        <p:txBody>
          <a:bodyPr spcFirstLastPara="1" wrap="square" lIns="91425" tIns="45700" rIns="91425" bIns="45700" anchor="ctr" anchorCtr="0">
            <a:noAutofit/>
          </a:bodyPr>
          <a:lstStyle/>
          <a:p>
            <a:pPr algn="ctr"/>
            <a:r>
              <a:rPr lang="en-US" sz="3600" b="1" dirty="0"/>
              <a:t>Does accessing index 10 in a 5-element vector throw an exception?</a:t>
            </a:r>
            <a:br>
              <a:rPr lang="en-US" sz="3600" b="1" dirty="0"/>
            </a:br>
            <a:endParaRPr b="1" dirty="0"/>
          </a:p>
        </p:txBody>
      </p:sp>
      <p:sp>
        <p:nvSpPr>
          <p:cNvPr id="196" name="Google Shape;196;g9504e29505_0_0">
            <a:extLst>
              <a:ext uri="{FF2B5EF4-FFF2-40B4-BE49-F238E27FC236}">
                <a16:creationId xmlns:a16="http://schemas.microsoft.com/office/drawing/2014/main" id="{4C693845-A0FC-704E-0B23-D0A6550AEC9D}"/>
              </a:ext>
            </a:extLst>
          </p:cNvPr>
          <p:cNvSpPr txBox="1">
            <a:spLocks noGrp="1"/>
          </p:cNvSpPr>
          <p:nvPr>
            <p:ph type="body" idx="1"/>
          </p:nvPr>
        </p:nvSpPr>
        <p:spPr>
          <a:xfrm>
            <a:off x="685800" y="1416900"/>
            <a:ext cx="10820400" cy="4024200"/>
          </a:xfrm>
          <a:prstGeom prst="rect">
            <a:avLst/>
          </a:prstGeom>
          <a:noFill/>
          <a:ln>
            <a:noFill/>
          </a:ln>
        </p:spPr>
        <p:txBody>
          <a:bodyPr spcFirstLastPara="1" wrap="square" lIns="91425" tIns="45700" rIns="91425" bIns="45700" numCol="1" anchor="t" anchorCtr="0">
            <a:noAutofit/>
          </a:bodyPr>
          <a:lstStyle/>
          <a:p>
            <a:r>
              <a:rPr lang="en-US" b="1" dirty="0"/>
              <a:t>Coding Vulnerability:</a:t>
            </a:r>
            <a:r>
              <a:rPr lang="en-US" dirty="0"/>
              <a:t> Out-of-bounds access (cross-cutting concern)</a:t>
            </a:r>
          </a:p>
        </p:txBody>
      </p:sp>
      <p:pic>
        <p:nvPicPr>
          <p:cNvPr id="197" name="Google Shape;197;g9504e29505_0_0" descr="Green Pace logo">
            <a:extLst>
              <a:ext uri="{FF2B5EF4-FFF2-40B4-BE49-F238E27FC236}">
                <a16:creationId xmlns:a16="http://schemas.microsoft.com/office/drawing/2014/main" id="{285FFA9F-09ED-3AEC-80BC-7887527EB337}"/>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screen shot of a computer code&#10;&#10;AI-generated content may be incorrect.">
            <a:extLst>
              <a:ext uri="{FF2B5EF4-FFF2-40B4-BE49-F238E27FC236}">
                <a16:creationId xmlns:a16="http://schemas.microsoft.com/office/drawing/2014/main" id="{086A67D8-3CEA-DF2A-2D62-84EC9537EFA9}"/>
              </a:ext>
            </a:extLst>
          </p:cNvPr>
          <p:cNvPicPr>
            <a:picLocks noChangeAspect="1"/>
          </p:cNvPicPr>
          <p:nvPr/>
        </p:nvPicPr>
        <p:blipFill>
          <a:blip r:embed="rId5"/>
          <a:stretch>
            <a:fillRect/>
          </a:stretch>
        </p:blipFill>
        <p:spPr>
          <a:xfrm>
            <a:off x="685799" y="2199562"/>
            <a:ext cx="10403962" cy="2702638"/>
          </a:xfrm>
          <a:prstGeom prst="rect">
            <a:avLst/>
          </a:prstGeom>
        </p:spPr>
      </p:pic>
      <p:pic>
        <p:nvPicPr>
          <p:cNvPr id="6" name="Picture 5">
            <a:extLst>
              <a:ext uri="{FF2B5EF4-FFF2-40B4-BE49-F238E27FC236}">
                <a16:creationId xmlns:a16="http://schemas.microsoft.com/office/drawing/2014/main" id="{369052F1-17FA-67B8-95A5-F03F32AD4894}"/>
              </a:ext>
            </a:extLst>
          </p:cNvPr>
          <p:cNvPicPr>
            <a:picLocks noChangeAspect="1"/>
          </p:cNvPicPr>
          <p:nvPr/>
        </p:nvPicPr>
        <p:blipFill>
          <a:blip r:embed="rId6"/>
          <a:stretch>
            <a:fillRect/>
          </a:stretch>
        </p:blipFill>
        <p:spPr>
          <a:xfrm>
            <a:off x="685799" y="5053587"/>
            <a:ext cx="10275787" cy="437784"/>
          </a:xfrm>
          <a:prstGeom prst="rect">
            <a:avLst/>
          </a:prstGeom>
        </p:spPr>
      </p:pic>
    </p:spTree>
    <p:custDataLst>
      <p:tags r:id="rId1"/>
    </p:custDataLst>
    <p:extLst>
      <p:ext uri="{BB962C8B-B14F-4D97-AF65-F5344CB8AC3E}">
        <p14:creationId xmlns:p14="http://schemas.microsoft.com/office/powerpoint/2010/main" val="2349142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 indent="0">
              <a:buNone/>
            </a:pPr>
            <a:r>
              <a:rPr lang="en-US" sz="2400" b="1" dirty="0" err="1"/>
              <a:t>DevSecOps</a:t>
            </a:r>
            <a:r>
              <a:rPr lang="en-US" sz="2400" b="1" dirty="0"/>
              <a:t> Pipeline:</a:t>
            </a:r>
            <a:endParaRPr lang="en-US" sz="2400" dirty="0"/>
          </a:p>
          <a:p>
            <a:r>
              <a:rPr lang="en-US" sz="2400" dirty="0"/>
              <a:t>Security integrated from design to deployment</a:t>
            </a:r>
          </a:p>
          <a:p>
            <a:pPr marL="114300" indent="0">
              <a:buNone/>
            </a:pPr>
            <a:r>
              <a:rPr lang="en-US" sz="2400" b="1" dirty="0"/>
              <a:t>Automation Tools:</a:t>
            </a:r>
            <a:endParaRPr lang="en-US" sz="2400" dirty="0"/>
          </a:p>
          <a:p>
            <a:r>
              <a:rPr lang="en-US" sz="2400" u="sng" dirty="0"/>
              <a:t>Clang Static Analyzer, </a:t>
            </a:r>
            <a:r>
              <a:rPr lang="en-US" sz="2400" u="sng" dirty="0" err="1"/>
              <a:t>CppCheck</a:t>
            </a:r>
            <a:r>
              <a:rPr lang="en-US" sz="2400" u="sng" dirty="0"/>
              <a:t>, </a:t>
            </a:r>
            <a:r>
              <a:rPr lang="en-US" sz="2400" u="sng" dirty="0" err="1"/>
              <a:t>Parasoft</a:t>
            </a:r>
            <a:r>
              <a:rPr lang="en-US" sz="2400" u="sng" dirty="0"/>
              <a:t> C/C++test</a:t>
            </a:r>
            <a:r>
              <a:rPr lang="en-US" sz="2400" dirty="0"/>
              <a:t> – static analysis during build</a:t>
            </a:r>
          </a:p>
          <a:p>
            <a:r>
              <a:rPr lang="en-US" sz="2400" u="sng" dirty="0" err="1"/>
              <a:t>Valgrind</a:t>
            </a:r>
            <a:r>
              <a:rPr lang="en-US" sz="2400" dirty="0"/>
              <a:t> – dynamic memory analysis during test/verify</a:t>
            </a:r>
          </a:p>
          <a:p>
            <a:r>
              <a:rPr lang="en-US" sz="2400" u="sng" dirty="0" err="1"/>
              <a:t>Polyspace</a:t>
            </a:r>
            <a:r>
              <a:rPr lang="en-US" sz="2400" u="sng" dirty="0"/>
              <a:t> Bug Finder, SonarQube</a:t>
            </a:r>
            <a:r>
              <a:rPr lang="en-US" sz="2400" dirty="0"/>
              <a:t> – post-build static code quality enforcement</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1818866"/>
            <a:ext cx="10820400" cy="4770885"/>
          </a:xfrm>
          <a:prstGeom prst="rect">
            <a:avLst/>
          </a:prstGeom>
          <a:noFill/>
          <a:ln>
            <a:noFill/>
          </a:ln>
        </p:spPr>
        <p:txBody>
          <a:bodyPr spcFirstLastPara="1" wrap="square" lIns="91425" tIns="45700" rIns="91425" bIns="45700" numCol="2" anchor="t" anchorCtr="0">
            <a:noAutofit/>
          </a:bodyPr>
          <a:lstStyle/>
          <a:p>
            <a:pPr marL="114300" indent="0">
              <a:buNone/>
            </a:pPr>
            <a:r>
              <a:rPr lang="en-US" sz="2000" b="1" dirty="0"/>
              <a:t>Problems:</a:t>
            </a:r>
            <a:endParaRPr lang="en-US" sz="2000" dirty="0"/>
          </a:p>
          <a:p>
            <a:pPr lvl="1"/>
            <a:r>
              <a:rPr lang="en-US" dirty="0"/>
              <a:t>Delayed integration of testing and security tools</a:t>
            </a:r>
          </a:p>
          <a:p>
            <a:pPr lvl="1"/>
            <a:r>
              <a:rPr lang="en-US" dirty="0"/>
              <a:t>Secure coding standards not enforced automatically</a:t>
            </a:r>
          </a:p>
          <a:p>
            <a:pPr lvl="1"/>
            <a:r>
              <a:rPr lang="en-US" dirty="0"/>
              <a:t>Vulnerabilities may go undetected</a:t>
            </a:r>
          </a:p>
          <a:p>
            <a:pPr marL="114300" indent="0">
              <a:buNone/>
            </a:pPr>
            <a:r>
              <a:rPr lang="en-US" sz="2000" b="1" dirty="0"/>
              <a:t>Solutions:</a:t>
            </a:r>
            <a:endParaRPr lang="en-US" sz="2000" dirty="0"/>
          </a:p>
          <a:p>
            <a:pPr lvl="1"/>
            <a:r>
              <a:rPr lang="en-US" dirty="0"/>
              <a:t>Adopt automated security tools now</a:t>
            </a:r>
          </a:p>
          <a:p>
            <a:pPr lvl="1"/>
            <a:r>
              <a:rPr lang="en-US" dirty="0"/>
              <a:t>Enforce policy compliance in CI/CD</a:t>
            </a:r>
          </a:p>
          <a:p>
            <a:pPr lvl="1"/>
            <a:r>
              <a:rPr lang="en-US" dirty="0"/>
              <a:t>Make testing and analysis part of every build</a:t>
            </a:r>
          </a:p>
          <a:p>
            <a:pPr marL="114300" indent="0">
              <a:buNone/>
            </a:pPr>
            <a:endParaRPr lang="en-US" sz="2000" b="1" dirty="0"/>
          </a:p>
          <a:p>
            <a:pPr marL="114300" indent="0">
              <a:buNone/>
            </a:pPr>
            <a:r>
              <a:rPr lang="en-US" sz="2000" b="1" dirty="0"/>
              <a:t>Risks of Waiting:</a:t>
            </a:r>
            <a:endParaRPr lang="en-US" sz="2000" dirty="0"/>
          </a:p>
          <a:p>
            <a:pPr lvl="1"/>
            <a:r>
              <a:rPr lang="en-US" dirty="0"/>
              <a:t>Vulnerabilities persist longer</a:t>
            </a:r>
          </a:p>
          <a:p>
            <a:pPr lvl="1"/>
            <a:r>
              <a:rPr lang="en-US" dirty="0"/>
              <a:t>Costs rise with delayed fixes</a:t>
            </a:r>
          </a:p>
          <a:p>
            <a:pPr lvl="1"/>
            <a:r>
              <a:rPr lang="en-US" dirty="0"/>
              <a:t>Missed opportunities for early prevention</a:t>
            </a:r>
          </a:p>
          <a:p>
            <a:pPr marL="114300" indent="0">
              <a:buNone/>
            </a:pPr>
            <a:r>
              <a:rPr lang="en-US" sz="2000" b="1" dirty="0"/>
              <a:t>Benefits of Acting Now:</a:t>
            </a:r>
            <a:endParaRPr lang="en-US" sz="2000" dirty="0"/>
          </a:p>
          <a:p>
            <a:pPr lvl="1"/>
            <a:r>
              <a:rPr lang="en-US" dirty="0"/>
              <a:t>Earlier detection of issues</a:t>
            </a:r>
          </a:p>
          <a:p>
            <a:pPr lvl="1"/>
            <a:r>
              <a:rPr lang="en-US" dirty="0"/>
              <a:t>Easier compliance and enforcement</a:t>
            </a:r>
          </a:p>
          <a:p>
            <a:pPr lvl="1"/>
            <a:r>
              <a:rPr lang="en-US" dirty="0"/>
              <a:t>Stronger, more secure software over time</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114300" indent="0">
              <a:buNone/>
            </a:pPr>
            <a:r>
              <a:rPr lang="en-US" sz="2400" b="1" dirty="0"/>
              <a:t>Current Gaps:</a:t>
            </a:r>
            <a:endParaRPr lang="en-US" sz="2400" dirty="0"/>
          </a:p>
          <a:p>
            <a:r>
              <a:rPr lang="en-US" sz="2400" dirty="0"/>
              <a:t>No runtime monitoring or alerting</a:t>
            </a:r>
          </a:p>
          <a:p>
            <a:r>
              <a:rPr lang="en-US" sz="2400" dirty="0"/>
              <a:t>Limited boundary and negative test coverage</a:t>
            </a:r>
          </a:p>
          <a:p>
            <a:r>
              <a:rPr lang="en-US" sz="2400" dirty="0"/>
              <a:t>Static analysis not enforced across all projects</a:t>
            </a:r>
          </a:p>
          <a:p>
            <a:r>
              <a:rPr lang="en-US" sz="2400" dirty="0"/>
              <a:t>No consistent post-deployment validation</a:t>
            </a:r>
          </a:p>
          <a:p>
            <a:pPr marL="114300" indent="0">
              <a:buNone/>
            </a:pPr>
            <a:endParaRPr lang="en-US" sz="2400" b="1" dirty="0"/>
          </a:p>
          <a:p>
            <a:pPr marL="114300" indent="0">
              <a:buNone/>
            </a:pPr>
            <a:r>
              <a:rPr lang="en-US" sz="2400" b="1" dirty="0"/>
              <a:t>Real-World Example:</a:t>
            </a:r>
            <a:endParaRPr lang="en-US" sz="2400" dirty="0"/>
          </a:p>
          <a:p>
            <a:r>
              <a:rPr lang="en-US" sz="2400" dirty="0"/>
              <a:t>Heartbleed (2014): could have been caught with enforced static and dynamic analysis (Black Duck Editorial Staff, 2014)</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F17AB57E-5264-7D05-4877-5972A3662A0D}"/>
              </a:ext>
            </a:extLst>
          </p:cNvPr>
          <p:cNvSpPr txBox="1"/>
          <p:nvPr/>
        </p:nvSpPr>
        <p:spPr>
          <a:xfrm>
            <a:off x="5092700" y="4267200"/>
            <a:ext cx="184731" cy="307777"/>
          </a:xfrm>
          <a:prstGeom prst="rect">
            <a:avLst/>
          </a:prstGeom>
          <a:noFill/>
        </p:spPr>
        <p:txBody>
          <a:bodyPr wrap="none" rtlCol="0">
            <a:spAutoFit/>
          </a:bodyPr>
          <a:lstStyle/>
          <a:p>
            <a:endParaRPr lang="en-US"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numCol="2" anchor="t" anchorCtr="0">
            <a:normAutofit lnSpcReduction="10000"/>
          </a:bodyPr>
          <a:lstStyle/>
          <a:p>
            <a:pPr marL="114300" indent="0">
              <a:buNone/>
            </a:pPr>
            <a:r>
              <a:rPr lang="en-US" sz="2400" b="1" dirty="0"/>
              <a:t>Next Steps:</a:t>
            </a:r>
            <a:endParaRPr lang="en-US" sz="2400" dirty="0"/>
          </a:p>
          <a:p>
            <a:r>
              <a:rPr lang="en-US" sz="2400" dirty="0"/>
              <a:t>Add runtime analysis and monitoring tools</a:t>
            </a:r>
          </a:p>
          <a:p>
            <a:r>
              <a:rPr lang="en-US" sz="2400" dirty="0"/>
              <a:t>Enforce static analysis in all CI/CD pipelines</a:t>
            </a:r>
          </a:p>
          <a:p>
            <a:r>
              <a:rPr lang="en-US" sz="2400" dirty="0"/>
              <a:t>Expand test coverage, including boundary and error cases</a:t>
            </a:r>
          </a:p>
          <a:p>
            <a:r>
              <a:rPr lang="en-US" sz="2400" dirty="0"/>
              <a:t>Introduce fuzz testing for input robustness</a:t>
            </a:r>
          </a:p>
          <a:p>
            <a:r>
              <a:rPr lang="en-US" sz="2400" dirty="0"/>
              <a:t>Conduct quarterly policy audits</a:t>
            </a:r>
          </a:p>
          <a:p>
            <a:pPr marL="114300" indent="0">
              <a:buNone/>
            </a:pPr>
            <a:r>
              <a:rPr lang="en-US" sz="2400" b="1" dirty="0"/>
              <a:t>Recommended Standards:</a:t>
            </a:r>
            <a:endParaRPr lang="en-US" sz="2400" dirty="0"/>
          </a:p>
          <a:p>
            <a:r>
              <a:rPr lang="en-US" sz="2400" dirty="0"/>
              <a:t>CERT C++ MEM51-CPP – secure memory handling</a:t>
            </a:r>
          </a:p>
          <a:p>
            <a:r>
              <a:rPr lang="en-US" sz="2400" dirty="0"/>
              <a:t>MISRA C++ – safety-critical guidance</a:t>
            </a:r>
          </a:p>
          <a:p>
            <a:r>
              <a:rPr lang="en-US" sz="2400" dirty="0"/>
              <a:t>OWASP ASVS – secure application development baseline</a:t>
            </a:r>
          </a:p>
          <a:p>
            <a:pPr marL="228600" lvl="0" indent="-88900" algn="l" rtl="0">
              <a:lnSpc>
                <a:spcPct val="90000"/>
              </a:lnSpc>
              <a:spcBef>
                <a:spcPts val="1000"/>
              </a:spcBef>
              <a:spcAft>
                <a:spcPts val="0"/>
              </a:spcAft>
              <a:buClr>
                <a:schemeClr val="lt1"/>
              </a:buClr>
              <a:buSzPts val="2200"/>
              <a:buNone/>
            </a:pPr>
            <a:endParaRPr sz="24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028700" indent="-914400">
              <a:buNone/>
            </a:pPr>
            <a:r>
              <a:rPr lang="en-US" i="1" dirty="0"/>
              <a:t>OpenSSL “Heartbleed” vulnerability (CVE-2014-0160) | CISA</a:t>
            </a:r>
            <a:r>
              <a:rPr lang="en-US" dirty="0"/>
              <a:t>. (2016, October 5). Cybersecurity and Infrastructure Security Agency CISA. https://</a:t>
            </a:r>
            <a:r>
              <a:rPr lang="en-US" dirty="0" err="1"/>
              <a:t>www.cisa.gov</a:t>
            </a:r>
            <a:r>
              <a:rPr lang="en-US" dirty="0"/>
              <a:t>/news-events/alerts/2014/04/08/openssl-heartbleed-vulnerability-cve-2014-0160</a:t>
            </a:r>
          </a:p>
          <a:p>
            <a:pPr marL="1028700" indent="-914400">
              <a:buNone/>
            </a:pPr>
            <a:r>
              <a:rPr lang="en-US" dirty="0"/>
              <a:t>Black Duck Editorial Staff. (2014, April 7). </a:t>
            </a:r>
            <a:r>
              <a:rPr lang="en-US" i="1" dirty="0"/>
              <a:t>Heartbleed vulnerability: What should you do?</a:t>
            </a:r>
            <a:r>
              <a:rPr lang="en-US" dirty="0"/>
              <a:t> Black Duck. https://</a:t>
            </a:r>
            <a:r>
              <a:rPr lang="en-US" dirty="0" err="1"/>
              <a:t>www.blackduck.com</a:t>
            </a:r>
            <a:r>
              <a:rPr lang="en-US" dirty="0"/>
              <a:t>/blog/</a:t>
            </a:r>
            <a:r>
              <a:rPr lang="en-US" dirty="0" err="1"/>
              <a:t>heartbleed-vulnerability.html</a:t>
            </a:r>
            <a:endParaRPr lang="en-US"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7139057" y="2421490"/>
            <a:ext cx="4367143" cy="3797196"/>
          </a:xfrm>
          <a:prstGeom prst="rect">
            <a:avLst/>
          </a:prstGeom>
          <a:noFill/>
          <a:ln>
            <a:noFill/>
          </a:ln>
        </p:spPr>
        <p:txBody>
          <a:bodyPr spcFirstLastPara="1" wrap="square" lIns="91425" tIns="45700" rIns="91425" bIns="45700" anchor="t" anchorCtr="0">
            <a:normAutofit/>
          </a:bodyPr>
          <a:lstStyle/>
          <a:p>
            <a:r>
              <a:rPr lang="en-US" dirty="0"/>
              <a:t>Aligns with defense-in-depth strategy</a:t>
            </a:r>
          </a:p>
          <a:p>
            <a:r>
              <a:rPr lang="en-US" dirty="0"/>
              <a:t>Formalizes team security best practices</a:t>
            </a:r>
          </a:p>
          <a:p>
            <a:r>
              <a:rPr lang="en-US" dirty="0"/>
              <a:t>Applies across SDLC: Design → Deploy</a:t>
            </a: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685800" y="2421489"/>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2234303893"/>
              </p:ext>
            </p:extLst>
          </p:nvPr>
        </p:nvGraphicFramePr>
        <p:xfrm>
          <a:off x="1079500" y="1841500"/>
          <a:ext cx="10004574" cy="4754820"/>
        </p:xfrm>
        <a:graphic>
          <a:graphicData uri="http://schemas.openxmlformats.org/drawingml/2006/table">
            <a:tbl>
              <a:tblPr firstRow="1" firstCol="1">
                <a:noFill/>
                <a:tableStyleId>{802198C4-3087-4945-87E3-76CBB3509B7E}</a:tableStyleId>
              </a:tblPr>
              <a:tblGrid>
                <a:gridCol w="5146333">
                  <a:extLst>
                    <a:ext uri="{9D8B030D-6E8A-4147-A177-3AD203B41FA5}">
                      <a16:colId xmlns:a16="http://schemas.microsoft.com/office/drawing/2014/main" val="20000"/>
                    </a:ext>
                  </a:extLst>
                </a:gridCol>
                <a:gridCol w="4858241">
                  <a:extLst>
                    <a:ext uri="{9D8B030D-6E8A-4147-A177-3AD203B41FA5}">
                      <a16:colId xmlns:a16="http://schemas.microsoft.com/office/drawing/2014/main" val="20001"/>
                    </a:ext>
                  </a:extLst>
                </a:gridCol>
              </a:tblGrid>
              <a:tr h="2693699">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600" u="none" strike="noStrike" cap="none" dirty="0">
                          <a:solidFill>
                            <a:srgbClr val="FFD966"/>
                          </a:solidFill>
                        </a:rPr>
                        <a:t>STD-002-CPP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600" u="none" strike="noStrike" cap="none" dirty="0">
                          <a:solidFill>
                            <a:srgbClr val="FFD966"/>
                          </a:solidFill>
                        </a:rPr>
                        <a:t>STD-004-CPP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600" u="none" strike="noStrike" cap="none" dirty="0">
                          <a:solidFill>
                            <a:srgbClr val="FFD966"/>
                          </a:solidFill>
                        </a:rPr>
                        <a:t>STD-005-CPP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600" u="none" strike="noStrike" cap="none" dirty="0">
                          <a:solidFill>
                            <a:srgbClr val="FFD966"/>
                          </a:solidFill>
                        </a:rPr>
                        <a:t>STD-009-CPP</a:t>
                      </a:r>
                      <a:endParaRPr lang="en-US"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STD-006-CPP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STD-008-CPP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STD-010-CPP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683551">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STD-003-CPP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STD-007-CPP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STD-001-CPP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numCol="2" anchor="t" anchorCtr="0">
            <a:normAutofit fontScale="92500"/>
          </a:bodyPr>
          <a:lstStyle/>
          <a:p>
            <a:r>
              <a:rPr lang="en-US" b="1" dirty="0"/>
              <a:t>1. Validate Input Data</a:t>
            </a:r>
            <a:br>
              <a:rPr lang="en-US" dirty="0"/>
            </a:br>
            <a:r>
              <a:rPr lang="en-US" dirty="0"/>
              <a:t>Applies to: STD-001, 002, 003, 004, 008, 009</a:t>
            </a:r>
          </a:p>
          <a:p>
            <a:r>
              <a:rPr lang="en-US" b="1" dirty="0"/>
              <a:t>2. Heed Compiler Warnings</a:t>
            </a:r>
            <a:br>
              <a:rPr lang="en-US" dirty="0"/>
            </a:br>
            <a:r>
              <a:rPr lang="en-US" dirty="0"/>
              <a:t>Applies to: </a:t>
            </a:r>
            <a:r>
              <a:rPr lang="en-US" u="sng" dirty="0"/>
              <a:t>All</a:t>
            </a:r>
            <a:r>
              <a:rPr lang="en-US" dirty="0"/>
              <a:t> Standards</a:t>
            </a:r>
          </a:p>
          <a:p>
            <a:r>
              <a:rPr lang="en-US" b="1" dirty="0"/>
              <a:t>3. Architect and Design for Security</a:t>
            </a:r>
            <a:br>
              <a:rPr lang="en-US" dirty="0"/>
            </a:br>
            <a:r>
              <a:rPr lang="en-US" dirty="0"/>
              <a:t>Applies to: STD-010</a:t>
            </a:r>
          </a:p>
          <a:p>
            <a:r>
              <a:rPr lang="en-US" b="1" dirty="0"/>
              <a:t>4. Keep It Simple</a:t>
            </a:r>
            <a:br>
              <a:rPr lang="en-US" dirty="0"/>
            </a:br>
            <a:r>
              <a:rPr lang="en-US" dirty="0"/>
              <a:t>Applies to: STD-001, 003, 010</a:t>
            </a:r>
          </a:p>
          <a:p>
            <a:r>
              <a:rPr lang="en-US" b="1" dirty="0"/>
              <a:t>5. Default Deny</a:t>
            </a:r>
            <a:br>
              <a:rPr lang="en-US" dirty="0"/>
            </a:br>
            <a:r>
              <a:rPr lang="en-US" dirty="0"/>
              <a:t>Applies to: STD-005</a:t>
            </a:r>
          </a:p>
          <a:p>
            <a:r>
              <a:rPr lang="en-US" b="1" dirty="0"/>
              <a:t>6. Least Privilege</a:t>
            </a:r>
            <a:br>
              <a:rPr lang="en-US" dirty="0"/>
            </a:br>
            <a:r>
              <a:rPr lang="en-US" dirty="0"/>
              <a:t>Applies to: Triple-A Policy</a:t>
            </a:r>
          </a:p>
          <a:p>
            <a:r>
              <a:rPr lang="en-US" b="1" dirty="0"/>
              <a:t>7. Sanitize Data Sent to Other Systems</a:t>
            </a:r>
            <a:br>
              <a:rPr lang="en-US" dirty="0"/>
            </a:br>
            <a:r>
              <a:rPr lang="en-US" dirty="0"/>
              <a:t>Applies to: STD-004</a:t>
            </a:r>
          </a:p>
          <a:p>
            <a:r>
              <a:rPr lang="en-US" b="1" dirty="0"/>
              <a:t>8. Practice Defense in Depth</a:t>
            </a:r>
            <a:br>
              <a:rPr lang="en-US" dirty="0"/>
            </a:br>
            <a:r>
              <a:rPr lang="en-US" dirty="0"/>
              <a:t>Applies to: STD-002, 006, 007</a:t>
            </a:r>
          </a:p>
          <a:p>
            <a:r>
              <a:rPr lang="en-US" b="1" dirty="0"/>
              <a:t>9. Use Effective Quality Assurance Techniques</a:t>
            </a:r>
            <a:br>
              <a:rPr lang="en-US" dirty="0"/>
            </a:br>
            <a:r>
              <a:rPr lang="en-US" dirty="0"/>
              <a:t>Applies to: STD-005, 006, 007, 008, 009</a:t>
            </a:r>
          </a:p>
          <a:p>
            <a:r>
              <a:rPr lang="en-US" b="1" dirty="0"/>
              <a:t>10. Adopt a Secure Coding Standard</a:t>
            </a:r>
            <a:br>
              <a:rPr lang="en-US" dirty="0"/>
            </a:br>
            <a:r>
              <a:rPr lang="en-US" dirty="0"/>
              <a:t>Applies to: </a:t>
            </a:r>
            <a:r>
              <a:rPr lang="en-US" u="sng" dirty="0"/>
              <a:t>All</a:t>
            </a:r>
            <a:r>
              <a:rPr lang="en-US" dirty="0"/>
              <a:t> Standards</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706974" y="2833875"/>
            <a:ext cx="10820400" cy="4024125"/>
          </a:xfrm>
          <a:prstGeom prst="rect">
            <a:avLst/>
          </a:prstGeom>
          <a:noFill/>
          <a:ln>
            <a:noFill/>
          </a:ln>
        </p:spPr>
        <p:txBody>
          <a:bodyPr spcFirstLastPara="1" wrap="square" lIns="91425" tIns="45700" rIns="91425" bIns="45700" numCol="3" anchor="t" anchorCtr="0">
            <a:normAutofit/>
          </a:bodyPr>
          <a:lstStyle/>
          <a:p>
            <a:pPr marL="114300" indent="0">
              <a:buNone/>
            </a:pPr>
            <a:r>
              <a:rPr lang="en-US" sz="2000" b="1" dirty="0"/>
              <a:t>Top Priority Standards</a:t>
            </a:r>
            <a:endParaRPr lang="en-US" sz="2000" dirty="0"/>
          </a:p>
          <a:p>
            <a:r>
              <a:rPr lang="en-US" sz="2000" dirty="0"/>
              <a:t>STD-002: Null pointer dereference</a:t>
            </a:r>
          </a:p>
          <a:p>
            <a:r>
              <a:rPr lang="en-US" sz="2000" dirty="0"/>
              <a:t>STD-004: Format string misuse</a:t>
            </a:r>
          </a:p>
          <a:p>
            <a:r>
              <a:rPr lang="en-US" sz="2000" dirty="0"/>
              <a:t>STD-005: Memory mismanagement</a:t>
            </a:r>
          </a:p>
          <a:p>
            <a:pPr marL="114300" indent="0">
              <a:buNone/>
            </a:pPr>
            <a:endParaRPr lang="en-US" sz="2000" b="1" dirty="0"/>
          </a:p>
          <a:p>
            <a:pPr marL="114300" indent="0">
              <a:buNone/>
            </a:pPr>
            <a:endParaRPr lang="en-US" sz="2000" b="1" dirty="0"/>
          </a:p>
          <a:p>
            <a:pPr marL="114300" indent="0">
              <a:buNone/>
            </a:pPr>
            <a:endParaRPr lang="en-US" sz="2000" b="1" dirty="0"/>
          </a:p>
          <a:p>
            <a:pPr marL="114300" indent="0">
              <a:buNone/>
            </a:pPr>
            <a:r>
              <a:rPr lang="en-US" sz="2000" b="1" dirty="0"/>
              <a:t>Medium Priority Standards</a:t>
            </a:r>
            <a:endParaRPr lang="en-US" sz="2000" dirty="0"/>
          </a:p>
          <a:p>
            <a:r>
              <a:rPr lang="en-US" sz="2000" dirty="0"/>
              <a:t>STD-003: String null-termination</a:t>
            </a:r>
          </a:p>
          <a:p>
            <a:r>
              <a:rPr lang="en-US" sz="2000" dirty="0"/>
              <a:t>STD-006: Exceptions</a:t>
            </a:r>
          </a:p>
          <a:p>
            <a:r>
              <a:rPr lang="en-US" sz="2000" dirty="0"/>
              <a:t>STD-008: Iterator misuse</a:t>
            </a:r>
          </a:p>
          <a:p>
            <a:r>
              <a:rPr lang="en-US" sz="2000" dirty="0"/>
              <a:t>STD-010: One-definition rule</a:t>
            </a:r>
          </a:p>
          <a:p>
            <a:pPr marL="114300" indent="0">
              <a:buNone/>
            </a:pPr>
            <a:endParaRPr lang="en-US" sz="2000" b="1" dirty="0"/>
          </a:p>
          <a:p>
            <a:pPr marL="114300" indent="0">
              <a:buNone/>
            </a:pPr>
            <a:endParaRPr lang="en-US" sz="2000" b="1" dirty="0"/>
          </a:p>
          <a:p>
            <a:pPr marL="114300" indent="0">
              <a:buNone/>
            </a:pPr>
            <a:endParaRPr lang="en-US" sz="2000" b="1" dirty="0"/>
          </a:p>
          <a:p>
            <a:pPr marL="114300" indent="0">
              <a:buNone/>
            </a:pPr>
            <a:r>
              <a:rPr lang="en-US" sz="2000" b="1" dirty="0"/>
              <a:t>Low Priority Standards</a:t>
            </a:r>
            <a:endParaRPr lang="en-US" sz="2000" dirty="0"/>
          </a:p>
          <a:p>
            <a:r>
              <a:rPr lang="en-US" sz="2000" dirty="0"/>
              <a:t>STD-007: Throwing from destructors</a:t>
            </a:r>
          </a:p>
          <a:p>
            <a:r>
              <a:rPr lang="en-US" sz="2000" dirty="0"/>
              <a:t>STD-009: Unsafe string access</a:t>
            </a:r>
          </a:p>
          <a:p>
            <a:r>
              <a:rPr lang="en-US" sz="2000" dirty="0"/>
              <a:t>STD-001: Integer conversion</a:t>
            </a:r>
          </a:p>
          <a:p>
            <a:endParaRPr lang="en-US" sz="20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Google Shape;175;p6">
            <a:extLst>
              <a:ext uri="{FF2B5EF4-FFF2-40B4-BE49-F238E27FC236}">
                <a16:creationId xmlns:a16="http://schemas.microsoft.com/office/drawing/2014/main" id="{52AC4030-129E-E649-5892-A3D69C8D6772}"/>
              </a:ext>
            </a:extLst>
          </p:cNvPr>
          <p:cNvSpPr txBox="1">
            <a:spLocks/>
          </p:cNvSpPr>
          <p:nvPr/>
        </p:nvSpPr>
        <p:spPr>
          <a:xfrm>
            <a:off x="685800" y="613760"/>
            <a:ext cx="3309863" cy="2143915"/>
          </a:xfrm>
          <a:prstGeom prst="rect">
            <a:avLst/>
          </a:prstGeom>
          <a:noFill/>
          <a:ln>
            <a:noFill/>
          </a:ln>
        </p:spPr>
        <p:txBody>
          <a:bodyPr spcFirstLastPara="1" wrap="square" lIns="91425" tIns="45700" rIns="91425" bIns="45700" numCol="1"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114300" indent="0">
              <a:buNone/>
            </a:pPr>
            <a:r>
              <a:rPr lang="en-US" sz="2000" b="1" dirty="0"/>
              <a:t>Ranking Factors:</a:t>
            </a:r>
            <a:endParaRPr lang="en-US" sz="2000" dirty="0"/>
          </a:p>
          <a:p>
            <a:r>
              <a:rPr lang="en-US" sz="2000" dirty="0"/>
              <a:t>Severity</a:t>
            </a:r>
          </a:p>
          <a:p>
            <a:r>
              <a:rPr lang="en-US" sz="2000" dirty="0"/>
              <a:t>Likelihood</a:t>
            </a:r>
          </a:p>
          <a:p>
            <a:r>
              <a:rPr lang="en-US" sz="2000" dirty="0"/>
              <a:t>Remediation cost</a:t>
            </a:r>
          </a:p>
          <a:p>
            <a:r>
              <a:rPr lang="en-US" sz="2000" dirty="0"/>
              <a:t>Exploit potential</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 indent="0">
              <a:buNone/>
            </a:pPr>
            <a:r>
              <a:rPr lang="en-US" sz="2400" b="1" dirty="0"/>
              <a:t>Encryption at Rest</a:t>
            </a:r>
            <a:endParaRPr lang="en-US" sz="2400" dirty="0"/>
          </a:p>
          <a:p>
            <a:r>
              <a:rPr lang="en-US" sz="2400" dirty="0"/>
              <a:t>AES-256 required for storage, backups, and databases</a:t>
            </a:r>
          </a:p>
          <a:p>
            <a:pPr marL="114300" indent="0">
              <a:buNone/>
            </a:pPr>
            <a:endParaRPr lang="en-US" sz="2400" dirty="0"/>
          </a:p>
          <a:p>
            <a:pPr marL="114300" indent="0">
              <a:buNone/>
            </a:pPr>
            <a:r>
              <a:rPr lang="en-US" sz="2400" b="1" dirty="0"/>
              <a:t>Encryption in Flight</a:t>
            </a:r>
            <a:endParaRPr lang="en-US" sz="2400" dirty="0"/>
          </a:p>
          <a:p>
            <a:r>
              <a:rPr lang="en-US" sz="2400" dirty="0"/>
              <a:t>TLS 1.3 for all internal and external communication</a:t>
            </a:r>
          </a:p>
          <a:p>
            <a:pPr marL="114300" indent="0">
              <a:buNone/>
            </a:pPr>
            <a:endParaRPr lang="en-US" sz="2400" dirty="0"/>
          </a:p>
          <a:p>
            <a:pPr marL="114300" indent="0">
              <a:buNone/>
            </a:pPr>
            <a:r>
              <a:rPr lang="en-US" sz="2400" b="1" dirty="0"/>
              <a:t>Encryption in Use</a:t>
            </a:r>
            <a:endParaRPr lang="en-US" sz="2400" dirty="0"/>
          </a:p>
          <a:p>
            <a:r>
              <a:rPr lang="en-US" sz="2400" dirty="0"/>
              <a:t>Memory isolation and secure enclave support for sensitive data</a:t>
            </a: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 indent="0">
              <a:buNone/>
            </a:pPr>
            <a:r>
              <a:rPr lang="en-US" sz="2400" b="1" dirty="0"/>
              <a:t>Authentication</a:t>
            </a:r>
            <a:endParaRPr lang="en-US" sz="2400" dirty="0"/>
          </a:p>
          <a:p>
            <a:r>
              <a:rPr lang="en-US" sz="2400" dirty="0"/>
              <a:t>MFA required for all users</a:t>
            </a:r>
          </a:p>
          <a:p>
            <a:pPr marL="114300" indent="0">
              <a:buNone/>
            </a:pPr>
            <a:r>
              <a:rPr lang="en-US" sz="2400" b="1" dirty="0"/>
              <a:t>Authorization</a:t>
            </a:r>
            <a:endParaRPr lang="en-US" sz="2400" dirty="0"/>
          </a:p>
          <a:p>
            <a:r>
              <a:rPr lang="en-US" sz="2400" dirty="0"/>
              <a:t>Role-Based Access Control (RBAC)</a:t>
            </a:r>
          </a:p>
          <a:p>
            <a:r>
              <a:rPr lang="en-US" sz="2400" dirty="0"/>
              <a:t>Enforced least privilege</a:t>
            </a:r>
          </a:p>
          <a:p>
            <a:pPr marL="114300" indent="0">
              <a:buNone/>
            </a:pPr>
            <a:r>
              <a:rPr lang="en-US" sz="2400" b="1" dirty="0"/>
              <a:t>Accounting</a:t>
            </a:r>
            <a:endParaRPr lang="en-US" sz="2400" dirty="0"/>
          </a:p>
          <a:p>
            <a:r>
              <a:rPr lang="en-US" sz="2400" dirty="0"/>
              <a:t>Immutable logs for logins, access, and changes</a:t>
            </a:r>
          </a:p>
          <a:p>
            <a:r>
              <a:rPr lang="en-US" sz="2400" dirty="0"/>
              <a:t>Logs retained for 1+ year and reviewed regularly</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EE40E733-FAE1-0D4D-4A82-704445CF5DCE}"/>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3A8EB0BC-20A3-7B64-D408-F180D8C8CF57}"/>
              </a:ext>
            </a:extLst>
          </p:cNvPr>
          <p:cNvSpPr txBox="1">
            <a:spLocks noGrp="1"/>
          </p:cNvSpPr>
          <p:nvPr>
            <p:ph type="title"/>
          </p:nvPr>
        </p:nvSpPr>
        <p:spPr>
          <a:xfrm>
            <a:off x="685800" y="452330"/>
            <a:ext cx="10820400" cy="1293000"/>
          </a:xfrm>
          <a:prstGeom prst="rect">
            <a:avLst/>
          </a:prstGeom>
          <a:noFill/>
          <a:ln>
            <a:noFill/>
          </a:ln>
        </p:spPr>
        <p:txBody>
          <a:bodyPr spcFirstLastPara="1" wrap="square" lIns="91425" tIns="45700" rIns="91425" bIns="45700" anchor="ctr" anchorCtr="0">
            <a:noAutofit/>
          </a:bodyPr>
          <a:lstStyle/>
          <a:p>
            <a:pPr algn="ctr"/>
            <a:r>
              <a:rPr lang="en-US" sz="3600" b="1" dirty="0"/>
              <a:t>Does erasing a valid iterator range leave the container empty?</a:t>
            </a:r>
            <a:br>
              <a:rPr lang="en-US" sz="3600" dirty="0"/>
            </a:br>
            <a:endParaRPr dirty="0"/>
          </a:p>
        </p:txBody>
      </p:sp>
      <p:sp>
        <p:nvSpPr>
          <p:cNvPr id="196" name="Google Shape;196;g9504e29505_0_0">
            <a:extLst>
              <a:ext uri="{FF2B5EF4-FFF2-40B4-BE49-F238E27FC236}">
                <a16:creationId xmlns:a16="http://schemas.microsoft.com/office/drawing/2014/main" id="{497F1048-BBF4-C612-4111-A6AF4922B3CB}"/>
              </a:ext>
            </a:extLst>
          </p:cNvPr>
          <p:cNvSpPr txBox="1">
            <a:spLocks noGrp="1"/>
          </p:cNvSpPr>
          <p:nvPr>
            <p:ph type="body" idx="1"/>
          </p:nvPr>
        </p:nvSpPr>
        <p:spPr>
          <a:xfrm>
            <a:off x="685800" y="1416900"/>
            <a:ext cx="10820400" cy="4024200"/>
          </a:xfrm>
          <a:prstGeom prst="rect">
            <a:avLst/>
          </a:prstGeom>
          <a:noFill/>
          <a:ln>
            <a:noFill/>
          </a:ln>
        </p:spPr>
        <p:txBody>
          <a:bodyPr spcFirstLastPara="1" wrap="square" lIns="91425" tIns="45700" rIns="91425" bIns="45700" numCol="1" anchor="t" anchorCtr="0">
            <a:noAutofit/>
          </a:bodyPr>
          <a:lstStyle/>
          <a:p>
            <a:r>
              <a:rPr lang="en-US" b="1" dirty="0"/>
              <a:t>Coding Vulnerability:</a:t>
            </a:r>
            <a:r>
              <a:rPr lang="en-US" dirty="0"/>
              <a:t> Unsafe iterator use (STD-008)</a:t>
            </a:r>
          </a:p>
        </p:txBody>
      </p:sp>
      <p:pic>
        <p:nvPicPr>
          <p:cNvPr id="197" name="Google Shape;197;g9504e29505_0_0" descr="Green Pace logo">
            <a:extLst>
              <a:ext uri="{FF2B5EF4-FFF2-40B4-BE49-F238E27FC236}">
                <a16:creationId xmlns:a16="http://schemas.microsoft.com/office/drawing/2014/main" id="{4B1B9295-BE7C-E070-8E4D-2FE50E536395}"/>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screen shot of a computer code&#10;&#10;AI-generated content may be incorrect.">
            <a:extLst>
              <a:ext uri="{FF2B5EF4-FFF2-40B4-BE49-F238E27FC236}">
                <a16:creationId xmlns:a16="http://schemas.microsoft.com/office/drawing/2014/main" id="{F20BA4F7-E2C8-A333-CB7F-9C0B7EAD7558}"/>
              </a:ext>
            </a:extLst>
          </p:cNvPr>
          <p:cNvPicPr>
            <a:picLocks noChangeAspect="1"/>
          </p:cNvPicPr>
          <p:nvPr/>
        </p:nvPicPr>
        <p:blipFill>
          <a:blip r:embed="rId5"/>
          <a:stretch>
            <a:fillRect/>
          </a:stretch>
        </p:blipFill>
        <p:spPr>
          <a:xfrm>
            <a:off x="685800" y="2176624"/>
            <a:ext cx="7772400" cy="2832608"/>
          </a:xfrm>
          <a:prstGeom prst="rect">
            <a:avLst/>
          </a:prstGeom>
        </p:spPr>
      </p:pic>
      <p:pic>
        <p:nvPicPr>
          <p:cNvPr id="7" name="Picture 6">
            <a:extLst>
              <a:ext uri="{FF2B5EF4-FFF2-40B4-BE49-F238E27FC236}">
                <a16:creationId xmlns:a16="http://schemas.microsoft.com/office/drawing/2014/main" id="{3205EE4C-12CD-19F1-B71F-90B319CAB255}"/>
              </a:ext>
            </a:extLst>
          </p:cNvPr>
          <p:cNvPicPr>
            <a:picLocks noChangeAspect="1"/>
          </p:cNvPicPr>
          <p:nvPr/>
        </p:nvPicPr>
        <p:blipFill>
          <a:blip r:embed="rId6"/>
          <a:stretch>
            <a:fillRect/>
          </a:stretch>
        </p:blipFill>
        <p:spPr>
          <a:xfrm>
            <a:off x="685800" y="5112671"/>
            <a:ext cx="10275787" cy="498588"/>
          </a:xfrm>
          <a:prstGeom prst="rect">
            <a:avLst/>
          </a:prstGeom>
        </p:spPr>
      </p:pic>
    </p:spTree>
    <p:custDataLst>
      <p:tags r:id="rId1"/>
    </p:custDataLst>
    <p:extLst>
      <p:ext uri="{BB962C8B-B14F-4D97-AF65-F5344CB8AC3E}">
        <p14:creationId xmlns:p14="http://schemas.microsoft.com/office/powerpoint/2010/main" val="2825096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54DE41E6-66F6-8769-A6EA-587645DC4554}"/>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EB0B0368-1127-EBF0-F9FA-E1C33B2299F9}"/>
              </a:ext>
            </a:extLst>
          </p:cNvPr>
          <p:cNvSpPr txBox="1">
            <a:spLocks noGrp="1"/>
          </p:cNvSpPr>
          <p:nvPr>
            <p:ph type="title"/>
          </p:nvPr>
        </p:nvSpPr>
        <p:spPr>
          <a:xfrm>
            <a:off x="685800" y="452330"/>
            <a:ext cx="10820400" cy="1293000"/>
          </a:xfrm>
          <a:prstGeom prst="rect">
            <a:avLst/>
          </a:prstGeom>
          <a:noFill/>
          <a:ln>
            <a:noFill/>
          </a:ln>
        </p:spPr>
        <p:txBody>
          <a:bodyPr spcFirstLastPara="1" wrap="square" lIns="91425" tIns="45700" rIns="91425" bIns="45700" anchor="ctr" anchorCtr="0">
            <a:noAutofit/>
          </a:bodyPr>
          <a:lstStyle/>
          <a:p>
            <a:pPr algn="ctr"/>
            <a:r>
              <a:rPr lang="en-US" sz="3600" b="1" dirty="0"/>
              <a:t>Does accessing an empty vector with .at() throw an exception?</a:t>
            </a:r>
            <a:br>
              <a:rPr lang="en-US" sz="3600" dirty="0"/>
            </a:br>
            <a:endParaRPr dirty="0"/>
          </a:p>
        </p:txBody>
      </p:sp>
      <p:sp>
        <p:nvSpPr>
          <p:cNvPr id="196" name="Google Shape;196;g9504e29505_0_0">
            <a:extLst>
              <a:ext uri="{FF2B5EF4-FFF2-40B4-BE49-F238E27FC236}">
                <a16:creationId xmlns:a16="http://schemas.microsoft.com/office/drawing/2014/main" id="{56C6A42B-243F-FF66-AEC2-197AF93740BE}"/>
              </a:ext>
            </a:extLst>
          </p:cNvPr>
          <p:cNvSpPr txBox="1">
            <a:spLocks noGrp="1"/>
          </p:cNvSpPr>
          <p:nvPr>
            <p:ph type="body" idx="1"/>
          </p:nvPr>
        </p:nvSpPr>
        <p:spPr>
          <a:xfrm>
            <a:off x="685800" y="1416900"/>
            <a:ext cx="10820400" cy="4024200"/>
          </a:xfrm>
          <a:prstGeom prst="rect">
            <a:avLst/>
          </a:prstGeom>
          <a:noFill/>
          <a:ln>
            <a:noFill/>
          </a:ln>
        </p:spPr>
        <p:txBody>
          <a:bodyPr spcFirstLastPara="1" wrap="square" lIns="91425" tIns="45700" rIns="91425" bIns="45700" numCol="1" anchor="t" anchorCtr="0">
            <a:noAutofit/>
          </a:bodyPr>
          <a:lstStyle/>
          <a:p>
            <a:r>
              <a:rPr lang="en-US" b="1" dirty="0"/>
              <a:t>Coding Vulnerability:</a:t>
            </a:r>
            <a:r>
              <a:rPr lang="en-US" dirty="0"/>
              <a:t> Unsafe index access (STD-009)</a:t>
            </a:r>
          </a:p>
        </p:txBody>
      </p:sp>
      <p:pic>
        <p:nvPicPr>
          <p:cNvPr id="197" name="Google Shape;197;g9504e29505_0_0" descr="Green Pace logo">
            <a:extLst>
              <a:ext uri="{FF2B5EF4-FFF2-40B4-BE49-F238E27FC236}">
                <a16:creationId xmlns:a16="http://schemas.microsoft.com/office/drawing/2014/main" id="{37DE294C-0EC4-2E73-37C9-606896CBD5EC}"/>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screen shot of a computer code&#10;&#10;AI-generated content may be incorrect.">
            <a:extLst>
              <a:ext uri="{FF2B5EF4-FFF2-40B4-BE49-F238E27FC236}">
                <a16:creationId xmlns:a16="http://schemas.microsoft.com/office/drawing/2014/main" id="{19E97AA2-085B-5943-8248-D627D822D2EA}"/>
              </a:ext>
            </a:extLst>
          </p:cNvPr>
          <p:cNvPicPr>
            <a:picLocks noChangeAspect="1"/>
          </p:cNvPicPr>
          <p:nvPr/>
        </p:nvPicPr>
        <p:blipFill>
          <a:blip r:embed="rId5"/>
          <a:stretch>
            <a:fillRect/>
          </a:stretch>
        </p:blipFill>
        <p:spPr>
          <a:xfrm>
            <a:off x="685800" y="2401590"/>
            <a:ext cx="7772400" cy="1969008"/>
          </a:xfrm>
          <a:prstGeom prst="rect">
            <a:avLst/>
          </a:prstGeom>
        </p:spPr>
      </p:pic>
      <p:pic>
        <p:nvPicPr>
          <p:cNvPr id="6" name="Picture 5">
            <a:extLst>
              <a:ext uri="{FF2B5EF4-FFF2-40B4-BE49-F238E27FC236}">
                <a16:creationId xmlns:a16="http://schemas.microsoft.com/office/drawing/2014/main" id="{9691831A-A8B5-CEA9-611A-C953026ACB15}"/>
              </a:ext>
            </a:extLst>
          </p:cNvPr>
          <p:cNvPicPr>
            <a:picLocks noChangeAspect="1"/>
          </p:cNvPicPr>
          <p:nvPr/>
        </p:nvPicPr>
        <p:blipFill>
          <a:blip r:embed="rId6"/>
          <a:stretch>
            <a:fillRect/>
          </a:stretch>
        </p:blipFill>
        <p:spPr>
          <a:xfrm>
            <a:off x="685800" y="4446335"/>
            <a:ext cx="10275787" cy="498588"/>
          </a:xfrm>
          <a:prstGeom prst="rect">
            <a:avLst/>
          </a:prstGeom>
        </p:spPr>
      </p:pic>
    </p:spTree>
    <p:custDataLst>
      <p:tags r:id="rId1"/>
    </p:custDataLst>
    <p:extLst>
      <p:ext uri="{BB962C8B-B14F-4D97-AF65-F5344CB8AC3E}">
        <p14:creationId xmlns:p14="http://schemas.microsoft.com/office/powerpoint/2010/main" val="6214961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286</TotalTime>
  <Words>750</Words>
  <Application>Microsoft Macintosh PowerPoint</Application>
  <PresentationFormat>Widescreen</PresentationFormat>
  <Paragraphs>135</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Does erasing a valid iterator range leave the container empty? </vt:lpstr>
      <vt:lpstr>Does accessing an empty vector with .at() throw an exception? </vt:lpstr>
      <vt:lpstr>Can we safely resize a filled container to zero? </vt:lpstr>
      <vt:lpstr>Does swapping two containers preserve their contents? </vt:lpstr>
      <vt:lpstr>Does accessing index 10 in a 5-element vector throw an exception? </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Jones, Edwin</cp:lastModifiedBy>
  <cp:revision>6</cp:revision>
  <dcterms:created xsi:type="dcterms:W3CDTF">2020-08-19T17:59:24Z</dcterms:created>
  <dcterms:modified xsi:type="dcterms:W3CDTF">2025-06-23T02:39:37Z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