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84" r:id="rId2"/>
  </p:sldMasterIdLst>
  <p:notesMasterIdLst>
    <p:notesMasterId r:id="rId33"/>
  </p:notesMasterIdLst>
  <p:sldIdLst>
    <p:sldId id="262" r:id="rId3"/>
    <p:sldId id="309" r:id="rId4"/>
    <p:sldId id="336" r:id="rId5"/>
    <p:sldId id="310" r:id="rId6"/>
    <p:sldId id="312" r:id="rId7"/>
    <p:sldId id="337" r:id="rId8"/>
    <p:sldId id="314" r:id="rId9"/>
    <p:sldId id="315" r:id="rId10"/>
    <p:sldId id="316" r:id="rId11"/>
    <p:sldId id="317" r:id="rId12"/>
    <p:sldId id="334" r:id="rId13"/>
    <p:sldId id="318" r:id="rId14"/>
    <p:sldId id="322" r:id="rId15"/>
    <p:sldId id="330" r:id="rId16"/>
    <p:sldId id="331" r:id="rId17"/>
    <p:sldId id="319" r:id="rId18"/>
    <p:sldId id="320" r:id="rId19"/>
    <p:sldId id="321" r:id="rId20"/>
    <p:sldId id="323" r:id="rId21"/>
    <p:sldId id="324" r:id="rId22"/>
    <p:sldId id="325" r:id="rId23"/>
    <p:sldId id="326" r:id="rId24"/>
    <p:sldId id="328" r:id="rId25"/>
    <p:sldId id="327" r:id="rId26"/>
    <p:sldId id="338" r:id="rId27"/>
    <p:sldId id="311" r:id="rId28"/>
    <p:sldId id="335" r:id="rId29"/>
    <p:sldId id="333" r:id="rId30"/>
    <p:sldId id="329" r:id="rId31"/>
    <p:sldId id="33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C3F935-D87A-E7A6-C670-70B13264B12E}" v="12" dt="2019-06-21T16:46:53.8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51"/>
    <p:restoredTop sz="94650"/>
  </p:normalViewPr>
  <p:slideViewPr>
    <p:cSldViewPr snapToGrid="0">
      <p:cViewPr varScale="1">
        <p:scale>
          <a:sx n="72" d="100"/>
          <a:sy n="72" d="100"/>
        </p:scale>
        <p:origin x="774"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EEABB0-08C8-0B46-AE0A-F1546C4A3D26}" type="datetimeFigureOut">
              <a:rPr lang="en-US" smtClean="0"/>
              <a:t>10/10/2019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1B570-5433-DC48-8F65-1EA474482B8E}" type="slidenum">
              <a:rPr lang="en-US" smtClean="0"/>
              <a:t>‹#›</a:t>
            </a:fld>
            <a:endParaRPr lang="en-US"/>
          </a:p>
        </p:txBody>
      </p:sp>
    </p:spTree>
    <p:extLst>
      <p:ext uri="{BB962C8B-B14F-4D97-AF65-F5344CB8AC3E}">
        <p14:creationId xmlns:p14="http://schemas.microsoft.com/office/powerpoint/2010/main" val="1810424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8BDEB0-AFCF-4BA6-B562-D36FD1AE2648}"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76367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0"/>
              </a:spcBef>
            </a:pPr>
            <a:endParaRPr lang="en-US" dirty="0">
              <a:cs typeface="Calibri"/>
            </a:endParaRPr>
          </a:p>
        </p:txBody>
      </p:sp>
      <p:sp>
        <p:nvSpPr>
          <p:cNvPr id="4" name="Slide Number Placeholder 3"/>
          <p:cNvSpPr>
            <a:spLocks noGrp="1"/>
          </p:cNvSpPr>
          <p:nvPr>
            <p:ph type="sldNum" sz="quarter" idx="5"/>
          </p:nvPr>
        </p:nvSpPr>
        <p:spPr/>
        <p:txBody>
          <a:bodyPr/>
          <a:lstStyle/>
          <a:p>
            <a:fld id="{DDB1B570-5433-DC48-8F65-1EA474482B8E}" type="slidenum">
              <a:rPr lang="en-US" smtClean="0"/>
              <a:t>5</a:t>
            </a:fld>
            <a:endParaRPr lang="en-US"/>
          </a:p>
        </p:txBody>
      </p:sp>
    </p:spTree>
    <p:extLst>
      <p:ext uri="{BB962C8B-B14F-4D97-AF65-F5344CB8AC3E}">
        <p14:creationId xmlns:p14="http://schemas.microsoft.com/office/powerpoint/2010/main" val="878260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0"/>
              </a:spcBef>
            </a:pPr>
            <a:endParaRPr lang="en-US" dirty="0">
              <a:cs typeface="Calibri"/>
            </a:endParaRPr>
          </a:p>
        </p:txBody>
      </p:sp>
      <p:sp>
        <p:nvSpPr>
          <p:cNvPr id="4" name="Slide Number Placeholder 3"/>
          <p:cNvSpPr>
            <a:spLocks noGrp="1"/>
          </p:cNvSpPr>
          <p:nvPr>
            <p:ph type="sldNum" sz="quarter" idx="5"/>
          </p:nvPr>
        </p:nvSpPr>
        <p:spPr/>
        <p:txBody>
          <a:bodyPr/>
          <a:lstStyle/>
          <a:p>
            <a:fld id="{DDB1B570-5433-DC48-8F65-1EA474482B8E}" type="slidenum">
              <a:rPr lang="en-US" smtClean="0"/>
              <a:t>6</a:t>
            </a:fld>
            <a:endParaRPr lang="en-US"/>
          </a:p>
        </p:txBody>
      </p:sp>
    </p:spTree>
    <p:extLst>
      <p:ext uri="{BB962C8B-B14F-4D97-AF65-F5344CB8AC3E}">
        <p14:creationId xmlns:p14="http://schemas.microsoft.com/office/powerpoint/2010/main" val="1533384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Add Figure for a warp</a:t>
            </a:r>
          </a:p>
        </p:txBody>
      </p:sp>
      <p:sp>
        <p:nvSpPr>
          <p:cNvPr id="4" name="Slide Number Placeholder 3"/>
          <p:cNvSpPr>
            <a:spLocks noGrp="1"/>
          </p:cNvSpPr>
          <p:nvPr>
            <p:ph type="sldNum" sz="quarter" idx="5"/>
          </p:nvPr>
        </p:nvSpPr>
        <p:spPr/>
        <p:txBody>
          <a:bodyPr/>
          <a:lstStyle/>
          <a:p>
            <a:fld id="{DDB1B570-5433-DC48-8F65-1EA474482B8E}" type="slidenum">
              <a:rPr lang="en-US" smtClean="0"/>
              <a:t>7</a:t>
            </a:fld>
            <a:endParaRPr lang="en-US"/>
          </a:p>
        </p:txBody>
      </p:sp>
    </p:spTree>
    <p:extLst>
      <p:ext uri="{BB962C8B-B14F-4D97-AF65-F5344CB8AC3E}">
        <p14:creationId xmlns:p14="http://schemas.microsoft.com/office/powerpoint/2010/main" val="1912650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Series of Figures??</a:t>
            </a:r>
          </a:p>
        </p:txBody>
      </p:sp>
      <p:sp>
        <p:nvSpPr>
          <p:cNvPr id="4" name="Slide Number Placeholder 3"/>
          <p:cNvSpPr>
            <a:spLocks noGrp="1"/>
          </p:cNvSpPr>
          <p:nvPr>
            <p:ph type="sldNum" sz="quarter" idx="5"/>
          </p:nvPr>
        </p:nvSpPr>
        <p:spPr/>
        <p:txBody>
          <a:bodyPr/>
          <a:lstStyle/>
          <a:p>
            <a:fld id="{DDB1B570-5433-DC48-8F65-1EA474482B8E}" type="slidenum">
              <a:rPr lang="en-US" smtClean="0"/>
              <a:t>11</a:t>
            </a:fld>
            <a:endParaRPr lang="en-US"/>
          </a:p>
        </p:txBody>
      </p:sp>
    </p:spTree>
    <p:extLst>
      <p:ext uri="{BB962C8B-B14F-4D97-AF65-F5344CB8AC3E}">
        <p14:creationId xmlns:p14="http://schemas.microsoft.com/office/powerpoint/2010/main" val="953002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600"/>
              </a:spcBef>
              <a:buFont typeface="Arial"/>
              <a:buChar char="•"/>
            </a:pPr>
            <a:r>
              <a:rPr lang="en-US" dirty="0" err="1"/>
              <a:t>NumW</a:t>
            </a:r>
            <a:r>
              <a:rPr lang="en-US" dirty="0"/>
              <a:t> and </a:t>
            </a:r>
            <a:r>
              <a:rPr lang="en-US" dirty="0" err="1"/>
              <a:t>NumT</a:t>
            </a:r>
            <a:r>
              <a:rPr lang="en-US" dirty="0"/>
              <a:t> refer to the number of software warps and software threads and are not constraint by the number of hardware warps and threads per warp</a:t>
            </a:r>
          </a:p>
          <a:p>
            <a:pPr marL="285750" indent="-285750">
              <a:spcBef>
                <a:spcPts val="600"/>
              </a:spcBef>
              <a:buFont typeface="Arial"/>
              <a:buChar char="•"/>
            </a:pPr>
            <a:r>
              <a:rPr lang="en-US" dirty="0"/>
              <a:t>Vortex supports exceptions and interrupts</a:t>
            </a:r>
          </a:p>
        </p:txBody>
      </p:sp>
      <p:sp>
        <p:nvSpPr>
          <p:cNvPr id="4" name="Slide Number Placeholder 3"/>
          <p:cNvSpPr>
            <a:spLocks noGrp="1"/>
          </p:cNvSpPr>
          <p:nvPr>
            <p:ph type="sldNum" sz="quarter" idx="5"/>
          </p:nvPr>
        </p:nvSpPr>
        <p:spPr/>
        <p:txBody>
          <a:bodyPr/>
          <a:lstStyle/>
          <a:p>
            <a:fld id="{DDB1B570-5433-DC48-8F65-1EA474482B8E}" type="slidenum">
              <a:rPr lang="en-US" smtClean="0"/>
              <a:t>30</a:t>
            </a:fld>
            <a:endParaRPr lang="en-US"/>
          </a:p>
        </p:txBody>
      </p:sp>
    </p:spTree>
    <p:extLst>
      <p:ext uri="{BB962C8B-B14F-4D97-AF65-F5344CB8AC3E}">
        <p14:creationId xmlns:p14="http://schemas.microsoft.com/office/powerpoint/2010/main" val="5197879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Title 7"/>
          <p:cNvSpPr>
            <a:spLocks noGrp="1"/>
          </p:cNvSpPr>
          <p:nvPr>
            <p:ph type="ctrTitle"/>
          </p:nvPr>
        </p:nvSpPr>
        <p:spPr>
          <a:xfrm>
            <a:off x="2032000" y="3429000"/>
            <a:ext cx="10160000" cy="1219200"/>
          </a:xfrm>
        </p:spPr>
        <p:txBody>
          <a:bodyPr anchor="t" anchorCtr="0"/>
          <a:lstStyle>
            <a:lvl1pPr algn="ctr">
              <a:defRPr sz="3200">
                <a:ln w="9000" cmpd="sng">
                  <a:solidFill>
                    <a:schemeClr val="tx1"/>
                  </a:solidFill>
                  <a:prstDash val="solid"/>
                </a:ln>
                <a:solidFill>
                  <a:schemeClr val="tx1"/>
                </a:solidFill>
                <a:latin typeface="Tahoma" pitchFamily="34" charset="0"/>
                <a:ea typeface="Tahoma" pitchFamily="34" charset="0"/>
                <a:cs typeface="Tahoma" pitchFamily="34" charset="0"/>
              </a:defRPr>
            </a:lvl1pPr>
          </a:lstStyle>
          <a:p>
            <a:r>
              <a:rPr kumimoji="0" lang="en-US"/>
              <a:t>Click to edit Master title style</a:t>
            </a:r>
          </a:p>
        </p:txBody>
      </p:sp>
      <p:sp>
        <p:nvSpPr>
          <p:cNvPr id="9" name="Subtitle 8"/>
          <p:cNvSpPr>
            <a:spLocks noGrp="1"/>
          </p:cNvSpPr>
          <p:nvPr>
            <p:ph type="subTitle" idx="1"/>
          </p:nvPr>
        </p:nvSpPr>
        <p:spPr>
          <a:xfrm>
            <a:off x="4064000" y="4648200"/>
            <a:ext cx="8128000" cy="914400"/>
          </a:xfrm>
        </p:spPr>
        <p:txBody>
          <a:bodyPr/>
          <a:lstStyle>
            <a:lvl1pPr marL="0" indent="0" algn="r">
              <a:buNone/>
              <a:defRPr sz="2000">
                <a:solidFill>
                  <a:schemeClr val="tx2"/>
                </a:solidFill>
                <a:latin typeface="Tahoma" pitchFamily="34" charset="0"/>
                <a:ea typeface="Tahoma" pitchFamily="34" charset="0"/>
                <a:cs typeface="Tahoma"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0"/>
            <a:ext cx="3048000" cy="365760"/>
          </a:xfrm>
        </p:spPr>
        <p:txBody>
          <a:bodyPr/>
          <a:lstStyle>
            <a:lvl1pPr>
              <a:defRPr sz="1400"/>
            </a:lvl1pPr>
          </a:lstStyle>
          <a:p>
            <a:endParaRPr lang="en-US">
              <a:solidFill>
                <a:srgbClr val="465E9C"/>
              </a:solidFill>
            </a:endParaRPr>
          </a:p>
        </p:txBody>
      </p:sp>
      <p:sp>
        <p:nvSpPr>
          <p:cNvPr id="17" name="Footer Placeholder 16"/>
          <p:cNvSpPr>
            <a:spLocks noGrp="1"/>
          </p:cNvSpPr>
          <p:nvPr>
            <p:ph type="ftr" sz="quarter" idx="11"/>
          </p:nvPr>
        </p:nvSpPr>
        <p:spPr>
          <a:xfrm>
            <a:off x="3864864" y="6355080"/>
            <a:ext cx="4632960" cy="365760"/>
          </a:xfrm>
        </p:spPr>
        <p:txBody>
          <a:bodyPr/>
          <a:lstStyle/>
          <a:p>
            <a:r>
              <a:rPr lang="en-US">
                <a:solidFill>
                  <a:srgbClr val="465E9C"/>
                </a:solidFill>
              </a:rPr>
              <a:t>Nagesh B Lakshminarayana</a:t>
            </a:r>
          </a:p>
        </p:txBody>
      </p:sp>
      <p:sp>
        <p:nvSpPr>
          <p:cNvPr id="29" name="Slide Number Placeholder 28"/>
          <p:cNvSpPr>
            <a:spLocks noGrp="1"/>
          </p:cNvSpPr>
          <p:nvPr>
            <p:ph type="sldNum" sz="quarter" idx="12"/>
          </p:nvPr>
        </p:nvSpPr>
        <p:spPr>
          <a:xfrm>
            <a:off x="1621536" y="6355080"/>
            <a:ext cx="1625600" cy="365760"/>
          </a:xfrm>
        </p:spPr>
        <p:txBody>
          <a:bodyPr/>
          <a:lstStyle/>
          <a:p>
            <a:fld id="{36F63085-4905-477F-9B03-95852450F900}" type="slidenum">
              <a:rPr lang="en-US" smtClean="0">
                <a:solidFill>
                  <a:prstClr val="black"/>
                </a:solidFill>
              </a:rPr>
              <a:pPr/>
              <a:t>‹#›</a:t>
            </a:fld>
            <a:endParaRPr lang="en-US">
              <a:solidFill>
                <a:prstClr val="black"/>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465E9C"/>
              </a:solidFill>
            </a:endParaRPr>
          </a:p>
        </p:txBody>
      </p:sp>
      <p:sp>
        <p:nvSpPr>
          <p:cNvPr id="5" name="Footer Placeholder 4"/>
          <p:cNvSpPr>
            <a:spLocks noGrp="1"/>
          </p:cNvSpPr>
          <p:nvPr>
            <p:ph type="ftr" sz="quarter" idx="11"/>
          </p:nvPr>
        </p:nvSpPr>
        <p:spPr/>
        <p:txBody>
          <a:bodyPr/>
          <a:lstStyle/>
          <a:p>
            <a:r>
              <a:rPr lang="en-US">
                <a:solidFill>
                  <a:srgbClr val="465E9C"/>
                </a:solidFill>
              </a:rPr>
              <a:t>Nagesh B Lakshminarayana</a:t>
            </a:r>
          </a:p>
        </p:txBody>
      </p:sp>
      <p:sp>
        <p:nvSpPr>
          <p:cNvPr id="6" name="Slide Number Placeholder 5"/>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465E9C"/>
              </a:solidFill>
            </a:endParaRPr>
          </a:p>
        </p:txBody>
      </p:sp>
      <p:sp>
        <p:nvSpPr>
          <p:cNvPr id="5" name="Footer Placeholder 4"/>
          <p:cNvSpPr>
            <a:spLocks noGrp="1"/>
          </p:cNvSpPr>
          <p:nvPr>
            <p:ph type="ftr" sz="quarter" idx="11"/>
          </p:nvPr>
        </p:nvSpPr>
        <p:spPr/>
        <p:txBody>
          <a:bodyPr/>
          <a:lstStyle/>
          <a:p>
            <a:r>
              <a:rPr lang="en-US">
                <a:solidFill>
                  <a:srgbClr val="465E9C"/>
                </a:solidFill>
              </a:rPr>
              <a:t>Nagesh B Lakshminarayana</a:t>
            </a:r>
          </a:p>
        </p:txBody>
      </p:sp>
      <p:sp>
        <p:nvSpPr>
          <p:cNvPr id="6" name="Slide Number Placeholder 5"/>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Title 7"/>
          <p:cNvSpPr>
            <a:spLocks noGrp="1"/>
          </p:cNvSpPr>
          <p:nvPr>
            <p:ph type="ctrTitle"/>
          </p:nvPr>
        </p:nvSpPr>
        <p:spPr>
          <a:xfrm>
            <a:off x="2032000" y="3429000"/>
            <a:ext cx="10160000" cy="1219200"/>
          </a:xfrm>
        </p:spPr>
        <p:txBody>
          <a:bodyPr anchor="t" anchorCtr="0"/>
          <a:lstStyle>
            <a:lvl1pPr algn="ctr">
              <a:defRPr sz="3200">
                <a:ln w="9000" cmpd="sng">
                  <a:solidFill>
                    <a:schemeClr val="tx1"/>
                  </a:solidFill>
                  <a:prstDash val="solid"/>
                </a:ln>
                <a:solidFill>
                  <a:schemeClr val="tx1"/>
                </a:solidFill>
                <a:latin typeface="Tahoma" pitchFamily="34" charset="0"/>
                <a:ea typeface="Tahoma" pitchFamily="34" charset="0"/>
                <a:cs typeface="Tahoma" pitchFamily="34" charset="0"/>
              </a:defRPr>
            </a:lvl1pPr>
          </a:lstStyle>
          <a:p>
            <a:r>
              <a:rPr kumimoji="0" lang="en-US"/>
              <a:t>Click to edit Master title style</a:t>
            </a:r>
          </a:p>
        </p:txBody>
      </p:sp>
      <p:sp>
        <p:nvSpPr>
          <p:cNvPr id="9" name="Subtitle 8"/>
          <p:cNvSpPr>
            <a:spLocks noGrp="1"/>
          </p:cNvSpPr>
          <p:nvPr>
            <p:ph type="subTitle" idx="1"/>
          </p:nvPr>
        </p:nvSpPr>
        <p:spPr>
          <a:xfrm>
            <a:off x="4064000" y="4648200"/>
            <a:ext cx="8128000" cy="914400"/>
          </a:xfrm>
        </p:spPr>
        <p:txBody>
          <a:bodyPr/>
          <a:lstStyle>
            <a:lvl1pPr marL="0" indent="0" algn="r">
              <a:buNone/>
              <a:defRPr sz="2000">
                <a:solidFill>
                  <a:schemeClr val="tx2"/>
                </a:solidFill>
                <a:latin typeface="Tahoma" pitchFamily="34" charset="0"/>
                <a:ea typeface="Tahoma" pitchFamily="34" charset="0"/>
                <a:cs typeface="Tahoma"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0"/>
            <a:ext cx="3048000" cy="365760"/>
          </a:xfrm>
        </p:spPr>
        <p:txBody>
          <a:bodyPr/>
          <a:lstStyle>
            <a:lvl1pPr>
              <a:defRPr sz="1400"/>
            </a:lvl1pPr>
          </a:lstStyle>
          <a:p>
            <a:endParaRPr lang="en-US">
              <a:solidFill>
                <a:srgbClr val="465E9C"/>
              </a:solidFill>
            </a:endParaRPr>
          </a:p>
        </p:txBody>
      </p:sp>
      <p:sp>
        <p:nvSpPr>
          <p:cNvPr id="17" name="Footer Placeholder 16"/>
          <p:cNvSpPr>
            <a:spLocks noGrp="1"/>
          </p:cNvSpPr>
          <p:nvPr>
            <p:ph type="ftr" sz="quarter" idx="11"/>
          </p:nvPr>
        </p:nvSpPr>
        <p:spPr>
          <a:xfrm>
            <a:off x="3864864" y="6355080"/>
            <a:ext cx="4632960" cy="365760"/>
          </a:xfrm>
        </p:spPr>
        <p:txBody>
          <a:bodyPr/>
          <a:lstStyle/>
          <a:p>
            <a:r>
              <a:rPr lang="en-US">
                <a:solidFill>
                  <a:srgbClr val="465E9C"/>
                </a:solidFill>
              </a:rPr>
              <a:t>Nagesh B Lakshminarayana</a:t>
            </a:r>
          </a:p>
        </p:txBody>
      </p:sp>
      <p:sp>
        <p:nvSpPr>
          <p:cNvPr id="29" name="Slide Number Placeholder 28"/>
          <p:cNvSpPr>
            <a:spLocks noGrp="1"/>
          </p:cNvSpPr>
          <p:nvPr>
            <p:ph type="sldNum" sz="quarter" idx="12"/>
          </p:nvPr>
        </p:nvSpPr>
        <p:spPr>
          <a:xfrm>
            <a:off x="1621536" y="6355080"/>
            <a:ext cx="1625600" cy="365760"/>
          </a:xfrm>
        </p:spPr>
        <p:txBody>
          <a:bodyPr/>
          <a:lstStyle/>
          <a:p>
            <a:fld id="{36F63085-4905-477F-9B03-95852450F900}" type="slidenum">
              <a:rPr lang="en-US" smtClean="0">
                <a:solidFill>
                  <a:prstClr val="black"/>
                </a:solidFill>
              </a:rPr>
              <a:pPr/>
              <a:t>‹#›</a:t>
            </a:fld>
            <a:endParaRPr lang="en-US">
              <a:solidFill>
                <a:prstClr val="black"/>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n w="9000" cmpd="sng">
                  <a:solidFill>
                    <a:schemeClr val="bg2">
                      <a:lumMod val="25000"/>
                    </a:schemeClr>
                  </a:solidFill>
                  <a:prstDash val="solid"/>
                </a:ln>
                <a:solidFill>
                  <a:schemeClr val="bg2">
                    <a:lumMod val="25000"/>
                  </a:schemeClr>
                </a:solidFill>
              </a:defRPr>
            </a:lvl1pPr>
          </a:lstStyle>
          <a:p>
            <a:r>
              <a:rPr kumimoji="0" lang="en-US"/>
              <a:t>Click to edit Master title style</a:t>
            </a:r>
          </a:p>
        </p:txBody>
      </p:sp>
      <p:sp>
        <p:nvSpPr>
          <p:cNvPr id="5" name="Footer Placeholder 4"/>
          <p:cNvSpPr>
            <a:spLocks noGrp="1"/>
          </p:cNvSpPr>
          <p:nvPr>
            <p:ph type="ftr" sz="quarter" idx="11"/>
          </p:nvPr>
        </p:nvSpPr>
        <p:spPr>
          <a:xfrm>
            <a:off x="304800" y="6579370"/>
            <a:ext cx="7823200" cy="228600"/>
          </a:xfrm>
        </p:spPr>
        <p:txBody>
          <a:bodyPr/>
          <a:lstStyle>
            <a:lvl1pPr algn="l">
              <a:defRPr sz="1200" b="0" i="0">
                <a:solidFill>
                  <a:schemeClr val="tx1"/>
                </a:solidFill>
                <a:latin typeface="Tahoma" pitchFamily="34" charset="0"/>
                <a:ea typeface="Tahoma" pitchFamily="34" charset="0"/>
                <a:cs typeface="Tahoma" pitchFamily="34" charset="0"/>
              </a:defRPr>
            </a:lvl1pPr>
          </a:lstStyle>
          <a:p>
            <a:r>
              <a:rPr lang="en-US">
                <a:solidFill>
                  <a:prstClr val="black"/>
                </a:solidFill>
              </a:rPr>
              <a:t> </a:t>
            </a:r>
          </a:p>
        </p:txBody>
      </p:sp>
      <p:sp>
        <p:nvSpPr>
          <p:cNvPr id="6" name="Slide Number Placeholder 5"/>
          <p:cNvSpPr>
            <a:spLocks noGrp="1"/>
          </p:cNvSpPr>
          <p:nvPr>
            <p:ph type="sldNum" sz="quarter" idx="12"/>
          </p:nvPr>
        </p:nvSpPr>
        <p:spPr>
          <a:xfrm>
            <a:off x="11277600" y="6604233"/>
            <a:ext cx="1016000" cy="228600"/>
          </a:xfrm>
        </p:spPr>
        <p:txBody>
          <a:bodyPr/>
          <a:lstStyle>
            <a:lvl1pPr algn="ctr">
              <a:defRPr sz="1050" b="1" cap="none" spc="0">
                <a:ln>
                  <a:noFill/>
                </a:ln>
                <a:solidFill>
                  <a:schemeClr val="tx1"/>
                </a:solidFill>
                <a:effectLst/>
                <a:latin typeface="Tahoma" pitchFamily="34" charset="0"/>
                <a:ea typeface="Tahoma" pitchFamily="34" charset="0"/>
                <a:cs typeface="Tahoma" pitchFamily="34" charset="0"/>
              </a:defRPr>
            </a:lvl1pPr>
          </a:lstStyle>
          <a:p>
            <a:fld id="{36F63085-4905-477F-9B03-95852450F900}" type="slidenum">
              <a:rPr lang="en-US" smtClean="0">
                <a:solidFill>
                  <a:prstClr val="black"/>
                </a:solidFill>
              </a:rPr>
              <a:pPr/>
              <a:t>‹#›</a:t>
            </a:fld>
            <a:endParaRPr lang="en-US">
              <a:solidFill>
                <a:prstClr val="black"/>
              </a:solidFill>
            </a:endParaRPr>
          </a:p>
        </p:txBody>
      </p:sp>
      <p:sp>
        <p:nvSpPr>
          <p:cNvPr id="8" name="Content Placeholder 7"/>
          <p:cNvSpPr>
            <a:spLocks noGrp="1"/>
          </p:cNvSpPr>
          <p:nvPr>
            <p:ph sz="quarter" idx="1"/>
          </p:nvPr>
        </p:nvSpPr>
        <p:spPr>
          <a:xfrm>
            <a:off x="304800" y="1143000"/>
            <a:ext cx="11582400" cy="5181600"/>
          </a:xfrm>
        </p:spPr>
        <p:txBody>
          <a:bodyPr>
            <a:normAutofit/>
          </a:bodyPr>
          <a:lstStyle>
            <a:lvl1pPr>
              <a:defRPr sz="2400">
                <a:latin typeface="Tahoma" pitchFamily="34" charset="0"/>
                <a:ea typeface="Tahoma" pitchFamily="34" charset="0"/>
                <a:cs typeface="Tahoma" pitchFamily="34" charset="0"/>
              </a:defRPr>
            </a:lvl1pPr>
            <a:lvl2pPr>
              <a:defRPr sz="2000">
                <a:solidFill>
                  <a:schemeClr val="tx2">
                    <a:lumMod val="50000"/>
                  </a:schemeClr>
                </a:solidFill>
                <a:latin typeface="Tahoma" pitchFamily="34" charset="0"/>
                <a:ea typeface="Tahoma" pitchFamily="34" charset="0"/>
                <a:cs typeface="Tahoma" pitchFamily="34" charset="0"/>
              </a:defRPr>
            </a:lvl2pPr>
            <a:lvl3pPr>
              <a:defRPr sz="1800">
                <a:latin typeface="Tahoma" pitchFamily="34" charset="0"/>
                <a:ea typeface="Tahoma" pitchFamily="34" charset="0"/>
                <a:cs typeface="Tahoma" pitchFamily="34" charset="0"/>
              </a:defRPr>
            </a:lvl3pPr>
            <a:lvl4pPr>
              <a:defRPr sz="1600">
                <a:latin typeface="Tahoma" pitchFamily="34" charset="0"/>
                <a:ea typeface="Tahoma" pitchFamily="34" charset="0"/>
                <a:cs typeface="Tahoma" pitchFamily="34" charset="0"/>
              </a:defRPr>
            </a:lvl4pPr>
            <a:lvl5pPr>
              <a:defRPr sz="1400">
                <a:latin typeface="Tahoma" pitchFamily="34" charset="0"/>
                <a:ea typeface="Tahoma" pitchFamily="34" charset="0"/>
                <a:cs typeface="Tahoma" pitchFamily="34" charset="0"/>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5600" y="2971800"/>
            <a:ext cx="9144000" cy="1066800"/>
          </a:xfrm>
        </p:spPr>
        <p:txBody>
          <a:bodyPr anchor="ctr" anchorCtr="0"/>
          <a:lstStyle>
            <a:lvl1pPr algn="r">
              <a:buNone/>
              <a:defRPr sz="3200" b="1" cap="none" spc="0" baseline="0">
                <a:ln w="9000" cmpd="sng">
                  <a:solidFill>
                    <a:schemeClr val="bg2">
                      <a:lumMod val="25000"/>
                    </a:schemeClr>
                  </a:solidFill>
                  <a:prstDash val="solid"/>
                </a:ln>
                <a:solidFill>
                  <a:schemeClr val="bg2">
                    <a:lumMod val="25000"/>
                  </a:schemeClr>
                </a:solidFill>
                <a:effectLst>
                  <a:reflection blurRad="12700" stA="28000" endPos="45000" dist="1000" dir="5400000" sy="-100000" algn="bl" rotWithShape="0"/>
                </a:effectLst>
              </a:defRPr>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bg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p:spPr>
        <p:txBody>
          <a:bodyPr/>
          <a:lstStyle/>
          <a:p>
            <a:endParaRPr lang="en-US">
              <a:solidFill>
                <a:srgbClr val="CCDDEA"/>
              </a:solidFill>
            </a:endParaRPr>
          </a:p>
        </p:txBody>
      </p:sp>
      <p:sp>
        <p:nvSpPr>
          <p:cNvPr id="5" name="Footer Placeholder 4"/>
          <p:cNvSpPr>
            <a:spLocks noGrp="1"/>
          </p:cNvSpPr>
          <p:nvPr>
            <p:ph type="ftr" sz="quarter" idx="11"/>
          </p:nvPr>
        </p:nvSpPr>
        <p:spPr>
          <a:xfrm>
            <a:off x="3864864" y="6355080"/>
            <a:ext cx="4632960" cy="365760"/>
          </a:xfrm>
        </p:spPr>
        <p:txBody>
          <a:bodyPr/>
          <a:lstStyle/>
          <a:p>
            <a:r>
              <a:rPr lang="en-US">
                <a:solidFill>
                  <a:srgbClr val="CCDDEA"/>
                </a:solidFill>
              </a:rPr>
              <a:t>Nagesh B Lakshminarayana</a:t>
            </a:r>
          </a:p>
        </p:txBody>
      </p:sp>
      <p:sp>
        <p:nvSpPr>
          <p:cNvPr id="6" name="Slide Number Placeholder 5"/>
          <p:cNvSpPr>
            <a:spLocks noGrp="1"/>
          </p:cNvSpPr>
          <p:nvPr>
            <p:ph type="sldNum" sz="quarter" idx="12"/>
          </p:nvPr>
        </p:nvSpPr>
        <p:spPr>
          <a:xfrm>
            <a:off x="1426464" y="6355080"/>
            <a:ext cx="2027936" cy="365760"/>
          </a:xfrm>
        </p:spPr>
        <p:txBody>
          <a:bodyPr/>
          <a:lstStyle/>
          <a:p>
            <a:fld id="{36F63085-4905-477F-9B03-95852450F900}" type="slidenum">
              <a:rPr lang="en-US" smtClean="0">
                <a:solidFill>
                  <a:prstClr val="white"/>
                </a:solidFill>
              </a:rPr>
              <a:pPr/>
              <a:t>‹#›</a:t>
            </a:fld>
            <a:endParaRPr lang="en-US">
              <a:solidFill>
                <a:prstClr val="white"/>
              </a:solidFill>
            </a:endParaRPr>
          </a:p>
        </p:txBody>
      </p:sp>
      <p:sp>
        <p:nvSpPr>
          <p:cNvPr id="7" name="Rectangle 6"/>
          <p:cNvSpPr/>
          <p:nvPr/>
        </p:nvSpPr>
        <p:spPr>
          <a:xfrm>
            <a:off x="1219200" y="2819400"/>
            <a:ext cx="9753600" cy="1280160"/>
          </a:xfrm>
          <a:prstGeom prst="rect">
            <a:avLst/>
          </a:prstGeom>
          <a:noFill/>
          <a:ln w="6350" cap="rnd" cmpd="sng" algn="ctr">
            <a:solidFill>
              <a:schemeClr val="bg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8" name="Rectangle 7"/>
          <p:cNvSpPr/>
          <p:nvPr/>
        </p:nvSpPr>
        <p:spPr>
          <a:xfrm>
            <a:off x="1219200" y="2819400"/>
            <a:ext cx="304800" cy="1280160"/>
          </a:xfrm>
          <a:prstGeom prst="rect">
            <a:avLst/>
          </a:prstGeom>
          <a:solidFill>
            <a:schemeClr val="bg2">
              <a:lumMod val="50000"/>
            </a:schemeClr>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n-US">
              <a:solidFill>
                <a:srgbClr val="465E9C"/>
              </a:solidFill>
            </a:endParaRPr>
          </a:p>
        </p:txBody>
      </p:sp>
      <p:sp>
        <p:nvSpPr>
          <p:cNvPr id="9" name="Content Placeholder 8"/>
          <p:cNvSpPr>
            <a:spLocks noGrp="1"/>
          </p:cNvSpPr>
          <p:nvPr>
            <p:ph sz="quarter" idx="1"/>
          </p:nvPr>
        </p:nvSpPr>
        <p:spPr>
          <a:xfrm>
            <a:off x="304800" y="1143000"/>
            <a:ext cx="5693664" cy="5013960"/>
          </a:xfrm>
        </p:spPr>
        <p:txBody>
          <a:bodyPr>
            <a:normAutofit/>
          </a:bodyPr>
          <a:lstStyle>
            <a:lvl1pPr>
              <a:defRPr sz="2400"/>
            </a:lvl1pPr>
            <a:lvl2pPr>
              <a:defRPr sz="2000">
                <a:solidFill>
                  <a:schemeClr val="tx2">
                    <a:lumMod val="50000"/>
                  </a:schemeClr>
                </a:solidFill>
              </a:defRPr>
            </a:lvl2pPr>
            <a:lvl3pPr>
              <a:defRPr sz="1800"/>
            </a:lvl3pPr>
            <a:lvl4pPr>
              <a:defRPr sz="1600"/>
            </a:lvl4pPr>
            <a:lvl5pPr>
              <a:defRPr sz="14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143000"/>
            <a:ext cx="5710936" cy="5010912"/>
          </a:xfrm>
        </p:spPr>
        <p:txBody>
          <a:bodyPr>
            <a:normAutofit/>
          </a:bodyPr>
          <a:lstStyle>
            <a:lvl1pPr>
              <a:defRPr sz="2400"/>
            </a:lvl1pPr>
            <a:lvl2pPr>
              <a:defRPr sz="2000">
                <a:solidFill>
                  <a:schemeClr val="tx2">
                    <a:lumMod val="50000"/>
                  </a:schemeClr>
                </a:solidFill>
              </a:defRPr>
            </a:lvl2pPr>
            <a:lvl3pPr>
              <a:defRPr sz="1800"/>
            </a:lvl3pPr>
            <a:lvl4pPr>
              <a:defRPr sz="1600"/>
            </a:lvl4pPr>
            <a:lvl5pPr>
              <a:defRPr sz="14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Title 1"/>
          <p:cNvSpPr>
            <a:spLocks noGrp="1"/>
          </p:cNvSpPr>
          <p:nvPr>
            <p:ph type="title"/>
          </p:nvPr>
        </p:nvSpPr>
        <p:spPr>
          <a:xfrm>
            <a:off x="304800" y="152400"/>
            <a:ext cx="11277600" cy="838200"/>
          </a:xfrm>
        </p:spPr>
        <p:txBody>
          <a:bodyPr/>
          <a:lstStyle>
            <a:lvl1pPr>
              <a:defRPr>
                <a:ln w="9000" cmpd="sng">
                  <a:solidFill>
                    <a:schemeClr val="bg2">
                      <a:lumMod val="25000"/>
                    </a:schemeClr>
                  </a:solidFill>
                  <a:prstDash val="solid"/>
                </a:ln>
                <a:solidFill>
                  <a:schemeClr val="bg2">
                    <a:lumMod val="25000"/>
                  </a:schemeClr>
                </a:solidFill>
              </a:defRPr>
            </a:lvl1pPr>
          </a:lstStyle>
          <a:p>
            <a:r>
              <a:rPr kumimoji="0" lang="en-US"/>
              <a:t>Click to edit Master title style</a:t>
            </a:r>
          </a:p>
        </p:txBody>
      </p:sp>
      <p:sp>
        <p:nvSpPr>
          <p:cNvPr id="8" name="Slide Number Placeholder 5"/>
          <p:cNvSpPr>
            <a:spLocks noGrp="1"/>
          </p:cNvSpPr>
          <p:nvPr>
            <p:ph type="sldNum" sz="quarter" idx="12"/>
          </p:nvPr>
        </p:nvSpPr>
        <p:spPr>
          <a:xfrm>
            <a:off x="11176000" y="767567"/>
            <a:ext cx="1016000" cy="228600"/>
          </a:xfrm>
        </p:spPr>
        <p:txBody>
          <a:bodyPr/>
          <a:lstStyle>
            <a:lvl1pPr algn="ctr">
              <a:defRPr sz="1050" b="1" cap="none" spc="0">
                <a:ln>
                  <a:noFill/>
                </a:ln>
                <a:solidFill>
                  <a:schemeClr val="tx1"/>
                </a:solidFill>
                <a:effectLst/>
                <a:latin typeface="Tahoma" pitchFamily="34" charset="0"/>
                <a:ea typeface="Tahoma" pitchFamily="34" charset="0"/>
                <a:cs typeface="Tahoma" pitchFamily="34" charset="0"/>
              </a:defRPr>
            </a:lvl1pPr>
          </a:lstStyle>
          <a:p>
            <a:fld id="{36F63085-4905-477F-9B03-95852450F900}" type="slidenum">
              <a:rPr lang="en-US" smtClean="0">
                <a:solidFill>
                  <a:prstClr val="black"/>
                </a:solidFill>
              </a:rPr>
              <a:pPr/>
              <a:t>‹#›</a:t>
            </a:fld>
            <a:endParaRPr lang="en-US">
              <a:solidFill>
                <a:prstClr val="black"/>
              </a:solidFill>
            </a:endParaRPr>
          </a:p>
        </p:txBody>
      </p:sp>
      <p:sp>
        <p:nvSpPr>
          <p:cNvPr id="12" name="Footer Placeholder 4"/>
          <p:cNvSpPr>
            <a:spLocks noGrp="1"/>
          </p:cNvSpPr>
          <p:nvPr>
            <p:ph type="ftr" sz="quarter" idx="11"/>
          </p:nvPr>
        </p:nvSpPr>
        <p:spPr>
          <a:xfrm>
            <a:off x="304800" y="6596148"/>
            <a:ext cx="7823200" cy="228600"/>
          </a:xfrm>
        </p:spPr>
        <p:txBody>
          <a:bodyPr/>
          <a:lstStyle>
            <a:lvl1pPr algn="l">
              <a:defRPr sz="1200" b="0" i="1">
                <a:solidFill>
                  <a:schemeClr val="tx1"/>
                </a:solidFill>
                <a:latin typeface="Tahoma" pitchFamily="34" charset="0"/>
                <a:ea typeface="Tahoma" pitchFamily="34" charset="0"/>
                <a:cs typeface="Tahoma" pitchFamily="34" charset="0"/>
              </a:defRPr>
            </a:lvl1pPr>
          </a:lstStyle>
          <a:p>
            <a:r>
              <a:rPr lang="en-US">
                <a:solidFill>
                  <a:prstClr val="black"/>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endParaRPr lang="en-US">
              <a:solidFill>
                <a:srgbClr val="465E9C"/>
              </a:solidFill>
            </a:endParaRPr>
          </a:p>
        </p:txBody>
      </p:sp>
      <p:sp>
        <p:nvSpPr>
          <p:cNvPr id="8" name="Footer Placeholder 7"/>
          <p:cNvSpPr>
            <a:spLocks noGrp="1"/>
          </p:cNvSpPr>
          <p:nvPr>
            <p:ph type="ftr" sz="quarter" idx="11"/>
          </p:nvPr>
        </p:nvSpPr>
        <p:spPr/>
        <p:txBody>
          <a:bodyPr/>
          <a:lstStyle/>
          <a:p>
            <a:r>
              <a:rPr lang="en-US">
                <a:solidFill>
                  <a:srgbClr val="465E9C"/>
                </a:solidFill>
              </a:rPr>
              <a:t>Nagesh B Lakshminarayana</a:t>
            </a:r>
          </a:p>
        </p:txBody>
      </p:sp>
      <p:sp>
        <p:nvSpPr>
          <p:cNvPr id="9" name="Slide Number Placeholder 8"/>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solidFill>
                <a:srgbClr val="465E9C"/>
              </a:solidFill>
            </a:endParaRPr>
          </a:p>
        </p:txBody>
      </p:sp>
      <p:sp>
        <p:nvSpPr>
          <p:cNvPr id="4" name="Footer Placeholder 3"/>
          <p:cNvSpPr>
            <a:spLocks noGrp="1"/>
          </p:cNvSpPr>
          <p:nvPr>
            <p:ph type="ftr" sz="quarter" idx="11"/>
          </p:nvPr>
        </p:nvSpPr>
        <p:spPr/>
        <p:txBody>
          <a:bodyPr/>
          <a:lstStyle/>
          <a:p>
            <a:r>
              <a:rPr lang="en-US">
                <a:solidFill>
                  <a:srgbClr val="465E9C"/>
                </a:solidFill>
              </a:rPr>
              <a:t>Nagesh B Lakshminarayana</a:t>
            </a:r>
          </a:p>
        </p:txBody>
      </p:sp>
      <p:sp>
        <p:nvSpPr>
          <p:cNvPr id="5" name="Slide Number Placeholder 4"/>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465E9C"/>
              </a:solidFill>
            </a:endParaRPr>
          </a:p>
        </p:txBody>
      </p:sp>
      <p:sp>
        <p:nvSpPr>
          <p:cNvPr id="3" name="Footer Placeholder 2"/>
          <p:cNvSpPr>
            <a:spLocks noGrp="1"/>
          </p:cNvSpPr>
          <p:nvPr>
            <p:ph type="ftr" sz="quarter" idx="11"/>
          </p:nvPr>
        </p:nvSpPr>
        <p:spPr/>
        <p:txBody>
          <a:bodyPr/>
          <a:lstStyle/>
          <a:p>
            <a:r>
              <a:rPr lang="en-US">
                <a:solidFill>
                  <a:srgbClr val="465E9C"/>
                </a:solidFill>
              </a:rPr>
              <a:t>Nagesh B Lakshminarayana</a:t>
            </a:r>
          </a:p>
        </p:txBody>
      </p:sp>
      <p:sp>
        <p:nvSpPr>
          <p:cNvPr id="4" name="Slide Number Placeholder 3"/>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
        <p:nvSpPr>
          <p:cNvPr id="5" name="Straight Connector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465E9C"/>
              </a:solidFill>
            </a:endParaRPr>
          </a:p>
        </p:txBody>
      </p:sp>
      <p:sp>
        <p:nvSpPr>
          <p:cNvPr id="6" name="Footer Placeholder 5"/>
          <p:cNvSpPr>
            <a:spLocks noGrp="1"/>
          </p:cNvSpPr>
          <p:nvPr>
            <p:ph type="ftr" sz="quarter" idx="11"/>
          </p:nvPr>
        </p:nvSpPr>
        <p:spPr/>
        <p:txBody>
          <a:bodyPr/>
          <a:lstStyle/>
          <a:p>
            <a:r>
              <a:rPr lang="en-US">
                <a:solidFill>
                  <a:srgbClr val="465E9C"/>
                </a:solidFill>
              </a:rPr>
              <a:t>Nagesh B Lakshminarayana</a:t>
            </a:r>
          </a:p>
        </p:txBody>
      </p:sp>
      <p:sp>
        <p:nvSpPr>
          <p:cNvPr id="7" name="Slide Number Placeholder 6"/>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n w="9000" cmpd="sng">
                  <a:solidFill>
                    <a:schemeClr val="bg2">
                      <a:lumMod val="25000"/>
                    </a:schemeClr>
                  </a:solidFill>
                  <a:prstDash val="solid"/>
                </a:ln>
                <a:solidFill>
                  <a:schemeClr val="bg2">
                    <a:lumMod val="25000"/>
                  </a:schemeClr>
                </a:solidFill>
              </a:defRPr>
            </a:lvl1pPr>
          </a:lstStyle>
          <a:p>
            <a:r>
              <a:rPr kumimoji="0" lang="en-US"/>
              <a:t>Click to edit Master title style</a:t>
            </a:r>
          </a:p>
        </p:txBody>
      </p:sp>
      <p:sp>
        <p:nvSpPr>
          <p:cNvPr id="5" name="Footer Placeholder 4"/>
          <p:cNvSpPr>
            <a:spLocks noGrp="1"/>
          </p:cNvSpPr>
          <p:nvPr>
            <p:ph type="ftr" sz="quarter" idx="11"/>
          </p:nvPr>
        </p:nvSpPr>
        <p:spPr>
          <a:xfrm>
            <a:off x="304800" y="6579370"/>
            <a:ext cx="7823200" cy="228600"/>
          </a:xfrm>
        </p:spPr>
        <p:txBody>
          <a:bodyPr/>
          <a:lstStyle>
            <a:lvl1pPr algn="l">
              <a:defRPr sz="1200" b="0" i="0">
                <a:solidFill>
                  <a:schemeClr val="tx1"/>
                </a:solidFill>
                <a:latin typeface="Tahoma" pitchFamily="34" charset="0"/>
                <a:ea typeface="Tahoma" pitchFamily="34" charset="0"/>
                <a:cs typeface="Tahoma" pitchFamily="34" charset="0"/>
              </a:defRPr>
            </a:lvl1pPr>
          </a:lstStyle>
          <a:p>
            <a:r>
              <a:rPr lang="en-US">
                <a:solidFill>
                  <a:prstClr val="black"/>
                </a:solidFill>
              </a:rPr>
              <a:t> </a:t>
            </a:r>
          </a:p>
        </p:txBody>
      </p:sp>
      <p:sp>
        <p:nvSpPr>
          <p:cNvPr id="6" name="Slide Number Placeholder 5"/>
          <p:cNvSpPr>
            <a:spLocks noGrp="1"/>
          </p:cNvSpPr>
          <p:nvPr>
            <p:ph type="sldNum" sz="quarter" idx="12"/>
          </p:nvPr>
        </p:nvSpPr>
        <p:spPr>
          <a:xfrm>
            <a:off x="11277600" y="6604233"/>
            <a:ext cx="1016000" cy="228600"/>
          </a:xfrm>
        </p:spPr>
        <p:txBody>
          <a:bodyPr/>
          <a:lstStyle>
            <a:lvl1pPr algn="ctr">
              <a:defRPr sz="1050" b="1" cap="none" spc="0">
                <a:ln>
                  <a:noFill/>
                </a:ln>
                <a:solidFill>
                  <a:schemeClr val="tx1"/>
                </a:solidFill>
                <a:effectLst/>
                <a:latin typeface="Tahoma" pitchFamily="34" charset="0"/>
                <a:ea typeface="Tahoma" pitchFamily="34" charset="0"/>
                <a:cs typeface="Tahoma" pitchFamily="34" charset="0"/>
              </a:defRPr>
            </a:lvl1pPr>
          </a:lstStyle>
          <a:p>
            <a:fld id="{36F63085-4905-477F-9B03-95852450F900}" type="slidenum">
              <a:rPr lang="en-US" smtClean="0">
                <a:solidFill>
                  <a:prstClr val="black"/>
                </a:solidFill>
              </a:rPr>
              <a:pPr/>
              <a:t>‹#›</a:t>
            </a:fld>
            <a:endParaRPr lang="en-US">
              <a:solidFill>
                <a:prstClr val="black"/>
              </a:solidFill>
            </a:endParaRPr>
          </a:p>
        </p:txBody>
      </p:sp>
      <p:sp>
        <p:nvSpPr>
          <p:cNvPr id="8" name="Content Placeholder 7"/>
          <p:cNvSpPr>
            <a:spLocks noGrp="1"/>
          </p:cNvSpPr>
          <p:nvPr>
            <p:ph sz="quarter" idx="1"/>
          </p:nvPr>
        </p:nvSpPr>
        <p:spPr>
          <a:xfrm>
            <a:off x="304800" y="1143000"/>
            <a:ext cx="11582400" cy="5181600"/>
          </a:xfrm>
        </p:spPr>
        <p:txBody>
          <a:bodyPr>
            <a:normAutofit/>
          </a:bodyPr>
          <a:lstStyle>
            <a:lvl1pPr>
              <a:defRPr sz="2400">
                <a:latin typeface="Tahoma" pitchFamily="34" charset="0"/>
                <a:ea typeface="Tahoma" pitchFamily="34" charset="0"/>
                <a:cs typeface="Tahoma" pitchFamily="34" charset="0"/>
              </a:defRPr>
            </a:lvl1pPr>
            <a:lvl2pPr>
              <a:defRPr sz="2000">
                <a:solidFill>
                  <a:schemeClr val="tx2">
                    <a:lumMod val="50000"/>
                  </a:schemeClr>
                </a:solidFill>
                <a:latin typeface="Tahoma" pitchFamily="34" charset="0"/>
                <a:ea typeface="Tahoma" pitchFamily="34" charset="0"/>
                <a:cs typeface="Tahoma" pitchFamily="34" charset="0"/>
              </a:defRPr>
            </a:lvl2pPr>
            <a:lvl3pPr>
              <a:defRPr sz="1800">
                <a:latin typeface="Tahoma" pitchFamily="34" charset="0"/>
                <a:ea typeface="Tahoma" pitchFamily="34" charset="0"/>
                <a:cs typeface="Tahoma" pitchFamily="34" charset="0"/>
              </a:defRPr>
            </a:lvl3pPr>
            <a:lvl4pPr>
              <a:defRPr sz="1600">
                <a:latin typeface="Tahoma" pitchFamily="34" charset="0"/>
                <a:ea typeface="Tahoma" pitchFamily="34" charset="0"/>
                <a:cs typeface="Tahoma" pitchFamily="34" charset="0"/>
              </a:defRPr>
            </a:lvl4pPr>
            <a:lvl5pPr>
              <a:defRPr sz="1400">
                <a:latin typeface="Tahoma" pitchFamily="34" charset="0"/>
                <a:ea typeface="Tahoma" pitchFamily="34" charset="0"/>
                <a:cs typeface="Tahoma" pitchFamily="34" charset="0"/>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CCDDEA"/>
              </a:solidFill>
            </a:endParaRPr>
          </a:p>
        </p:txBody>
      </p:sp>
      <p:sp>
        <p:nvSpPr>
          <p:cNvPr id="6" name="Footer Placeholder 5"/>
          <p:cNvSpPr>
            <a:spLocks noGrp="1"/>
          </p:cNvSpPr>
          <p:nvPr>
            <p:ph type="ftr" sz="quarter" idx="11"/>
          </p:nvPr>
        </p:nvSpPr>
        <p:spPr/>
        <p:txBody>
          <a:bodyPr/>
          <a:lstStyle/>
          <a:p>
            <a:r>
              <a:rPr lang="en-US">
                <a:solidFill>
                  <a:srgbClr val="CCDDEA"/>
                </a:solidFill>
              </a:rPr>
              <a:t>Nagesh B Lakshminarayana</a:t>
            </a:r>
          </a:p>
        </p:txBody>
      </p:sp>
      <p:sp>
        <p:nvSpPr>
          <p:cNvPr id="7" name="Slide Number Placeholder 6"/>
          <p:cNvSpPr>
            <a:spLocks noGrp="1"/>
          </p:cNvSpPr>
          <p:nvPr>
            <p:ph type="sldNum" sz="quarter" idx="12"/>
          </p:nvPr>
        </p:nvSpPr>
        <p:spPr/>
        <p:txBody>
          <a:bodyPr/>
          <a:lstStyle/>
          <a:p>
            <a:fld id="{36F63085-4905-477F-9B03-95852450F900}" type="slidenum">
              <a:rPr lang="en-US" smtClean="0">
                <a:solidFill>
                  <a:prstClr val="white"/>
                </a:solidFill>
              </a:rPr>
              <a:pPr/>
              <a:t>‹#›</a:t>
            </a:fld>
            <a:endParaRPr lang="en-US">
              <a:solidFill>
                <a:prstClr val="white"/>
              </a:solidFill>
            </a:endParaRPr>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white"/>
              </a:solidFill>
            </a:endParaRPr>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465E9C"/>
              </a:solidFill>
            </a:endParaRPr>
          </a:p>
        </p:txBody>
      </p:sp>
      <p:sp>
        <p:nvSpPr>
          <p:cNvPr id="5" name="Footer Placeholder 4"/>
          <p:cNvSpPr>
            <a:spLocks noGrp="1"/>
          </p:cNvSpPr>
          <p:nvPr>
            <p:ph type="ftr" sz="quarter" idx="11"/>
          </p:nvPr>
        </p:nvSpPr>
        <p:spPr/>
        <p:txBody>
          <a:bodyPr/>
          <a:lstStyle/>
          <a:p>
            <a:r>
              <a:rPr lang="en-US">
                <a:solidFill>
                  <a:srgbClr val="465E9C"/>
                </a:solidFill>
              </a:rPr>
              <a:t>Nagesh B Lakshminarayana</a:t>
            </a:r>
          </a:p>
        </p:txBody>
      </p:sp>
      <p:sp>
        <p:nvSpPr>
          <p:cNvPr id="6" name="Slide Number Placeholder 5"/>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465E9C"/>
              </a:solidFill>
            </a:endParaRPr>
          </a:p>
        </p:txBody>
      </p:sp>
      <p:sp>
        <p:nvSpPr>
          <p:cNvPr id="5" name="Footer Placeholder 4"/>
          <p:cNvSpPr>
            <a:spLocks noGrp="1"/>
          </p:cNvSpPr>
          <p:nvPr>
            <p:ph type="ftr" sz="quarter" idx="11"/>
          </p:nvPr>
        </p:nvSpPr>
        <p:spPr/>
        <p:txBody>
          <a:bodyPr/>
          <a:lstStyle/>
          <a:p>
            <a:r>
              <a:rPr lang="en-US">
                <a:solidFill>
                  <a:srgbClr val="465E9C"/>
                </a:solidFill>
              </a:rPr>
              <a:t>Nagesh B Lakshminarayana</a:t>
            </a:r>
          </a:p>
        </p:txBody>
      </p:sp>
      <p:sp>
        <p:nvSpPr>
          <p:cNvPr id="6" name="Slide Number Placeholder 5"/>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5600" y="2971800"/>
            <a:ext cx="9144000" cy="1066800"/>
          </a:xfrm>
        </p:spPr>
        <p:txBody>
          <a:bodyPr anchor="ctr" anchorCtr="0"/>
          <a:lstStyle>
            <a:lvl1pPr algn="r">
              <a:buNone/>
              <a:defRPr sz="3200" b="1" cap="none" spc="0" baseline="0">
                <a:ln w="9000" cmpd="sng">
                  <a:solidFill>
                    <a:schemeClr val="bg2">
                      <a:lumMod val="25000"/>
                    </a:schemeClr>
                  </a:solidFill>
                  <a:prstDash val="solid"/>
                </a:ln>
                <a:solidFill>
                  <a:schemeClr val="bg2">
                    <a:lumMod val="25000"/>
                  </a:schemeClr>
                </a:solidFill>
                <a:effectLst>
                  <a:reflection blurRad="12700" stA="28000" endPos="45000" dist="1000" dir="5400000" sy="-100000" algn="bl" rotWithShape="0"/>
                </a:effectLst>
              </a:defRPr>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bg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p:spPr>
        <p:txBody>
          <a:bodyPr/>
          <a:lstStyle/>
          <a:p>
            <a:endParaRPr lang="en-US">
              <a:solidFill>
                <a:srgbClr val="CCDDEA"/>
              </a:solidFill>
            </a:endParaRPr>
          </a:p>
        </p:txBody>
      </p:sp>
      <p:sp>
        <p:nvSpPr>
          <p:cNvPr id="5" name="Footer Placeholder 4"/>
          <p:cNvSpPr>
            <a:spLocks noGrp="1"/>
          </p:cNvSpPr>
          <p:nvPr>
            <p:ph type="ftr" sz="quarter" idx="11"/>
          </p:nvPr>
        </p:nvSpPr>
        <p:spPr>
          <a:xfrm>
            <a:off x="3864864" y="6355080"/>
            <a:ext cx="4632960" cy="365760"/>
          </a:xfrm>
        </p:spPr>
        <p:txBody>
          <a:bodyPr/>
          <a:lstStyle/>
          <a:p>
            <a:r>
              <a:rPr lang="en-US">
                <a:solidFill>
                  <a:srgbClr val="CCDDEA"/>
                </a:solidFill>
              </a:rPr>
              <a:t>Nagesh B Lakshminarayana</a:t>
            </a:r>
          </a:p>
        </p:txBody>
      </p:sp>
      <p:sp>
        <p:nvSpPr>
          <p:cNvPr id="6" name="Slide Number Placeholder 5"/>
          <p:cNvSpPr>
            <a:spLocks noGrp="1"/>
          </p:cNvSpPr>
          <p:nvPr>
            <p:ph type="sldNum" sz="quarter" idx="12"/>
          </p:nvPr>
        </p:nvSpPr>
        <p:spPr>
          <a:xfrm>
            <a:off x="1426464" y="6355080"/>
            <a:ext cx="2027936" cy="365760"/>
          </a:xfrm>
        </p:spPr>
        <p:txBody>
          <a:bodyPr/>
          <a:lstStyle/>
          <a:p>
            <a:fld id="{36F63085-4905-477F-9B03-95852450F900}" type="slidenum">
              <a:rPr lang="en-US" smtClean="0">
                <a:solidFill>
                  <a:prstClr val="white"/>
                </a:solidFill>
              </a:rPr>
              <a:pPr/>
              <a:t>‹#›</a:t>
            </a:fld>
            <a:endParaRPr lang="en-US">
              <a:solidFill>
                <a:prstClr val="white"/>
              </a:solidFill>
            </a:endParaRPr>
          </a:p>
        </p:txBody>
      </p:sp>
      <p:sp>
        <p:nvSpPr>
          <p:cNvPr id="7" name="Rectangle 6"/>
          <p:cNvSpPr/>
          <p:nvPr/>
        </p:nvSpPr>
        <p:spPr>
          <a:xfrm>
            <a:off x="1219200" y="2819400"/>
            <a:ext cx="9753600" cy="1280160"/>
          </a:xfrm>
          <a:prstGeom prst="rect">
            <a:avLst/>
          </a:prstGeom>
          <a:noFill/>
          <a:ln w="6350" cap="rnd" cmpd="sng" algn="ctr">
            <a:solidFill>
              <a:schemeClr val="bg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8" name="Rectangle 7"/>
          <p:cNvSpPr/>
          <p:nvPr/>
        </p:nvSpPr>
        <p:spPr>
          <a:xfrm>
            <a:off x="1219200" y="2819400"/>
            <a:ext cx="304800" cy="1280160"/>
          </a:xfrm>
          <a:prstGeom prst="rect">
            <a:avLst/>
          </a:prstGeom>
          <a:solidFill>
            <a:schemeClr val="bg2">
              <a:lumMod val="50000"/>
            </a:schemeClr>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n-US">
              <a:solidFill>
                <a:srgbClr val="465E9C"/>
              </a:solidFill>
            </a:endParaRPr>
          </a:p>
        </p:txBody>
      </p:sp>
      <p:sp>
        <p:nvSpPr>
          <p:cNvPr id="9" name="Content Placeholder 8"/>
          <p:cNvSpPr>
            <a:spLocks noGrp="1"/>
          </p:cNvSpPr>
          <p:nvPr>
            <p:ph sz="quarter" idx="1"/>
          </p:nvPr>
        </p:nvSpPr>
        <p:spPr>
          <a:xfrm>
            <a:off x="304800" y="1143000"/>
            <a:ext cx="5693664" cy="5013960"/>
          </a:xfrm>
        </p:spPr>
        <p:txBody>
          <a:bodyPr>
            <a:normAutofit/>
          </a:bodyPr>
          <a:lstStyle>
            <a:lvl1pPr>
              <a:defRPr sz="2400"/>
            </a:lvl1pPr>
            <a:lvl2pPr>
              <a:defRPr sz="2000">
                <a:solidFill>
                  <a:schemeClr val="tx2">
                    <a:lumMod val="50000"/>
                  </a:schemeClr>
                </a:solidFill>
              </a:defRPr>
            </a:lvl2pPr>
            <a:lvl3pPr>
              <a:defRPr sz="1800"/>
            </a:lvl3pPr>
            <a:lvl4pPr>
              <a:defRPr sz="1600"/>
            </a:lvl4pPr>
            <a:lvl5pPr>
              <a:defRPr sz="14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143000"/>
            <a:ext cx="5710936" cy="5010912"/>
          </a:xfrm>
        </p:spPr>
        <p:txBody>
          <a:bodyPr>
            <a:normAutofit/>
          </a:bodyPr>
          <a:lstStyle>
            <a:lvl1pPr>
              <a:defRPr sz="2400"/>
            </a:lvl1pPr>
            <a:lvl2pPr>
              <a:defRPr sz="2000">
                <a:solidFill>
                  <a:schemeClr val="tx2">
                    <a:lumMod val="50000"/>
                  </a:schemeClr>
                </a:solidFill>
              </a:defRPr>
            </a:lvl2pPr>
            <a:lvl3pPr>
              <a:defRPr sz="1800"/>
            </a:lvl3pPr>
            <a:lvl4pPr>
              <a:defRPr sz="1600"/>
            </a:lvl4pPr>
            <a:lvl5pPr>
              <a:defRPr sz="14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Title 1"/>
          <p:cNvSpPr>
            <a:spLocks noGrp="1"/>
          </p:cNvSpPr>
          <p:nvPr>
            <p:ph type="title"/>
          </p:nvPr>
        </p:nvSpPr>
        <p:spPr>
          <a:xfrm>
            <a:off x="304800" y="152400"/>
            <a:ext cx="11277600" cy="838200"/>
          </a:xfrm>
        </p:spPr>
        <p:txBody>
          <a:bodyPr/>
          <a:lstStyle>
            <a:lvl1pPr>
              <a:defRPr>
                <a:ln w="9000" cmpd="sng">
                  <a:solidFill>
                    <a:schemeClr val="bg2">
                      <a:lumMod val="25000"/>
                    </a:schemeClr>
                  </a:solidFill>
                  <a:prstDash val="solid"/>
                </a:ln>
                <a:solidFill>
                  <a:schemeClr val="bg2">
                    <a:lumMod val="25000"/>
                  </a:schemeClr>
                </a:solidFill>
              </a:defRPr>
            </a:lvl1pPr>
          </a:lstStyle>
          <a:p>
            <a:r>
              <a:rPr kumimoji="0" lang="en-US"/>
              <a:t>Click to edit Master title style</a:t>
            </a:r>
          </a:p>
        </p:txBody>
      </p:sp>
      <p:sp>
        <p:nvSpPr>
          <p:cNvPr id="8" name="Slide Number Placeholder 5"/>
          <p:cNvSpPr>
            <a:spLocks noGrp="1"/>
          </p:cNvSpPr>
          <p:nvPr>
            <p:ph type="sldNum" sz="quarter" idx="12"/>
          </p:nvPr>
        </p:nvSpPr>
        <p:spPr>
          <a:xfrm>
            <a:off x="11176000" y="767567"/>
            <a:ext cx="1016000" cy="228600"/>
          </a:xfrm>
        </p:spPr>
        <p:txBody>
          <a:bodyPr/>
          <a:lstStyle>
            <a:lvl1pPr algn="ctr">
              <a:defRPr sz="1050" b="1" cap="none" spc="0">
                <a:ln>
                  <a:noFill/>
                </a:ln>
                <a:solidFill>
                  <a:schemeClr val="tx1"/>
                </a:solidFill>
                <a:effectLst/>
                <a:latin typeface="Tahoma" pitchFamily="34" charset="0"/>
                <a:ea typeface="Tahoma" pitchFamily="34" charset="0"/>
                <a:cs typeface="Tahoma" pitchFamily="34" charset="0"/>
              </a:defRPr>
            </a:lvl1pPr>
          </a:lstStyle>
          <a:p>
            <a:fld id="{36F63085-4905-477F-9B03-95852450F900}" type="slidenum">
              <a:rPr lang="en-US" smtClean="0">
                <a:solidFill>
                  <a:prstClr val="black"/>
                </a:solidFill>
              </a:rPr>
              <a:pPr/>
              <a:t>‹#›</a:t>
            </a:fld>
            <a:endParaRPr lang="en-US">
              <a:solidFill>
                <a:prstClr val="black"/>
              </a:solidFill>
            </a:endParaRPr>
          </a:p>
        </p:txBody>
      </p:sp>
      <p:sp>
        <p:nvSpPr>
          <p:cNvPr id="12" name="Footer Placeholder 4"/>
          <p:cNvSpPr>
            <a:spLocks noGrp="1"/>
          </p:cNvSpPr>
          <p:nvPr>
            <p:ph type="ftr" sz="quarter" idx="11"/>
          </p:nvPr>
        </p:nvSpPr>
        <p:spPr>
          <a:xfrm>
            <a:off x="304800" y="6596148"/>
            <a:ext cx="7823200" cy="228600"/>
          </a:xfrm>
        </p:spPr>
        <p:txBody>
          <a:bodyPr/>
          <a:lstStyle>
            <a:lvl1pPr algn="l">
              <a:defRPr sz="1200" b="0" i="1">
                <a:solidFill>
                  <a:schemeClr val="tx1"/>
                </a:solidFill>
                <a:latin typeface="Tahoma" pitchFamily="34" charset="0"/>
                <a:ea typeface="Tahoma" pitchFamily="34" charset="0"/>
                <a:cs typeface="Tahoma" pitchFamily="34" charset="0"/>
              </a:defRPr>
            </a:lvl1pPr>
          </a:lstStyle>
          <a:p>
            <a:r>
              <a:rPr lang="en-US">
                <a:solidFill>
                  <a:prstClr val="black"/>
                </a:solidFill>
              </a:rPr>
              <a:t> </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endParaRPr lang="en-US">
              <a:solidFill>
                <a:srgbClr val="465E9C"/>
              </a:solidFill>
            </a:endParaRPr>
          </a:p>
        </p:txBody>
      </p:sp>
      <p:sp>
        <p:nvSpPr>
          <p:cNvPr id="8" name="Footer Placeholder 7"/>
          <p:cNvSpPr>
            <a:spLocks noGrp="1"/>
          </p:cNvSpPr>
          <p:nvPr>
            <p:ph type="ftr" sz="quarter" idx="11"/>
          </p:nvPr>
        </p:nvSpPr>
        <p:spPr/>
        <p:txBody>
          <a:bodyPr/>
          <a:lstStyle/>
          <a:p>
            <a:r>
              <a:rPr lang="en-US">
                <a:solidFill>
                  <a:srgbClr val="465E9C"/>
                </a:solidFill>
              </a:rPr>
              <a:t>Nagesh B Lakshminarayana</a:t>
            </a:r>
          </a:p>
        </p:txBody>
      </p:sp>
      <p:sp>
        <p:nvSpPr>
          <p:cNvPr id="9" name="Slide Number Placeholder 8"/>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solidFill>
                <a:srgbClr val="465E9C"/>
              </a:solidFill>
            </a:endParaRPr>
          </a:p>
        </p:txBody>
      </p:sp>
      <p:sp>
        <p:nvSpPr>
          <p:cNvPr id="4" name="Footer Placeholder 3"/>
          <p:cNvSpPr>
            <a:spLocks noGrp="1"/>
          </p:cNvSpPr>
          <p:nvPr>
            <p:ph type="ftr" sz="quarter" idx="11"/>
          </p:nvPr>
        </p:nvSpPr>
        <p:spPr/>
        <p:txBody>
          <a:bodyPr/>
          <a:lstStyle/>
          <a:p>
            <a:r>
              <a:rPr lang="en-US">
                <a:solidFill>
                  <a:srgbClr val="465E9C"/>
                </a:solidFill>
              </a:rPr>
              <a:t>Nagesh B Lakshminarayana</a:t>
            </a:r>
          </a:p>
        </p:txBody>
      </p:sp>
      <p:sp>
        <p:nvSpPr>
          <p:cNvPr id="5" name="Slide Number Placeholder 4"/>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465E9C"/>
              </a:solidFill>
            </a:endParaRPr>
          </a:p>
        </p:txBody>
      </p:sp>
      <p:sp>
        <p:nvSpPr>
          <p:cNvPr id="3" name="Footer Placeholder 2"/>
          <p:cNvSpPr>
            <a:spLocks noGrp="1"/>
          </p:cNvSpPr>
          <p:nvPr>
            <p:ph type="ftr" sz="quarter" idx="11"/>
          </p:nvPr>
        </p:nvSpPr>
        <p:spPr/>
        <p:txBody>
          <a:bodyPr/>
          <a:lstStyle/>
          <a:p>
            <a:r>
              <a:rPr lang="en-US">
                <a:solidFill>
                  <a:srgbClr val="465E9C"/>
                </a:solidFill>
              </a:rPr>
              <a:t>Nagesh B Lakshminarayana</a:t>
            </a:r>
          </a:p>
        </p:txBody>
      </p:sp>
      <p:sp>
        <p:nvSpPr>
          <p:cNvPr id="4" name="Slide Number Placeholder 3"/>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
        <p:nvSpPr>
          <p:cNvPr id="5" name="Straight Connector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465E9C"/>
              </a:solidFill>
            </a:endParaRPr>
          </a:p>
        </p:txBody>
      </p:sp>
      <p:sp>
        <p:nvSpPr>
          <p:cNvPr id="6" name="Footer Placeholder 5"/>
          <p:cNvSpPr>
            <a:spLocks noGrp="1"/>
          </p:cNvSpPr>
          <p:nvPr>
            <p:ph type="ftr" sz="quarter" idx="11"/>
          </p:nvPr>
        </p:nvSpPr>
        <p:spPr/>
        <p:txBody>
          <a:bodyPr/>
          <a:lstStyle/>
          <a:p>
            <a:r>
              <a:rPr lang="en-US">
                <a:solidFill>
                  <a:srgbClr val="465E9C"/>
                </a:solidFill>
              </a:rPr>
              <a:t>Nagesh B Lakshminarayana</a:t>
            </a:r>
          </a:p>
        </p:txBody>
      </p:sp>
      <p:sp>
        <p:nvSpPr>
          <p:cNvPr id="7" name="Slide Number Placeholder 6"/>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CCDDEA"/>
              </a:solidFill>
            </a:endParaRPr>
          </a:p>
        </p:txBody>
      </p:sp>
      <p:sp>
        <p:nvSpPr>
          <p:cNvPr id="6" name="Footer Placeholder 5"/>
          <p:cNvSpPr>
            <a:spLocks noGrp="1"/>
          </p:cNvSpPr>
          <p:nvPr>
            <p:ph type="ftr" sz="quarter" idx="11"/>
          </p:nvPr>
        </p:nvSpPr>
        <p:spPr/>
        <p:txBody>
          <a:bodyPr/>
          <a:lstStyle/>
          <a:p>
            <a:r>
              <a:rPr lang="en-US">
                <a:solidFill>
                  <a:srgbClr val="CCDDEA"/>
                </a:solidFill>
              </a:rPr>
              <a:t>Nagesh B Lakshminarayana</a:t>
            </a:r>
          </a:p>
        </p:txBody>
      </p:sp>
      <p:sp>
        <p:nvSpPr>
          <p:cNvPr id="7" name="Slide Number Placeholder 6"/>
          <p:cNvSpPr>
            <a:spLocks noGrp="1"/>
          </p:cNvSpPr>
          <p:nvPr>
            <p:ph type="sldNum" sz="quarter" idx="12"/>
          </p:nvPr>
        </p:nvSpPr>
        <p:spPr/>
        <p:txBody>
          <a:bodyPr/>
          <a:lstStyle/>
          <a:p>
            <a:fld id="{36F63085-4905-477F-9B03-95852450F900}" type="slidenum">
              <a:rPr lang="en-US" smtClean="0">
                <a:solidFill>
                  <a:prstClr val="white"/>
                </a:solidFill>
              </a:rPr>
              <a:pPr/>
              <a:t>‹#›</a:t>
            </a:fld>
            <a:endParaRPr lang="en-US">
              <a:solidFill>
                <a:prstClr val="white"/>
              </a:solidFill>
            </a:endParaRPr>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white"/>
              </a:solidFill>
            </a:endParaRPr>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304800" y="152400"/>
            <a:ext cx="11277600" cy="8382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304800" y="1143000"/>
            <a:ext cx="11582400" cy="51816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534400" y="6356350"/>
            <a:ext cx="3052064" cy="365760"/>
          </a:xfrm>
          <a:prstGeom prst="rect">
            <a:avLst/>
          </a:prstGeom>
        </p:spPr>
        <p:txBody>
          <a:bodyPr vert="horz"/>
          <a:lstStyle>
            <a:lvl1pPr algn="l" eaLnBrk="1" latinLnBrk="0" hangingPunct="1">
              <a:defRPr kumimoji="0" sz="1400">
                <a:solidFill>
                  <a:schemeClr val="tx2"/>
                </a:solidFill>
              </a:defRPr>
            </a:lvl1pPr>
          </a:lstStyle>
          <a:p>
            <a:endParaRPr lang="en-US">
              <a:solidFill>
                <a:srgbClr val="465E9C"/>
              </a:solidFill>
            </a:endParaRPr>
          </a:p>
        </p:txBody>
      </p:sp>
      <p:sp>
        <p:nvSpPr>
          <p:cNvPr id="3" name="Footer Placeholder 2"/>
          <p:cNvSpPr>
            <a:spLocks noGrp="1"/>
          </p:cNvSpPr>
          <p:nvPr>
            <p:ph type="ftr" sz="quarter" idx="3"/>
          </p:nvPr>
        </p:nvSpPr>
        <p:spPr>
          <a:xfrm>
            <a:off x="2133600" y="6356350"/>
            <a:ext cx="4673600" cy="365760"/>
          </a:xfrm>
          <a:prstGeom prst="rect">
            <a:avLst/>
          </a:prstGeom>
        </p:spPr>
        <p:txBody>
          <a:bodyPr vert="horz"/>
          <a:lstStyle>
            <a:lvl1pPr algn="r" eaLnBrk="1" latinLnBrk="0" hangingPunct="1">
              <a:defRPr kumimoji="0" sz="1400">
                <a:solidFill>
                  <a:schemeClr val="tx2"/>
                </a:solidFill>
              </a:defRPr>
            </a:lvl1pPr>
          </a:lstStyle>
          <a:p>
            <a:r>
              <a:rPr lang="en-US">
                <a:solidFill>
                  <a:srgbClr val="465E9C"/>
                </a:solidFill>
              </a:rPr>
              <a:t>Nagesh B Lakshminarayana</a:t>
            </a:r>
          </a:p>
        </p:txBody>
      </p:sp>
      <p:sp>
        <p:nvSpPr>
          <p:cNvPr id="23" name="Slide Number Placeholder 22"/>
          <p:cNvSpPr>
            <a:spLocks noGrp="1"/>
          </p:cNvSpPr>
          <p:nvPr>
            <p:ph type="sldNum" sz="quarter" idx="4"/>
          </p:nvPr>
        </p:nvSpPr>
        <p:spPr>
          <a:xfrm>
            <a:off x="10972800" y="685800"/>
            <a:ext cx="1219200" cy="365760"/>
          </a:xfrm>
          <a:prstGeom prst="rect">
            <a:avLst/>
          </a:prstGeom>
        </p:spPr>
        <p:txBody>
          <a:bodyPr vert="horz"/>
          <a:lstStyle>
            <a:lvl1pPr algn="l" eaLnBrk="1" latinLnBrk="0" hangingPunct="1">
              <a:defRPr kumimoji="0" sz="1200" b="0" cap="none" spc="0">
                <a:ln>
                  <a:noFill/>
                </a:ln>
                <a:solidFill>
                  <a:schemeClr val="tx1"/>
                </a:solidFill>
                <a:effectLst/>
              </a:defRPr>
            </a:lvl1p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5627808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rtl="0" eaLnBrk="1" latinLnBrk="0" hangingPunct="1">
        <a:spcBef>
          <a:spcPct val="0"/>
        </a:spcBef>
        <a:buNone/>
        <a:defRPr kumimoji="0" sz="3200" b="1" kern="1200" cap="none" spc="0">
          <a:ln w="9000" cmpd="sng">
            <a:solidFill>
              <a:schemeClr val="bg2">
                <a:lumMod val="25000"/>
              </a:schemeClr>
            </a:solidFill>
            <a:prstDash val="solid"/>
          </a:ln>
          <a:solidFill>
            <a:schemeClr val="bg2">
              <a:lumMod val="25000"/>
            </a:schemeClr>
          </a:solidFill>
          <a:effectLst>
            <a:reflection blurRad="12700" stA="28000" endPos="45000" dist="1000" dir="5400000" sy="-100000" algn="bl" rotWithShape="0"/>
          </a:effectLst>
          <a:latin typeface="Tahoma" pitchFamily="34" charset="0"/>
          <a:ea typeface="Tahoma" pitchFamily="34" charset="0"/>
          <a:cs typeface="Tahoma" pitchFamily="34" charset="0"/>
        </a:defRPr>
      </a:lvl1pPr>
    </p:titleStyle>
    <p:bodyStyle>
      <a:lvl1pPr marL="274320" indent="-274320" algn="l" rtl="0" eaLnBrk="1" latinLnBrk="0" hangingPunct="1">
        <a:spcBef>
          <a:spcPts val="600"/>
        </a:spcBef>
        <a:buClr>
          <a:schemeClr val="accent2"/>
        </a:buClr>
        <a:buSzPct val="100000"/>
        <a:buFont typeface="Tahoma" pitchFamily="34" charset="0"/>
        <a:buChar char="|"/>
        <a:defRPr kumimoji="0" sz="2800" kern="1200">
          <a:solidFill>
            <a:schemeClr val="tx1"/>
          </a:solidFill>
          <a:latin typeface="Tahoma" pitchFamily="34" charset="0"/>
          <a:ea typeface="Tahoma" pitchFamily="34" charset="0"/>
          <a:cs typeface="Tahoma" pitchFamily="34" charset="0"/>
        </a:defRPr>
      </a:lvl1pPr>
      <a:lvl2pPr marL="548640" indent="-274320" algn="l" rtl="0" eaLnBrk="1" latinLnBrk="0" hangingPunct="1">
        <a:spcBef>
          <a:spcPts val="500"/>
        </a:spcBef>
        <a:buClr>
          <a:schemeClr val="accent4"/>
        </a:buClr>
        <a:buSzPct val="76000"/>
        <a:buFont typeface="Wingdings 3" pitchFamily="18" charset="2"/>
        <a:buChar char=""/>
        <a:defRPr kumimoji="0" sz="2400" kern="1200">
          <a:solidFill>
            <a:schemeClr val="tx2"/>
          </a:solidFill>
          <a:latin typeface="Tahoma" pitchFamily="34" charset="0"/>
          <a:ea typeface="Tahoma" pitchFamily="34" charset="0"/>
          <a:cs typeface="Tahoma" pitchFamily="34" charset="0"/>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Tahoma" pitchFamily="34" charset="0"/>
          <a:ea typeface="Tahoma" pitchFamily="34" charset="0"/>
          <a:cs typeface="Tahoma" pitchFamily="34" charset="0"/>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Tahoma" pitchFamily="34" charset="0"/>
          <a:ea typeface="Tahoma" pitchFamily="34" charset="0"/>
          <a:cs typeface="Tahoma" pitchFamily="34" charset="0"/>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Tahoma" pitchFamily="34" charset="0"/>
          <a:ea typeface="Tahoma" pitchFamily="34" charset="0"/>
          <a:cs typeface="Tahoma" pitchFamily="34" charset="0"/>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304800" y="152400"/>
            <a:ext cx="11277600" cy="8382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304800" y="1143000"/>
            <a:ext cx="11582400" cy="51816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534400" y="6356350"/>
            <a:ext cx="3052064" cy="365760"/>
          </a:xfrm>
          <a:prstGeom prst="rect">
            <a:avLst/>
          </a:prstGeom>
        </p:spPr>
        <p:txBody>
          <a:bodyPr vert="horz"/>
          <a:lstStyle>
            <a:lvl1pPr algn="l" eaLnBrk="1" latinLnBrk="0" hangingPunct="1">
              <a:defRPr kumimoji="0" sz="1400">
                <a:solidFill>
                  <a:schemeClr val="tx2"/>
                </a:solidFill>
              </a:defRPr>
            </a:lvl1pPr>
          </a:lstStyle>
          <a:p>
            <a:endParaRPr lang="en-US">
              <a:solidFill>
                <a:srgbClr val="465E9C"/>
              </a:solidFill>
            </a:endParaRPr>
          </a:p>
        </p:txBody>
      </p:sp>
      <p:sp>
        <p:nvSpPr>
          <p:cNvPr id="3" name="Footer Placeholder 2"/>
          <p:cNvSpPr>
            <a:spLocks noGrp="1"/>
          </p:cNvSpPr>
          <p:nvPr>
            <p:ph type="ftr" sz="quarter" idx="3"/>
          </p:nvPr>
        </p:nvSpPr>
        <p:spPr>
          <a:xfrm>
            <a:off x="2133600" y="6356350"/>
            <a:ext cx="4673600" cy="365760"/>
          </a:xfrm>
          <a:prstGeom prst="rect">
            <a:avLst/>
          </a:prstGeom>
        </p:spPr>
        <p:txBody>
          <a:bodyPr vert="horz"/>
          <a:lstStyle>
            <a:lvl1pPr algn="r" eaLnBrk="1" latinLnBrk="0" hangingPunct="1">
              <a:defRPr kumimoji="0" sz="1400">
                <a:solidFill>
                  <a:schemeClr val="tx2"/>
                </a:solidFill>
              </a:defRPr>
            </a:lvl1pPr>
          </a:lstStyle>
          <a:p>
            <a:r>
              <a:rPr lang="en-US">
                <a:solidFill>
                  <a:srgbClr val="465E9C"/>
                </a:solidFill>
              </a:rPr>
              <a:t>Nagesh B Lakshminarayana</a:t>
            </a:r>
          </a:p>
        </p:txBody>
      </p:sp>
      <p:sp>
        <p:nvSpPr>
          <p:cNvPr id="23" name="Slide Number Placeholder 22"/>
          <p:cNvSpPr>
            <a:spLocks noGrp="1"/>
          </p:cNvSpPr>
          <p:nvPr>
            <p:ph type="sldNum" sz="quarter" idx="4"/>
          </p:nvPr>
        </p:nvSpPr>
        <p:spPr>
          <a:xfrm>
            <a:off x="10972800" y="685800"/>
            <a:ext cx="1219200" cy="365760"/>
          </a:xfrm>
          <a:prstGeom prst="rect">
            <a:avLst/>
          </a:prstGeom>
        </p:spPr>
        <p:txBody>
          <a:bodyPr vert="horz"/>
          <a:lstStyle>
            <a:lvl1pPr algn="l" eaLnBrk="1" latinLnBrk="0" hangingPunct="1">
              <a:defRPr kumimoji="0" sz="1200" b="0" cap="none" spc="0">
                <a:ln>
                  <a:noFill/>
                </a:ln>
                <a:solidFill>
                  <a:schemeClr val="tx1"/>
                </a:solidFill>
                <a:effectLst/>
              </a:defRPr>
            </a:lvl1p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8969221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rtl="0" eaLnBrk="1" latinLnBrk="0" hangingPunct="1">
        <a:spcBef>
          <a:spcPct val="0"/>
        </a:spcBef>
        <a:buNone/>
        <a:defRPr kumimoji="0" sz="3200" b="1" kern="1200" cap="none" spc="0">
          <a:ln w="9000" cmpd="sng">
            <a:solidFill>
              <a:schemeClr val="bg2">
                <a:lumMod val="25000"/>
              </a:schemeClr>
            </a:solidFill>
            <a:prstDash val="solid"/>
          </a:ln>
          <a:solidFill>
            <a:schemeClr val="bg2">
              <a:lumMod val="25000"/>
            </a:schemeClr>
          </a:solidFill>
          <a:effectLst>
            <a:reflection blurRad="12700" stA="28000" endPos="45000" dist="1000" dir="5400000" sy="-100000" algn="bl" rotWithShape="0"/>
          </a:effectLst>
          <a:latin typeface="Tahoma" pitchFamily="34" charset="0"/>
          <a:ea typeface="Tahoma" pitchFamily="34" charset="0"/>
          <a:cs typeface="Tahoma" pitchFamily="34" charset="0"/>
        </a:defRPr>
      </a:lvl1pPr>
    </p:titleStyle>
    <p:bodyStyle>
      <a:lvl1pPr marL="274320" indent="-274320" algn="l" rtl="0" eaLnBrk="1" latinLnBrk="0" hangingPunct="1">
        <a:spcBef>
          <a:spcPts val="600"/>
        </a:spcBef>
        <a:buClr>
          <a:schemeClr val="accent2"/>
        </a:buClr>
        <a:buSzPct val="100000"/>
        <a:buFont typeface="Tahoma" pitchFamily="34" charset="0"/>
        <a:buChar char="|"/>
        <a:defRPr kumimoji="0" sz="2800" kern="1200">
          <a:solidFill>
            <a:schemeClr val="tx1"/>
          </a:solidFill>
          <a:latin typeface="Tahoma" pitchFamily="34" charset="0"/>
          <a:ea typeface="Tahoma" pitchFamily="34" charset="0"/>
          <a:cs typeface="Tahoma" pitchFamily="34" charset="0"/>
        </a:defRPr>
      </a:lvl1pPr>
      <a:lvl2pPr marL="548640" indent="-274320" algn="l" rtl="0" eaLnBrk="1" latinLnBrk="0" hangingPunct="1">
        <a:spcBef>
          <a:spcPts val="500"/>
        </a:spcBef>
        <a:buClr>
          <a:schemeClr val="accent4"/>
        </a:buClr>
        <a:buSzPct val="76000"/>
        <a:buFont typeface="Wingdings 3" pitchFamily="18" charset="2"/>
        <a:buChar char=""/>
        <a:defRPr kumimoji="0" sz="2400" kern="1200">
          <a:solidFill>
            <a:schemeClr val="tx2"/>
          </a:solidFill>
          <a:latin typeface="Tahoma" pitchFamily="34" charset="0"/>
          <a:ea typeface="Tahoma" pitchFamily="34" charset="0"/>
          <a:cs typeface="Tahoma" pitchFamily="34" charset="0"/>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Tahoma" pitchFamily="34" charset="0"/>
          <a:ea typeface="Tahoma" pitchFamily="34" charset="0"/>
          <a:cs typeface="Tahoma" pitchFamily="34" charset="0"/>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Tahoma" pitchFamily="34" charset="0"/>
          <a:ea typeface="Tahoma" pitchFamily="34" charset="0"/>
          <a:cs typeface="Tahoma" pitchFamily="34" charset="0"/>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Tahoma" pitchFamily="34" charset="0"/>
          <a:ea typeface="Tahoma" pitchFamily="34" charset="0"/>
          <a:cs typeface="Tahoma" pitchFamily="34" charset="0"/>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15513" y="1865868"/>
            <a:ext cx="9979447" cy="2627522"/>
          </a:xfrm>
          <a:solidFill>
            <a:srgbClr val="FFFFFF"/>
          </a:solidFill>
        </p:spPr>
        <p:txBody>
          <a:bodyPr>
            <a:normAutofit/>
          </a:bodyPr>
          <a:lstStyle/>
          <a:p>
            <a:br>
              <a:rPr lang="en-US">
                <a:latin typeface="Tahoma"/>
                <a:ea typeface="Tahoma"/>
                <a:cs typeface="Tahoma"/>
              </a:rPr>
            </a:br>
            <a:r>
              <a:rPr lang="en-US">
                <a:latin typeface="Tahoma"/>
                <a:ea typeface="Tahoma"/>
                <a:cs typeface="Tahoma"/>
              </a:rPr>
              <a:t>Vortex RISC-V GPGPU System: Extending the ISA, Synthesizing the Microarchitecture, and Modeling the Software Stack </a:t>
            </a:r>
            <a:endParaRPr lang="en-US">
              <a:ln w="9000" cmpd="sng">
                <a:solidFill>
                  <a:prstClr val="black"/>
                </a:solidFill>
                <a:prstDash val="solid"/>
              </a:ln>
            </a:endParaRPr>
          </a:p>
        </p:txBody>
      </p:sp>
      <p:sp>
        <p:nvSpPr>
          <p:cNvPr id="3" name="Subtitle 2"/>
          <p:cNvSpPr>
            <a:spLocks noGrp="1"/>
          </p:cNvSpPr>
          <p:nvPr>
            <p:ph type="subTitle" idx="1"/>
          </p:nvPr>
        </p:nvSpPr>
        <p:spPr>
          <a:xfrm>
            <a:off x="354839" y="4203853"/>
            <a:ext cx="11524867" cy="914400"/>
          </a:xfrm>
        </p:spPr>
        <p:txBody>
          <a:bodyPr vert="horz" anchor="t">
            <a:normAutofit/>
          </a:bodyPr>
          <a:lstStyle/>
          <a:p>
            <a:r>
              <a:rPr lang="en-US" sz="2400">
                <a:latin typeface="Tahoma"/>
                <a:ea typeface="Tahoma"/>
                <a:cs typeface="Tahoma"/>
              </a:rPr>
              <a:t>Fares </a:t>
            </a:r>
            <a:r>
              <a:rPr lang="en-US" sz="2400" err="1">
                <a:latin typeface="Tahoma"/>
                <a:ea typeface="Tahoma"/>
                <a:cs typeface="Tahoma"/>
              </a:rPr>
              <a:t>Elsabbagh</a:t>
            </a:r>
            <a:r>
              <a:rPr lang="en-US" sz="2400">
                <a:latin typeface="Tahoma"/>
                <a:ea typeface="Tahoma"/>
                <a:cs typeface="Tahoma"/>
              </a:rPr>
              <a:t>, Bahar </a:t>
            </a:r>
            <a:r>
              <a:rPr lang="en-US" sz="2400" err="1">
                <a:latin typeface="Tahoma"/>
                <a:ea typeface="Tahoma"/>
                <a:cs typeface="Tahoma"/>
              </a:rPr>
              <a:t>Asgari</a:t>
            </a:r>
            <a:r>
              <a:rPr lang="en-US" sz="2400">
                <a:latin typeface="Tahoma"/>
                <a:ea typeface="Tahoma"/>
                <a:cs typeface="Tahoma"/>
              </a:rPr>
              <a:t>, </a:t>
            </a:r>
            <a:r>
              <a:rPr lang="en-US" sz="2400" err="1">
                <a:latin typeface="Tahoma"/>
                <a:ea typeface="Tahoma"/>
                <a:cs typeface="Tahoma"/>
              </a:rPr>
              <a:t>Hyesoon</a:t>
            </a:r>
            <a:r>
              <a:rPr lang="en-US" sz="2400">
                <a:latin typeface="Tahoma"/>
                <a:ea typeface="Tahoma"/>
                <a:cs typeface="Tahoma"/>
              </a:rPr>
              <a:t> Kim, Sudhakar </a:t>
            </a:r>
            <a:r>
              <a:rPr lang="en-US" sz="2400" err="1">
                <a:latin typeface="Tahoma"/>
                <a:ea typeface="Tahoma"/>
                <a:cs typeface="Tahoma"/>
              </a:rPr>
              <a:t>Yalamanchili</a:t>
            </a:r>
            <a:endParaRPr lang="en-US" sz="2400">
              <a:latin typeface="Tahoma"/>
              <a:ea typeface="Tahoma"/>
              <a:cs typeface="Tahoma"/>
            </a:endParaRPr>
          </a:p>
          <a:p>
            <a:endParaRPr lang="en-US" sz="2800"/>
          </a:p>
        </p:txBody>
      </p:sp>
    </p:spTree>
    <p:extLst>
      <p:ext uri="{BB962C8B-B14F-4D97-AF65-F5344CB8AC3E}">
        <p14:creationId xmlns:p14="http://schemas.microsoft.com/office/powerpoint/2010/main" val="1932692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a:lstStyle/>
          <a:p>
            <a:r>
              <a:rPr lang="en-US">
                <a:latin typeface="Tahoma"/>
                <a:ea typeface="Tahoma"/>
                <a:cs typeface="Tahoma"/>
              </a:rPr>
              <a:t>ISA Extension: Control Divergence</a:t>
            </a:r>
            <a:endParaRPr lang="en-US"/>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10</a:t>
            </a:fld>
            <a:endParaRPr lang="en-US">
              <a:solidFill>
                <a:prstClr val="black"/>
              </a:solidFill>
            </a:endParaRPr>
          </a:p>
        </p:txBody>
      </p:sp>
      <p:sp>
        <p:nvSpPr>
          <p:cNvPr id="5" name="Content Placeholder 4">
            <a:extLst>
              <a:ext uri="{FF2B5EF4-FFF2-40B4-BE49-F238E27FC236}">
                <a16:creationId xmlns:a16="http://schemas.microsoft.com/office/drawing/2014/main" id="{3F9BD229-1E9A-8C4C-B48A-696018E0B704}"/>
              </a:ext>
            </a:extLst>
          </p:cNvPr>
          <p:cNvSpPr>
            <a:spLocks noGrp="1"/>
          </p:cNvSpPr>
          <p:nvPr>
            <p:ph sz="quarter" idx="1"/>
          </p:nvPr>
        </p:nvSpPr>
        <p:spPr>
          <a:xfrm>
            <a:off x="304800" y="1143000"/>
            <a:ext cx="11376931" cy="5181600"/>
          </a:xfrm>
        </p:spPr>
        <p:txBody>
          <a:bodyPr vert="horz" anchor="t">
            <a:normAutofit/>
          </a:bodyPr>
          <a:lstStyle/>
          <a:p>
            <a:r>
              <a:rPr lang="en-US" dirty="0">
                <a:solidFill>
                  <a:srgbClr val="000000"/>
                </a:solidFill>
                <a:latin typeface="Tahoma"/>
                <a:ea typeface="Tahoma"/>
                <a:cs typeface="Tahoma"/>
              </a:rPr>
              <a:t>Split %predicate</a:t>
            </a:r>
          </a:p>
          <a:p>
            <a:pPr lvl="1"/>
            <a:r>
              <a:rPr lang="en-US" dirty="0">
                <a:solidFill>
                  <a:srgbClr val="000000"/>
                </a:solidFill>
                <a:latin typeface="Tahoma"/>
                <a:ea typeface="Tahoma"/>
                <a:cs typeface="Tahoma"/>
              </a:rPr>
              <a:t>Pushes original thread mask as a fall-through entry to the IPDOM stack</a:t>
            </a:r>
            <a:endParaRPr lang="en-US" dirty="0">
              <a:solidFill>
                <a:srgbClr val="232F4E"/>
              </a:solidFill>
              <a:latin typeface="Tahoma"/>
              <a:ea typeface="Tahoma"/>
              <a:cs typeface="Tahoma"/>
            </a:endParaRPr>
          </a:p>
          <a:p>
            <a:pPr lvl="1"/>
            <a:r>
              <a:rPr lang="en-US" dirty="0">
                <a:solidFill>
                  <a:srgbClr val="000000"/>
                </a:solidFill>
                <a:latin typeface="Tahoma"/>
                <a:ea typeface="Tahoma"/>
                <a:cs typeface="Tahoma"/>
              </a:rPr>
              <a:t>Pushes threads that evaluate %predicate as false with PC+4</a:t>
            </a:r>
          </a:p>
          <a:p>
            <a:pPr lvl="1"/>
            <a:r>
              <a:rPr lang="en-US" dirty="0">
                <a:solidFill>
                  <a:srgbClr val="000000"/>
                </a:solidFill>
                <a:latin typeface="Tahoma"/>
                <a:ea typeface="Tahoma"/>
                <a:cs typeface="Tahoma"/>
              </a:rPr>
              <a:t>Sets the current thread mask to activate the threads that evaluate %predicated to be true</a:t>
            </a:r>
            <a:endParaRPr lang="en-US" dirty="0">
              <a:latin typeface="Tahoma"/>
              <a:ea typeface="Tahoma"/>
              <a:cs typeface="Tahoma"/>
            </a:endParaRPr>
          </a:p>
          <a:p>
            <a:r>
              <a:rPr lang="en-US" dirty="0">
                <a:latin typeface="Tahoma"/>
                <a:ea typeface="Tahoma"/>
                <a:cs typeface="Tahoma"/>
              </a:rPr>
              <a:t>Join</a:t>
            </a:r>
            <a:endParaRPr lang="en-US" dirty="0"/>
          </a:p>
          <a:p>
            <a:pPr lvl="1">
              <a:buFont typeface="Wingdings 3" pitchFamily="34" charset="0"/>
            </a:pPr>
            <a:r>
              <a:rPr lang="en-US" dirty="0">
                <a:solidFill>
                  <a:srgbClr val="000000"/>
                </a:solidFill>
                <a:latin typeface="Tahoma"/>
                <a:ea typeface="Tahoma"/>
                <a:cs typeface="Tahoma"/>
              </a:rPr>
              <a:t>Pops out an entry from the IPDOM stack</a:t>
            </a:r>
            <a:endParaRPr lang="en-US" dirty="0">
              <a:solidFill>
                <a:srgbClr val="000000"/>
              </a:solidFill>
            </a:endParaRPr>
          </a:p>
          <a:p>
            <a:pPr lvl="1">
              <a:buFont typeface="Wingdings 3" pitchFamily="34" charset="0"/>
            </a:pPr>
            <a:r>
              <a:rPr lang="en-US" dirty="0">
                <a:solidFill>
                  <a:srgbClr val="000000"/>
                </a:solidFill>
                <a:latin typeface="Tahoma"/>
                <a:ea typeface="Tahoma"/>
                <a:cs typeface="Tahoma"/>
              </a:rPr>
              <a:t>Sets current thread mask to the popped entry's thread mask</a:t>
            </a:r>
          </a:p>
          <a:p>
            <a:pPr lvl="1">
              <a:buFont typeface="Wingdings 3" pitchFamily="34" charset="0"/>
            </a:pPr>
            <a:r>
              <a:rPr lang="en-US" dirty="0">
                <a:solidFill>
                  <a:srgbClr val="000000"/>
                </a:solidFill>
                <a:latin typeface="Tahoma"/>
                <a:ea typeface="Tahoma"/>
                <a:cs typeface="Tahoma"/>
              </a:rPr>
              <a:t>If entry is fall-through, continue normal execution</a:t>
            </a:r>
          </a:p>
          <a:p>
            <a:pPr lvl="1">
              <a:buFont typeface="Wingdings 3" pitchFamily="34" charset="0"/>
            </a:pPr>
            <a:r>
              <a:rPr lang="en-US" dirty="0">
                <a:solidFill>
                  <a:srgbClr val="000000"/>
                </a:solidFill>
                <a:latin typeface="Tahoma"/>
                <a:ea typeface="Tahoma"/>
                <a:cs typeface="Tahoma"/>
              </a:rPr>
              <a:t>Otherwise, jump to the entry's PC value</a:t>
            </a:r>
          </a:p>
        </p:txBody>
      </p:sp>
    </p:spTree>
    <p:extLst>
      <p:ext uri="{BB962C8B-B14F-4D97-AF65-F5344CB8AC3E}">
        <p14:creationId xmlns:p14="http://schemas.microsoft.com/office/powerpoint/2010/main" val="803588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a:lstStyle/>
          <a:p>
            <a:r>
              <a:rPr lang="en-US" dirty="0">
                <a:latin typeface="Tahoma"/>
                <a:ea typeface="Tahoma"/>
                <a:cs typeface="Tahoma"/>
              </a:rPr>
              <a:t>Control Divergence Example</a:t>
            </a:r>
            <a:endParaRPr lang="en-US" dirty="0"/>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11</a:t>
            </a:fld>
            <a:endParaRPr lang="en-US">
              <a:solidFill>
                <a:prstClr val="black"/>
              </a:solidFill>
            </a:endParaRPr>
          </a:p>
        </p:txBody>
      </p:sp>
      <p:graphicFrame>
        <p:nvGraphicFramePr>
          <p:cNvPr id="12" name="Table 12">
            <a:extLst>
              <a:ext uri="{FF2B5EF4-FFF2-40B4-BE49-F238E27FC236}">
                <a16:creationId xmlns:a16="http://schemas.microsoft.com/office/drawing/2014/main" id="{B5D802E6-EB75-4938-A22E-8AECDDB0B6C6}"/>
              </a:ext>
            </a:extLst>
          </p:cNvPr>
          <p:cNvGraphicFramePr>
            <a:graphicFrameLocks noGrp="1"/>
          </p:cNvGraphicFramePr>
          <p:nvPr>
            <p:extLst>
              <p:ext uri="{D42A27DB-BD31-4B8C-83A1-F6EECF244321}">
                <p14:modId xmlns:p14="http://schemas.microsoft.com/office/powerpoint/2010/main" val="4264323392"/>
              </p:ext>
            </p:extLst>
          </p:nvPr>
        </p:nvGraphicFramePr>
        <p:xfrm>
          <a:off x="3717375" y="1204738"/>
          <a:ext cx="4272777" cy="3744680"/>
        </p:xfrm>
        <a:graphic>
          <a:graphicData uri="http://schemas.openxmlformats.org/drawingml/2006/table">
            <a:tbl>
              <a:tblPr firstRow="1" bandRow="1">
                <a:tableStyleId>{21E4AEA4-8DFA-4A89-87EB-49C32662AFE0}</a:tableStyleId>
              </a:tblPr>
              <a:tblGrid>
                <a:gridCol w="1229016">
                  <a:extLst>
                    <a:ext uri="{9D8B030D-6E8A-4147-A177-3AD203B41FA5}">
                      <a16:colId xmlns:a16="http://schemas.microsoft.com/office/drawing/2014/main" val="807861154"/>
                    </a:ext>
                  </a:extLst>
                </a:gridCol>
                <a:gridCol w="1539644">
                  <a:extLst>
                    <a:ext uri="{9D8B030D-6E8A-4147-A177-3AD203B41FA5}">
                      <a16:colId xmlns:a16="http://schemas.microsoft.com/office/drawing/2014/main" val="171157240"/>
                    </a:ext>
                  </a:extLst>
                </a:gridCol>
                <a:gridCol w="1504117">
                  <a:extLst>
                    <a:ext uri="{9D8B030D-6E8A-4147-A177-3AD203B41FA5}">
                      <a16:colId xmlns:a16="http://schemas.microsoft.com/office/drawing/2014/main" val="76508992"/>
                    </a:ext>
                  </a:extLst>
                </a:gridCol>
              </a:tblGrid>
              <a:tr h="374468">
                <a:tc>
                  <a:txBody>
                    <a:bodyPr/>
                    <a:lstStyle/>
                    <a:p>
                      <a:pPr lvl="0">
                        <a:buNone/>
                      </a:pPr>
                      <a:r>
                        <a:rPr lang="en-US" dirty="0"/>
                        <a:t>Phase</a:t>
                      </a:r>
                    </a:p>
                  </a:txBody>
                  <a:tcPr/>
                </a:tc>
                <a:tc>
                  <a:txBody>
                    <a:bodyPr/>
                    <a:lstStyle/>
                    <a:p>
                      <a:pPr lvl="0">
                        <a:buNone/>
                      </a:pPr>
                      <a:r>
                        <a:rPr lang="en-US" dirty="0"/>
                        <a:t>Current PC</a:t>
                      </a:r>
                    </a:p>
                  </a:txBody>
                  <a:tcPr/>
                </a:tc>
                <a:tc>
                  <a:txBody>
                    <a:bodyPr/>
                    <a:lstStyle/>
                    <a:p>
                      <a:pPr lvl="0">
                        <a:buNone/>
                      </a:pPr>
                      <a:r>
                        <a:rPr lang="en-US" dirty="0"/>
                        <a:t>Current TM</a:t>
                      </a:r>
                    </a:p>
                  </a:txBody>
                  <a:tcPr/>
                </a:tc>
                <a:extLst>
                  <a:ext uri="{0D108BD9-81ED-4DB2-BD59-A6C34878D82A}">
                    <a16:rowId xmlns:a16="http://schemas.microsoft.com/office/drawing/2014/main" val="2868365788"/>
                  </a:ext>
                </a:extLst>
              </a:tr>
              <a:tr h="374468">
                <a:tc>
                  <a:txBody>
                    <a:bodyPr/>
                    <a:lstStyle/>
                    <a:p>
                      <a:pPr lvl="0" algn="ctr">
                        <a:buNone/>
                      </a:pPr>
                      <a:r>
                        <a:rPr lang="en-US" dirty="0"/>
                        <a:t>split</a:t>
                      </a:r>
                    </a:p>
                  </a:txBody>
                  <a:tcPr/>
                </a:tc>
                <a:tc>
                  <a:txBody>
                    <a:bodyPr/>
                    <a:lstStyle/>
                    <a:p>
                      <a:pPr lvl="0" algn="ctr">
                        <a:buNone/>
                      </a:pPr>
                      <a:r>
                        <a:rPr lang="en-US" dirty="0"/>
                        <a:t>0x0</a:t>
                      </a:r>
                    </a:p>
                  </a:txBody>
                  <a:tcPr/>
                </a:tc>
                <a:tc>
                  <a:txBody>
                    <a:bodyPr/>
                    <a:lstStyle/>
                    <a:p>
                      <a:pPr lvl="0" algn="ctr">
                        <a:buNone/>
                      </a:pPr>
                      <a:r>
                        <a:rPr lang="en-US" dirty="0"/>
                        <a:t>1111</a:t>
                      </a:r>
                    </a:p>
                  </a:txBody>
                  <a:tcPr/>
                </a:tc>
                <a:extLst>
                  <a:ext uri="{0D108BD9-81ED-4DB2-BD59-A6C34878D82A}">
                    <a16:rowId xmlns:a16="http://schemas.microsoft.com/office/drawing/2014/main" val="735983208"/>
                  </a:ext>
                </a:extLst>
              </a:tr>
              <a:tr h="374468">
                <a:tc>
                  <a:txBody>
                    <a:bodyPr/>
                    <a:lstStyle/>
                    <a:p>
                      <a:pPr lvl="0" algn="ctr">
                        <a:buNone/>
                      </a:pPr>
                      <a:r>
                        <a:rPr lang="en-US" dirty="0" err="1"/>
                        <a:t>beq</a:t>
                      </a:r>
                    </a:p>
                  </a:txBody>
                  <a:tcPr/>
                </a:tc>
                <a:tc>
                  <a:txBody>
                    <a:bodyPr/>
                    <a:lstStyle/>
                    <a:p>
                      <a:pPr lvl="0" algn="ctr">
                        <a:buNone/>
                      </a:pPr>
                      <a:r>
                        <a:rPr lang="en-US" dirty="0"/>
                        <a:t>0x4</a:t>
                      </a:r>
                    </a:p>
                  </a:txBody>
                  <a:tcPr/>
                </a:tc>
                <a:tc rowSpan="4">
                  <a:txBody>
                    <a:bodyPr/>
                    <a:lstStyle/>
                    <a:p>
                      <a:pPr lvl="0" algn="ctr">
                        <a:buNone/>
                      </a:pPr>
                      <a:r>
                        <a:rPr lang="en-US" dirty="0"/>
                        <a:t>1100</a:t>
                      </a:r>
                    </a:p>
                  </a:txBody>
                  <a:tcPr/>
                </a:tc>
                <a:extLst>
                  <a:ext uri="{0D108BD9-81ED-4DB2-BD59-A6C34878D82A}">
                    <a16:rowId xmlns:a16="http://schemas.microsoft.com/office/drawing/2014/main" val="3503798326"/>
                  </a:ext>
                </a:extLst>
              </a:tr>
              <a:tr h="374468">
                <a:tc rowSpan="2">
                  <a:txBody>
                    <a:bodyPr/>
                    <a:lstStyle/>
                    <a:p>
                      <a:pPr lvl="0" algn="ctr">
                        <a:buNone/>
                      </a:pPr>
                      <a:r>
                        <a:rPr lang="en-US" dirty="0"/>
                        <a:t>True Path</a:t>
                      </a:r>
                    </a:p>
                  </a:txBody>
                  <a:tcPr/>
                </a:tc>
                <a:tc>
                  <a:txBody>
                    <a:bodyPr/>
                    <a:lstStyle/>
                    <a:p>
                      <a:pPr lvl="0" algn="ctr">
                        <a:buNone/>
                      </a:pPr>
                      <a:r>
                        <a:rPr lang="en-US" dirty="0"/>
                        <a:t>0x8</a:t>
                      </a:r>
                    </a:p>
                  </a:txBody>
                  <a:tcPr/>
                </a:tc>
                <a:tc vMerge="1">
                  <a:txBody>
                    <a:bodyPr/>
                    <a:lstStyle/>
                    <a:p>
                      <a:endParaRPr lang="en-US"/>
                    </a:p>
                  </a:txBody>
                  <a:tcPr/>
                </a:tc>
                <a:extLst>
                  <a:ext uri="{0D108BD9-81ED-4DB2-BD59-A6C34878D82A}">
                    <a16:rowId xmlns:a16="http://schemas.microsoft.com/office/drawing/2014/main" val="445645843"/>
                  </a:ext>
                </a:extLst>
              </a:tr>
              <a:tr h="374468">
                <a:tc vMerge="1">
                  <a:txBody>
                    <a:bodyPr/>
                    <a:lstStyle/>
                    <a:p>
                      <a:endParaRPr lang="en-US"/>
                    </a:p>
                  </a:txBody>
                  <a:tcPr/>
                </a:tc>
                <a:tc>
                  <a:txBody>
                    <a:bodyPr/>
                    <a:lstStyle/>
                    <a:p>
                      <a:pPr lvl="0" algn="ctr">
                        <a:buNone/>
                      </a:pPr>
                      <a:r>
                        <a:rPr lang="en-US" dirty="0"/>
                        <a:t>0xc</a:t>
                      </a:r>
                    </a:p>
                  </a:txBody>
                  <a:tcPr/>
                </a:tc>
                <a:tc vMerge="1">
                  <a:txBody>
                    <a:bodyPr/>
                    <a:lstStyle/>
                    <a:p>
                      <a:endParaRPr lang="en-US"/>
                    </a:p>
                  </a:txBody>
                  <a:tcPr/>
                </a:tc>
                <a:extLst>
                  <a:ext uri="{0D108BD9-81ED-4DB2-BD59-A6C34878D82A}">
                    <a16:rowId xmlns:a16="http://schemas.microsoft.com/office/drawing/2014/main" val="548467370"/>
                  </a:ext>
                </a:extLst>
              </a:tr>
              <a:tr h="374468">
                <a:tc>
                  <a:txBody>
                    <a:bodyPr/>
                    <a:lstStyle/>
                    <a:p>
                      <a:pPr lvl="0" algn="ctr">
                        <a:lnSpc>
                          <a:spcPct val="100000"/>
                        </a:lnSpc>
                        <a:spcBef>
                          <a:spcPts val="0"/>
                        </a:spcBef>
                        <a:spcAft>
                          <a:spcPts val="0"/>
                        </a:spcAft>
                        <a:buNone/>
                      </a:pPr>
                      <a:r>
                        <a:rPr lang="en-US" b="0" i="0" u="none" strike="noStrike" noProof="0" dirty="0">
                          <a:latin typeface="Tahoma"/>
                        </a:rPr>
                        <a:t>join</a:t>
                      </a:r>
                    </a:p>
                  </a:txBody>
                  <a:tcPr/>
                </a:tc>
                <a:tc>
                  <a:txBody>
                    <a:bodyPr/>
                    <a:lstStyle/>
                    <a:p>
                      <a:pPr lvl="0" algn="ctr">
                        <a:buNone/>
                      </a:pPr>
                      <a:r>
                        <a:rPr lang="en-US" dirty="0"/>
                        <a:t>0x14</a:t>
                      </a:r>
                    </a:p>
                  </a:txBody>
                  <a:tcPr/>
                </a:tc>
                <a:tc vMerge="1">
                  <a:txBody>
                    <a:bodyPr/>
                    <a:lstStyle/>
                    <a:p>
                      <a:endParaRPr lang="en-US"/>
                    </a:p>
                  </a:txBody>
                  <a:tcPr/>
                </a:tc>
                <a:extLst>
                  <a:ext uri="{0D108BD9-81ED-4DB2-BD59-A6C34878D82A}">
                    <a16:rowId xmlns:a16="http://schemas.microsoft.com/office/drawing/2014/main" val="3313577216"/>
                  </a:ext>
                </a:extLst>
              </a:tr>
              <a:tr h="374468">
                <a:tc>
                  <a:txBody>
                    <a:bodyPr/>
                    <a:lstStyle/>
                    <a:p>
                      <a:pPr lvl="0" algn="ctr">
                        <a:buNone/>
                      </a:pPr>
                      <a:r>
                        <a:rPr lang="en-US" dirty="0" err="1"/>
                        <a:t>beq</a:t>
                      </a:r>
                    </a:p>
                  </a:txBody>
                  <a:tcPr/>
                </a:tc>
                <a:tc>
                  <a:txBody>
                    <a:bodyPr/>
                    <a:lstStyle/>
                    <a:p>
                      <a:pPr lvl="0" algn="ctr">
                        <a:buNone/>
                      </a:pPr>
                      <a:r>
                        <a:rPr lang="en-US" dirty="0"/>
                        <a:t>0x4</a:t>
                      </a:r>
                    </a:p>
                  </a:txBody>
                  <a:tcPr/>
                </a:tc>
                <a:tc rowSpan="3">
                  <a:txBody>
                    <a:bodyPr/>
                    <a:lstStyle/>
                    <a:p>
                      <a:pPr lvl="0" algn="ctr">
                        <a:buNone/>
                      </a:pPr>
                      <a:r>
                        <a:rPr lang="en-US" b="0" i="0" u="none" strike="noStrike" noProof="0" dirty="0">
                          <a:latin typeface="Tahoma"/>
                        </a:rPr>
                        <a:t>0011</a:t>
                      </a:r>
                      <a:endParaRPr lang="en-US" dirty="0"/>
                    </a:p>
                  </a:txBody>
                  <a:tcPr/>
                </a:tc>
                <a:extLst>
                  <a:ext uri="{0D108BD9-81ED-4DB2-BD59-A6C34878D82A}">
                    <a16:rowId xmlns:a16="http://schemas.microsoft.com/office/drawing/2014/main" val="2941250891"/>
                  </a:ext>
                </a:extLst>
              </a:tr>
              <a:tr h="374468">
                <a:tc>
                  <a:txBody>
                    <a:bodyPr/>
                    <a:lstStyle/>
                    <a:p>
                      <a:pPr lvl="0" algn="ctr">
                        <a:buNone/>
                      </a:pPr>
                      <a:r>
                        <a:rPr lang="en-US" dirty="0"/>
                        <a:t>False Path</a:t>
                      </a:r>
                    </a:p>
                  </a:txBody>
                  <a:tcPr/>
                </a:tc>
                <a:tc>
                  <a:txBody>
                    <a:bodyPr/>
                    <a:lstStyle/>
                    <a:p>
                      <a:pPr lvl="0" algn="ctr">
                        <a:buNone/>
                      </a:pPr>
                      <a:r>
                        <a:rPr lang="en-US" dirty="0"/>
                        <a:t>0x10</a:t>
                      </a:r>
                    </a:p>
                  </a:txBody>
                  <a:tcPr/>
                </a:tc>
                <a:tc vMerge="1">
                  <a:txBody>
                    <a:bodyPr/>
                    <a:lstStyle/>
                    <a:p>
                      <a:endParaRPr lang="en-US"/>
                    </a:p>
                  </a:txBody>
                  <a:tcPr/>
                </a:tc>
                <a:extLst>
                  <a:ext uri="{0D108BD9-81ED-4DB2-BD59-A6C34878D82A}">
                    <a16:rowId xmlns:a16="http://schemas.microsoft.com/office/drawing/2014/main" val="4183437241"/>
                  </a:ext>
                </a:extLst>
              </a:tr>
              <a:tr h="374468">
                <a:tc>
                  <a:txBody>
                    <a:bodyPr/>
                    <a:lstStyle/>
                    <a:p>
                      <a:pPr lvl="0" algn="ctr">
                        <a:buNone/>
                      </a:pPr>
                      <a:r>
                        <a:rPr lang="en-US" dirty="0"/>
                        <a:t>join</a:t>
                      </a:r>
                    </a:p>
                  </a:txBody>
                  <a:tcPr/>
                </a:tc>
                <a:tc>
                  <a:txBody>
                    <a:bodyPr/>
                    <a:lstStyle/>
                    <a:p>
                      <a:pPr lvl="0" algn="ctr">
                        <a:buNone/>
                      </a:pPr>
                      <a:r>
                        <a:rPr lang="en-US" dirty="0"/>
                        <a:t>0x14</a:t>
                      </a:r>
                    </a:p>
                  </a:txBody>
                  <a:tcPr/>
                </a:tc>
                <a:tc vMerge="1">
                  <a:txBody>
                    <a:bodyPr/>
                    <a:lstStyle/>
                    <a:p>
                      <a:endParaRPr lang="en-US"/>
                    </a:p>
                  </a:txBody>
                  <a:tcPr/>
                </a:tc>
                <a:extLst>
                  <a:ext uri="{0D108BD9-81ED-4DB2-BD59-A6C34878D82A}">
                    <a16:rowId xmlns:a16="http://schemas.microsoft.com/office/drawing/2014/main" val="2139400457"/>
                  </a:ext>
                </a:extLst>
              </a:tr>
              <a:tr h="374468">
                <a:tc>
                  <a:txBody>
                    <a:bodyPr/>
                    <a:lstStyle/>
                    <a:p>
                      <a:pPr lvl="0" algn="ctr">
                        <a:buNone/>
                      </a:pPr>
                      <a:r>
                        <a:rPr lang="en-US" dirty="0"/>
                        <a:t>-</a:t>
                      </a:r>
                    </a:p>
                  </a:txBody>
                  <a:tcPr/>
                </a:tc>
                <a:tc>
                  <a:txBody>
                    <a:bodyPr/>
                    <a:lstStyle/>
                    <a:p>
                      <a:pPr lvl="0" algn="ctr">
                        <a:buNone/>
                      </a:pPr>
                      <a:r>
                        <a:rPr lang="en-US" dirty="0"/>
                        <a:t>0x20</a:t>
                      </a:r>
                    </a:p>
                  </a:txBody>
                  <a:tcPr/>
                </a:tc>
                <a:tc>
                  <a:txBody>
                    <a:bodyPr/>
                    <a:lstStyle/>
                    <a:p>
                      <a:pPr lvl="0" algn="ctr">
                        <a:buNone/>
                      </a:pPr>
                      <a:r>
                        <a:rPr lang="en-US" dirty="0"/>
                        <a:t>1111</a:t>
                      </a:r>
                    </a:p>
                  </a:txBody>
                  <a:tcPr/>
                </a:tc>
                <a:extLst>
                  <a:ext uri="{0D108BD9-81ED-4DB2-BD59-A6C34878D82A}">
                    <a16:rowId xmlns:a16="http://schemas.microsoft.com/office/drawing/2014/main" val="4156606499"/>
                  </a:ext>
                </a:extLst>
              </a:tr>
            </a:tbl>
          </a:graphicData>
        </a:graphic>
      </p:graphicFrame>
      <p:graphicFrame>
        <p:nvGraphicFramePr>
          <p:cNvPr id="16" name="Table 7">
            <a:extLst>
              <a:ext uri="{FF2B5EF4-FFF2-40B4-BE49-F238E27FC236}">
                <a16:creationId xmlns:a16="http://schemas.microsoft.com/office/drawing/2014/main" id="{13D1CCC7-090D-4220-A35A-B797BA3E78A4}"/>
              </a:ext>
            </a:extLst>
          </p:cNvPr>
          <p:cNvGraphicFramePr>
            <a:graphicFrameLocks/>
          </p:cNvGraphicFramePr>
          <p:nvPr>
            <p:extLst>
              <p:ext uri="{D42A27DB-BD31-4B8C-83A1-F6EECF244321}">
                <p14:modId xmlns:p14="http://schemas.microsoft.com/office/powerpoint/2010/main" val="3923835217"/>
              </p:ext>
            </p:extLst>
          </p:nvPr>
        </p:nvGraphicFramePr>
        <p:xfrm>
          <a:off x="9364884" y="2672132"/>
          <a:ext cx="2478248" cy="1175655"/>
        </p:xfrm>
        <a:graphic>
          <a:graphicData uri="http://schemas.openxmlformats.org/drawingml/2006/table">
            <a:tbl>
              <a:tblPr firstRow="1" bandRow="1">
                <a:tableStyleId>{5C22544A-7EE6-4342-B048-85BDC9FD1C3A}</a:tableStyleId>
              </a:tblPr>
              <a:tblGrid>
                <a:gridCol w="879565">
                  <a:extLst>
                    <a:ext uri="{9D8B030D-6E8A-4147-A177-3AD203B41FA5}">
                      <a16:colId xmlns:a16="http://schemas.microsoft.com/office/drawing/2014/main" val="589596786"/>
                    </a:ext>
                  </a:extLst>
                </a:gridCol>
                <a:gridCol w="1027520">
                  <a:extLst>
                    <a:ext uri="{9D8B030D-6E8A-4147-A177-3AD203B41FA5}">
                      <a16:colId xmlns:a16="http://schemas.microsoft.com/office/drawing/2014/main" val="658713650"/>
                    </a:ext>
                  </a:extLst>
                </a:gridCol>
                <a:gridCol w="571163">
                  <a:extLst>
                    <a:ext uri="{9D8B030D-6E8A-4147-A177-3AD203B41FA5}">
                      <a16:colId xmlns:a16="http://schemas.microsoft.com/office/drawing/2014/main" val="537900421"/>
                    </a:ext>
                  </a:extLst>
                </a:gridCol>
              </a:tblGrid>
              <a:tr h="426719">
                <a:tc>
                  <a:txBody>
                    <a:bodyPr/>
                    <a:lstStyle/>
                    <a:p>
                      <a:pPr lvl="0" algn="ctr">
                        <a:buNone/>
                      </a:pPr>
                      <a:r>
                        <a:rPr lang="en-US"/>
                        <a:t>TM</a:t>
                      </a:r>
                    </a:p>
                  </a:txBody>
                  <a:tcPr/>
                </a:tc>
                <a:tc>
                  <a:txBody>
                    <a:bodyPr/>
                    <a:lstStyle/>
                    <a:p>
                      <a:pPr algn="ctr"/>
                      <a:r>
                        <a:rPr lang="en-US"/>
                        <a:t>PC</a:t>
                      </a:r>
                    </a:p>
                  </a:txBody>
                  <a:tcPr/>
                </a:tc>
                <a:tc>
                  <a:txBody>
                    <a:bodyPr/>
                    <a:lstStyle/>
                    <a:p>
                      <a:pPr lvl="0" algn="ctr">
                        <a:buNone/>
                      </a:pPr>
                      <a:r>
                        <a:rPr lang="en-US"/>
                        <a:t>F</a:t>
                      </a:r>
                    </a:p>
                  </a:txBody>
                  <a:tcPr/>
                </a:tc>
                <a:extLst>
                  <a:ext uri="{0D108BD9-81ED-4DB2-BD59-A6C34878D82A}">
                    <a16:rowId xmlns:a16="http://schemas.microsoft.com/office/drawing/2014/main" val="879691678"/>
                  </a:ext>
                </a:extLst>
              </a:tr>
              <a:tr h="374468">
                <a:tc>
                  <a:txBody>
                    <a:bodyPr/>
                    <a:lstStyle/>
                    <a:p>
                      <a:pPr algn="ctr"/>
                      <a:r>
                        <a:rPr lang="en-US"/>
                        <a:t>1111</a:t>
                      </a:r>
                      <a:endParaRPr lang="en-US" dirty="0"/>
                    </a:p>
                  </a:txBody>
                  <a:tcPr/>
                </a:tc>
                <a:tc>
                  <a:txBody>
                    <a:bodyPr/>
                    <a:lstStyle/>
                    <a:p>
                      <a:pPr lvl="0" algn="ctr">
                        <a:buNone/>
                      </a:pPr>
                      <a:r>
                        <a:rPr lang="en-US"/>
                        <a:t>-</a:t>
                      </a:r>
                      <a:endParaRPr lang="en-US" dirty="0"/>
                    </a:p>
                  </a:txBody>
                  <a:tcPr/>
                </a:tc>
                <a:tc>
                  <a:txBody>
                    <a:bodyPr/>
                    <a:lstStyle/>
                    <a:p>
                      <a:pPr algn="ctr"/>
                      <a:r>
                        <a:rPr lang="en-US"/>
                        <a:t>Y</a:t>
                      </a:r>
                      <a:endParaRPr lang="en-US" dirty="0"/>
                    </a:p>
                  </a:txBody>
                  <a:tcPr/>
                </a:tc>
                <a:extLst>
                  <a:ext uri="{0D108BD9-81ED-4DB2-BD59-A6C34878D82A}">
                    <a16:rowId xmlns:a16="http://schemas.microsoft.com/office/drawing/2014/main" val="3545939546"/>
                  </a:ext>
                </a:extLst>
              </a:tr>
              <a:tr h="374468">
                <a:tc>
                  <a:txBody>
                    <a:bodyPr/>
                    <a:lstStyle/>
                    <a:p>
                      <a:pPr lvl="0" algn="ctr">
                        <a:buNone/>
                      </a:pPr>
                      <a:r>
                        <a:rPr lang="en-US"/>
                        <a:t>0011</a:t>
                      </a:r>
                      <a:endParaRPr lang="en-US" dirty="0"/>
                    </a:p>
                  </a:txBody>
                  <a:tcPr/>
                </a:tc>
                <a:tc>
                  <a:txBody>
                    <a:bodyPr/>
                    <a:lstStyle/>
                    <a:p>
                      <a:pPr lvl="0" algn="ctr">
                        <a:buNone/>
                      </a:pPr>
                      <a:r>
                        <a:rPr lang="en-US"/>
                        <a:t>0x4</a:t>
                      </a:r>
                      <a:endParaRPr lang="en-US" dirty="0"/>
                    </a:p>
                  </a:txBody>
                  <a:tcPr/>
                </a:tc>
                <a:tc>
                  <a:txBody>
                    <a:bodyPr/>
                    <a:lstStyle/>
                    <a:p>
                      <a:pPr lvl="0" algn="ctr">
                        <a:buNone/>
                      </a:pPr>
                      <a:r>
                        <a:rPr lang="en-US"/>
                        <a:t>N</a:t>
                      </a:r>
                      <a:endParaRPr lang="en-US" dirty="0"/>
                    </a:p>
                  </a:txBody>
                  <a:tcPr/>
                </a:tc>
                <a:extLst>
                  <a:ext uri="{0D108BD9-81ED-4DB2-BD59-A6C34878D82A}">
                    <a16:rowId xmlns:a16="http://schemas.microsoft.com/office/drawing/2014/main" val="1828069435"/>
                  </a:ext>
                </a:extLst>
              </a:tr>
            </a:tbl>
          </a:graphicData>
        </a:graphic>
      </p:graphicFrame>
      <p:graphicFrame>
        <p:nvGraphicFramePr>
          <p:cNvPr id="18" name="Table 7">
            <a:extLst>
              <a:ext uri="{FF2B5EF4-FFF2-40B4-BE49-F238E27FC236}">
                <a16:creationId xmlns:a16="http://schemas.microsoft.com/office/drawing/2014/main" id="{447C1E3A-FCEA-4600-8DB2-29746A6795C0}"/>
              </a:ext>
            </a:extLst>
          </p:cNvPr>
          <p:cNvGraphicFramePr>
            <a:graphicFrameLocks/>
          </p:cNvGraphicFramePr>
          <p:nvPr>
            <p:extLst>
              <p:ext uri="{D42A27DB-BD31-4B8C-83A1-F6EECF244321}">
                <p14:modId xmlns:p14="http://schemas.microsoft.com/office/powerpoint/2010/main" val="1995695998"/>
              </p:ext>
            </p:extLst>
          </p:nvPr>
        </p:nvGraphicFramePr>
        <p:xfrm>
          <a:off x="9386655" y="4165652"/>
          <a:ext cx="2478247" cy="801187"/>
        </p:xfrm>
        <a:graphic>
          <a:graphicData uri="http://schemas.openxmlformats.org/drawingml/2006/table">
            <a:tbl>
              <a:tblPr firstRow="1" bandRow="1">
                <a:tableStyleId>{5C22544A-7EE6-4342-B048-85BDC9FD1C3A}</a:tableStyleId>
              </a:tblPr>
              <a:tblGrid>
                <a:gridCol w="862148">
                  <a:extLst>
                    <a:ext uri="{9D8B030D-6E8A-4147-A177-3AD203B41FA5}">
                      <a16:colId xmlns:a16="http://schemas.microsoft.com/office/drawing/2014/main" val="589596786"/>
                    </a:ext>
                  </a:extLst>
                </a:gridCol>
                <a:gridCol w="1044936">
                  <a:extLst>
                    <a:ext uri="{9D8B030D-6E8A-4147-A177-3AD203B41FA5}">
                      <a16:colId xmlns:a16="http://schemas.microsoft.com/office/drawing/2014/main" val="658713650"/>
                    </a:ext>
                  </a:extLst>
                </a:gridCol>
                <a:gridCol w="571163">
                  <a:extLst>
                    <a:ext uri="{9D8B030D-6E8A-4147-A177-3AD203B41FA5}">
                      <a16:colId xmlns:a16="http://schemas.microsoft.com/office/drawing/2014/main" val="537900421"/>
                    </a:ext>
                  </a:extLst>
                </a:gridCol>
              </a:tblGrid>
              <a:tr h="426719">
                <a:tc>
                  <a:txBody>
                    <a:bodyPr/>
                    <a:lstStyle/>
                    <a:p>
                      <a:pPr lvl="0" algn="ctr">
                        <a:buNone/>
                      </a:pPr>
                      <a:r>
                        <a:rPr lang="en-US"/>
                        <a:t>TM</a:t>
                      </a:r>
                    </a:p>
                  </a:txBody>
                  <a:tcPr/>
                </a:tc>
                <a:tc>
                  <a:txBody>
                    <a:bodyPr/>
                    <a:lstStyle/>
                    <a:p>
                      <a:pPr algn="ctr"/>
                      <a:r>
                        <a:rPr lang="en-US"/>
                        <a:t>PC</a:t>
                      </a:r>
                    </a:p>
                  </a:txBody>
                  <a:tcPr/>
                </a:tc>
                <a:tc>
                  <a:txBody>
                    <a:bodyPr/>
                    <a:lstStyle/>
                    <a:p>
                      <a:pPr lvl="0" algn="ctr">
                        <a:buNone/>
                      </a:pPr>
                      <a:r>
                        <a:rPr lang="en-US"/>
                        <a:t>F</a:t>
                      </a:r>
                    </a:p>
                  </a:txBody>
                  <a:tcPr/>
                </a:tc>
                <a:extLst>
                  <a:ext uri="{0D108BD9-81ED-4DB2-BD59-A6C34878D82A}">
                    <a16:rowId xmlns:a16="http://schemas.microsoft.com/office/drawing/2014/main" val="879691678"/>
                  </a:ext>
                </a:extLst>
              </a:tr>
              <a:tr h="374468">
                <a:tc>
                  <a:txBody>
                    <a:bodyPr/>
                    <a:lstStyle/>
                    <a:p>
                      <a:pPr algn="ctr"/>
                      <a:r>
                        <a:rPr lang="en-US"/>
                        <a:t>1111</a:t>
                      </a:r>
                      <a:endParaRPr lang="en-US" dirty="0"/>
                    </a:p>
                  </a:txBody>
                  <a:tcPr/>
                </a:tc>
                <a:tc>
                  <a:txBody>
                    <a:bodyPr/>
                    <a:lstStyle/>
                    <a:p>
                      <a:pPr lvl="0" algn="ctr">
                        <a:buNone/>
                      </a:pPr>
                      <a:r>
                        <a:rPr lang="en-US"/>
                        <a:t>-</a:t>
                      </a:r>
                      <a:endParaRPr lang="en-US" dirty="0"/>
                    </a:p>
                  </a:txBody>
                  <a:tcPr/>
                </a:tc>
                <a:tc>
                  <a:txBody>
                    <a:bodyPr/>
                    <a:lstStyle/>
                    <a:p>
                      <a:pPr algn="ctr"/>
                      <a:r>
                        <a:rPr lang="en-US"/>
                        <a:t>Y</a:t>
                      </a:r>
                      <a:endParaRPr lang="en-US" dirty="0"/>
                    </a:p>
                  </a:txBody>
                  <a:tcPr/>
                </a:tc>
                <a:extLst>
                  <a:ext uri="{0D108BD9-81ED-4DB2-BD59-A6C34878D82A}">
                    <a16:rowId xmlns:a16="http://schemas.microsoft.com/office/drawing/2014/main" val="3545939546"/>
                  </a:ext>
                </a:extLst>
              </a:tr>
            </a:tbl>
          </a:graphicData>
        </a:graphic>
      </p:graphicFrame>
      <p:sp>
        <p:nvSpPr>
          <p:cNvPr id="21" name="TextBox 20">
            <a:extLst>
              <a:ext uri="{FF2B5EF4-FFF2-40B4-BE49-F238E27FC236}">
                <a16:creationId xmlns:a16="http://schemas.microsoft.com/office/drawing/2014/main" id="{ADED9C42-909E-4F70-ABEE-FD74F7F60AC4}"/>
              </a:ext>
            </a:extLst>
          </p:cNvPr>
          <p:cNvSpPr txBox="1"/>
          <p:nvPr/>
        </p:nvSpPr>
        <p:spPr>
          <a:xfrm>
            <a:off x="9741044" y="107846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IPDOM Stack:</a:t>
            </a:r>
          </a:p>
        </p:txBody>
      </p:sp>
      <p:graphicFrame>
        <p:nvGraphicFramePr>
          <p:cNvPr id="22" name="Table 7">
            <a:extLst>
              <a:ext uri="{FF2B5EF4-FFF2-40B4-BE49-F238E27FC236}">
                <a16:creationId xmlns:a16="http://schemas.microsoft.com/office/drawing/2014/main" id="{287E3498-FB9C-4454-ABD7-D36A255EFC95}"/>
              </a:ext>
            </a:extLst>
          </p:cNvPr>
          <p:cNvGraphicFramePr>
            <a:graphicFrameLocks/>
          </p:cNvGraphicFramePr>
          <p:nvPr>
            <p:extLst>
              <p:ext uri="{D42A27DB-BD31-4B8C-83A1-F6EECF244321}">
                <p14:modId xmlns:p14="http://schemas.microsoft.com/office/powerpoint/2010/main" val="714378530"/>
              </p:ext>
            </p:extLst>
          </p:nvPr>
        </p:nvGraphicFramePr>
        <p:xfrm>
          <a:off x="9369238" y="1474705"/>
          <a:ext cx="2478248" cy="801187"/>
        </p:xfrm>
        <a:graphic>
          <a:graphicData uri="http://schemas.openxmlformats.org/drawingml/2006/table">
            <a:tbl>
              <a:tblPr firstRow="1" bandRow="1">
                <a:tableStyleId>{5C22544A-7EE6-4342-B048-85BDC9FD1C3A}</a:tableStyleId>
              </a:tblPr>
              <a:tblGrid>
                <a:gridCol w="879565">
                  <a:extLst>
                    <a:ext uri="{9D8B030D-6E8A-4147-A177-3AD203B41FA5}">
                      <a16:colId xmlns:a16="http://schemas.microsoft.com/office/drawing/2014/main" val="589596786"/>
                    </a:ext>
                  </a:extLst>
                </a:gridCol>
                <a:gridCol w="1027520">
                  <a:extLst>
                    <a:ext uri="{9D8B030D-6E8A-4147-A177-3AD203B41FA5}">
                      <a16:colId xmlns:a16="http://schemas.microsoft.com/office/drawing/2014/main" val="658713650"/>
                    </a:ext>
                  </a:extLst>
                </a:gridCol>
                <a:gridCol w="571163">
                  <a:extLst>
                    <a:ext uri="{9D8B030D-6E8A-4147-A177-3AD203B41FA5}">
                      <a16:colId xmlns:a16="http://schemas.microsoft.com/office/drawing/2014/main" val="537900421"/>
                    </a:ext>
                  </a:extLst>
                </a:gridCol>
              </a:tblGrid>
              <a:tr h="426719">
                <a:tc>
                  <a:txBody>
                    <a:bodyPr/>
                    <a:lstStyle/>
                    <a:p>
                      <a:pPr lvl="0" algn="ctr">
                        <a:buNone/>
                      </a:pPr>
                      <a:r>
                        <a:rPr lang="en-US"/>
                        <a:t>TM</a:t>
                      </a:r>
                    </a:p>
                  </a:txBody>
                  <a:tcPr/>
                </a:tc>
                <a:tc>
                  <a:txBody>
                    <a:bodyPr/>
                    <a:lstStyle/>
                    <a:p>
                      <a:pPr algn="ctr"/>
                      <a:r>
                        <a:rPr lang="en-US"/>
                        <a:t>PC</a:t>
                      </a:r>
                    </a:p>
                  </a:txBody>
                  <a:tcPr/>
                </a:tc>
                <a:tc>
                  <a:txBody>
                    <a:bodyPr/>
                    <a:lstStyle/>
                    <a:p>
                      <a:pPr lvl="0" algn="ctr">
                        <a:buNone/>
                      </a:pPr>
                      <a:r>
                        <a:rPr lang="en-US"/>
                        <a:t>F</a:t>
                      </a:r>
                    </a:p>
                  </a:txBody>
                  <a:tcPr/>
                </a:tc>
                <a:extLst>
                  <a:ext uri="{0D108BD9-81ED-4DB2-BD59-A6C34878D82A}">
                    <a16:rowId xmlns:a16="http://schemas.microsoft.com/office/drawing/2014/main" val="879691678"/>
                  </a:ext>
                </a:extLst>
              </a:tr>
              <a:tr h="374468">
                <a:tc>
                  <a:txBody>
                    <a:bodyPr/>
                    <a:lstStyle/>
                    <a:p>
                      <a:pPr lvl="0" algn="ctr">
                        <a:buNone/>
                      </a:pPr>
                      <a:r>
                        <a:rPr lang="en-US"/>
                        <a:t>-</a:t>
                      </a:r>
                    </a:p>
                  </a:txBody>
                  <a:tcPr/>
                </a:tc>
                <a:tc>
                  <a:txBody>
                    <a:bodyPr/>
                    <a:lstStyle/>
                    <a:p>
                      <a:pPr lvl="0" algn="ctr">
                        <a:buNone/>
                      </a:pPr>
                      <a:r>
                        <a:rPr lang="en-US"/>
                        <a:t>-</a:t>
                      </a:r>
                      <a:endParaRPr lang="en-US" dirty="0"/>
                    </a:p>
                  </a:txBody>
                  <a:tcPr/>
                </a:tc>
                <a:tc>
                  <a:txBody>
                    <a:bodyPr/>
                    <a:lstStyle/>
                    <a:p>
                      <a:pPr algn="ctr"/>
                      <a:r>
                        <a:rPr lang="en-US"/>
                        <a:t>-</a:t>
                      </a:r>
                      <a:endParaRPr lang="en-US" dirty="0"/>
                    </a:p>
                  </a:txBody>
                  <a:tcPr/>
                </a:tc>
                <a:extLst>
                  <a:ext uri="{0D108BD9-81ED-4DB2-BD59-A6C34878D82A}">
                    <a16:rowId xmlns:a16="http://schemas.microsoft.com/office/drawing/2014/main" val="3545939546"/>
                  </a:ext>
                </a:extLst>
              </a:tr>
            </a:tbl>
          </a:graphicData>
        </a:graphic>
      </p:graphicFrame>
      <p:graphicFrame>
        <p:nvGraphicFramePr>
          <p:cNvPr id="23" name="Table 7">
            <a:extLst>
              <a:ext uri="{FF2B5EF4-FFF2-40B4-BE49-F238E27FC236}">
                <a16:creationId xmlns:a16="http://schemas.microsoft.com/office/drawing/2014/main" id="{948EEAC9-2753-4D90-9A6B-488B4ED5B372}"/>
              </a:ext>
            </a:extLst>
          </p:cNvPr>
          <p:cNvGraphicFramePr>
            <a:graphicFrameLocks/>
          </p:cNvGraphicFramePr>
          <p:nvPr>
            <p:extLst>
              <p:ext uri="{D42A27DB-BD31-4B8C-83A1-F6EECF244321}">
                <p14:modId xmlns:p14="http://schemas.microsoft.com/office/powerpoint/2010/main" val="3204694247"/>
              </p:ext>
            </p:extLst>
          </p:nvPr>
        </p:nvGraphicFramePr>
        <p:xfrm>
          <a:off x="9382300" y="5223745"/>
          <a:ext cx="2478248" cy="801187"/>
        </p:xfrm>
        <a:graphic>
          <a:graphicData uri="http://schemas.openxmlformats.org/drawingml/2006/table">
            <a:tbl>
              <a:tblPr firstRow="1" bandRow="1">
                <a:tableStyleId>{5C22544A-7EE6-4342-B048-85BDC9FD1C3A}</a:tableStyleId>
              </a:tblPr>
              <a:tblGrid>
                <a:gridCol w="879565">
                  <a:extLst>
                    <a:ext uri="{9D8B030D-6E8A-4147-A177-3AD203B41FA5}">
                      <a16:colId xmlns:a16="http://schemas.microsoft.com/office/drawing/2014/main" val="589596786"/>
                    </a:ext>
                  </a:extLst>
                </a:gridCol>
                <a:gridCol w="1027520">
                  <a:extLst>
                    <a:ext uri="{9D8B030D-6E8A-4147-A177-3AD203B41FA5}">
                      <a16:colId xmlns:a16="http://schemas.microsoft.com/office/drawing/2014/main" val="658713650"/>
                    </a:ext>
                  </a:extLst>
                </a:gridCol>
                <a:gridCol w="571163">
                  <a:extLst>
                    <a:ext uri="{9D8B030D-6E8A-4147-A177-3AD203B41FA5}">
                      <a16:colId xmlns:a16="http://schemas.microsoft.com/office/drawing/2014/main" val="537900421"/>
                    </a:ext>
                  </a:extLst>
                </a:gridCol>
              </a:tblGrid>
              <a:tr h="426719">
                <a:tc>
                  <a:txBody>
                    <a:bodyPr/>
                    <a:lstStyle/>
                    <a:p>
                      <a:pPr lvl="0" algn="ctr">
                        <a:buNone/>
                      </a:pPr>
                      <a:r>
                        <a:rPr lang="en-US"/>
                        <a:t>TM</a:t>
                      </a:r>
                    </a:p>
                  </a:txBody>
                  <a:tcPr/>
                </a:tc>
                <a:tc>
                  <a:txBody>
                    <a:bodyPr/>
                    <a:lstStyle/>
                    <a:p>
                      <a:pPr algn="ctr"/>
                      <a:r>
                        <a:rPr lang="en-US"/>
                        <a:t>PC</a:t>
                      </a:r>
                    </a:p>
                  </a:txBody>
                  <a:tcPr/>
                </a:tc>
                <a:tc>
                  <a:txBody>
                    <a:bodyPr/>
                    <a:lstStyle/>
                    <a:p>
                      <a:pPr lvl="0" algn="ctr">
                        <a:buNone/>
                      </a:pPr>
                      <a:r>
                        <a:rPr lang="en-US"/>
                        <a:t>F</a:t>
                      </a:r>
                    </a:p>
                  </a:txBody>
                  <a:tcPr/>
                </a:tc>
                <a:extLst>
                  <a:ext uri="{0D108BD9-81ED-4DB2-BD59-A6C34878D82A}">
                    <a16:rowId xmlns:a16="http://schemas.microsoft.com/office/drawing/2014/main" val="879691678"/>
                  </a:ext>
                </a:extLst>
              </a:tr>
              <a:tr h="374468">
                <a:tc>
                  <a:txBody>
                    <a:bodyPr/>
                    <a:lstStyle/>
                    <a:p>
                      <a:pPr lvl="0" algn="ctr">
                        <a:buNone/>
                      </a:pPr>
                      <a:r>
                        <a:rPr lang="en-US"/>
                        <a:t>-</a:t>
                      </a:r>
                    </a:p>
                  </a:txBody>
                  <a:tcPr/>
                </a:tc>
                <a:tc>
                  <a:txBody>
                    <a:bodyPr/>
                    <a:lstStyle/>
                    <a:p>
                      <a:pPr lvl="0" algn="ctr">
                        <a:buNone/>
                      </a:pPr>
                      <a:r>
                        <a:rPr lang="en-US"/>
                        <a:t>-</a:t>
                      </a:r>
                      <a:endParaRPr lang="en-US" dirty="0"/>
                    </a:p>
                  </a:txBody>
                  <a:tcPr/>
                </a:tc>
                <a:tc>
                  <a:txBody>
                    <a:bodyPr/>
                    <a:lstStyle/>
                    <a:p>
                      <a:pPr algn="ctr"/>
                      <a:r>
                        <a:rPr lang="en-US"/>
                        <a:t>-</a:t>
                      </a:r>
                      <a:endParaRPr lang="en-US" dirty="0"/>
                    </a:p>
                  </a:txBody>
                  <a:tcPr/>
                </a:tc>
                <a:extLst>
                  <a:ext uri="{0D108BD9-81ED-4DB2-BD59-A6C34878D82A}">
                    <a16:rowId xmlns:a16="http://schemas.microsoft.com/office/drawing/2014/main" val="3545939546"/>
                  </a:ext>
                </a:extLst>
              </a:tr>
            </a:tbl>
          </a:graphicData>
        </a:graphic>
      </p:graphicFrame>
      <p:sp>
        <p:nvSpPr>
          <p:cNvPr id="25" name="Arrow: Left 24">
            <a:extLst>
              <a:ext uri="{FF2B5EF4-FFF2-40B4-BE49-F238E27FC236}">
                <a16:creationId xmlns:a16="http://schemas.microsoft.com/office/drawing/2014/main" id="{9BFBFCFA-4A75-4D80-B0E2-8DF36AE26588}"/>
              </a:ext>
            </a:extLst>
          </p:cNvPr>
          <p:cNvSpPr/>
          <p:nvPr/>
        </p:nvSpPr>
        <p:spPr>
          <a:xfrm>
            <a:off x="8042380" y="1463708"/>
            <a:ext cx="1275804" cy="483325"/>
          </a:xfrm>
          <a:prstGeom prst="lef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Left 25">
            <a:extLst>
              <a:ext uri="{FF2B5EF4-FFF2-40B4-BE49-F238E27FC236}">
                <a16:creationId xmlns:a16="http://schemas.microsoft.com/office/drawing/2014/main" id="{A47421D3-3CC6-428A-A2FE-EC7144FE6FCF}"/>
              </a:ext>
            </a:extLst>
          </p:cNvPr>
          <p:cNvSpPr/>
          <p:nvPr/>
        </p:nvSpPr>
        <p:spPr>
          <a:xfrm rot="2460000">
            <a:off x="7811546" y="2435765"/>
            <a:ext cx="1663335" cy="500741"/>
          </a:xfrm>
          <a:prstGeom prst="lef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Left 26">
            <a:extLst>
              <a:ext uri="{FF2B5EF4-FFF2-40B4-BE49-F238E27FC236}">
                <a16:creationId xmlns:a16="http://schemas.microsoft.com/office/drawing/2014/main" id="{921BF70B-77C1-45D6-80EF-9461625A4934}"/>
              </a:ext>
            </a:extLst>
          </p:cNvPr>
          <p:cNvSpPr/>
          <p:nvPr/>
        </p:nvSpPr>
        <p:spPr>
          <a:xfrm rot="2460000">
            <a:off x="7811546" y="3903159"/>
            <a:ext cx="1663335" cy="500741"/>
          </a:xfrm>
          <a:prstGeom prst="lef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Left 27">
            <a:extLst>
              <a:ext uri="{FF2B5EF4-FFF2-40B4-BE49-F238E27FC236}">
                <a16:creationId xmlns:a16="http://schemas.microsoft.com/office/drawing/2014/main" id="{3B9965F9-0754-4DCB-BE6D-E921AB5AAA07}"/>
              </a:ext>
            </a:extLst>
          </p:cNvPr>
          <p:cNvSpPr/>
          <p:nvPr/>
        </p:nvSpPr>
        <p:spPr>
          <a:xfrm rot="2460000">
            <a:off x="7811545" y="5004793"/>
            <a:ext cx="1663335" cy="500741"/>
          </a:xfrm>
          <a:prstGeom prst="lef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D7A137C-2E7A-4A82-A40B-26CAC0233295}"/>
              </a:ext>
            </a:extLst>
          </p:cNvPr>
          <p:cNvSpPr txBox="1"/>
          <p:nvPr/>
        </p:nvSpPr>
        <p:spPr>
          <a:xfrm>
            <a:off x="6184520" y="5810364"/>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TM = Thread Mask</a:t>
            </a:r>
          </a:p>
          <a:p>
            <a:r>
              <a:rPr lang="en-US">
                <a:cs typeface="Tahoma"/>
              </a:rPr>
              <a:t>F = Fall-through entry</a:t>
            </a:r>
            <a:endParaRPr lang="en-US" dirty="0">
              <a:cs typeface="Tahoma"/>
            </a:endParaRPr>
          </a:p>
        </p:txBody>
      </p:sp>
      <p:pic>
        <p:nvPicPr>
          <p:cNvPr id="8" name="Picture 7">
            <a:extLst>
              <a:ext uri="{FF2B5EF4-FFF2-40B4-BE49-F238E27FC236}">
                <a16:creationId xmlns:a16="http://schemas.microsoft.com/office/drawing/2014/main" id="{A65BDF29-C3FB-1240-9A64-36DEC3E25C7A}"/>
              </a:ext>
            </a:extLst>
          </p:cNvPr>
          <p:cNvPicPr>
            <a:picLocks noChangeAspect="1"/>
          </p:cNvPicPr>
          <p:nvPr/>
        </p:nvPicPr>
        <p:blipFill>
          <a:blip r:embed="rId3"/>
          <a:stretch>
            <a:fillRect/>
          </a:stretch>
        </p:blipFill>
        <p:spPr>
          <a:xfrm>
            <a:off x="273564" y="1739060"/>
            <a:ext cx="3409863" cy="2886205"/>
          </a:xfrm>
          <a:prstGeom prst="rect">
            <a:avLst/>
          </a:prstGeom>
        </p:spPr>
      </p:pic>
    </p:spTree>
    <p:extLst>
      <p:ext uri="{BB962C8B-B14F-4D97-AF65-F5344CB8AC3E}">
        <p14:creationId xmlns:p14="http://schemas.microsoft.com/office/powerpoint/2010/main" val="215932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a:lstStyle/>
          <a:p>
            <a:r>
              <a:rPr lang="en-US">
                <a:latin typeface="Tahoma"/>
                <a:ea typeface="Tahoma"/>
                <a:cs typeface="Tahoma"/>
              </a:rPr>
              <a:t>Execution Model</a:t>
            </a:r>
            <a:endParaRPr lang="en-US"/>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12</a:t>
            </a:fld>
            <a:endParaRPr lang="en-US">
              <a:solidFill>
                <a:prstClr val="black"/>
              </a:solidFill>
            </a:endParaRPr>
          </a:p>
        </p:txBody>
      </p:sp>
      <p:sp>
        <p:nvSpPr>
          <p:cNvPr id="13" name="Content Placeholder 4">
            <a:extLst>
              <a:ext uri="{FF2B5EF4-FFF2-40B4-BE49-F238E27FC236}">
                <a16:creationId xmlns:a16="http://schemas.microsoft.com/office/drawing/2014/main" id="{A1EF4D04-F566-49F5-AA03-2B65B564378B}"/>
              </a:ext>
            </a:extLst>
          </p:cNvPr>
          <p:cNvSpPr txBox="1">
            <a:spLocks/>
          </p:cNvSpPr>
          <p:nvPr/>
        </p:nvSpPr>
        <p:spPr>
          <a:xfrm>
            <a:off x="304800" y="1133820"/>
            <a:ext cx="5367051" cy="5181600"/>
          </a:xfrm>
          <a:prstGeom prst="rect">
            <a:avLst/>
          </a:prstGeom>
        </p:spPr>
        <p:txBody>
          <a:bodyPr vert="horz" anchor="t">
            <a:normAutofit/>
          </a:bodyPr>
          <a:lstStyle>
            <a:lvl1pPr marL="274320" indent="-274320" algn="l" rtl="0" eaLnBrk="1" latinLnBrk="0" hangingPunct="1">
              <a:spcBef>
                <a:spcPts val="600"/>
              </a:spcBef>
              <a:buClr>
                <a:schemeClr val="accent2"/>
              </a:buClr>
              <a:buSzPct val="100000"/>
              <a:buFont typeface="Tahoma" pitchFamily="34" charset="0"/>
              <a:buChar char="|"/>
              <a:defRPr kumimoji="0" sz="2400" kern="1200">
                <a:solidFill>
                  <a:schemeClr val="tx1"/>
                </a:solidFill>
                <a:latin typeface="Tahoma" pitchFamily="34" charset="0"/>
                <a:ea typeface="Tahoma" pitchFamily="34" charset="0"/>
                <a:cs typeface="Tahoma" pitchFamily="34" charset="0"/>
              </a:defRPr>
            </a:lvl1pPr>
            <a:lvl2pPr marL="548640" indent="-274320" algn="l" rtl="0" eaLnBrk="1" latinLnBrk="0" hangingPunct="1">
              <a:spcBef>
                <a:spcPts val="500"/>
              </a:spcBef>
              <a:buClr>
                <a:schemeClr val="accent4"/>
              </a:buClr>
              <a:buSzPct val="76000"/>
              <a:buFont typeface="Wingdings 3" pitchFamily="18" charset="2"/>
              <a:buChar char=""/>
              <a:defRPr kumimoji="0" sz="2000" kern="1200">
                <a:solidFill>
                  <a:schemeClr val="tx2">
                    <a:lumMod val="50000"/>
                  </a:schemeClr>
                </a:solidFill>
                <a:latin typeface="Tahoma" pitchFamily="34" charset="0"/>
                <a:ea typeface="Tahoma" pitchFamily="34" charset="0"/>
                <a:cs typeface="Tahoma" pitchFamily="34" charset="0"/>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Tahoma" pitchFamily="34" charset="0"/>
                <a:ea typeface="Tahoma" pitchFamily="34" charset="0"/>
                <a:cs typeface="Tahoma" pitchFamily="34" charset="0"/>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Tahoma" pitchFamily="34" charset="0"/>
                <a:ea typeface="Tahoma" pitchFamily="34" charset="0"/>
                <a:cs typeface="Tahoma" pitchFamily="34" charset="0"/>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Tahoma" pitchFamily="34" charset="0"/>
                <a:ea typeface="Tahoma" pitchFamily="34" charset="0"/>
                <a:cs typeface="Tahoma" pitchFamily="34" charset="0"/>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dirty="0">
                <a:latin typeface="Tahoma"/>
                <a:ea typeface="Tahoma"/>
                <a:cs typeface="Tahoma"/>
              </a:rPr>
              <a:t>Basic Execution</a:t>
            </a:r>
            <a:endParaRPr lang="en-US" dirty="0"/>
          </a:p>
          <a:p>
            <a:pPr lvl="1"/>
            <a:r>
              <a:rPr lang="en-US" dirty="0">
                <a:solidFill>
                  <a:srgbClr val="000000"/>
                </a:solidFill>
                <a:latin typeface="Tahoma"/>
                <a:ea typeface="Tahoma"/>
                <a:cs typeface="Tahoma"/>
              </a:rPr>
              <a:t>Stand-alone Execution</a:t>
            </a:r>
          </a:p>
          <a:p>
            <a:pPr lvl="1"/>
            <a:r>
              <a:rPr lang="en-US" dirty="0">
                <a:solidFill>
                  <a:srgbClr val="000000"/>
                </a:solidFill>
                <a:latin typeface="Tahoma"/>
                <a:ea typeface="Tahoma"/>
                <a:cs typeface="Tahoma"/>
              </a:rPr>
              <a:t>Hardware warp 0 schedules GPU kernels onto other hardware warps to accelerate its workload</a:t>
            </a:r>
            <a:endParaRPr lang="en-US" dirty="0">
              <a:solidFill>
                <a:srgbClr val="232F4E"/>
              </a:solidFill>
            </a:endParaRPr>
          </a:p>
          <a:p>
            <a:pPr lvl="1"/>
            <a:r>
              <a:rPr lang="en-US" dirty="0">
                <a:solidFill>
                  <a:srgbClr val="000000"/>
                </a:solidFill>
                <a:latin typeface="Tahoma"/>
                <a:ea typeface="Tahoma"/>
                <a:cs typeface="Tahoma"/>
              </a:rPr>
              <a:t>Example: Main program is requesting 1024 warps each with 64 threads to execute a GPU kernel on a Vortex configuration of 4 hardware warps and 32 hardware threads per warp</a:t>
            </a:r>
          </a:p>
        </p:txBody>
      </p:sp>
      <p:pic>
        <p:nvPicPr>
          <p:cNvPr id="15" name="Picture 15" descr="A screenshot of a cell phone&#10;&#10;Description generated with very high confidence">
            <a:extLst>
              <a:ext uri="{FF2B5EF4-FFF2-40B4-BE49-F238E27FC236}">
                <a16:creationId xmlns:a16="http://schemas.microsoft.com/office/drawing/2014/main" id="{EBE758BB-C5D3-4168-963A-BA0394509BF4}"/>
              </a:ext>
            </a:extLst>
          </p:cNvPr>
          <p:cNvPicPr>
            <a:picLocks noGrp="1" noChangeAspect="1"/>
          </p:cNvPicPr>
          <p:nvPr>
            <p:ph sz="quarter" idx="1"/>
          </p:nvPr>
        </p:nvPicPr>
        <p:blipFill>
          <a:blip r:embed="rId2"/>
          <a:stretch>
            <a:fillRect/>
          </a:stretch>
        </p:blipFill>
        <p:spPr>
          <a:xfrm>
            <a:off x="5776632" y="1087916"/>
            <a:ext cx="6156350" cy="5323901"/>
          </a:xfrm>
          <a:prstGeom prst="rect">
            <a:avLst/>
          </a:prstGeom>
        </p:spPr>
      </p:pic>
    </p:spTree>
    <p:extLst>
      <p:ext uri="{BB962C8B-B14F-4D97-AF65-F5344CB8AC3E}">
        <p14:creationId xmlns:p14="http://schemas.microsoft.com/office/powerpoint/2010/main" val="3780286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a:lstStyle/>
          <a:p>
            <a:r>
              <a:rPr lang="en-US" dirty="0">
                <a:latin typeface="Tahoma"/>
                <a:ea typeface="Tahoma"/>
                <a:cs typeface="Tahoma"/>
              </a:rPr>
              <a:t>Runtime Kernel</a:t>
            </a:r>
            <a:endParaRPr lang="en-US" dirty="0"/>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13</a:t>
            </a:fld>
            <a:endParaRPr lang="en-US">
              <a:solidFill>
                <a:prstClr val="black"/>
              </a:solidFill>
            </a:endParaRPr>
          </a:p>
        </p:txBody>
      </p:sp>
      <p:sp>
        <p:nvSpPr>
          <p:cNvPr id="5" name="Content Placeholder 4">
            <a:extLst>
              <a:ext uri="{FF2B5EF4-FFF2-40B4-BE49-F238E27FC236}">
                <a16:creationId xmlns:a16="http://schemas.microsoft.com/office/drawing/2014/main" id="{3F9BD229-1E9A-8C4C-B48A-696018E0B704}"/>
              </a:ext>
            </a:extLst>
          </p:cNvPr>
          <p:cNvSpPr>
            <a:spLocks noGrp="1"/>
          </p:cNvSpPr>
          <p:nvPr>
            <p:ph sz="quarter" idx="1"/>
          </p:nvPr>
        </p:nvSpPr>
        <p:spPr/>
        <p:txBody>
          <a:bodyPr vert="horz" anchor="t">
            <a:normAutofit/>
          </a:bodyPr>
          <a:lstStyle/>
          <a:p>
            <a:r>
              <a:rPr lang="en-US" dirty="0">
                <a:solidFill>
                  <a:srgbClr val="000000"/>
                </a:solidFill>
                <a:latin typeface="Tahoma"/>
                <a:ea typeface="Tahoma"/>
                <a:cs typeface="Tahoma"/>
              </a:rPr>
              <a:t>Supports Vortex execution model</a:t>
            </a:r>
            <a:endParaRPr lang="en-US" dirty="0">
              <a:latin typeface="Tahoma"/>
              <a:ea typeface="Tahoma"/>
              <a:cs typeface="Tahoma"/>
            </a:endParaRPr>
          </a:p>
          <a:p>
            <a:pPr lvl="1">
              <a:buFont typeface="Wingdings 3" pitchFamily="34" charset="0"/>
              <a:buChar char=""/>
            </a:pPr>
            <a:r>
              <a:rPr lang="en-US" dirty="0">
                <a:solidFill>
                  <a:srgbClr val="000000"/>
                </a:solidFill>
                <a:latin typeface="Tahoma"/>
                <a:ea typeface="Tahoma"/>
                <a:cs typeface="Tahoma"/>
              </a:rPr>
              <a:t>Includes concepts such as software warps, which could be scheduled and preempted</a:t>
            </a:r>
            <a:endParaRPr lang="en-US" dirty="0"/>
          </a:p>
          <a:p>
            <a:r>
              <a:rPr lang="en-US" dirty="0">
                <a:solidFill>
                  <a:srgbClr val="000000"/>
                </a:solidFill>
                <a:latin typeface="Tahoma"/>
                <a:ea typeface="Tahoma"/>
                <a:cs typeface="Tahoma"/>
              </a:rPr>
              <a:t>Provides synchronization between software warps</a:t>
            </a:r>
          </a:p>
          <a:p>
            <a:r>
              <a:rPr lang="en-US" dirty="0">
                <a:solidFill>
                  <a:srgbClr val="000000"/>
                </a:solidFill>
                <a:latin typeface="Tahoma"/>
                <a:ea typeface="Tahoma"/>
                <a:cs typeface="Tahoma"/>
              </a:rPr>
              <a:t>Provides communication channels between warps</a:t>
            </a:r>
          </a:p>
          <a:p>
            <a:r>
              <a:rPr lang="en-US" dirty="0">
                <a:solidFill>
                  <a:srgbClr val="000000"/>
                </a:solidFill>
                <a:latin typeface="Tahoma"/>
                <a:ea typeface="Tahoma"/>
                <a:cs typeface="Tahoma"/>
              </a:rPr>
              <a:t>Does not require any compiler modifications</a:t>
            </a:r>
            <a:endParaRPr lang="en-US" dirty="0">
              <a:latin typeface="Tahoma"/>
              <a:ea typeface="Tahoma"/>
              <a:cs typeface="Tahoma"/>
            </a:endParaRPr>
          </a:p>
          <a:p>
            <a:pPr lvl="1">
              <a:buFont typeface="'Wingdings 3',Sans-Serif" pitchFamily="34" charset="0"/>
              <a:buChar char=""/>
            </a:pPr>
            <a:r>
              <a:rPr lang="en-US" sz="2400" dirty="0">
                <a:solidFill>
                  <a:srgbClr val="000000"/>
                </a:solidFill>
                <a:latin typeface="Tahoma"/>
                <a:ea typeface="Tahoma"/>
                <a:cs typeface="Tahoma"/>
              </a:rPr>
              <a:t>Implemented as an intrinsic library</a:t>
            </a:r>
            <a:endParaRPr lang="en-US" sz="2400" dirty="0"/>
          </a:p>
        </p:txBody>
      </p:sp>
    </p:spTree>
    <p:extLst>
      <p:ext uri="{BB962C8B-B14F-4D97-AF65-F5344CB8AC3E}">
        <p14:creationId xmlns:p14="http://schemas.microsoft.com/office/powerpoint/2010/main" val="2816429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a:lstStyle/>
          <a:p>
            <a:r>
              <a:rPr lang="en-US" dirty="0">
                <a:latin typeface="Tahoma"/>
                <a:ea typeface="Tahoma"/>
                <a:cs typeface="Tahoma"/>
              </a:rPr>
              <a:t>Complex Control Flow</a:t>
            </a:r>
            <a:endParaRPr lang="en-US" dirty="0"/>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14</a:t>
            </a:fld>
            <a:endParaRPr lang="en-US">
              <a:solidFill>
                <a:prstClr val="black"/>
              </a:solidFill>
            </a:endParaRPr>
          </a:p>
        </p:txBody>
      </p:sp>
      <p:sp>
        <p:nvSpPr>
          <p:cNvPr id="5" name="Content Placeholder 4">
            <a:extLst>
              <a:ext uri="{FF2B5EF4-FFF2-40B4-BE49-F238E27FC236}">
                <a16:creationId xmlns:a16="http://schemas.microsoft.com/office/drawing/2014/main" id="{3F9BD229-1E9A-8C4C-B48A-696018E0B704}"/>
              </a:ext>
            </a:extLst>
          </p:cNvPr>
          <p:cNvSpPr>
            <a:spLocks noGrp="1"/>
          </p:cNvSpPr>
          <p:nvPr>
            <p:ph sz="quarter" idx="1"/>
          </p:nvPr>
        </p:nvSpPr>
        <p:spPr/>
        <p:txBody>
          <a:bodyPr vert="horz" anchor="t">
            <a:normAutofit/>
          </a:bodyPr>
          <a:lstStyle/>
          <a:p>
            <a:r>
              <a:rPr lang="en-US" dirty="0">
                <a:solidFill>
                  <a:srgbClr val="000000"/>
                </a:solidFill>
                <a:latin typeface="Tahoma"/>
                <a:ea typeface="Tahoma"/>
                <a:cs typeface="Tahoma"/>
              </a:rPr>
              <a:t>Some algorithms might benefit from a non-standard series of WIDs and TIDs </a:t>
            </a:r>
          </a:p>
          <a:p>
            <a:r>
              <a:rPr lang="en-US" dirty="0">
                <a:solidFill>
                  <a:srgbClr val="000000"/>
                </a:solidFill>
                <a:latin typeface="Tahoma"/>
                <a:ea typeface="Tahoma"/>
                <a:cs typeface="Tahoma"/>
              </a:rPr>
              <a:t>A number generator could be passed to the runtime kernel to generate non-standard series of WIDs and TIDs</a:t>
            </a:r>
            <a:endParaRPr lang="en-US" dirty="0"/>
          </a:p>
          <a:p>
            <a:r>
              <a:rPr lang="en-US" dirty="0">
                <a:solidFill>
                  <a:srgbClr val="000000"/>
                </a:solidFill>
                <a:latin typeface="Tahoma"/>
                <a:ea typeface="Tahoma"/>
                <a:cs typeface="Tahoma"/>
              </a:rPr>
              <a:t>E.g. Passing in two stateful lambdas that return only even and odd numbers as an argument to the kernel would cause the WIDs to be even and the TIDs to be odd.</a:t>
            </a:r>
          </a:p>
        </p:txBody>
      </p:sp>
      <p:pic>
        <p:nvPicPr>
          <p:cNvPr id="7" name="Picture 6">
            <a:extLst>
              <a:ext uri="{FF2B5EF4-FFF2-40B4-BE49-F238E27FC236}">
                <a16:creationId xmlns:a16="http://schemas.microsoft.com/office/drawing/2014/main" id="{C0C82BA2-5EEA-5146-B6D3-139927B92D79}"/>
              </a:ext>
            </a:extLst>
          </p:cNvPr>
          <p:cNvPicPr>
            <a:picLocks noChangeAspect="1"/>
          </p:cNvPicPr>
          <p:nvPr/>
        </p:nvPicPr>
        <p:blipFill>
          <a:blip r:embed="rId2"/>
          <a:stretch>
            <a:fillRect/>
          </a:stretch>
        </p:blipFill>
        <p:spPr>
          <a:xfrm>
            <a:off x="1054100" y="3733800"/>
            <a:ext cx="10083800" cy="2514600"/>
          </a:xfrm>
          <a:prstGeom prst="rect">
            <a:avLst/>
          </a:prstGeom>
        </p:spPr>
      </p:pic>
    </p:spTree>
    <p:extLst>
      <p:ext uri="{BB962C8B-B14F-4D97-AF65-F5344CB8AC3E}">
        <p14:creationId xmlns:p14="http://schemas.microsoft.com/office/powerpoint/2010/main" val="18709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a:lstStyle/>
          <a:p>
            <a:r>
              <a:rPr lang="en-US">
                <a:latin typeface="Tahoma"/>
                <a:ea typeface="Tahoma"/>
                <a:cs typeface="Tahoma"/>
              </a:rPr>
              <a:t>Vortex Library</a:t>
            </a:r>
            <a:endParaRPr lang="en-US"/>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15</a:t>
            </a:fld>
            <a:endParaRPr lang="en-US">
              <a:solidFill>
                <a:prstClr val="black"/>
              </a:solidFill>
            </a:endParaRPr>
          </a:p>
        </p:txBody>
      </p:sp>
      <p:sp>
        <p:nvSpPr>
          <p:cNvPr id="5" name="Content Placeholder 4">
            <a:extLst>
              <a:ext uri="{FF2B5EF4-FFF2-40B4-BE49-F238E27FC236}">
                <a16:creationId xmlns:a16="http://schemas.microsoft.com/office/drawing/2014/main" id="{3F9BD229-1E9A-8C4C-B48A-696018E0B704}"/>
              </a:ext>
            </a:extLst>
          </p:cNvPr>
          <p:cNvSpPr>
            <a:spLocks noGrp="1"/>
          </p:cNvSpPr>
          <p:nvPr>
            <p:ph sz="quarter" idx="1"/>
          </p:nvPr>
        </p:nvSpPr>
        <p:spPr/>
        <p:txBody>
          <a:bodyPr vert="horz" anchor="t">
            <a:normAutofit/>
          </a:bodyPr>
          <a:lstStyle/>
          <a:p>
            <a:r>
              <a:rPr lang="en-US" dirty="0">
                <a:solidFill>
                  <a:srgbClr val="000000"/>
                </a:solidFill>
                <a:latin typeface="Tahoma"/>
                <a:ea typeface="Tahoma"/>
                <a:cs typeface="Tahoma"/>
              </a:rPr>
              <a:t>Implements matrix operations</a:t>
            </a:r>
            <a:endParaRPr lang="en-US" dirty="0"/>
          </a:p>
          <a:p>
            <a:r>
              <a:rPr lang="en-US" dirty="0">
                <a:solidFill>
                  <a:srgbClr val="000000"/>
                </a:solidFill>
                <a:latin typeface="Tahoma"/>
                <a:ea typeface="Tahoma"/>
                <a:cs typeface="Tahoma"/>
              </a:rPr>
              <a:t>Illustrates how Vortex could easily be used to accelerate workloads</a:t>
            </a:r>
          </a:p>
          <a:p>
            <a:r>
              <a:rPr lang="en-US" dirty="0">
                <a:solidFill>
                  <a:srgbClr val="000000"/>
                </a:solidFill>
                <a:latin typeface="Tahoma"/>
                <a:ea typeface="Tahoma"/>
                <a:cs typeface="Tahoma"/>
              </a:rPr>
              <a:t>Optimizes the number of warps and threads per warp to spawn and whether to copy data to shared memory based on the configuration and the algorithm</a:t>
            </a:r>
          </a:p>
          <a:p>
            <a:r>
              <a:rPr lang="en-US" dirty="0">
                <a:solidFill>
                  <a:srgbClr val="000000"/>
                </a:solidFill>
                <a:latin typeface="Tahoma"/>
                <a:ea typeface="Tahoma"/>
                <a:cs typeface="Tahoma"/>
              </a:rPr>
              <a:t>Guarantees no shared memory bank conflicts</a:t>
            </a:r>
            <a:endParaRPr lang="en-US" dirty="0">
              <a:latin typeface="Tahoma"/>
              <a:ea typeface="Tahoma"/>
              <a:cs typeface="Tahoma"/>
            </a:endParaRPr>
          </a:p>
        </p:txBody>
      </p:sp>
    </p:spTree>
    <p:extLst>
      <p:ext uri="{BB962C8B-B14F-4D97-AF65-F5344CB8AC3E}">
        <p14:creationId xmlns:p14="http://schemas.microsoft.com/office/powerpoint/2010/main" val="592923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a:lstStyle/>
          <a:p>
            <a:r>
              <a:rPr lang="en-US">
                <a:latin typeface="Tahoma"/>
                <a:ea typeface="Tahoma"/>
                <a:cs typeface="Tahoma"/>
              </a:rPr>
              <a:t>Microarchitecture Implementation</a:t>
            </a:r>
            <a:endParaRPr lang="en-US"/>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16</a:t>
            </a:fld>
            <a:endParaRPr lang="en-US">
              <a:solidFill>
                <a:prstClr val="black"/>
              </a:solidFill>
            </a:endParaRPr>
          </a:p>
        </p:txBody>
      </p:sp>
      <p:pic>
        <p:nvPicPr>
          <p:cNvPr id="6" name="Picture 6" descr="A screenshot of a cell phone&#10;&#10;Description generated with very high confidence">
            <a:extLst>
              <a:ext uri="{FF2B5EF4-FFF2-40B4-BE49-F238E27FC236}">
                <a16:creationId xmlns:a16="http://schemas.microsoft.com/office/drawing/2014/main" id="{CE2AC666-1639-4418-83CB-6AC100A4C399}"/>
              </a:ext>
            </a:extLst>
          </p:cNvPr>
          <p:cNvPicPr>
            <a:picLocks noGrp="1" noChangeAspect="1"/>
          </p:cNvPicPr>
          <p:nvPr>
            <p:ph sz="quarter" idx="1"/>
          </p:nvPr>
        </p:nvPicPr>
        <p:blipFill>
          <a:blip r:embed="rId2"/>
          <a:stretch>
            <a:fillRect/>
          </a:stretch>
        </p:blipFill>
        <p:spPr>
          <a:xfrm>
            <a:off x="846578" y="1498983"/>
            <a:ext cx="10590652" cy="4185032"/>
          </a:xfrm>
          <a:prstGeom prst="rect">
            <a:avLst/>
          </a:prstGeom>
        </p:spPr>
      </p:pic>
    </p:spTree>
    <p:extLst>
      <p:ext uri="{BB962C8B-B14F-4D97-AF65-F5344CB8AC3E}">
        <p14:creationId xmlns:p14="http://schemas.microsoft.com/office/powerpoint/2010/main" val="724057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a:lstStyle/>
          <a:p>
            <a:r>
              <a:rPr lang="en-US" dirty="0">
                <a:latin typeface="Tahoma"/>
                <a:ea typeface="Tahoma"/>
                <a:cs typeface="Tahoma"/>
              </a:rPr>
              <a:t>Microarchitecture Implementation (Cont.)</a:t>
            </a:r>
            <a:endParaRPr lang="en-US" dirty="0"/>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17</a:t>
            </a:fld>
            <a:endParaRPr lang="en-US">
              <a:solidFill>
                <a:prstClr val="black"/>
              </a:solidFill>
            </a:endParaRPr>
          </a:p>
        </p:txBody>
      </p:sp>
      <p:sp>
        <p:nvSpPr>
          <p:cNvPr id="5" name="Content Placeholder 4">
            <a:extLst>
              <a:ext uri="{FF2B5EF4-FFF2-40B4-BE49-F238E27FC236}">
                <a16:creationId xmlns:a16="http://schemas.microsoft.com/office/drawing/2014/main" id="{3F9BD229-1E9A-8C4C-B48A-696018E0B704}"/>
              </a:ext>
            </a:extLst>
          </p:cNvPr>
          <p:cNvSpPr>
            <a:spLocks noGrp="1"/>
          </p:cNvSpPr>
          <p:nvPr>
            <p:ph sz="quarter" idx="1"/>
          </p:nvPr>
        </p:nvSpPr>
        <p:spPr/>
        <p:txBody>
          <a:bodyPr vert="horz" anchor="t">
            <a:normAutofit/>
          </a:bodyPr>
          <a:lstStyle/>
          <a:p>
            <a:r>
              <a:rPr lang="en-US" dirty="0">
                <a:solidFill>
                  <a:srgbClr val="000000"/>
                </a:solidFill>
                <a:latin typeface="Tahoma"/>
                <a:ea typeface="Tahoma"/>
                <a:cs typeface="Tahoma"/>
              </a:rPr>
              <a:t>Warp Scheduler</a:t>
            </a:r>
          </a:p>
          <a:p>
            <a:pPr lvl="1"/>
            <a:r>
              <a:rPr lang="en-US" dirty="0">
                <a:solidFill>
                  <a:srgbClr val="000000"/>
                </a:solidFill>
                <a:latin typeface="Tahoma"/>
                <a:ea typeface="Tahoma"/>
                <a:cs typeface="Tahoma"/>
              </a:rPr>
              <a:t>Chooses the next warp to fetch an instruction</a:t>
            </a:r>
          </a:p>
          <a:p>
            <a:pPr lvl="1"/>
            <a:r>
              <a:rPr lang="en-US" dirty="0">
                <a:solidFill>
                  <a:srgbClr val="000000"/>
                </a:solidFill>
                <a:latin typeface="Tahoma"/>
                <a:ea typeface="Tahoma"/>
                <a:cs typeface="Tahoma"/>
              </a:rPr>
              <a:t>Fine-grain scheduler</a:t>
            </a:r>
          </a:p>
          <a:p>
            <a:pPr lvl="1"/>
            <a:r>
              <a:rPr lang="en-US" dirty="0">
                <a:solidFill>
                  <a:srgbClr val="000000"/>
                </a:solidFill>
                <a:latin typeface="Tahoma"/>
                <a:ea typeface="Tahoma"/>
                <a:cs typeface="Tahoma"/>
              </a:rPr>
              <a:t>Contains the PC, thread mask, and IPDOM stack for each warp</a:t>
            </a:r>
            <a:endParaRPr lang="en-US" dirty="0">
              <a:solidFill>
                <a:srgbClr val="000000"/>
              </a:solidFill>
            </a:endParaRPr>
          </a:p>
          <a:p>
            <a:pPr lvl="1"/>
            <a:r>
              <a:rPr lang="en-US" dirty="0">
                <a:solidFill>
                  <a:srgbClr val="000000"/>
                </a:solidFill>
                <a:latin typeface="Tahoma"/>
                <a:ea typeface="Tahoma"/>
                <a:cs typeface="Tahoma"/>
              </a:rPr>
              <a:t>Handles </a:t>
            </a:r>
            <a:r>
              <a:rPr lang="en-US" dirty="0" err="1">
                <a:solidFill>
                  <a:srgbClr val="000000"/>
                </a:solidFill>
                <a:latin typeface="Tahoma"/>
                <a:ea typeface="Tahoma"/>
                <a:cs typeface="Tahoma"/>
              </a:rPr>
              <a:t>wspawn</a:t>
            </a:r>
            <a:r>
              <a:rPr lang="en-US" dirty="0">
                <a:solidFill>
                  <a:srgbClr val="000000"/>
                </a:solidFill>
                <a:latin typeface="Tahoma"/>
                <a:ea typeface="Tahoma"/>
                <a:cs typeface="Tahoma"/>
              </a:rPr>
              <a:t>, </a:t>
            </a:r>
            <a:r>
              <a:rPr lang="en-US" dirty="0" err="1">
                <a:solidFill>
                  <a:srgbClr val="000000"/>
                </a:solidFill>
                <a:latin typeface="Tahoma"/>
                <a:ea typeface="Tahoma"/>
                <a:cs typeface="Tahoma"/>
              </a:rPr>
              <a:t>whalt</a:t>
            </a:r>
            <a:r>
              <a:rPr lang="en-US" dirty="0">
                <a:solidFill>
                  <a:srgbClr val="000000"/>
                </a:solidFill>
                <a:latin typeface="Tahoma"/>
                <a:ea typeface="Tahoma"/>
                <a:cs typeface="Tahoma"/>
              </a:rPr>
              <a:t>, clone, and split instructions</a:t>
            </a:r>
            <a:endParaRPr lang="en-US" dirty="0">
              <a:solidFill>
                <a:srgbClr val="000000"/>
              </a:solidFill>
            </a:endParaRPr>
          </a:p>
          <a:p>
            <a:r>
              <a:rPr lang="en-US" dirty="0">
                <a:solidFill>
                  <a:srgbClr val="000000"/>
                </a:solidFill>
                <a:latin typeface="Tahoma"/>
                <a:ea typeface="Tahoma"/>
                <a:cs typeface="Tahoma"/>
              </a:rPr>
              <a:t>Warp context</a:t>
            </a:r>
          </a:p>
          <a:p>
            <a:pPr lvl="1"/>
            <a:r>
              <a:rPr lang="en-US" dirty="0">
                <a:solidFill>
                  <a:srgbClr val="000000"/>
                </a:solidFill>
                <a:latin typeface="Tahoma"/>
                <a:ea typeface="Tahoma"/>
                <a:cs typeface="Tahoma"/>
              </a:rPr>
              <a:t>Contains the general-purpose registers for each thread in the warp</a:t>
            </a:r>
          </a:p>
          <a:p>
            <a:pPr lvl="1"/>
            <a:r>
              <a:rPr lang="en-US" dirty="0">
                <a:solidFill>
                  <a:srgbClr val="000000"/>
                </a:solidFill>
                <a:latin typeface="Tahoma"/>
                <a:ea typeface="Tahoma"/>
                <a:cs typeface="Tahoma"/>
              </a:rPr>
              <a:t>Each hardware warp is assigned a warp context</a:t>
            </a:r>
          </a:p>
          <a:p>
            <a:pPr lvl="1"/>
            <a:r>
              <a:rPr lang="en-US" dirty="0">
                <a:solidFill>
                  <a:srgbClr val="000000"/>
                </a:solidFill>
                <a:latin typeface="Tahoma"/>
                <a:ea typeface="Tahoma"/>
                <a:cs typeface="Tahoma"/>
              </a:rPr>
              <a:t>Handles clone and </a:t>
            </a:r>
            <a:r>
              <a:rPr lang="en-US" dirty="0" err="1">
                <a:solidFill>
                  <a:srgbClr val="000000"/>
                </a:solidFill>
                <a:latin typeface="Tahoma"/>
                <a:ea typeface="Tahoma"/>
                <a:cs typeface="Tahoma"/>
              </a:rPr>
              <a:t>wspawn</a:t>
            </a:r>
            <a:r>
              <a:rPr lang="en-US" dirty="0">
                <a:solidFill>
                  <a:srgbClr val="000000"/>
                </a:solidFill>
                <a:latin typeface="Tahoma"/>
                <a:ea typeface="Tahoma"/>
                <a:cs typeface="Tahoma"/>
              </a:rPr>
              <a:t> instructions</a:t>
            </a:r>
            <a:endParaRPr lang="en-US" dirty="0">
              <a:solidFill>
                <a:srgbClr val="000000"/>
              </a:solidFill>
            </a:endParaRPr>
          </a:p>
        </p:txBody>
      </p:sp>
    </p:spTree>
    <p:extLst>
      <p:ext uri="{BB962C8B-B14F-4D97-AF65-F5344CB8AC3E}">
        <p14:creationId xmlns:p14="http://schemas.microsoft.com/office/powerpoint/2010/main" val="3753868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a:lstStyle/>
          <a:p>
            <a:r>
              <a:rPr lang="en-US">
                <a:latin typeface="Tahoma"/>
                <a:ea typeface="Tahoma"/>
                <a:cs typeface="Tahoma"/>
              </a:rPr>
              <a:t>Memory</a:t>
            </a:r>
            <a:endParaRPr lang="en-US"/>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18</a:t>
            </a:fld>
            <a:endParaRPr lang="en-US">
              <a:solidFill>
                <a:prstClr val="black"/>
              </a:solidFill>
            </a:endParaRPr>
          </a:p>
        </p:txBody>
      </p:sp>
      <p:sp>
        <p:nvSpPr>
          <p:cNvPr id="5" name="Content Placeholder 4">
            <a:extLst>
              <a:ext uri="{FF2B5EF4-FFF2-40B4-BE49-F238E27FC236}">
                <a16:creationId xmlns:a16="http://schemas.microsoft.com/office/drawing/2014/main" id="{3F9BD229-1E9A-8C4C-B48A-696018E0B704}"/>
              </a:ext>
            </a:extLst>
          </p:cNvPr>
          <p:cNvSpPr>
            <a:spLocks noGrp="1"/>
          </p:cNvSpPr>
          <p:nvPr>
            <p:ph sz="quarter" idx="1"/>
          </p:nvPr>
        </p:nvSpPr>
        <p:spPr/>
        <p:txBody>
          <a:bodyPr vert="horz" anchor="t">
            <a:normAutofit/>
          </a:bodyPr>
          <a:lstStyle/>
          <a:p>
            <a:r>
              <a:rPr lang="en-US" dirty="0">
                <a:latin typeface="Tahoma"/>
                <a:ea typeface="Tahoma"/>
                <a:cs typeface="Tahoma"/>
              </a:rPr>
              <a:t>Cache</a:t>
            </a:r>
          </a:p>
          <a:p>
            <a:pPr lvl="1"/>
            <a:r>
              <a:rPr lang="en-US" dirty="0">
                <a:solidFill>
                  <a:srgbClr val="000000"/>
                </a:solidFill>
                <a:latin typeface="Tahoma"/>
                <a:ea typeface="Tahoma"/>
                <a:cs typeface="Tahoma"/>
              </a:rPr>
              <a:t>Configurable by size, number of ways, and line sizes</a:t>
            </a:r>
          </a:p>
          <a:p>
            <a:pPr lvl="1"/>
            <a:r>
              <a:rPr lang="en-US" dirty="0">
                <a:solidFill>
                  <a:srgbClr val="000000"/>
                </a:solidFill>
                <a:latin typeface="Tahoma"/>
                <a:ea typeface="Tahoma"/>
                <a:cs typeface="Tahoma"/>
              </a:rPr>
              <a:t>Only one thread can access the cache module per cycle</a:t>
            </a:r>
            <a:endParaRPr lang="en-US" dirty="0"/>
          </a:p>
          <a:p>
            <a:pPr lvl="2"/>
            <a:r>
              <a:rPr lang="en-US" dirty="0">
                <a:solidFill>
                  <a:srgbClr val="000000"/>
                </a:solidFill>
                <a:latin typeface="Tahoma"/>
                <a:ea typeface="Tahoma"/>
                <a:cs typeface="Tahoma"/>
              </a:rPr>
              <a:t>In a 32 threads per warp configuration, a memory instruction would take 32 cycles in MEM stage</a:t>
            </a:r>
          </a:p>
          <a:p>
            <a:pPr lvl="1"/>
            <a:r>
              <a:rPr lang="en-US" dirty="0">
                <a:solidFill>
                  <a:srgbClr val="000000"/>
                </a:solidFill>
                <a:latin typeface="Tahoma"/>
                <a:ea typeface="Tahoma"/>
                <a:cs typeface="Tahoma"/>
              </a:rPr>
              <a:t>Future implementations will increase the number of cache ports</a:t>
            </a:r>
            <a:endParaRPr lang="en-US" dirty="0">
              <a:solidFill>
                <a:srgbClr val="000000"/>
              </a:solidFill>
            </a:endParaRPr>
          </a:p>
          <a:p>
            <a:r>
              <a:rPr lang="en-US" dirty="0">
                <a:solidFill>
                  <a:srgbClr val="000000"/>
                </a:solidFill>
                <a:latin typeface="Tahoma"/>
                <a:ea typeface="Tahoma"/>
                <a:cs typeface="Tahoma"/>
              </a:rPr>
              <a:t>Shared Memory</a:t>
            </a:r>
          </a:p>
          <a:p>
            <a:pPr lvl="1"/>
            <a:r>
              <a:rPr lang="en-US" dirty="0">
                <a:solidFill>
                  <a:srgbClr val="000000"/>
                </a:solidFill>
                <a:latin typeface="Tahoma"/>
                <a:ea typeface="Tahoma"/>
                <a:cs typeface="Tahoma"/>
              </a:rPr>
              <a:t>Banked by the number of threads in a configuration</a:t>
            </a:r>
          </a:p>
          <a:p>
            <a:pPr lvl="1"/>
            <a:r>
              <a:rPr lang="en-US" dirty="0">
                <a:solidFill>
                  <a:srgbClr val="000000"/>
                </a:solidFill>
                <a:latin typeface="Tahoma"/>
                <a:ea typeface="Tahoma"/>
                <a:cs typeface="Tahoma"/>
              </a:rPr>
              <a:t>Mapped to a physical address space and managed by the kernel</a:t>
            </a:r>
            <a:endParaRPr lang="en-US" dirty="0">
              <a:solidFill>
                <a:srgbClr val="000000"/>
              </a:solidFill>
            </a:endParaRPr>
          </a:p>
          <a:p>
            <a:pPr lvl="1"/>
            <a:r>
              <a:rPr lang="en-US" dirty="0">
                <a:solidFill>
                  <a:srgbClr val="000000"/>
                </a:solidFill>
                <a:latin typeface="Tahoma"/>
                <a:ea typeface="Tahoma"/>
                <a:cs typeface="Tahoma"/>
              </a:rPr>
              <a:t>In a 32 threads per warp configuration, a memory instruction could take only 1 cycle if there are no bank conflicts</a:t>
            </a:r>
            <a:endParaRPr lang="en-US" dirty="0">
              <a:solidFill>
                <a:srgbClr val="000000"/>
              </a:solidFill>
            </a:endParaRPr>
          </a:p>
        </p:txBody>
      </p:sp>
    </p:spTree>
    <p:extLst>
      <p:ext uri="{BB962C8B-B14F-4D97-AF65-F5344CB8AC3E}">
        <p14:creationId xmlns:p14="http://schemas.microsoft.com/office/powerpoint/2010/main" val="412849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a:lstStyle/>
          <a:p>
            <a:r>
              <a:rPr lang="en-US">
                <a:latin typeface="Tahoma"/>
                <a:ea typeface="Tahoma"/>
                <a:cs typeface="Tahoma"/>
              </a:rPr>
              <a:t>System Evaluation Methodology</a:t>
            </a:r>
            <a:endParaRPr lang="en-US"/>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19</a:t>
            </a:fld>
            <a:endParaRPr lang="en-US">
              <a:solidFill>
                <a:prstClr val="black"/>
              </a:solidFill>
            </a:endParaRPr>
          </a:p>
        </p:txBody>
      </p:sp>
      <p:sp>
        <p:nvSpPr>
          <p:cNvPr id="5" name="Content Placeholder 4">
            <a:extLst>
              <a:ext uri="{FF2B5EF4-FFF2-40B4-BE49-F238E27FC236}">
                <a16:creationId xmlns:a16="http://schemas.microsoft.com/office/drawing/2014/main" id="{3F9BD229-1E9A-8C4C-B48A-696018E0B704}"/>
              </a:ext>
            </a:extLst>
          </p:cNvPr>
          <p:cNvSpPr>
            <a:spLocks noGrp="1"/>
          </p:cNvSpPr>
          <p:nvPr>
            <p:ph sz="quarter" idx="1"/>
          </p:nvPr>
        </p:nvSpPr>
        <p:spPr/>
        <p:txBody>
          <a:bodyPr vert="horz" anchor="t">
            <a:normAutofit/>
          </a:bodyPr>
          <a:lstStyle/>
          <a:p>
            <a:r>
              <a:rPr lang="en-US">
                <a:solidFill>
                  <a:srgbClr val="000000"/>
                </a:solidFill>
                <a:latin typeface="Tahoma"/>
                <a:ea typeface="Tahoma"/>
                <a:cs typeface="Tahoma"/>
              </a:rPr>
              <a:t>Benchmark:</a:t>
            </a:r>
            <a:endParaRPr lang="en-US">
              <a:solidFill>
                <a:srgbClr val="000000"/>
              </a:solidFill>
            </a:endParaRPr>
          </a:p>
          <a:p>
            <a:pPr lvl="1"/>
            <a:r>
              <a:rPr lang="en-US">
                <a:solidFill>
                  <a:srgbClr val="000000"/>
                </a:solidFill>
                <a:latin typeface="Tahoma"/>
                <a:ea typeface="Tahoma"/>
                <a:cs typeface="Tahoma"/>
              </a:rPr>
              <a:t>A 32x32 matrix-matrix multiplication</a:t>
            </a:r>
            <a:endParaRPr lang="en-US">
              <a:solidFill>
                <a:srgbClr val="000000"/>
              </a:solidFill>
            </a:endParaRPr>
          </a:p>
          <a:p>
            <a:r>
              <a:rPr lang="en-US">
                <a:solidFill>
                  <a:srgbClr val="000000"/>
                </a:solidFill>
                <a:latin typeface="Tahoma"/>
                <a:ea typeface="Tahoma"/>
                <a:cs typeface="Tahoma"/>
              </a:rPr>
              <a:t>Configurations:</a:t>
            </a:r>
          </a:p>
          <a:p>
            <a:pPr lvl="1"/>
            <a:r>
              <a:rPr lang="en-US">
                <a:solidFill>
                  <a:srgbClr val="000000"/>
                </a:solidFill>
                <a:latin typeface="Tahoma"/>
                <a:ea typeface="Tahoma"/>
                <a:cs typeface="Tahoma"/>
              </a:rPr>
              <a:t>{1,2,4,8,16,32} hardware warps and threads per warp</a:t>
            </a:r>
          </a:p>
          <a:p>
            <a:pPr lvl="1"/>
            <a:r>
              <a:rPr lang="en-US">
                <a:solidFill>
                  <a:srgbClr val="000000"/>
                </a:solidFill>
                <a:latin typeface="Tahoma"/>
                <a:ea typeface="Tahoma"/>
                <a:cs typeface="Tahoma"/>
              </a:rPr>
              <a:t>Number of execution units kept equal to the number of threads in a configuration</a:t>
            </a:r>
            <a:endParaRPr lang="en-US">
              <a:solidFill>
                <a:srgbClr val="000000"/>
              </a:solidFill>
            </a:endParaRPr>
          </a:p>
          <a:p>
            <a:pPr lvl="1"/>
            <a:r>
              <a:rPr lang="en-US">
                <a:solidFill>
                  <a:srgbClr val="000000"/>
                </a:solidFill>
                <a:latin typeface="Tahoma"/>
                <a:ea typeface="Tahoma"/>
                <a:cs typeface="Tahoma"/>
              </a:rPr>
              <a:t>Number of shared memory banks equal to the number of threads in a configuration</a:t>
            </a:r>
          </a:p>
          <a:p>
            <a:pPr>
              <a:buFont typeface="Tahoma" pitchFamily="18" charset="2"/>
              <a:buChar char="|"/>
            </a:pPr>
            <a:r>
              <a:rPr lang="en-US">
                <a:solidFill>
                  <a:srgbClr val="000000"/>
                </a:solidFill>
                <a:latin typeface="Tahoma"/>
                <a:ea typeface="Tahoma"/>
                <a:cs typeface="Tahoma"/>
              </a:rPr>
              <a:t>Platform</a:t>
            </a:r>
          </a:p>
          <a:p>
            <a:pPr lvl="1"/>
            <a:r>
              <a:rPr lang="en-US" err="1">
                <a:solidFill>
                  <a:schemeClr val="tx1"/>
                </a:solidFill>
                <a:latin typeface="Tahoma"/>
                <a:ea typeface="Tahoma"/>
                <a:cs typeface="Tahoma"/>
              </a:rPr>
              <a:t>Arria</a:t>
            </a:r>
            <a:r>
              <a:rPr lang="en-US">
                <a:solidFill>
                  <a:schemeClr val="tx1"/>
                </a:solidFill>
                <a:latin typeface="Tahoma"/>
                <a:ea typeface="Tahoma"/>
                <a:cs typeface="Tahoma"/>
              </a:rPr>
              <a:t>© 10 FPGA using Quartus 18.0</a:t>
            </a:r>
          </a:p>
        </p:txBody>
      </p:sp>
    </p:spTree>
    <p:extLst>
      <p:ext uri="{BB962C8B-B14F-4D97-AF65-F5344CB8AC3E}">
        <p14:creationId xmlns:p14="http://schemas.microsoft.com/office/powerpoint/2010/main" val="2092123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a:lstStyle/>
          <a:p>
            <a:r>
              <a:rPr lang="en-US">
                <a:latin typeface="Tahoma"/>
                <a:ea typeface="Tahoma"/>
                <a:cs typeface="Tahoma"/>
              </a:rPr>
              <a:t>Motivation</a:t>
            </a:r>
            <a:endParaRPr lang="en-US"/>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2</a:t>
            </a:fld>
            <a:endParaRPr lang="en-US">
              <a:solidFill>
                <a:prstClr val="black"/>
              </a:solidFill>
            </a:endParaRPr>
          </a:p>
        </p:txBody>
      </p:sp>
      <p:sp>
        <p:nvSpPr>
          <p:cNvPr id="5" name="Content Placeholder 4">
            <a:extLst>
              <a:ext uri="{FF2B5EF4-FFF2-40B4-BE49-F238E27FC236}">
                <a16:creationId xmlns:a16="http://schemas.microsoft.com/office/drawing/2014/main" id="{3F9BD229-1E9A-8C4C-B48A-696018E0B704}"/>
              </a:ext>
            </a:extLst>
          </p:cNvPr>
          <p:cNvSpPr>
            <a:spLocks noGrp="1"/>
          </p:cNvSpPr>
          <p:nvPr>
            <p:ph sz="quarter" idx="1"/>
          </p:nvPr>
        </p:nvSpPr>
        <p:spPr/>
        <p:txBody>
          <a:bodyPr vert="horz" anchor="t">
            <a:normAutofit/>
          </a:bodyPr>
          <a:lstStyle/>
          <a:p>
            <a:r>
              <a:rPr lang="en-US" sz="2800" dirty="0">
                <a:latin typeface="Tahoma"/>
                <a:ea typeface="Tahoma"/>
                <a:cs typeface="Tahoma"/>
              </a:rPr>
              <a:t>General-Purpose GPUs (GPGPUs) are widely used in parallel applications such as AI and Machine Learning</a:t>
            </a:r>
          </a:p>
          <a:p>
            <a:r>
              <a:rPr lang="en-US" sz="2800" dirty="0">
                <a:latin typeface="Tahoma"/>
                <a:ea typeface="Tahoma"/>
                <a:cs typeface="Tahoma"/>
              </a:rPr>
              <a:t>Execution model is flexible and provides substantial speedups</a:t>
            </a:r>
          </a:p>
          <a:p>
            <a:r>
              <a:rPr lang="en-US" sz="2800" dirty="0">
                <a:latin typeface="Tahoma"/>
                <a:ea typeface="Tahoma"/>
                <a:cs typeface="Tahoma"/>
              </a:rPr>
              <a:t>GPGPUs could be achieved with a low hardware cost </a:t>
            </a:r>
          </a:p>
          <a:p>
            <a:r>
              <a:rPr lang="en-US" sz="2800" dirty="0">
                <a:solidFill>
                  <a:srgbClr val="000000"/>
                </a:solidFill>
                <a:latin typeface="Tahoma"/>
                <a:ea typeface="Tahoma"/>
                <a:cs typeface="Tahoma"/>
              </a:rPr>
              <a:t>Not enough research has explored GPGPUs with RISC-V</a:t>
            </a:r>
          </a:p>
          <a:p>
            <a:r>
              <a:rPr lang="en-US" sz="2800" dirty="0">
                <a:solidFill>
                  <a:srgbClr val="000000"/>
                </a:solidFill>
                <a:latin typeface="Tahoma"/>
                <a:ea typeface="Tahoma"/>
                <a:cs typeface="Tahoma"/>
              </a:rPr>
              <a:t>Wanted to contribute to the community by providing an open-source, lightweight, and configurable GPGPU system</a:t>
            </a:r>
            <a:endParaRPr lang="en-US" sz="2800" dirty="0">
              <a:solidFill>
                <a:srgbClr val="000000"/>
              </a:solidFill>
            </a:endParaRPr>
          </a:p>
        </p:txBody>
      </p:sp>
    </p:spTree>
    <p:extLst>
      <p:ext uri="{BB962C8B-B14F-4D97-AF65-F5344CB8AC3E}">
        <p14:creationId xmlns:p14="http://schemas.microsoft.com/office/powerpoint/2010/main" val="3130647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a:lstStyle/>
          <a:p>
            <a:r>
              <a:rPr lang="en-US">
                <a:latin typeface="Tahoma"/>
                <a:ea typeface="Tahoma"/>
                <a:cs typeface="Tahoma"/>
              </a:rPr>
              <a:t>Hardware Resource Utilization</a:t>
            </a:r>
            <a:endParaRPr lang="en-US"/>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20</a:t>
            </a:fld>
            <a:endParaRPr lang="en-US">
              <a:solidFill>
                <a:prstClr val="black"/>
              </a:solidFill>
            </a:endParaRPr>
          </a:p>
        </p:txBody>
      </p:sp>
      <p:sp>
        <p:nvSpPr>
          <p:cNvPr id="5" name="Content Placeholder 4">
            <a:extLst>
              <a:ext uri="{FF2B5EF4-FFF2-40B4-BE49-F238E27FC236}">
                <a16:creationId xmlns:a16="http://schemas.microsoft.com/office/drawing/2014/main" id="{D61E69E1-2297-4C61-8E9C-A0207EC3234C}"/>
              </a:ext>
            </a:extLst>
          </p:cNvPr>
          <p:cNvSpPr txBox="1">
            <a:spLocks/>
          </p:cNvSpPr>
          <p:nvPr/>
        </p:nvSpPr>
        <p:spPr>
          <a:xfrm>
            <a:off x="247650" y="1157288"/>
            <a:ext cx="5695950" cy="5176838"/>
          </a:xfrm>
          <a:prstGeom prst="rect">
            <a:avLst/>
          </a:prstGeom>
        </p:spPr>
        <p:txBody>
          <a:bodyPr vert="horz" anchor="t">
            <a:normAutofit/>
          </a:bodyPr>
          <a:lstStyle>
            <a:lvl1pPr marL="274320" indent="-274320" algn="l" rtl="0" eaLnBrk="1" latinLnBrk="0" hangingPunct="1">
              <a:spcBef>
                <a:spcPts val="600"/>
              </a:spcBef>
              <a:buClr>
                <a:schemeClr val="accent2"/>
              </a:buClr>
              <a:buSzPct val="100000"/>
              <a:buFont typeface="Tahoma" pitchFamily="34" charset="0"/>
              <a:buChar char="|"/>
              <a:defRPr kumimoji="0" sz="2400" kern="1200">
                <a:solidFill>
                  <a:schemeClr val="tx1"/>
                </a:solidFill>
                <a:latin typeface="Tahoma" pitchFamily="34" charset="0"/>
                <a:ea typeface="Tahoma" pitchFamily="34" charset="0"/>
                <a:cs typeface="Tahoma" pitchFamily="34" charset="0"/>
              </a:defRPr>
            </a:lvl1pPr>
            <a:lvl2pPr marL="548640" indent="-274320" algn="l" rtl="0" eaLnBrk="1" latinLnBrk="0" hangingPunct="1">
              <a:spcBef>
                <a:spcPts val="500"/>
              </a:spcBef>
              <a:buClr>
                <a:schemeClr val="accent4"/>
              </a:buClr>
              <a:buSzPct val="76000"/>
              <a:buFont typeface="Wingdings 3" pitchFamily="18" charset="2"/>
              <a:buChar char=""/>
              <a:defRPr kumimoji="0" sz="2000" kern="1200">
                <a:solidFill>
                  <a:schemeClr val="tx2">
                    <a:lumMod val="50000"/>
                  </a:schemeClr>
                </a:solidFill>
                <a:latin typeface="Tahoma" pitchFamily="34" charset="0"/>
                <a:ea typeface="Tahoma" pitchFamily="34" charset="0"/>
                <a:cs typeface="Tahoma" pitchFamily="34" charset="0"/>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Tahoma" pitchFamily="34" charset="0"/>
                <a:ea typeface="Tahoma" pitchFamily="34" charset="0"/>
                <a:cs typeface="Tahoma" pitchFamily="34" charset="0"/>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Tahoma" pitchFamily="34" charset="0"/>
                <a:ea typeface="Tahoma" pitchFamily="34" charset="0"/>
                <a:cs typeface="Tahoma" pitchFamily="34" charset="0"/>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Tahoma" pitchFamily="34" charset="0"/>
                <a:ea typeface="Tahoma" pitchFamily="34" charset="0"/>
                <a:cs typeface="Tahoma" pitchFamily="34" charset="0"/>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dirty="0">
                <a:latin typeface="Tahoma"/>
                <a:ea typeface="Tahoma"/>
                <a:cs typeface="Tahoma"/>
              </a:rPr>
              <a:t>Increasing number of warps yields same register increase as number of threads</a:t>
            </a:r>
            <a:endParaRPr lang="en-US" dirty="0"/>
          </a:p>
          <a:p>
            <a:r>
              <a:rPr lang="en-US" dirty="0">
                <a:solidFill>
                  <a:srgbClr val="000000"/>
                </a:solidFill>
                <a:latin typeface="Tahoma"/>
                <a:ea typeface="Tahoma"/>
                <a:cs typeface="Tahoma"/>
              </a:rPr>
              <a:t>Increasing threads per warp increases ALM and ALUT utilization more than increasing the number of warps</a:t>
            </a:r>
          </a:p>
          <a:p>
            <a:pPr lvl="1"/>
            <a:r>
              <a:rPr lang="en-US" dirty="0">
                <a:solidFill>
                  <a:srgbClr val="000000"/>
                </a:solidFill>
                <a:latin typeface="Tahoma"/>
                <a:ea typeface="Tahoma"/>
                <a:cs typeface="Tahoma"/>
              </a:rPr>
              <a:t>This is because each thread has a private execution unit</a:t>
            </a:r>
          </a:p>
          <a:p>
            <a:pPr lvl="1"/>
            <a:endParaRPr lang="en-US">
              <a:solidFill>
                <a:srgbClr val="000000"/>
              </a:solidFill>
              <a:latin typeface="Tahoma"/>
              <a:ea typeface="Tahoma"/>
              <a:cs typeface="Tahoma"/>
            </a:endParaRPr>
          </a:p>
        </p:txBody>
      </p:sp>
      <p:pic>
        <p:nvPicPr>
          <p:cNvPr id="10" name="Picture 10" descr="A screenshot of a cell phone&#10;&#10;Description generated with very high confidence">
            <a:extLst>
              <a:ext uri="{FF2B5EF4-FFF2-40B4-BE49-F238E27FC236}">
                <a16:creationId xmlns:a16="http://schemas.microsoft.com/office/drawing/2014/main" id="{3A142B4F-51A6-4C46-860F-CE91D0B219E7}"/>
              </a:ext>
            </a:extLst>
          </p:cNvPr>
          <p:cNvPicPr>
            <a:picLocks noChangeAspect="1"/>
          </p:cNvPicPr>
          <p:nvPr/>
        </p:nvPicPr>
        <p:blipFill>
          <a:blip r:embed="rId2"/>
          <a:stretch>
            <a:fillRect/>
          </a:stretch>
        </p:blipFill>
        <p:spPr>
          <a:xfrm>
            <a:off x="5953125" y="1092278"/>
            <a:ext cx="5962650" cy="5306855"/>
          </a:xfrm>
          <a:prstGeom prst="rect">
            <a:avLst/>
          </a:prstGeom>
        </p:spPr>
      </p:pic>
    </p:spTree>
    <p:extLst>
      <p:ext uri="{BB962C8B-B14F-4D97-AF65-F5344CB8AC3E}">
        <p14:creationId xmlns:p14="http://schemas.microsoft.com/office/powerpoint/2010/main" val="120047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a:lstStyle/>
          <a:p>
            <a:r>
              <a:rPr lang="en-US">
                <a:latin typeface="Tahoma"/>
                <a:ea typeface="Tahoma"/>
                <a:cs typeface="Tahoma"/>
              </a:rPr>
              <a:t>Performance Evaluation</a:t>
            </a:r>
            <a:endParaRPr lang="en-US"/>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21</a:t>
            </a:fld>
            <a:endParaRPr lang="en-US">
              <a:solidFill>
                <a:prstClr val="black"/>
              </a:solidFill>
            </a:endParaRPr>
          </a:p>
        </p:txBody>
      </p:sp>
      <p:pic>
        <p:nvPicPr>
          <p:cNvPr id="8" name="Picture 8" descr="A screenshot of a cell phone&#10;&#10;Description generated with very high confidence">
            <a:extLst>
              <a:ext uri="{FF2B5EF4-FFF2-40B4-BE49-F238E27FC236}">
                <a16:creationId xmlns:a16="http://schemas.microsoft.com/office/drawing/2014/main" id="{8B0AF613-7C33-4B3B-8E35-731C0D54DFAA}"/>
              </a:ext>
            </a:extLst>
          </p:cNvPr>
          <p:cNvPicPr>
            <a:picLocks noGrp="1" noChangeAspect="1"/>
          </p:cNvPicPr>
          <p:nvPr>
            <p:ph sz="quarter" idx="1"/>
          </p:nvPr>
        </p:nvPicPr>
        <p:blipFill>
          <a:blip r:embed="rId2"/>
          <a:stretch>
            <a:fillRect/>
          </a:stretch>
        </p:blipFill>
        <p:spPr>
          <a:xfrm>
            <a:off x="307071" y="1250170"/>
            <a:ext cx="11582400" cy="2631947"/>
          </a:xfrm>
          <a:prstGeom prst="rect">
            <a:avLst/>
          </a:prstGeom>
        </p:spPr>
      </p:pic>
      <p:sp>
        <p:nvSpPr>
          <p:cNvPr id="5" name="Content Placeholder 4">
            <a:extLst>
              <a:ext uri="{FF2B5EF4-FFF2-40B4-BE49-F238E27FC236}">
                <a16:creationId xmlns:a16="http://schemas.microsoft.com/office/drawing/2014/main" id="{BB005312-339C-445B-9DCD-399CA078BECE}"/>
              </a:ext>
            </a:extLst>
          </p:cNvPr>
          <p:cNvSpPr txBox="1">
            <a:spLocks/>
          </p:cNvSpPr>
          <p:nvPr/>
        </p:nvSpPr>
        <p:spPr>
          <a:xfrm>
            <a:off x="379029" y="3885215"/>
            <a:ext cx="11372850" cy="2166938"/>
          </a:xfrm>
          <a:prstGeom prst="rect">
            <a:avLst/>
          </a:prstGeom>
        </p:spPr>
        <p:txBody>
          <a:bodyPr vert="horz" anchor="t">
            <a:normAutofit fontScale="92500" lnSpcReduction="10000"/>
          </a:bodyPr>
          <a:lstStyle>
            <a:lvl1pPr marL="274320" indent="-274320" algn="l" rtl="0" eaLnBrk="1" latinLnBrk="0" hangingPunct="1">
              <a:spcBef>
                <a:spcPts val="600"/>
              </a:spcBef>
              <a:buClr>
                <a:schemeClr val="accent2"/>
              </a:buClr>
              <a:buSzPct val="100000"/>
              <a:buFont typeface="Tahoma" pitchFamily="34" charset="0"/>
              <a:buChar char="|"/>
              <a:defRPr kumimoji="0" sz="2400" kern="1200">
                <a:solidFill>
                  <a:schemeClr val="tx1"/>
                </a:solidFill>
                <a:latin typeface="Tahoma" pitchFamily="34" charset="0"/>
                <a:ea typeface="Tahoma" pitchFamily="34" charset="0"/>
                <a:cs typeface="Tahoma" pitchFamily="34" charset="0"/>
              </a:defRPr>
            </a:lvl1pPr>
            <a:lvl2pPr marL="548640" indent="-274320" algn="l" rtl="0" eaLnBrk="1" latinLnBrk="0" hangingPunct="1">
              <a:spcBef>
                <a:spcPts val="500"/>
              </a:spcBef>
              <a:buClr>
                <a:schemeClr val="accent4"/>
              </a:buClr>
              <a:buSzPct val="76000"/>
              <a:buFont typeface="Wingdings 3" pitchFamily="18" charset="2"/>
              <a:buChar char=""/>
              <a:defRPr kumimoji="0" sz="2000" kern="1200">
                <a:solidFill>
                  <a:schemeClr val="tx2">
                    <a:lumMod val="50000"/>
                  </a:schemeClr>
                </a:solidFill>
                <a:latin typeface="Tahoma" pitchFamily="34" charset="0"/>
                <a:ea typeface="Tahoma" pitchFamily="34" charset="0"/>
                <a:cs typeface="Tahoma" pitchFamily="34" charset="0"/>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Tahoma" pitchFamily="34" charset="0"/>
                <a:ea typeface="Tahoma" pitchFamily="34" charset="0"/>
                <a:cs typeface="Tahoma" pitchFamily="34" charset="0"/>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Tahoma" pitchFamily="34" charset="0"/>
                <a:ea typeface="Tahoma" pitchFamily="34" charset="0"/>
                <a:cs typeface="Tahoma" pitchFamily="34" charset="0"/>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Tahoma" pitchFamily="34" charset="0"/>
                <a:ea typeface="Tahoma" pitchFamily="34" charset="0"/>
                <a:cs typeface="Tahoma" pitchFamily="34" charset="0"/>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dirty="0">
                <a:latin typeface="Tahoma"/>
                <a:ea typeface="Tahoma"/>
                <a:cs typeface="Tahoma"/>
              </a:rPr>
              <a:t>Increasing the number of threads yields less cycles up to 8 threads</a:t>
            </a:r>
            <a:endParaRPr lang="en-US" dirty="0"/>
          </a:p>
          <a:p>
            <a:pPr lvl="1"/>
            <a:r>
              <a:rPr lang="en-US" dirty="0">
                <a:solidFill>
                  <a:srgbClr val="000000"/>
                </a:solidFill>
                <a:latin typeface="Tahoma"/>
                <a:ea typeface="Tahoma"/>
                <a:cs typeface="Tahoma"/>
              </a:rPr>
              <a:t>Kernel overhead when initializing the threads</a:t>
            </a:r>
          </a:p>
          <a:p>
            <a:r>
              <a:rPr lang="en-US" dirty="0">
                <a:solidFill>
                  <a:srgbClr val="000000"/>
                </a:solidFill>
                <a:latin typeface="Tahoma"/>
                <a:ea typeface="Tahoma"/>
                <a:cs typeface="Tahoma"/>
              </a:rPr>
              <a:t>Increasing the number of warps does not yield better performance after 4 warps</a:t>
            </a:r>
          </a:p>
          <a:p>
            <a:pPr lvl="1"/>
            <a:r>
              <a:rPr lang="en-US" dirty="0">
                <a:solidFill>
                  <a:srgbClr val="000000"/>
                </a:solidFill>
                <a:latin typeface="Tahoma"/>
                <a:ea typeface="Tahoma"/>
                <a:cs typeface="Tahoma"/>
              </a:rPr>
              <a:t>The warp scheduler does not provide the pipeline utilization that could be achieved</a:t>
            </a:r>
          </a:p>
          <a:p>
            <a:pPr>
              <a:buFont typeface="Tahoma" pitchFamily="34" charset="0"/>
              <a:buChar char="|"/>
            </a:pPr>
            <a:r>
              <a:rPr lang="en-US" dirty="0">
                <a:solidFill>
                  <a:srgbClr val="000000"/>
                </a:solidFill>
                <a:latin typeface="Tahoma"/>
                <a:ea typeface="Tahoma"/>
                <a:cs typeface="Tahoma"/>
              </a:rPr>
              <a:t>Increasing the number of threads per warp affects the clock frequency more than the number of warps</a:t>
            </a:r>
          </a:p>
          <a:p>
            <a:pPr lvl="1"/>
            <a:endParaRPr lang="en-US">
              <a:solidFill>
                <a:srgbClr val="000000"/>
              </a:solidFill>
              <a:latin typeface="Tahoma"/>
              <a:ea typeface="Tahoma"/>
              <a:cs typeface="Tahoma"/>
            </a:endParaRPr>
          </a:p>
        </p:txBody>
      </p:sp>
    </p:spTree>
    <p:extLst>
      <p:ext uri="{BB962C8B-B14F-4D97-AF65-F5344CB8AC3E}">
        <p14:creationId xmlns:p14="http://schemas.microsoft.com/office/powerpoint/2010/main" val="1847467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a:lstStyle/>
          <a:p>
            <a:r>
              <a:rPr lang="en-US">
                <a:latin typeface="Tahoma"/>
                <a:ea typeface="Tahoma"/>
                <a:cs typeface="Tahoma"/>
              </a:rPr>
              <a:t>Overall speedup</a:t>
            </a:r>
            <a:endParaRPr lang="en-US"/>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22</a:t>
            </a:fld>
            <a:endParaRPr lang="en-US">
              <a:solidFill>
                <a:prstClr val="black"/>
              </a:solidFill>
            </a:endParaRPr>
          </a:p>
        </p:txBody>
      </p:sp>
      <p:pic>
        <p:nvPicPr>
          <p:cNvPr id="8" name="Picture 8" descr="A screenshot of a cell phone&#10;&#10;Description generated with very high confidence">
            <a:extLst>
              <a:ext uri="{FF2B5EF4-FFF2-40B4-BE49-F238E27FC236}">
                <a16:creationId xmlns:a16="http://schemas.microsoft.com/office/drawing/2014/main" id="{F054698F-DE1D-4142-865B-9C306AC2933A}"/>
              </a:ext>
            </a:extLst>
          </p:cNvPr>
          <p:cNvPicPr>
            <a:picLocks noGrp="1" noChangeAspect="1"/>
          </p:cNvPicPr>
          <p:nvPr>
            <p:ph sz="quarter" idx="1"/>
          </p:nvPr>
        </p:nvPicPr>
        <p:blipFill>
          <a:blip r:embed="rId2"/>
          <a:stretch>
            <a:fillRect/>
          </a:stretch>
        </p:blipFill>
        <p:spPr>
          <a:xfrm>
            <a:off x="1947862" y="1091247"/>
            <a:ext cx="8243888" cy="3356294"/>
          </a:xfrm>
          <a:prstGeom prst="rect">
            <a:avLst/>
          </a:prstGeom>
        </p:spPr>
      </p:pic>
      <p:sp>
        <p:nvSpPr>
          <p:cNvPr id="11" name="Content Placeholder 4">
            <a:extLst>
              <a:ext uri="{FF2B5EF4-FFF2-40B4-BE49-F238E27FC236}">
                <a16:creationId xmlns:a16="http://schemas.microsoft.com/office/drawing/2014/main" id="{A028D992-D051-4968-BB65-3F5334DCF272}"/>
              </a:ext>
            </a:extLst>
          </p:cNvPr>
          <p:cNvSpPr txBox="1">
            <a:spLocks/>
          </p:cNvSpPr>
          <p:nvPr/>
        </p:nvSpPr>
        <p:spPr>
          <a:xfrm>
            <a:off x="342900" y="4391025"/>
            <a:ext cx="11372850" cy="1709738"/>
          </a:xfrm>
          <a:prstGeom prst="rect">
            <a:avLst/>
          </a:prstGeom>
        </p:spPr>
        <p:txBody>
          <a:bodyPr vert="horz" anchor="t">
            <a:normAutofit/>
          </a:bodyPr>
          <a:lstStyle>
            <a:lvl1pPr marL="274320" indent="-274320" algn="l" rtl="0" eaLnBrk="1" latinLnBrk="0" hangingPunct="1">
              <a:spcBef>
                <a:spcPts val="600"/>
              </a:spcBef>
              <a:buClr>
                <a:schemeClr val="accent2"/>
              </a:buClr>
              <a:buSzPct val="100000"/>
              <a:buFont typeface="Tahoma" pitchFamily="34" charset="0"/>
              <a:buChar char="|"/>
              <a:defRPr kumimoji="0" sz="2400" kern="1200">
                <a:solidFill>
                  <a:schemeClr val="tx1"/>
                </a:solidFill>
                <a:latin typeface="Tahoma" pitchFamily="34" charset="0"/>
                <a:ea typeface="Tahoma" pitchFamily="34" charset="0"/>
                <a:cs typeface="Tahoma" pitchFamily="34" charset="0"/>
              </a:defRPr>
            </a:lvl1pPr>
            <a:lvl2pPr marL="548640" indent="-274320" algn="l" rtl="0" eaLnBrk="1" latinLnBrk="0" hangingPunct="1">
              <a:spcBef>
                <a:spcPts val="500"/>
              </a:spcBef>
              <a:buClr>
                <a:schemeClr val="accent4"/>
              </a:buClr>
              <a:buSzPct val="76000"/>
              <a:buFont typeface="Wingdings 3" pitchFamily="18" charset="2"/>
              <a:buChar char=""/>
              <a:defRPr kumimoji="0" sz="2000" kern="1200">
                <a:solidFill>
                  <a:schemeClr val="tx2">
                    <a:lumMod val="50000"/>
                  </a:schemeClr>
                </a:solidFill>
                <a:latin typeface="Tahoma" pitchFamily="34" charset="0"/>
                <a:ea typeface="Tahoma" pitchFamily="34" charset="0"/>
                <a:cs typeface="Tahoma" pitchFamily="34" charset="0"/>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Tahoma" pitchFamily="34" charset="0"/>
                <a:ea typeface="Tahoma" pitchFamily="34" charset="0"/>
                <a:cs typeface="Tahoma" pitchFamily="34" charset="0"/>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Tahoma" pitchFamily="34" charset="0"/>
                <a:ea typeface="Tahoma" pitchFamily="34" charset="0"/>
                <a:cs typeface="Tahoma" pitchFamily="34" charset="0"/>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Tahoma" pitchFamily="34" charset="0"/>
                <a:ea typeface="Tahoma" pitchFamily="34" charset="0"/>
                <a:cs typeface="Tahoma" pitchFamily="34" charset="0"/>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dirty="0">
                <a:solidFill>
                  <a:srgbClr val="000000"/>
                </a:solidFill>
                <a:latin typeface="Tahoma"/>
                <a:ea typeface="Tahoma"/>
                <a:cs typeface="Tahoma"/>
              </a:rPr>
              <a:t>Vortex configuration with 1 warp and 32 threads yields the best speedup</a:t>
            </a:r>
            <a:endParaRPr lang="en-US" dirty="0">
              <a:solidFill>
                <a:srgbClr val="000000"/>
              </a:solidFill>
            </a:endParaRPr>
          </a:p>
          <a:p>
            <a:pPr lvl="1"/>
            <a:r>
              <a:rPr lang="en-US" dirty="0">
                <a:solidFill>
                  <a:srgbClr val="000000"/>
                </a:solidFill>
                <a:latin typeface="Tahoma"/>
                <a:ea typeface="Tahoma"/>
                <a:cs typeface="Tahoma"/>
              </a:rPr>
              <a:t>This is mainly due limitations in the warp scheduler</a:t>
            </a:r>
          </a:p>
          <a:p>
            <a:r>
              <a:rPr lang="en-US" dirty="0">
                <a:solidFill>
                  <a:srgbClr val="000000"/>
                </a:solidFill>
                <a:latin typeface="Tahoma"/>
                <a:ea typeface="Tahoma"/>
                <a:cs typeface="Tahoma"/>
              </a:rPr>
              <a:t>A configuration with the number of execution units not equal to the number of threads per warp could yield better speedup</a:t>
            </a:r>
          </a:p>
          <a:p>
            <a:pPr lvl="1"/>
            <a:endParaRPr lang="en-US">
              <a:solidFill>
                <a:srgbClr val="000000"/>
              </a:solidFill>
              <a:latin typeface="Tahoma"/>
              <a:ea typeface="Tahoma"/>
              <a:cs typeface="Tahoma"/>
            </a:endParaRPr>
          </a:p>
        </p:txBody>
      </p:sp>
    </p:spTree>
    <p:extLst>
      <p:ext uri="{BB962C8B-B14F-4D97-AF65-F5344CB8AC3E}">
        <p14:creationId xmlns:p14="http://schemas.microsoft.com/office/powerpoint/2010/main" val="869466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a:lstStyle/>
          <a:p>
            <a:r>
              <a:rPr lang="en-US">
                <a:latin typeface="Tahoma"/>
                <a:ea typeface="Tahoma"/>
                <a:cs typeface="Tahoma"/>
              </a:rPr>
              <a:t>Future Work</a:t>
            </a:r>
            <a:endParaRPr lang="en-US"/>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23</a:t>
            </a:fld>
            <a:endParaRPr lang="en-US">
              <a:solidFill>
                <a:prstClr val="black"/>
              </a:solidFill>
            </a:endParaRPr>
          </a:p>
        </p:txBody>
      </p:sp>
      <p:sp>
        <p:nvSpPr>
          <p:cNvPr id="5" name="Content Placeholder 4">
            <a:extLst>
              <a:ext uri="{FF2B5EF4-FFF2-40B4-BE49-F238E27FC236}">
                <a16:creationId xmlns:a16="http://schemas.microsoft.com/office/drawing/2014/main" id="{3F9BD229-1E9A-8C4C-B48A-696018E0B704}"/>
              </a:ext>
            </a:extLst>
          </p:cNvPr>
          <p:cNvSpPr>
            <a:spLocks noGrp="1"/>
          </p:cNvSpPr>
          <p:nvPr>
            <p:ph sz="quarter" idx="1"/>
          </p:nvPr>
        </p:nvSpPr>
        <p:spPr/>
        <p:txBody>
          <a:bodyPr vert="horz" anchor="t">
            <a:normAutofit/>
          </a:bodyPr>
          <a:lstStyle/>
          <a:p>
            <a:r>
              <a:rPr lang="en-US" dirty="0">
                <a:latin typeface="Tahoma"/>
                <a:ea typeface="Tahoma"/>
                <a:cs typeface="Tahoma"/>
              </a:rPr>
              <a:t>Hardware:</a:t>
            </a:r>
          </a:p>
          <a:p>
            <a:pPr lvl="1"/>
            <a:r>
              <a:rPr lang="en-US" dirty="0">
                <a:latin typeface="Tahoma"/>
                <a:ea typeface="Tahoma"/>
                <a:cs typeface="Tahoma"/>
              </a:rPr>
              <a:t>Improve the warp scheduler for better pipeline utilization</a:t>
            </a:r>
          </a:p>
          <a:p>
            <a:pPr lvl="1"/>
            <a:r>
              <a:rPr lang="en-US" dirty="0">
                <a:latin typeface="Tahoma"/>
                <a:ea typeface="Tahoma"/>
                <a:cs typeface="Tahoma"/>
              </a:rPr>
              <a:t>Implement a cache module with more ports</a:t>
            </a:r>
            <a:endParaRPr lang="en-US" dirty="0"/>
          </a:p>
          <a:p>
            <a:r>
              <a:rPr lang="en-US" dirty="0">
                <a:latin typeface="Tahoma"/>
                <a:ea typeface="Tahoma"/>
                <a:cs typeface="Tahoma"/>
              </a:rPr>
              <a:t>Software</a:t>
            </a:r>
          </a:p>
          <a:p>
            <a:pPr lvl="1"/>
            <a:r>
              <a:rPr lang="en-US" dirty="0">
                <a:latin typeface="Tahoma"/>
                <a:ea typeface="Tahoma"/>
                <a:cs typeface="Tahoma"/>
              </a:rPr>
              <a:t>Improve ISA extension to reduce kernel overhead when spawning warps and initializing threads</a:t>
            </a:r>
          </a:p>
          <a:p>
            <a:pPr lvl="1"/>
            <a:r>
              <a:rPr lang="en-US" dirty="0">
                <a:latin typeface="Tahoma"/>
                <a:ea typeface="Tahoma"/>
                <a:cs typeface="Tahoma"/>
              </a:rPr>
              <a:t>Extending the runtime kernel to support popular libraries like OpenCV</a:t>
            </a:r>
            <a:endParaRPr lang="en-US" dirty="0"/>
          </a:p>
        </p:txBody>
      </p:sp>
    </p:spTree>
    <p:extLst>
      <p:ext uri="{BB962C8B-B14F-4D97-AF65-F5344CB8AC3E}">
        <p14:creationId xmlns:p14="http://schemas.microsoft.com/office/powerpoint/2010/main" val="1717036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a:lstStyle/>
          <a:p>
            <a:r>
              <a:rPr lang="en-US">
                <a:latin typeface="Tahoma"/>
                <a:ea typeface="Tahoma"/>
                <a:cs typeface="Tahoma"/>
              </a:rPr>
              <a:t>Conclusions</a:t>
            </a:r>
            <a:endParaRPr lang="en-US"/>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24</a:t>
            </a:fld>
            <a:endParaRPr lang="en-US">
              <a:solidFill>
                <a:prstClr val="black"/>
              </a:solidFill>
            </a:endParaRPr>
          </a:p>
        </p:txBody>
      </p:sp>
      <p:sp>
        <p:nvSpPr>
          <p:cNvPr id="5" name="Content Placeholder 4">
            <a:extLst>
              <a:ext uri="{FF2B5EF4-FFF2-40B4-BE49-F238E27FC236}">
                <a16:creationId xmlns:a16="http://schemas.microsoft.com/office/drawing/2014/main" id="{3F9BD229-1E9A-8C4C-B48A-696018E0B704}"/>
              </a:ext>
            </a:extLst>
          </p:cNvPr>
          <p:cNvSpPr>
            <a:spLocks noGrp="1"/>
          </p:cNvSpPr>
          <p:nvPr>
            <p:ph sz="quarter" idx="1"/>
          </p:nvPr>
        </p:nvSpPr>
        <p:spPr/>
        <p:txBody>
          <a:bodyPr vert="horz" anchor="t">
            <a:normAutofit/>
          </a:bodyPr>
          <a:lstStyle/>
          <a:p>
            <a:r>
              <a:rPr lang="en-US" dirty="0">
                <a:latin typeface="Tahoma"/>
                <a:ea typeface="Tahoma"/>
                <a:cs typeface="Tahoma"/>
              </a:rPr>
              <a:t>Explored building a GPGPU machine using RISC-V</a:t>
            </a:r>
          </a:p>
          <a:p>
            <a:r>
              <a:rPr lang="en-US" dirty="0">
                <a:latin typeface="Tahoma"/>
                <a:ea typeface="Tahoma"/>
                <a:cs typeface="Tahoma"/>
              </a:rPr>
              <a:t>Introduced 5 new instructions to the ISA</a:t>
            </a:r>
          </a:p>
          <a:p>
            <a:r>
              <a:rPr lang="en-US" dirty="0">
                <a:latin typeface="Tahoma"/>
                <a:ea typeface="Tahoma"/>
                <a:cs typeface="Tahoma"/>
              </a:rPr>
              <a:t>Synthesized the microarchitecture for up to 32 warps and threads per warp configurations</a:t>
            </a:r>
          </a:p>
          <a:p>
            <a:r>
              <a:rPr lang="en-US" dirty="0">
                <a:latin typeface="Tahoma"/>
                <a:ea typeface="Tahoma"/>
                <a:cs typeface="Tahoma"/>
              </a:rPr>
              <a:t>Implemented a runtime kernel that supports our execution model</a:t>
            </a:r>
          </a:p>
          <a:p>
            <a:r>
              <a:rPr lang="en-US" dirty="0">
                <a:latin typeface="Tahoma"/>
                <a:ea typeface="Tahoma"/>
                <a:cs typeface="Tahoma"/>
              </a:rPr>
              <a:t>Achieved up-to 7x speedups for matrix multiplication benchmark</a:t>
            </a:r>
            <a:endParaRPr lang="en-US" dirty="0"/>
          </a:p>
        </p:txBody>
      </p:sp>
    </p:spTree>
    <p:extLst>
      <p:ext uri="{BB962C8B-B14F-4D97-AF65-F5344CB8AC3E}">
        <p14:creationId xmlns:p14="http://schemas.microsoft.com/office/powerpoint/2010/main" val="2595966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a:lstStyle/>
          <a:p>
            <a:r>
              <a:rPr lang="en-US" dirty="0">
                <a:latin typeface="Tahoma"/>
                <a:ea typeface="Tahoma"/>
                <a:cs typeface="Tahoma"/>
              </a:rPr>
              <a:t>Questions?</a:t>
            </a:r>
            <a:endParaRPr lang="en-US" dirty="0"/>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25</a:t>
            </a:fld>
            <a:endParaRPr lang="en-US">
              <a:solidFill>
                <a:prstClr val="black"/>
              </a:solidFill>
            </a:endParaRPr>
          </a:p>
        </p:txBody>
      </p:sp>
      <p:sp>
        <p:nvSpPr>
          <p:cNvPr id="5" name="Content Placeholder 4">
            <a:extLst>
              <a:ext uri="{FF2B5EF4-FFF2-40B4-BE49-F238E27FC236}">
                <a16:creationId xmlns:a16="http://schemas.microsoft.com/office/drawing/2014/main" id="{3F9BD229-1E9A-8C4C-B48A-696018E0B704}"/>
              </a:ext>
            </a:extLst>
          </p:cNvPr>
          <p:cNvSpPr>
            <a:spLocks noGrp="1"/>
          </p:cNvSpPr>
          <p:nvPr>
            <p:ph sz="quarter" idx="1"/>
          </p:nvPr>
        </p:nvSpPr>
        <p:spPr/>
        <p:txBody>
          <a:bodyPr vert="horz" anchor="t">
            <a:normAutofit/>
          </a:bodyPr>
          <a:lstStyle/>
          <a:p>
            <a:pPr marL="0" indent="0">
              <a:buNone/>
            </a:pPr>
            <a:endParaRPr lang="en-US" dirty="0"/>
          </a:p>
        </p:txBody>
      </p:sp>
    </p:spTree>
    <p:extLst>
      <p:ext uri="{BB962C8B-B14F-4D97-AF65-F5344CB8AC3E}">
        <p14:creationId xmlns:p14="http://schemas.microsoft.com/office/powerpoint/2010/main" val="3398857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a:lstStyle/>
          <a:p>
            <a:r>
              <a:rPr lang="en-US" dirty="0">
                <a:latin typeface="Tahoma"/>
                <a:ea typeface="Tahoma"/>
                <a:cs typeface="Tahoma"/>
              </a:rPr>
              <a:t>Vortex Extensions</a:t>
            </a:r>
            <a:endParaRPr lang="en-US" dirty="0">
              <a:ln w="9000" cmpd="sng">
                <a:solidFill>
                  <a:srgbClr val="CCDDEA">
                    <a:lumMod val="25000"/>
                  </a:srgbClr>
                </a:solidFill>
                <a:prstDash val="solid"/>
              </a:ln>
            </a:endParaRPr>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26</a:t>
            </a:fld>
            <a:endParaRPr lang="en-US">
              <a:solidFill>
                <a:prstClr val="black"/>
              </a:solidFill>
            </a:endParaRPr>
          </a:p>
        </p:txBody>
      </p:sp>
      <p:sp>
        <p:nvSpPr>
          <p:cNvPr id="5" name="Content Placeholder 4">
            <a:extLst>
              <a:ext uri="{FF2B5EF4-FFF2-40B4-BE49-F238E27FC236}">
                <a16:creationId xmlns:a16="http://schemas.microsoft.com/office/drawing/2014/main" id="{3F9BD229-1E9A-8C4C-B48A-696018E0B704}"/>
              </a:ext>
            </a:extLst>
          </p:cNvPr>
          <p:cNvSpPr>
            <a:spLocks noGrp="1"/>
          </p:cNvSpPr>
          <p:nvPr>
            <p:ph sz="quarter" idx="1"/>
          </p:nvPr>
        </p:nvSpPr>
        <p:spPr/>
        <p:txBody>
          <a:bodyPr vert="horz" anchor="t">
            <a:normAutofit lnSpcReduction="10000"/>
          </a:bodyPr>
          <a:lstStyle/>
          <a:p>
            <a:r>
              <a:rPr lang="en-US" dirty="0">
                <a:latin typeface="Tahoma"/>
                <a:ea typeface="Tahoma"/>
                <a:cs typeface="Tahoma"/>
              </a:rPr>
              <a:t>Software Extension:</a:t>
            </a:r>
          </a:p>
          <a:p>
            <a:pPr lvl="1">
              <a:buFont typeface="Wingdings 3" pitchFamily="34" charset="0"/>
              <a:buChar char=""/>
            </a:pPr>
            <a:r>
              <a:rPr lang="en-US" sz="2400" dirty="0">
                <a:solidFill>
                  <a:srgbClr val="000000"/>
                </a:solidFill>
                <a:latin typeface="Tahoma"/>
                <a:ea typeface="Tahoma"/>
                <a:cs typeface="Tahoma"/>
              </a:rPr>
              <a:t>ISA Extension</a:t>
            </a:r>
            <a:endParaRPr lang="en-US" sz="2400" dirty="0">
              <a:latin typeface="Tahoma"/>
              <a:ea typeface="Tahoma"/>
              <a:cs typeface="Tahoma"/>
            </a:endParaRPr>
          </a:p>
          <a:p>
            <a:pPr lvl="2">
              <a:buFont typeface="Wingdings 3" pitchFamily="34" charset="0"/>
              <a:buChar char=""/>
            </a:pPr>
            <a:r>
              <a:rPr lang="en-US" sz="2400" dirty="0">
                <a:solidFill>
                  <a:srgbClr val="000000"/>
                </a:solidFill>
                <a:latin typeface="Tahoma"/>
                <a:ea typeface="Tahoma"/>
                <a:cs typeface="Tahoma"/>
              </a:rPr>
              <a:t>5 new instructions that fit into one opcode</a:t>
            </a:r>
            <a:endParaRPr lang="en-US" sz="2400" dirty="0">
              <a:latin typeface="Tahoma"/>
              <a:ea typeface="Tahoma"/>
              <a:cs typeface="Tahoma"/>
            </a:endParaRPr>
          </a:p>
          <a:p>
            <a:pPr lvl="2">
              <a:buFont typeface="Wingdings 3" pitchFamily="34" charset="0"/>
              <a:buChar char=""/>
            </a:pPr>
            <a:r>
              <a:rPr lang="en-US" sz="2400" dirty="0">
                <a:solidFill>
                  <a:srgbClr val="000000"/>
                </a:solidFill>
                <a:latin typeface="Tahoma"/>
                <a:ea typeface="Tahoma"/>
                <a:cs typeface="Tahoma"/>
              </a:rPr>
              <a:t>A thread-mask register and an immediate post-dominator (IPDOM) stack that introduced to the ISA state</a:t>
            </a:r>
            <a:endParaRPr lang="en-US" sz="2400" dirty="0">
              <a:latin typeface="Tahoma"/>
              <a:ea typeface="Tahoma"/>
              <a:cs typeface="Tahoma"/>
            </a:endParaRPr>
          </a:p>
          <a:p>
            <a:pPr lvl="1">
              <a:buFont typeface="Wingdings 3" pitchFamily="34" charset="0"/>
              <a:buChar char=""/>
            </a:pPr>
            <a:r>
              <a:rPr lang="en-US" sz="2400" dirty="0">
                <a:solidFill>
                  <a:srgbClr val="000000"/>
                </a:solidFill>
                <a:latin typeface="Tahoma"/>
                <a:ea typeface="Tahoma"/>
                <a:cs typeface="Tahoma"/>
              </a:rPr>
              <a:t>Runtime Kernel</a:t>
            </a:r>
            <a:endParaRPr lang="en-US" sz="2400" dirty="0">
              <a:latin typeface="Tahoma"/>
              <a:ea typeface="Tahoma"/>
              <a:cs typeface="Tahoma"/>
            </a:endParaRPr>
          </a:p>
          <a:p>
            <a:pPr lvl="2">
              <a:buFont typeface="Wingdings 3" pitchFamily="34" charset="0"/>
              <a:buChar char=""/>
            </a:pPr>
            <a:r>
              <a:rPr lang="en-US" sz="2400" dirty="0">
                <a:solidFill>
                  <a:srgbClr val="000000"/>
                </a:solidFill>
                <a:latin typeface="Tahoma"/>
                <a:ea typeface="Tahoma"/>
                <a:cs typeface="Tahoma"/>
              </a:rPr>
              <a:t>Supports stand-alone execution</a:t>
            </a:r>
            <a:endParaRPr lang="en-US" sz="2400" dirty="0">
              <a:latin typeface="Tahoma"/>
              <a:ea typeface="Tahoma"/>
              <a:cs typeface="Tahoma"/>
            </a:endParaRPr>
          </a:p>
          <a:p>
            <a:pPr lvl="2">
              <a:buFont typeface="Wingdings 3" pitchFamily="34" charset="0"/>
              <a:buChar char=""/>
            </a:pPr>
            <a:r>
              <a:rPr lang="en-US" sz="2400" dirty="0">
                <a:solidFill>
                  <a:srgbClr val="000000"/>
                </a:solidFill>
                <a:latin typeface="Tahoma"/>
                <a:ea typeface="Tahoma"/>
                <a:cs typeface="Tahoma"/>
              </a:rPr>
              <a:t>Schedules and creates contexts for software warps</a:t>
            </a:r>
            <a:endParaRPr lang="en-US" dirty="0"/>
          </a:p>
          <a:p>
            <a:r>
              <a:rPr lang="en-US" dirty="0">
                <a:latin typeface="Tahoma"/>
                <a:ea typeface="Tahoma"/>
                <a:cs typeface="Tahoma"/>
              </a:rPr>
              <a:t>Hardware Extension:</a:t>
            </a:r>
            <a:endParaRPr lang="en-US" dirty="0"/>
          </a:p>
          <a:p>
            <a:pPr lvl="1">
              <a:buFont typeface="Wingdings 3" pitchFamily="34" charset="0"/>
              <a:buChar char=""/>
            </a:pPr>
            <a:r>
              <a:rPr lang="en-US" dirty="0">
                <a:solidFill>
                  <a:srgbClr val="000000"/>
                </a:solidFill>
                <a:latin typeface="Tahoma"/>
                <a:ea typeface="Tahoma"/>
                <a:cs typeface="Tahoma"/>
              </a:rPr>
              <a:t>Supports Single Instruction-Multiple Threads (SIMT) execution model</a:t>
            </a:r>
          </a:p>
          <a:p>
            <a:pPr lvl="1">
              <a:buFont typeface="Wingdings 3" pitchFamily="34" charset="0"/>
              <a:buChar char=""/>
            </a:pPr>
            <a:r>
              <a:rPr lang="en-US" dirty="0">
                <a:solidFill>
                  <a:srgbClr val="000000"/>
                </a:solidFill>
                <a:latin typeface="Tahoma"/>
                <a:ea typeface="Tahoma"/>
                <a:cs typeface="Tahoma"/>
              </a:rPr>
              <a:t>Executes programs on hardware warps, a group of hardware threads executing the same PC</a:t>
            </a:r>
          </a:p>
          <a:p>
            <a:pPr lvl="1">
              <a:buFont typeface="Wingdings 3" pitchFamily="34" charset="0"/>
              <a:buChar char=""/>
            </a:pPr>
            <a:r>
              <a:rPr lang="en-US" dirty="0">
                <a:solidFill>
                  <a:srgbClr val="000000"/>
                </a:solidFill>
                <a:latin typeface="Tahoma"/>
                <a:ea typeface="Tahoma"/>
                <a:cs typeface="Tahoma"/>
              </a:rPr>
              <a:t>Implements a thread mask register and an IPDOM stack to allow control divergence</a:t>
            </a:r>
          </a:p>
          <a:p>
            <a:pPr lvl="1">
              <a:buFont typeface="Wingdings 3" pitchFamily="34" charset="0"/>
              <a:buChar char=""/>
            </a:pPr>
            <a:r>
              <a:rPr lang="en-US" dirty="0">
                <a:solidFill>
                  <a:srgbClr val="000000"/>
                </a:solidFill>
                <a:latin typeface="Tahoma"/>
                <a:ea typeface="Tahoma"/>
                <a:cs typeface="Tahoma"/>
              </a:rPr>
              <a:t>Focuses on data throughput with a shared memory module</a:t>
            </a:r>
          </a:p>
        </p:txBody>
      </p:sp>
    </p:spTree>
    <p:extLst>
      <p:ext uri="{BB962C8B-B14F-4D97-AF65-F5344CB8AC3E}">
        <p14:creationId xmlns:p14="http://schemas.microsoft.com/office/powerpoint/2010/main" val="936413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a:lstStyle/>
          <a:p>
            <a:r>
              <a:rPr lang="en-US">
                <a:latin typeface="Tahoma"/>
                <a:ea typeface="Tahoma"/>
                <a:cs typeface="Tahoma"/>
              </a:rPr>
              <a:t>Execution Model</a:t>
            </a:r>
            <a:endParaRPr lang="en-US"/>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27</a:t>
            </a:fld>
            <a:endParaRPr lang="en-US">
              <a:solidFill>
                <a:prstClr val="black"/>
              </a:solidFill>
            </a:endParaRPr>
          </a:p>
        </p:txBody>
      </p:sp>
      <p:sp>
        <p:nvSpPr>
          <p:cNvPr id="13" name="Content Placeholder 4">
            <a:extLst>
              <a:ext uri="{FF2B5EF4-FFF2-40B4-BE49-F238E27FC236}">
                <a16:creationId xmlns:a16="http://schemas.microsoft.com/office/drawing/2014/main" id="{A1EF4D04-F566-49F5-AA03-2B65B564378B}"/>
              </a:ext>
            </a:extLst>
          </p:cNvPr>
          <p:cNvSpPr txBox="1">
            <a:spLocks/>
          </p:cNvSpPr>
          <p:nvPr/>
        </p:nvSpPr>
        <p:spPr>
          <a:xfrm>
            <a:off x="304800" y="1133820"/>
            <a:ext cx="5367051" cy="5181600"/>
          </a:xfrm>
          <a:prstGeom prst="rect">
            <a:avLst/>
          </a:prstGeom>
        </p:spPr>
        <p:txBody>
          <a:bodyPr vert="horz" anchor="t">
            <a:normAutofit/>
          </a:bodyPr>
          <a:lstStyle>
            <a:lvl1pPr marL="274320" indent="-274320" algn="l" rtl="0" eaLnBrk="1" latinLnBrk="0" hangingPunct="1">
              <a:spcBef>
                <a:spcPts val="600"/>
              </a:spcBef>
              <a:buClr>
                <a:schemeClr val="accent2"/>
              </a:buClr>
              <a:buSzPct val="100000"/>
              <a:buFont typeface="Tahoma" pitchFamily="34" charset="0"/>
              <a:buChar char="|"/>
              <a:defRPr kumimoji="0" sz="2400" kern="1200">
                <a:solidFill>
                  <a:schemeClr val="tx1"/>
                </a:solidFill>
                <a:latin typeface="Tahoma" pitchFamily="34" charset="0"/>
                <a:ea typeface="Tahoma" pitchFamily="34" charset="0"/>
                <a:cs typeface="Tahoma" pitchFamily="34" charset="0"/>
              </a:defRPr>
            </a:lvl1pPr>
            <a:lvl2pPr marL="548640" indent="-274320" algn="l" rtl="0" eaLnBrk="1" latinLnBrk="0" hangingPunct="1">
              <a:spcBef>
                <a:spcPts val="500"/>
              </a:spcBef>
              <a:buClr>
                <a:schemeClr val="accent4"/>
              </a:buClr>
              <a:buSzPct val="76000"/>
              <a:buFont typeface="Wingdings 3" pitchFamily="18" charset="2"/>
              <a:buChar char=""/>
              <a:defRPr kumimoji="0" sz="2000" kern="1200">
                <a:solidFill>
                  <a:schemeClr val="tx2">
                    <a:lumMod val="50000"/>
                  </a:schemeClr>
                </a:solidFill>
                <a:latin typeface="Tahoma" pitchFamily="34" charset="0"/>
                <a:ea typeface="Tahoma" pitchFamily="34" charset="0"/>
                <a:cs typeface="Tahoma" pitchFamily="34" charset="0"/>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Tahoma" pitchFamily="34" charset="0"/>
                <a:ea typeface="Tahoma" pitchFamily="34" charset="0"/>
                <a:cs typeface="Tahoma" pitchFamily="34" charset="0"/>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Tahoma" pitchFamily="34" charset="0"/>
                <a:ea typeface="Tahoma" pitchFamily="34" charset="0"/>
                <a:cs typeface="Tahoma" pitchFamily="34" charset="0"/>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Tahoma" pitchFamily="34" charset="0"/>
                <a:ea typeface="Tahoma" pitchFamily="34" charset="0"/>
                <a:cs typeface="Tahoma" pitchFamily="34" charset="0"/>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a:latin typeface="Tahoma"/>
                <a:ea typeface="Tahoma"/>
                <a:cs typeface="Tahoma"/>
              </a:rPr>
              <a:t>Basic Execution</a:t>
            </a:r>
            <a:endParaRPr lang="en-US"/>
          </a:p>
          <a:p>
            <a:pPr lvl="1"/>
            <a:r>
              <a:rPr lang="en-US">
                <a:solidFill>
                  <a:srgbClr val="000000"/>
                </a:solidFill>
                <a:latin typeface="Tahoma"/>
                <a:ea typeface="Tahoma"/>
                <a:cs typeface="Tahoma"/>
              </a:rPr>
              <a:t>Hardware warp 0 schedules GPU kernels onto other hardware warps to accelerate its execution</a:t>
            </a:r>
          </a:p>
        </p:txBody>
      </p:sp>
      <p:pic>
        <p:nvPicPr>
          <p:cNvPr id="15" name="Picture 15" descr="A screenshot of a cell phone&#10;&#10;Description generated with very high confidence">
            <a:extLst>
              <a:ext uri="{FF2B5EF4-FFF2-40B4-BE49-F238E27FC236}">
                <a16:creationId xmlns:a16="http://schemas.microsoft.com/office/drawing/2014/main" id="{EBE758BB-C5D3-4168-963A-BA0394509BF4}"/>
              </a:ext>
            </a:extLst>
          </p:cNvPr>
          <p:cNvPicPr>
            <a:picLocks noGrp="1" noChangeAspect="1"/>
          </p:cNvPicPr>
          <p:nvPr>
            <p:ph sz="quarter" idx="1"/>
          </p:nvPr>
        </p:nvPicPr>
        <p:blipFill>
          <a:blip r:embed="rId2"/>
          <a:stretch>
            <a:fillRect/>
          </a:stretch>
        </p:blipFill>
        <p:spPr>
          <a:xfrm>
            <a:off x="5776632" y="1087916"/>
            <a:ext cx="6156350" cy="5323901"/>
          </a:xfrm>
          <a:prstGeom prst="rect">
            <a:avLst/>
          </a:prstGeom>
        </p:spPr>
      </p:pic>
      <p:pic>
        <p:nvPicPr>
          <p:cNvPr id="5" name="Picture 6" descr="A screenshot of a cell phone screen with text&#10;&#10;Description generated with high confidence">
            <a:extLst>
              <a:ext uri="{FF2B5EF4-FFF2-40B4-BE49-F238E27FC236}">
                <a16:creationId xmlns:a16="http://schemas.microsoft.com/office/drawing/2014/main" id="{7FE89BA8-8BAE-4380-878B-686DC9B02459}"/>
              </a:ext>
            </a:extLst>
          </p:cNvPr>
          <p:cNvPicPr>
            <a:picLocks noChangeAspect="1"/>
          </p:cNvPicPr>
          <p:nvPr/>
        </p:nvPicPr>
        <p:blipFill>
          <a:blip r:embed="rId3"/>
          <a:stretch>
            <a:fillRect/>
          </a:stretch>
        </p:blipFill>
        <p:spPr>
          <a:xfrm>
            <a:off x="911806" y="2531122"/>
            <a:ext cx="4162618" cy="3879741"/>
          </a:xfrm>
          <a:prstGeom prst="rect">
            <a:avLst/>
          </a:prstGeom>
        </p:spPr>
      </p:pic>
    </p:spTree>
    <p:extLst>
      <p:ext uri="{BB962C8B-B14F-4D97-AF65-F5344CB8AC3E}">
        <p14:creationId xmlns:p14="http://schemas.microsoft.com/office/powerpoint/2010/main" val="807265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a:lstStyle/>
          <a:p>
            <a:r>
              <a:rPr lang="en-US">
                <a:latin typeface="Tahoma"/>
                <a:ea typeface="Tahoma"/>
                <a:cs typeface="Tahoma"/>
              </a:rPr>
              <a:t>Control Divergence</a:t>
            </a:r>
            <a:endParaRPr lang="en-US"/>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28</a:t>
            </a:fld>
            <a:endParaRPr lang="en-US">
              <a:solidFill>
                <a:prstClr val="black"/>
              </a:solidFill>
            </a:endParaRPr>
          </a:p>
        </p:txBody>
      </p:sp>
      <p:sp>
        <p:nvSpPr>
          <p:cNvPr id="5" name="Content Placeholder 4">
            <a:extLst>
              <a:ext uri="{FF2B5EF4-FFF2-40B4-BE49-F238E27FC236}">
                <a16:creationId xmlns:a16="http://schemas.microsoft.com/office/drawing/2014/main" id="{3F9BD229-1E9A-8C4C-B48A-696018E0B704}"/>
              </a:ext>
            </a:extLst>
          </p:cNvPr>
          <p:cNvSpPr>
            <a:spLocks noGrp="1"/>
          </p:cNvSpPr>
          <p:nvPr>
            <p:ph sz="quarter" idx="1"/>
          </p:nvPr>
        </p:nvSpPr>
        <p:spPr>
          <a:xfrm>
            <a:off x="304800" y="1143000"/>
            <a:ext cx="4105275" cy="5181600"/>
          </a:xfrm>
        </p:spPr>
        <p:txBody>
          <a:bodyPr vert="horz" anchor="t">
            <a:normAutofit/>
          </a:bodyPr>
          <a:lstStyle/>
          <a:p>
            <a:r>
              <a:rPr lang="en-US">
                <a:solidFill>
                  <a:srgbClr val="000000"/>
                </a:solidFill>
                <a:latin typeface="Tahoma"/>
                <a:ea typeface="Tahoma"/>
                <a:cs typeface="Tahoma"/>
              </a:rPr>
              <a:t>Split %predicate</a:t>
            </a:r>
          </a:p>
          <a:p>
            <a:pPr lvl="1"/>
            <a:r>
              <a:rPr lang="en-US">
                <a:solidFill>
                  <a:srgbClr val="000000"/>
                </a:solidFill>
                <a:latin typeface="Tahoma"/>
                <a:ea typeface="Tahoma"/>
                <a:cs typeface="Tahoma"/>
              </a:rPr>
              <a:t>Pushes into the IPDOM Stack </a:t>
            </a:r>
            <a:endParaRPr lang="en-US">
              <a:latin typeface="Tahoma"/>
              <a:ea typeface="Tahoma"/>
              <a:cs typeface="Tahoma"/>
            </a:endParaRPr>
          </a:p>
          <a:p>
            <a:r>
              <a:rPr lang="en-US">
                <a:latin typeface="Tahoma"/>
                <a:ea typeface="Tahoma"/>
                <a:cs typeface="Tahoma"/>
              </a:rPr>
              <a:t>Join</a:t>
            </a:r>
            <a:endParaRPr lang="en-US"/>
          </a:p>
          <a:p>
            <a:pPr lvl="1">
              <a:buFont typeface="Wingdings 3" pitchFamily="34" charset="0"/>
            </a:pPr>
            <a:r>
              <a:rPr lang="en-US">
                <a:solidFill>
                  <a:srgbClr val="000000"/>
                </a:solidFill>
                <a:latin typeface="Tahoma"/>
                <a:ea typeface="Tahoma"/>
                <a:cs typeface="Tahoma"/>
              </a:rPr>
              <a:t>Pops out of the IPDOM</a:t>
            </a:r>
            <a:endParaRPr lang="en-US">
              <a:solidFill>
                <a:srgbClr val="000000"/>
              </a:solidFill>
            </a:endParaRPr>
          </a:p>
          <a:p>
            <a:pPr marL="274320" lvl="1" indent="0">
              <a:buNone/>
            </a:pPr>
            <a:r>
              <a:rPr lang="en-US">
                <a:solidFill>
                  <a:srgbClr val="000000"/>
                </a:solidFill>
                <a:latin typeface="Tahoma"/>
                <a:ea typeface="Tahoma"/>
                <a:cs typeface="Tahoma"/>
              </a:rPr>
              <a:t>    Stack</a:t>
            </a:r>
          </a:p>
        </p:txBody>
      </p:sp>
      <p:pic>
        <p:nvPicPr>
          <p:cNvPr id="6" name="Picture 7" descr="A screenshot of a cell phone&#10;&#10;Description generated with very high confidence">
            <a:extLst>
              <a:ext uri="{FF2B5EF4-FFF2-40B4-BE49-F238E27FC236}">
                <a16:creationId xmlns:a16="http://schemas.microsoft.com/office/drawing/2014/main" id="{0A6AE590-5FA4-4570-AD1D-8C4E72BC0A6F}"/>
              </a:ext>
            </a:extLst>
          </p:cNvPr>
          <p:cNvPicPr>
            <a:picLocks noChangeAspect="1"/>
          </p:cNvPicPr>
          <p:nvPr/>
        </p:nvPicPr>
        <p:blipFill>
          <a:blip r:embed="rId2"/>
          <a:stretch>
            <a:fillRect/>
          </a:stretch>
        </p:blipFill>
        <p:spPr>
          <a:xfrm>
            <a:off x="4146014" y="2059267"/>
            <a:ext cx="7677837" cy="4296518"/>
          </a:xfrm>
          <a:prstGeom prst="rect">
            <a:avLst/>
          </a:prstGeom>
        </p:spPr>
      </p:pic>
      <p:pic>
        <p:nvPicPr>
          <p:cNvPr id="9" name="Picture 9" descr="A screenshot of a cell phone&#10;&#10;Description generated with very high confidence">
            <a:extLst>
              <a:ext uri="{FF2B5EF4-FFF2-40B4-BE49-F238E27FC236}">
                <a16:creationId xmlns:a16="http://schemas.microsoft.com/office/drawing/2014/main" id="{C081825D-9921-4BBF-BCD8-AEC27733EDC9}"/>
              </a:ext>
            </a:extLst>
          </p:cNvPr>
          <p:cNvPicPr>
            <a:picLocks noChangeAspect="1"/>
          </p:cNvPicPr>
          <p:nvPr/>
        </p:nvPicPr>
        <p:blipFill>
          <a:blip r:embed="rId3"/>
          <a:stretch>
            <a:fillRect/>
          </a:stretch>
        </p:blipFill>
        <p:spPr>
          <a:xfrm>
            <a:off x="389377" y="3415336"/>
            <a:ext cx="3675043" cy="2974111"/>
          </a:xfrm>
          <a:prstGeom prst="rect">
            <a:avLst/>
          </a:prstGeom>
        </p:spPr>
      </p:pic>
    </p:spTree>
    <p:extLst>
      <p:ext uri="{BB962C8B-B14F-4D97-AF65-F5344CB8AC3E}">
        <p14:creationId xmlns:p14="http://schemas.microsoft.com/office/powerpoint/2010/main" val="71571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a:lstStyle/>
          <a:p>
            <a:r>
              <a:rPr lang="en-US">
                <a:latin typeface="Tahoma"/>
                <a:ea typeface="Tahoma"/>
                <a:cs typeface="Tahoma"/>
              </a:rPr>
              <a:t>Execution Model (Cont.) (REMOVE)</a:t>
            </a:r>
            <a:endParaRPr lang="en-US"/>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29</a:t>
            </a:fld>
            <a:endParaRPr lang="en-US">
              <a:solidFill>
                <a:prstClr val="black"/>
              </a:solidFill>
            </a:endParaRPr>
          </a:p>
        </p:txBody>
      </p:sp>
      <p:sp>
        <p:nvSpPr>
          <p:cNvPr id="13" name="Content Placeholder 4">
            <a:extLst>
              <a:ext uri="{FF2B5EF4-FFF2-40B4-BE49-F238E27FC236}">
                <a16:creationId xmlns:a16="http://schemas.microsoft.com/office/drawing/2014/main" id="{A1EF4D04-F566-49F5-AA03-2B65B564378B}"/>
              </a:ext>
            </a:extLst>
          </p:cNvPr>
          <p:cNvSpPr txBox="1">
            <a:spLocks/>
          </p:cNvSpPr>
          <p:nvPr/>
        </p:nvSpPr>
        <p:spPr>
          <a:xfrm>
            <a:off x="304800" y="1133820"/>
            <a:ext cx="5091630" cy="5181600"/>
          </a:xfrm>
          <a:prstGeom prst="rect">
            <a:avLst/>
          </a:prstGeom>
        </p:spPr>
        <p:txBody>
          <a:bodyPr vert="horz" anchor="t">
            <a:normAutofit/>
          </a:bodyPr>
          <a:lstStyle>
            <a:lvl1pPr marL="274320" indent="-274320" algn="l" rtl="0" eaLnBrk="1" latinLnBrk="0" hangingPunct="1">
              <a:spcBef>
                <a:spcPts val="600"/>
              </a:spcBef>
              <a:buClr>
                <a:schemeClr val="accent2"/>
              </a:buClr>
              <a:buSzPct val="100000"/>
              <a:buFont typeface="Tahoma" pitchFamily="34" charset="0"/>
              <a:buChar char="|"/>
              <a:defRPr kumimoji="0" sz="2400" kern="1200">
                <a:solidFill>
                  <a:schemeClr val="tx1"/>
                </a:solidFill>
                <a:latin typeface="Tahoma" pitchFamily="34" charset="0"/>
                <a:ea typeface="Tahoma" pitchFamily="34" charset="0"/>
                <a:cs typeface="Tahoma" pitchFamily="34" charset="0"/>
              </a:defRPr>
            </a:lvl1pPr>
            <a:lvl2pPr marL="548640" indent="-274320" algn="l" rtl="0" eaLnBrk="1" latinLnBrk="0" hangingPunct="1">
              <a:spcBef>
                <a:spcPts val="500"/>
              </a:spcBef>
              <a:buClr>
                <a:schemeClr val="accent4"/>
              </a:buClr>
              <a:buSzPct val="76000"/>
              <a:buFont typeface="Wingdings 3" pitchFamily="18" charset="2"/>
              <a:buChar char=""/>
              <a:defRPr kumimoji="0" sz="2000" kern="1200">
                <a:solidFill>
                  <a:schemeClr val="tx2">
                    <a:lumMod val="50000"/>
                  </a:schemeClr>
                </a:solidFill>
                <a:latin typeface="Tahoma" pitchFamily="34" charset="0"/>
                <a:ea typeface="Tahoma" pitchFamily="34" charset="0"/>
                <a:cs typeface="Tahoma" pitchFamily="34" charset="0"/>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Tahoma" pitchFamily="34" charset="0"/>
                <a:ea typeface="Tahoma" pitchFamily="34" charset="0"/>
                <a:cs typeface="Tahoma" pitchFamily="34" charset="0"/>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Tahoma" pitchFamily="34" charset="0"/>
                <a:ea typeface="Tahoma" pitchFamily="34" charset="0"/>
                <a:cs typeface="Tahoma" pitchFamily="34" charset="0"/>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Tahoma" pitchFamily="34" charset="0"/>
                <a:ea typeface="Tahoma" pitchFamily="34" charset="0"/>
                <a:cs typeface="Tahoma" pitchFamily="34" charset="0"/>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a:solidFill>
                  <a:srgbClr val="000000"/>
                </a:solidFill>
                <a:latin typeface="Tahoma"/>
                <a:ea typeface="Tahoma"/>
                <a:cs typeface="Tahoma"/>
              </a:rPr>
              <a:t>Independent Execution</a:t>
            </a:r>
            <a:endParaRPr lang="en-US"/>
          </a:p>
          <a:p>
            <a:pPr lvl="1"/>
            <a:r>
              <a:rPr lang="en-US">
                <a:solidFill>
                  <a:srgbClr val="000000"/>
                </a:solidFill>
                <a:latin typeface="Tahoma"/>
                <a:ea typeface="Tahoma"/>
                <a:cs typeface="Tahoma"/>
              </a:rPr>
              <a:t>Each hardware warp is executing a different GPU kernel</a:t>
            </a:r>
          </a:p>
          <a:p>
            <a:r>
              <a:rPr lang="en-US">
                <a:solidFill>
                  <a:srgbClr val="000000"/>
                </a:solidFill>
                <a:latin typeface="Tahoma"/>
                <a:ea typeface="Tahoma"/>
                <a:cs typeface="Tahoma"/>
              </a:rPr>
              <a:t>Multi-program execution</a:t>
            </a:r>
            <a:endParaRPr lang="en-US">
              <a:solidFill>
                <a:srgbClr val="000000"/>
              </a:solidFill>
            </a:endParaRPr>
          </a:p>
          <a:p>
            <a:pPr lvl="1"/>
            <a:r>
              <a:rPr lang="en-US">
                <a:solidFill>
                  <a:srgbClr val="000000"/>
                </a:solidFill>
                <a:latin typeface="Tahoma"/>
                <a:ea typeface="Tahoma"/>
                <a:cs typeface="Tahoma"/>
              </a:rPr>
              <a:t>Comparable to CPU execution model but with warps instead of threads</a:t>
            </a:r>
            <a:endParaRPr lang="en-US">
              <a:solidFill>
                <a:srgbClr val="000000"/>
              </a:solidFill>
            </a:endParaRPr>
          </a:p>
          <a:p>
            <a:pPr lvl="1"/>
            <a:r>
              <a:rPr lang="en-US">
                <a:solidFill>
                  <a:srgbClr val="000000"/>
                </a:solidFill>
                <a:latin typeface="Tahoma"/>
                <a:ea typeface="Tahoma"/>
                <a:cs typeface="Tahoma"/>
              </a:rPr>
              <a:t>Includes multiple programs, each with multiple software warps, are being scheduled by the runtime kernel on all hardware warps.</a:t>
            </a:r>
            <a:endParaRPr lang="en-US">
              <a:solidFill>
                <a:srgbClr val="000000"/>
              </a:solidFill>
            </a:endParaRPr>
          </a:p>
          <a:p>
            <a:pPr lvl="1"/>
            <a:r>
              <a:rPr lang="en-US">
                <a:solidFill>
                  <a:srgbClr val="000000"/>
                </a:solidFill>
                <a:latin typeface="Tahoma"/>
                <a:ea typeface="Tahoma"/>
                <a:cs typeface="Tahoma"/>
              </a:rPr>
              <a:t>Uses first-come-first-serve scheduling</a:t>
            </a:r>
            <a:endParaRPr lang="en-US">
              <a:solidFill>
                <a:srgbClr val="000000"/>
              </a:solidFill>
            </a:endParaRPr>
          </a:p>
        </p:txBody>
      </p:sp>
      <p:pic>
        <p:nvPicPr>
          <p:cNvPr id="8" name="Picture 8" descr="A screenshot of a cell phone&#10;&#10;Description generated with very high confidence">
            <a:extLst>
              <a:ext uri="{FF2B5EF4-FFF2-40B4-BE49-F238E27FC236}">
                <a16:creationId xmlns:a16="http://schemas.microsoft.com/office/drawing/2014/main" id="{5585AA78-C6B0-44F9-8574-0C30AE4A9A33}"/>
              </a:ext>
            </a:extLst>
          </p:cNvPr>
          <p:cNvPicPr>
            <a:picLocks noGrp="1" noChangeAspect="1"/>
          </p:cNvPicPr>
          <p:nvPr>
            <p:ph sz="quarter" idx="1"/>
          </p:nvPr>
        </p:nvPicPr>
        <p:blipFill>
          <a:blip r:embed="rId2"/>
          <a:stretch>
            <a:fillRect/>
          </a:stretch>
        </p:blipFill>
        <p:spPr>
          <a:xfrm>
            <a:off x="5411234" y="1235840"/>
            <a:ext cx="6517621" cy="4107456"/>
          </a:xfrm>
          <a:prstGeom prst="rect">
            <a:avLst/>
          </a:prstGeom>
        </p:spPr>
      </p:pic>
    </p:spTree>
    <p:extLst>
      <p:ext uri="{BB962C8B-B14F-4D97-AF65-F5344CB8AC3E}">
        <p14:creationId xmlns:p14="http://schemas.microsoft.com/office/powerpoint/2010/main" val="1287871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a:lstStyle/>
          <a:p>
            <a:r>
              <a:rPr lang="en-US" dirty="0">
                <a:latin typeface="Tahoma"/>
                <a:ea typeface="Tahoma"/>
                <a:cs typeface="Tahoma"/>
              </a:rPr>
              <a:t>Terminology</a:t>
            </a:r>
            <a:endParaRPr lang="en-US" dirty="0"/>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3</a:t>
            </a:fld>
            <a:endParaRPr lang="en-US">
              <a:solidFill>
                <a:prstClr val="black"/>
              </a:solidFill>
            </a:endParaRPr>
          </a:p>
        </p:txBody>
      </p:sp>
      <p:sp>
        <p:nvSpPr>
          <p:cNvPr id="5" name="Content Placeholder 4">
            <a:extLst>
              <a:ext uri="{FF2B5EF4-FFF2-40B4-BE49-F238E27FC236}">
                <a16:creationId xmlns:a16="http://schemas.microsoft.com/office/drawing/2014/main" id="{3F9BD229-1E9A-8C4C-B48A-696018E0B704}"/>
              </a:ext>
            </a:extLst>
          </p:cNvPr>
          <p:cNvSpPr>
            <a:spLocks noGrp="1"/>
          </p:cNvSpPr>
          <p:nvPr>
            <p:ph sz="quarter" idx="1"/>
          </p:nvPr>
        </p:nvSpPr>
        <p:spPr/>
        <p:txBody>
          <a:bodyPr vert="horz" anchor="t">
            <a:normAutofit/>
          </a:bodyPr>
          <a:lstStyle/>
          <a:p>
            <a:r>
              <a:rPr lang="en-US" sz="2800" dirty="0">
                <a:solidFill>
                  <a:srgbClr val="000000"/>
                </a:solidFill>
                <a:latin typeface="Tahoma"/>
                <a:ea typeface="Tahoma"/>
                <a:cs typeface="Tahoma"/>
              </a:rPr>
              <a:t>Single Instruction, Multiple Threads (SIMT)</a:t>
            </a:r>
          </a:p>
          <a:p>
            <a:pPr lvl="1"/>
            <a:r>
              <a:rPr lang="en-US" sz="2400" dirty="0">
                <a:solidFill>
                  <a:srgbClr val="000000"/>
                </a:solidFill>
                <a:latin typeface="Tahoma"/>
                <a:ea typeface="Tahoma"/>
                <a:cs typeface="Tahoma"/>
              </a:rPr>
              <a:t>Single Instruction, Multiple Data (SIMD) not exposed to the programmer</a:t>
            </a:r>
          </a:p>
          <a:p>
            <a:r>
              <a:rPr lang="en-US" sz="2800" dirty="0">
                <a:solidFill>
                  <a:srgbClr val="000000"/>
                </a:solidFill>
                <a:latin typeface="Tahoma"/>
                <a:ea typeface="Tahoma"/>
                <a:cs typeface="Tahoma"/>
              </a:rPr>
              <a:t>Hardware Warp</a:t>
            </a:r>
          </a:p>
          <a:p>
            <a:pPr lvl="1"/>
            <a:r>
              <a:rPr lang="en-US" sz="2400" dirty="0">
                <a:solidFill>
                  <a:srgbClr val="000000"/>
                </a:solidFill>
                <a:latin typeface="Tahoma"/>
                <a:ea typeface="Tahoma"/>
                <a:cs typeface="Tahoma"/>
              </a:rPr>
              <a:t>A group of hardware threads that share the same PC and follow the same execution path with minimal divergence</a:t>
            </a:r>
          </a:p>
          <a:p>
            <a:r>
              <a:rPr lang="en-US" sz="2800" dirty="0">
                <a:solidFill>
                  <a:srgbClr val="000000"/>
                </a:solidFill>
                <a:latin typeface="Tahoma"/>
                <a:ea typeface="Tahoma"/>
                <a:cs typeface="Tahoma"/>
              </a:rPr>
              <a:t>Control Divergence</a:t>
            </a:r>
          </a:p>
          <a:p>
            <a:pPr lvl="1"/>
            <a:r>
              <a:rPr lang="en-US" sz="2400" dirty="0">
                <a:solidFill>
                  <a:srgbClr val="000000"/>
                </a:solidFill>
                <a:latin typeface="Tahoma"/>
                <a:ea typeface="Tahoma"/>
                <a:cs typeface="Tahoma"/>
              </a:rPr>
              <a:t>When threads in a warp want to follow different execution paths</a:t>
            </a:r>
          </a:p>
          <a:p>
            <a:pPr lvl="1"/>
            <a:r>
              <a:rPr lang="en-US" sz="2400" dirty="0">
                <a:solidFill>
                  <a:srgbClr val="000000"/>
                </a:solidFill>
                <a:latin typeface="Tahoma"/>
                <a:ea typeface="Tahoma"/>
                <a:cs typeface="Tahoma"/>
              </a:rPr>
              <a:t>Possible control divergence at conditional branches</a:t>
            </a:r>
          </a:p>
          <a:p>
            <a:pPr lvl="1"/>
            <a:r>
              <a:rPr lang="en-US" sz="2400" dirty="0">
                <a:solidFill>
                  <a:srgbClr val="000000"/>
                </a:solidFill>
                <a:latin typeface="Tahoma"/>
                <a:ea typeface="Tahoma"/>
                <a:cs typeface="Tahoma"/>
              </a:rPr>
              <a:t>Immediate post-dominator (IPDOM) stack is a hardware binary tree representation with each leaf corresponding to a branch target</a:t>
            </a:r>
            <a:endParaRPr lang="en-US" sz="2400" dirty="0">
              <a:solidFill>
                <a:srgbClr val="000000"/>
              </a:solidFill>
            </a:endParaRPr>
          </a:p>
        </p:txBody>
      </p:sp>
    </p:spTree>
    <p:extLst>
      <p:ext uri="{BB962C8B-B14F-4D97-AF65-F5344CB8AC3E}">
        <p14:creationId xmlns:p14="http://schemas.microsoft.com/office/powerpoint/2010/main" val="3795008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a:lstStyle/>
          <a:p>
            <a:r>
              <a:rPr lang="en-US" dirty="0">
                <a:latin typeface="Tahoma"/>
                <a:ea typeface="Tahoma"/>
                <a:cs typeface="Tahoma"/>
              </a:rPr>
              <a:t>Vortex VS. CUDA Programming Model</a:t>
            </a:r>
            <a:endParaRPr lang="en-US" dirty="0"/>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30</a:t>
            </a:fld>
            <a:endParaRPr lang="en-US">
              <a:solidFill>
                <a:prstClr val="black"/>
              </a:solidFill>
            </a:endParaRPr>
          </a:p>
        </p:txBody>
      </p:sp>
      <p:sp>
        <p:nvSpPr>
          <p:cNvPr id="8" name="Content Placeholder 4">
            <a:extLst>
              <a:ext uri="{FF2B5EF4-FFF2-40B4-BE49-F238E27FC236}">
                <a16:creationId xmlns:a16="http://schemas.microsoft.com/office/drawing/2014/main" id="{5ABC038F-A754-4CDA-AD4E-A55205BADF38}"/>
              </a:ext>
            </a:extLst>
          </p:cNvPr>
          <p:cNvSpPr txBox="1">
            <a:spLocks/>
          </p:cNvSpPr>
          <p:nvPr/>
        </p:nvSpPr>
        <p:spPr>
          <a:xfrm>
            <a:off x="381940" y="1182512"/>
            <a:ext cx="6630570" cy="4479807"/>
          </a:xfrm>
          <a:prstGeom prst="rect">
            <a:avLst/>
          </a:prstGeom>
        </p:spPr>
        <p:txBody>
          <a:bodyPr vert="horz" anchor="t">
            <a:normAutofit/>
          </a:bodyPr>
          <a:lstStyle>
            <a:lvl1pPr marL="274320" indent="-274320" algn="l" rtl="0" eaLnBrk="1" latinLnBrk="0" hangingPunct="1">
              <a:spcBef>
                <a:spcPts val="600"/>
              </a:spcBef>
              <a:buClr>
                <a:schemeClr val="accent2"/>
              </a:buClr>
              <a:buSzPct val="100000"/>
              <a:buFont typeface="Tahoma" pitchFamily="34" charset="0"/>
              <a:buChar char="|"/>
              <a:defRPr kumimoji="0" sz="2400" kern="1200">
                <a:solidFill>
                  <a:schemeClr val="tx1"/>
                </a:solidFill>
                <a:latin typeface="Tahoma" pitchFamily="34" charset="0"/>
                <a:ea typeface="Tahoma" pitchFamily="34" charset="0"/>
                <a:cs typeface="Tahoma" pitchFamily="34" charset="0"/>
              </a:defRPr>
            </a:lvl1pPr>
            <a:lvl2pPr marL="548640" indent="-274320" algn="l" rtl="0" eaLnBrk="1" latinLnBrk="0" hangingPunct="1">
              <a:spcBef>
                <a:spcPts val="500"/>
              </a:spcBef>
              <a:buClr>
                <a:schemeClr val="accent4"/>
              </a:buClr>
              <a:buSzPct val="76000"/>
              <a:buFont typeface="Wingdings 3" pitchFamily="18" charset="2"/>
              <a:buChar char=""/>
              <a:defRPr kumimoji="0" sz="2000" kern="1200">
                <a:solidFill>
                  <a:schemeClr val="tx2">
                    <a:lumMod val="50000"/>
                  </a:schemeClr>
                </a:solidFill>
                <a:latin typeface="Tahoma" pitchFamily="34" charset="0"/>
                <a:ea typeface="Tahoma" pitchFamily="34" charset="0"/>
                <a:cs typeface="Tahoma" pitchFamily="34" charset="0"/>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Tahoma" pitchFamily="34" charset="0"/>
                <a:ea typeface="Tahoma" pitchFamily="34" charset="0"/>
                <a:cs typeface="Tahoma" pitchFamily="34" charset="0"/>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Tahoma" pitchFamily="34" charset="0"/>
                <a:ea typeface="Tahoma" pitchFamily="34" charset="0"/>
                <a:cs typeface="Tahoma" pitchFamily="34" charset="0"/>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Tahoma" pitchFamily="34" charset="0"/>
                <a:ea typeface="Tahoma" pitchFamily="34" charset="0"/>
                <a:cs typeface="Tahoma" pitchFamily="34" charset="0"/>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dirty="0">
                <a:solidFill>
                  <a:srgbClr val="000000"/>
                </a:solidFill>
                <a:latin typeface="Tahoma"/>
                <a:ea typeface="Tahoma"/>
                <a:cs typeface="Tahoma"/>
              </a:rPr>
              <a:t>Cuda</a:t>
            </a:r>
          </a:p>
          <a:p>
            <a:pPr lvl="1"/>
            <a:r>
              <a:rPr lang="en-US" dirty="0">
                <a:solidFill>
                  <a:srgbClr val="000000"/>
                </a:solidFill>
                <a:latin typeface="Tahoma"/>
                <a:ea typeface="Tahoma"/>
                <a:cs typeface="Tahoma"/>
              </a:rPr>
              <a:t>GPU kernel invocation is from the CPU</a:t>
            </a:r>
          </a:p>
          <a:p>
            <a:pPr lvl="1"/>
            <a:r>
              <a:rPr lang="en-US" dirty="0">
                <a:solidFill>
                  <a:srgbClr val="000000"/>
                </a:solidFill>
                <a:latin typeface="Tahoma"/>
                <a:ea typeface="Tahoma"/>
                <a:cs typeface="Tahoma"/>
              </a:rPr>
              <a:t>Uses blocks with multiple dimensions</a:t>
            </a:r>
          </a:p>
          <a:p>
            <a:pPr lvl="1"/>
            <a:r>
              <a:rPr lang="en-US" dirty="0">
                <a:solidFill>
                  <a:srgbClr val="000000"/>
                </a:solidFill>
                <a:latin typeface="Tahoma"/>
                <a:ea typeface="Tahoma"/>
                <a:cs typeface="Tahoma"/>
              </a:rPr>
              <a:t>Block IDs and thread IDs are special registers</a:t>
            </a:r>
          </a:p>
          <a:p>
            <a:pPr>
              <a:buFont typeface="Tahoma" pitchFamily="18" charset="2"/>
              <a:buChar char="|"/>
            </a:pPr>
            <a:r>
              <a:rPr lang="en-US" dirty="0">
                <a:solidFill>
                  <a:srgbClr val="000000"/>
                </a:solidFill>
                <a:latin typeface="Tahoma"/>
                <a:ea typeface="Tahoma"/>
                <a:cs typeface="Tahoma"/>
              </a:rPr>
              <a:t>Vortex</a:t>
            </a:r>
          </a:p>
          <a:p>
            <a:pPr lvl="1"/>
            <a:r>
              <a:rPr lang="en-US" dirty="0">
                <a:solidFill>
                  <a:srgbClr val="000000"/>
                </a:solidFill>
                <a:latin typeface="Tahoma"/>
                <a:ea typeface="Tahoma"/>
                <a:cs typeface="Tahoma"/>
              </a:rPr>
              <a:t>GPU kernel invocation is from the GPU</a:t>
            </a:r>
          </a:p>
          <a:p>
            <a:pPr lvl="1"/>
            <a:r>
              <a:rPr lang="en-US" dirty="0">
                <a:solidFill>
                  <a:srgbClr val="000000"/>
                </a:solidFill>
                <a:latin typeface="Tahoma"/>
                <a:ea typeface="Tahoma"/>
                <a:cs typeface="Tahoma"/>
              </a:rPr>
              <a:t>Spawns software warps that are one-dimensional group of software threads</a:t>
            </a:r>
          </a:p>
          <a:p>
            <a:pPr lvl="1"/>
            <a:r>
              <a:rPr lang="en-US" dirty="0">
                <a:solidFill>
                  <a:srgbClr val="000000"/>
                </a:solidFill>
                <a:latin typeface="Tahoma"/>
                <a:ea typeface="Tahoma"/>
                <a:cs typeface="Tahoma"/>
              </a:rPr>
              <a:t>Software-warp IDs and thread IDs are passed in as normal arguments</a:t>
            </a:r>
          </a:p>
        </p:txBody>
      </p:sp>
      <p:pic>
        <p:nvPicPr>
          <p:cNvPr id="11" name="Picture 6" descr="A screenshot of a cell phone screen with text&#10;&#10;Description generated with high confidence">
            <a:extLst>
              <a:ext uri="{FF2B5EF4-FFF2-40B4-BE49-F238E27FC236}">
                <a16:creationId xmlns:a16="http://schemas.microsoft.com/office/drawing/2014/main" id="{9CDD6597-2F0C-4042-AC96-ECCDF836ACD4}"/>
              </a:ext>
            </a:extLst>
          </p:cNvPr>
          <p:cNvPicPr>
            <a:picLocks noChangeAspect="1"/>
          </p:cNvPicPr>
          <p:nvPr/>
        </p:nvPicPr>
        <p:blipFill>
          <a:blip r:embed="rId3"/>
          <a:stretch>
            <a:fillRect/>
          </a:stretch>
        </p:blipFill>
        <p:spPr>
          <a:xfrm>
            <a:off x="7627793" y="1437278"/>
            <a:ext cx="4244247" cy="3958433"/>
          </a:xfrm>
          <a:prstGeom prst="rect">
            <a:avLst/>
          </a:prstGeom>
        </p:spPr>
      </p:pic>
    </p:spTree>
    <p:extLst>
      <p:ext uri="{BB962C8B-B14F-4D97-AF65-F5344CB8AC3E}">
        <p14:creationId xmlns:p14="http://schemas.microsoft.com/office/powerpoint/2010/main" val="1938102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a:lstStyle/>
          <a:p>
            <a:r>
              <a:rPr lang="en-US" dirty="0">
                <a:latin typeface="Tahoma"/>
                <a:ea typeface="Tahoma"/>
                <a:cs typeface="Tahoma"/>
              </a:rPr>
              <a:t>What is Vortex GPGPU System?</a:t>
            </a:r>
            <a:endParaRPr lang="en-US" dirty="0">
              <a:ln w="9000" cmpd="sng">
                <a:solidFill>
                  <a:srgbClr val="CCDDEA">
                    <a:lumMod val="25000"/>
                  </a:srgbClr>
                </a:solidFill>
                <a:prstDash val="solid"/>
              </a:ln>
            </a:endParaRPr>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4</a:t>
            </a:fld>
            <a:endParaRPr lang="en-US">
              <a:solidFill>
                <a:prstClr val="black"/>
              </a:solidFill>
            </a:endParaRPr>
          </a:p>
        </p:txBody>
      </p:sp>
      <p:sp>
        <p:nvSpPr>
          <p:cNvPr id="5" name="Content Placeholder 4">
            <a:extLst>
              <a:ext uri="{FF2B5EF4-FFF2-40B4-BE49-F238E27FC236}">
                <a16:creationId xmlns:a16="http://schemas.microsoft.com/office/drawing/2014/main" id="{3F9BD229-1E9A-8C4C-B48A-696018E0B704}"/>
              </a:ext>
            </a:extLst>
          </p:cNvPr>
          <p:cNvSpPr>
            <a:spLocks noGrp="1"/>
          </p:cNvSpPr>
          <p:nvPr>
            <p:ph sz="quarter" idx="1"/>
          </p:nvPr>
        </p:nvSpPr>
        <p:spPr/>
        <p:txBody>
          <a:bodyPr vert="horz" anchor="t">
            <a:normAutofit/>
          </a:bodyPr>
          <a:lstStyle/>
          <a:p>
            <a:r>
              <a:rPr lang="en-US" dirty="0">
                <a:latin typeface="Tahoma"/>
                <a:ea typeface="Tahoma"/>
                <a:cs typeface="Tahoma"/>
              </a:rPr>
              <a:t>RISC-V ISA Extension</a:t>
            </a:r>
            <a:endParaRPr lang="en-US" dirty="0" err="1">
              <a:latin typeface="Tahoma"/>
              <a:ea typeface="Tahoma"/>
              <a:cs typeface="Tahoma"/>
            </a:endParaRPr>
          </a:p>
          <a:p>
            <a:pPr lvl="1"/>
            <a:r>
              <a:rPr lang="en-US" dirty="0">
                <a:solidFill>
                  <a:srgbClr val="000000"/>
                </a:solidFill>
                <a:latin typeface="Tahoma"/>
                <a:ea typeface="Tahoma"/>
                <a:cs typeface="Tahoma"/>
              </a:rPr>
              <a:t>5 new instructions to the ISA to control hardware warps, hardware threads within a warp, and control divergence</a:t>
            </a:r>
            <a:endParaRPr lang="en-US" dirty="0">
              <a:latin typeface="Tahoma"/>
              <a:ea typeface="Tahoma"/>
              <a:cs typeface="Tahoma"/>
            </a:endParaRPr>
          </a:p>
          <a:p>
            <a:r>
              <a:rPr lang="en-US" dirty="0">
                <a:latin typeface="Tahoma"/>
                <a:ea typeface="Tahoma"/>
                <a:cs typeface="Tahoma"/>
              </a:rPr>
              <a:t>Synthesizable Microarchitecture</a:t>
            </a:r>
          </a:p>
          <a:p>
            <a:pPr lvl="1">
              <a:buFont typeface="Wingdings 3" pitchFamily="34" charset="0"/>
              <a:buChar char=""/>
            </a:pPr>
            <a:r>
              <a:rPr lang="en-US" dirty="0">
                <a:solidFill>
                  <a:srgbClr val="000000"/>
                </a:solidFill>
                <a:latin typeface="Tahoma"/>
                <a:ea typeface="Tahoma"/>
                <a:cs typeface="Tahoma"/>
              </a:rPr>
              <a:t>Synthesized {1,2,4,8,16,32} hardware warps and threads per warp Vortex configurations</a:t>
            </a:r>
          </a:p>
          <a:p>
            <a:pPr lvl="1">
              <a:buFont typeface="Wingdings 3" pitchFamily="34" charset="0"/>
              <a:buChar char=""/>
            </a:pPr>
            <a:r>
              <a:rPr lang="en-US" dirty="0">
                <a:solidFill>
                  <a:srgbClr val="000000"/>
                </a:solidFill>
                <a:latin typeface="Tahoma"/>
                <a:ea typeface="Tahoma"/>
                <a:cs typeface="Tahoma"/>
              </a:rPr>
              <a:t>Written in Verilog</a:t>
            </a:r>
          </a:p>
          <a:p>
            <a:r>
              <a:rPr lang="en-US" dirty="0">
                <a:latin typeface="Tahoma"/>
                <a:ea typeface="Tahoma"/>
                <a:cs typeface="Tahoma"/>
              </a:rPr>
              <a:t>Software Model</a:t>
            </a:r>
          </a:p>
          <a:p>
            <a:pPr lvl="1"/>
            <a:r>
              <a:rPr lang="en-US" dirty="0">
                <a:solidFill>
                  <a:srgbClr val="000000"/>
                </a:solidFill>
                <a:latin typeface="Tahoma"/>
                <a:ea typeface="Tahoma"/>
                <a:cs typeface="Tahoma"/>
              </a:rPr>
              <a:t>A runtime kernel that implements our execution model</a:t>
            </a:r>
          </a:p>
          <a:p>
            <a:pPr lvl="1"/>
            <a:r>
              <a:rPr lang="en-US" dirty="0">
                <a:solidFill>
                  <a:srgbClr val="000000"/>
                </a:solidFill>
                <a:latin typeface="Tahoma"/>
                <a:ea typeface="Tahoma"/>
                <a:cs typeface="Tahoma"/>
              </a:rPr>
              <a:t>Vortex matrix library</a:t>
            </a:r>
          </a:p>
        </p:txBody>
      </p:sp>
    </p:spTree>
    <p:extLst>
      <p:ext uri="{BB962C8B-B14F-4D97-AF65-F5344CB8AC3E}">
        <p14:creationId xmlns:p14="http://schemas.microsoft.com/office/powerpoint/2010/main" val="3832414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a:lstStyle/>
          <a:p>
            <a:r>
              <a:rPr lang="en-US" dirty="0">
                <a:latin typeface="Tahoma"/>
                <a:ea typeface="Tahoma"/>
                <a:cs typeface="Tahoma"/>
              </a:rPr>
              <a:t>CUDA VS. Vortex</a:t>
            </a:r>
            <a:endParaRPr lang="en-US" dirty="0"/>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5</a:t>
            </a:fld>
            <a:endParaRPr lang="en-US">
              <a:solidFill>
                <a:prstClr val="black"/>
              </a:solidFill>
            </a:endParaRPr>
          </a:p>
        </p:txBody>
      </p:sp>
      <p:sp>
        <p:nvSpPr>
          <p:cNvPr id="7" name="Content Placeholder 4">
            <a:extLst>
              <a:ext uri="{FF2B5EF4-FFF2-40B4-BE49-F238E27FC236}">
                <a16:creationId xmlns:a16="http://schemas.microsoft.com/office/drawing/2014/main" id="{66233C3B-3385-E34E-A976-900C13F1ED35}"/>
              </a:ext>
            </a:extLst>
          </p:cNvPr>
          <p:cNvSpPr>
            <a:spLocks noGrp="1"/>
          </p:cNvSpPr>
          <p:nvPr>
            <p:ph sz="quarter" idx="1"/>
          </p:nvPr>
        </p:nvSpPr>
        <p:spPr>
          <a:xfrm>
            <a:off x="304800" y="1143000"/>
            <a:ext cx="11582400" cy="5181600"/>
          </a:xfrm>
        </p:spPr>
        <p:txBody>
          <a:bodyPr vert="horz" anchor="t">
            <a:normAutofit/>
          </a:bodyPr>
          <a:lstStyle/>
          <a:p>
            <a:r>
              <a:rPr lang="en-US" dirty="0"/>
              <a:t>CUDA® is a parallel computing platform and programming model developed by NVIDIA for general computing on graphical processing units (GPUs)</a:t>
            </a:r>
            <a:endParaRPr lang="en-US" dirty="0">
              <a:cs typeface="Calibri"/>
            </a:endParaRPr>
          </a:p>
        </p:txBody>
      </p:sp>
      <p:pic>
        <p:nvPicPr>
          <p:cNvPr id="9" name="Picture 8">
            <a:extLst>
              <a:ext uri="{FF2B5EF4-FFF2-40B4-BE49-F238E27FC236}">
                <a16:creationId xmlns:a16="http://schemas.microsoft.com/office/drawing/2014/main" id="{93A5BA1E-7A3D-704D-B8A0-EBE8B709F393}"/>
              </a:ext>
            </a:extLst>
          </p:cNvPr>
          <p:cNvPicPr>
            <a:picLocks noChangeAspect="1"/>
          </p:cNvPicPr>
          <p:nvPr/>
        </p:nvPicPr>
        <p:blipFill>
          <a:blip r:embed="rId3"/>
          <a:stretch>
            <a:fillRect/>
          </a:stretch>
        </p:blipFill>
        <p:spPr>
          <a:xfrm>
            <a:off x="233777" y="2269785"/>
            <a:ext cx="5438091" cy="2897019"/>
          </a:xfrm>
          <a:prstGeom prst="rect">
            <a:avLst/>
          </a:prstGeom>
        </p:spPr>
      </p:pic>
      <p:pic>
        <p:nvPicPr>
          <p:cNvPr id="11" name="Picture 10">
            <a:extLst>
              <a:ext uri="{FF2B5EF4-FFF2-40B4-BE49-F238E27FC236}">
                <a16:creationId xmlns:a16="http://schemas.microsoft.com/office/drawing/2014/main" id="{2661A4B0-C933-EC49-B7AC-3F3FDD471AAC}"/>
              </a:ext>
            </a:extLst>
          </p:cNvPr>
          <p:cNvPicPr>
            <a:picLocks noChangeAspect="1"/>
          </p:cNvPicPr>
          <p:nvPr/>
        </p:nvPicPr>
        <p:blipFill>
          <a:blip r:embed="rId4"/>
          <a:stretch>
            <a:fillRect/>
          </a:stretch>
        </p:blipFill>
        <p:spPr>
          <a:xfrm>
            <a:off x="5719551" y="2269785"/>
            <a:ext cx="6167649" cy="2701710"/>
          </a:xfrm>
          <a:prstGeom prst="rect">
            <a:avLst/>
          </a:prstGeom>
        </p:spPr>
      </p:pic>
    </p:spTree>
    <p:extLst>
      <p:ext uri="{BB962C8B-B14F-4D97-AF65-F5344CB8AC3E}">
        <p14:creationId xmlns:p14="http://schemas.microsoft.com/office/powerpoint/2010/main" val="4005108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a:lstStyle/>
          <a:p>
            <a:r>
              <a:rPr lang="en-US" dirty="0">
                <a:latin typeface="Tahoma"/>
                <a:ea typeface="Tahoma"/>
                <a:cs typeface="Tahoma"/>
              </a:rPr>
              <a:t>CUDA VS. Vortex</a:t>
            </a:r>
            <a:endParaRPr lang="en-US" dirty="0"/>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6</a:t>
            </a:fld>
            <a:endParaRPr lang="en-US">
              <a:solidFill>
                <a:prstClr val="black"/>
              </a:solidFill>
            </a:endParaRPr>
          </a:p>
        </p:txBody>
      </p:sp>
      <p:graphicFrame>
        <p:nvGraphicFramePr>
          <p:cNvPr id="5" name="Table 5">
            <a:extLst>
              <a:ext uri="{FF2B5EF4-FFF2-40B4-BE49-F238E27FC236}">
                <a16:creationId xmlns:a16="http://schemas.microsoft.com/office/drawing/2014/main" id="{1B0E6B44-723E-4C63-BA8F-9A55F3B4B56B}"/>
              </a:ext>
            </a:extLst>
          </p:cNvPr>
          <p:cNvGraphicFramePr>
            <a:graphicFrameLocks noGrp="1"/>
          </p:cNvGraphicFramePr>
          <p:nvPr>
            <p:extLst>
              <p:ext uri="{D42A27DB-BD31-4B8C-83A1-F6EECF244321}">
                <p14:modId xmlns:p14="http://schemas.microsoft.com/office/powerpoint/2010/main" val="2753091999"/>
              </p:ext>
            </p:extLst>
          </p:nvPr>
        </p:nvGraphicFramePr>
        <p:xfrm>
          <a:off x="792480" y="1393371"/>
          <a:ext cx="10715607" cy="2534919"/>
        </p:xfrm>
        <a:graphic>
          <a:graphicData uri="http://schemas.openxmlformats.org/drawingml/2006/table">
            <a:tbl>
              <a:tblPr firstRow="1" bandRow="1">
                <a:tableStyleId>{69C7853C-536D-4A76-A0AE-DD22124D55A5}</a:tableStyleId>
              </a:tblPr>
              <a:tblGrid>
                <a:gridCol w="4859382">
                  <a:extLst>
                    <a:ext uri="{9D8B030D-6E8A-4147-A177-3AD203B41FA5}">
                      <a16:colId xmlns:a16="http://schemas.microsoft.com/office/drawing/2014/main" val="1472814414"/>
                    </a:ext>
                  </a:extLst>
                </a:gridCol>
                <a:gridCol w="5856225">
                  <a:extLst>
                    <a:ext uri="{9D8B030D-6E8A-4147-A177-3AD203B41FA5}">
                      <a16:colId xmlns:a16="http://schemas.microsoft.com/office/drawing/2014/main" val="954515552"/>
                    </a:ext>
                  </a:extLst>
                </a:gridCol>
              </a:tblGrid>
              <a:tr h="374468">
                <a:tc>
                  <a:txBody>
                    <a:bodyPr/>
                    <a:lstStyle/>
                    <a:p>
                      <a:r>
                        <a:rPr lang="en-US" dirty="0"/>
                        <a:t>CUDA Programming Model</a:t>
                      </a:r>
                    </a:p>
                  </a:txBody>
                  <a:tcPr/>
                </a:tc>
                <a:tc>
                  <a:txBody>
                    <a:bodyPr/>
                    <a:lstStyle/>
                    <a:p>
                      <a:r>
                        <a:rPr lang="en-US" dirty="0"/>
                        <a:t>Vortex Programming Model</a:t>
                      </a:r>
                    </a:p>
                  </a:txBody>
                  <a:tcPr/>
                </a:tc>
                <a:extLst>
                  <a:ext uri="{0D108BD9-81ED-4DB2-BD59-A6C34878D82A}">
                    <a16:rowId xmlns:a16="http://schemas.microsoft.com/office/drawing/2014/main" val="3625400127"/>
                  </a:ext>
                </a:extLst>
              </a:tr>
              <a:tr h="370840">
                <a:tc>
                  <a:txBody>
                    <a:bodyPr/>
                    <a:lstStyle/>
                    <a:p>
                      <a:r>
                        <a:rPr lang="en-US" dirty="0"/>
                        <a:t>Kernel invocation from the CPU</a:t>
                      </a:r>
                    </a:p>
                  </a:txBody>
                  <a:tcPr/>
                </a:tc>
                <a:tc>
                  <a:txBody>
                    <a:bodyPr/>
                    <a:lstStyle/>
                    <a:p>
                      <a:r>
                        <a:rPr lang="en-US" dirty="0"/>
                        <a:t>Kernel invocation from the GPU (no host)</a:t>
                      </a:r>
                    </a:p>
                  </a:txBody>
                  <a:tcPr/>
                </a:tc>
                <a:extLst>
                  <a:ext uri="{0D108BD9-81ED-4DB2-BD59-A6C34878D82A}">
                    <a16:rowId xmlns:a16="http://schemas.microsoft.com/office/drawing/2014/main" val="2451347894"/>
                  </a:ext>
                </a:extLst>
              </a:tr>
              <a:tr h="370840">
                <a:tc>
                  <a:txBody>
                    <a:bodyPr/>
                    <a:lstStyle/>
                    <a:p>
                      <a:r>
                        <a:rPr lang="en-US" dirty="0"/>
                        <a:t>Multi-dimensional blocks exposed to the programmer</a:t>
                      </a:r>
                    </a:p>
                  </a:txBody>
                  <a:tcPr/>
                </a:tc>
                <a:tc>
                  <a:txBody>
                    <a:bodyPr/>
                    <a:lstStyle/>
                    <a:p>
                      <a:r>
                        <a:rPr lang="en-US" dirty="0"/>
                        <a:t>One-dimensional warps exposed to the programmer</a:t>
                      </a:r>
                    </a:p>
                  </a:txBody>
                  <a:tcPr/>
                </a:tc>
                <a:extLst>
                  <a:ext uri="{0D108BD9-81ED-4DB2-BD59-A6C34878D82A}">
                    <a16:rowId xmlns:a16="http://schemas.microsoft.com/office/drawing/2014/main" val="1426304792"/>
                  </a:ext>
                </a:extLst>
              </a:tr>
              <a:tr h="1149531">
                <a:tc>
                  <a:txBody>
                    <a:bodyPr/>
                    <a:lstStyle/>
                    <a:p>
                      <a:r>
                        <a:rPr lang="en-US" dirty="0"/>
                        <a:t>Block IDs and Thread IDs are special hardware registers</a:t>
                      </a:r>
                    </a:p>
                  </a:txBody>
                  <a:tcPr/>
                </a:tc>
                <a:tc>
                  <a:txBody>
                    <a:bodyPr/>
                    <a:lstStyle/>
                    <a:p>
                      <a:r>
                        <a:rPr lang="en-US" dirty="0"/>
                        <a:t>Software Warp IDs and Thread IDs are stored in the general-purpose registers</a:t>
                      </a:r>
                    </a:p>
                  </a:txBody>
                  <a:tcPr/>
                </a:tc>
                <a:extLst>
                  <a:ext uri="{0D108BD9-81ED-4DB2-BD59-A6C34878D82A}">
                    <a16:rowId xmlns:a16="http://schemas.microsoft.com/office/drawing/2014/main" val="280248234"/>
                  </a:ext>
                </a:extLst>
              </a:tr>
            </a:tbl>
          </a:graphicData>
        </a:graphic>
      </p:graphicFrame>
    </p:spTree>
    <p:extLst>
      <p:ext uri="{BB962C8B-B14F-4D97-AF65-F5344CB8AC3E}">
        <p14:creationId xmlns:p14="http://schemas.microsoft.com/office/powerpoint/2010/main" val="1544374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a:lstStyle/>
          <a:p>
            <a:r>
              <a:rPr lang="en-US">
                <a:latin typeface="Tahoma"/>
                <a:ea typeface="Tahoma"/>
                <a:cs typeface="Tahoma"/>
              </a:rPr>
              <a:t>Hardware Warp Representation</a:t>
            </a:r>
            <a:endParaRPr lang="en-US"/>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7</a:t>
            </a:fld>
            <a:endParaRPr lang="en-US">
              <a:solidFill>
                <a:prstClr val="black"/>
              </a:solidFill>
            </a:endParaRPr>
          </a:p>
        </p:txBody>
      </p:sp>
      <p:sp>
        <p:nvSpPr>
          <p:cNvPr id="5" name="Content Placeholder 4">
            <a:extLst>
              <a:ext uri="{FF2B5EF4-FFF2-40B4-BE49-F238E27FC236}">
                <a16:creationId xmlns:a16="http://schemas.microsoft.com/office/drawing/2014/main" id="{3F9BD229-1E9A-8C4C-B48A-696018E0B704}"/>
              </a:ext>
            </a:extLst>
          </p:cNvPr>
          <p:cNvSpPr>
            <a:spLocks noGrp="1"/>
          </p:cNvSpPr>
          <p:nvPr>
            <p:ph sz="quarter" idx="1"/>
          </p:nvPr>
        </p:nvSpPr>
        <p:spPr/>
        <p:txBody>
          <a:bodyPr vert="horz" anchor="t">
            <a:normAutofit/>
          </a:bodyPr>
          <a:lstStyle/>
          <a:p>
            <a:r>
              <a:rPr lang="en-US">
                <a:solidFill>
                  <a:srgbClr val="000000"/>
                </a:solidFill>
                <a:latin typeface="Tahoma"/>
                <a:ea typeface="Tahoma"/>
                <a:cs typeface="Tahoma"/>
              </a:rPr>
              <a:t>A warp PC register</a:t>
            </a:r>
          </a:p>
          <a:p>
            <a:r>
              <a:rPr lang="en-US">
                <a:solidFill>
                  <a:srgbClr val="000000"/>
                </a:solidFill>
                <a:latin typeface="Tahoma"/>
                <a:ea typeface="Tahoma"/>
                <a:cs typeface="Tahoma"/>
              </a:rPr>
              <a:t>32 general-purpose registers per thread</a:t>
            </a:r>
          </a:p>
          <a:p>
            <a:pPr lvl="1"/>
            <a:r>
              <a:rPr lang="en-US">
                <a:solidFill>
                  <a:srgbClr val="000000"/>
                </a:solidFill>
                <a:latin typeface="Tahoma"/>
                <a:ea typeface="Tahoma"/>
                <a:cs typeface="Tahoma"/>
              </a:rPr>
              <a:t>In a 16 threads per warp configuration, each warp will have 512 registers</a:t>
            </a:r>
          </a:p>
          <a:p>
            <a:r>
              <a:rPr lang="en-US">
                <a:solidFill>
                  <a:srgbClr val="000000"/>
                </a:solidFill>
                <a:latin typeface="Tahoma"/>
                <a:ea typeface="Tahoma"/>
                <a:cs typeface="Tahoma"/>
              </a:rPr>
              <a:t>A thread-mask register</a:t>
            </a:r>
          </a:p>
          <a:p>
            <a:pPr lvl="1"/>
            <a:r>
              <a:rPr lang="en-US">
                <a:solidFill>
                  <a:srgbClr val="000000"/>
                </a:solidFill>
                <a:latin typeface="Tahoma"/>
                <a:ea typeface="Tahoma"/>
                <a:cs typeface="Tahoma"/>
              </a:rPr>
              <a:t>One bit for each thread in the configuration to show whether the thread is active</a:t>
            </a:r>
          </a:p>
          <a:p>
            <a:r>
              <a:rPr lang="en-US">
                <a:solidFill>
                  <a:srgbClr val="000000"/>
                </a:solidFill>
                <a:latin typeface="Tahoma"/>
                <a:ea typeface="Tahoma"/>
                <a:cs typeface="Tahoma"/>
              </a:rPr>
              <a:t>An immediate post-dominator (IPDOM) stack</a:t>
            </a:r>
            <a:endParaRPr lang="en-US">
              <a:solidFill>
                <a:srgbClr val="000000"/>
              </a:solidFill>
            </a:endParaRPr>
          </a:p>
          <a:p>
            <a:pPr lvl="1"/>
            <a:r>
              <a:rPr lang="en-US">
                <a:solidFill>
                  <a:srgbClr val="000000"/>
                </a:solidFill>
                <a:latin typeface="Tahoma"/>
                <a:ea typeface="Tahoma"/>
                <a:cs typeface="Tahoma"/>
              </a:rPr>
              <a:t>Handles control divergence</a:t>
            </a:r>
            <a:endParaRPr lang="en-US">
              <a:solidFill>
                <a:srgbClr val="000000"/>
              </a:solidFill>
            </a:endParaRPr>
          </a:p>
        </p:txBody>
      </p:sp>
    </p:spTree>
    <p:extLst>
      <p:ext uri="{BB962C8B-B14F-4D97-AF65-F5344CB8AC3E}">
        <p14:creationId xmlns:p14="http://schemas.microsoft.com/office/powerpoint/2010/main" val="1422837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a:lstStyle/>
          <a:p>
            <a:r>
              <a:rPr lang="en-US">
                <a:latin typeface="Tahoma"/>
                <a:ea typeface="Tahoma"/>
                <a:cs typeface="Tahoma"/>
              </a:rPr>
              <a:t>ISA Extension: Warp Control</a:t>
            </a:r>
            <a:endParaRPr lang="en-US"/>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8</a:t>
            </a:fld>
            <a:endParaRPr lang="en-US">
              <a:solidFill>
                <a:prstClr val="black"/>
              </a:solidFill>
            </a:endParaRPr>
          </a:p>
        </p:txBody>
      </p:sp>
      <p:sp>
        <p:nvSpPr>
          <p:cNvPr id="5" name="Content Placeholder 4">
            <a:extLst>
              <a:ext uri="{FF2B5EF4-FFF2-40B4-BE49-F238E27FC236}">
                <a16:creationId xmlns:a16="http://schemas.microsoft.com/office/drawing/2014/main" id="{3F9BD229-1E9A-8C4C-B48A-696018E0B704}"/>
              </a:ext>
            </a:extLst>
          </p:cNvPr>
          <p:cNvSpPr>
            <a:spLocks noGrp="1"/>
          </p:cNvSpPr>
          <p:nvPr>
            <p:ph sz="quarter" idx="1"/>
          </p:nvPr>
        </p:nvSpPr>
        <p:spPr/>
        <p:txBody>
          <a:bodyPr vert="horz" anchor="t">
            <a:normAutofit/>
          </a:bodyPr>
          <a:lstStyle/>
          <a:p>
            <a:r>
              <a:rPr lang="en-US" dirty="0">
                <a:solidFill>
                  <a:srgbClr val="000000"/>
                </a:solidFill>
                <a:latin typeface="Tahoma"/>
                <a:ea typeface="Tahoma"/>
                <a:cs typeface="Tahoma"/>
              </a:rPr>
              <a:t>WSPAWN %</a:t>
            </a:r>
            <a:r>
              <a:rPr lang="en-US" dirty="0" err="1">
                <a:solidFill>
                  <a:srgbClr val="000000"/>
                </a:solidFill>
                <a:latin typeface="Tahoma"/>
                <a:ea typeface="Tahoma"/>
                <a:cs typeface="Tahoma"/>
              </a:rPr>
              <a:t>dest</a:t>
            </a:r>
            <a:r>
              <a:rPr lang="en-US" dirty="0">
                <a:solidFill>
                  <a:srgbClr val="000000"/>
                </a:solidFill>
                <a:latin typeface="Tahoma"/>
                <a:ea typeface="Tahoma"/>
                <a:cs typeface="Tahoma"/>
              </a:rPr>
              <a:t>, PC, %</a:t>
            </a:r>
            <a:r>
              <a:rPr lang="en-US" dirty="0" err="1">
                <a:solidFill>
                  <a:srgbClr val="000000"/>
                </a:solidFill>
                <a:latin typeface="Tahoma"/>
                <a:ea typeface="Tahoma"/>
                <a:cs typeface="Tahoma"/>
              </a:rPr>
              <a:t>src</a:t>
            </a:r>
          </a:p>
          <a:p>
            <a:pPr lvl="1"/>
            <a:r>
              <a:rPr lang="en-US" dirty="0">
                <a:solidFill>
                  <a:srgbClr val="000000"/>
                </a:solidFill>
                <a:latin typeface="Tahoma"/>
                <a:ea typeface="Tahoma"/>
                <a:cs typeface="Tahoma"/>
              </a:rPr>
              <a:t>Spawns a hardware warp at a specific PC and copies %</a:t>
            </a:r>
            <a:r>
              <a:rPr lang="en-US" dirty="0" err="1">
                <a:solidFill>
                  <a:srgbClr val="000000"/>
                </a:solidFill>
                <a:latin typeface="Tahoma"/>
                <a:ea typeface="Tahoma"/>
                <a:cs typeface="Tahoma"/>
              </a:rPr>
              <a:t>src</a:t>
            </a:r>
            <a:r>
              <a:rPr lang="en-US" dirty="0">
                <a:solidFill>
                  <a:srgbClr val="000000"/>
                </a:solidFill>
                <a:latin typeface="Tahoma"/>
                <a:ea typeface="Tahoma"/>
                <a:cs typeface="Tahoma"/>
              </a:rPr>
              <a:t> contents to %</a:t>
            </a:r>
            <a:r>
              <a:rPr lang="en-US" dirty="0" err="1">
                <a:solidFill>
                  <a:srgbClr val="000000"/>
                </a:solidFill>
                <a:latin typeface="Tahoma"/>
                <a:ea typeface="Tahoma"/>
                <a:cs typeface="Tahoma"/>
              </a:rPr>
              <a:t>dest</a:t>
            </a:r>
            <a:r>
              <a:rPr lang="en-US" dirty="0">
                <a:solidFill>
                  <a:srgbClr val="000000"/>
                </a:solidFill>
                <a:latin typeface="Tahoma"/>
                <a:ea typeface="Tahoma"/>
                <a:cs typeface="Tahoma"/>
              </a:rPr>
              <a:t> of the new warp</a:t>
            </a:r>
            <a:endParaRPr lang="en-US" dirty="0">
              <a:latin typeface="Tahoma"/>
              <a:ea typeface="Tahoma"/>
              <a:cs typeface="Tahoma"/>
            </a:endParaRPr>
          </a:p>
          <a:p>
            <a:r>
              <a:rPr lang="en-US" dirty="0">
                <a:latin typeface="Tahoma"/>
                <a:ea typeface="Tahoma"/>
                <a:cs typeface="Tahoma"/>
              </a:rPr>
              <a:t>WHALT</a:t>
            </a:r>
          </a:p>
          <a:p>
            <a:pPr lvl="1">
              <a:buFont typeface="Wingdings 3" pitchFamily="34" charset="0"/>
              <a:buChar char=""/>
            </a:pPr>
            <a:r>
              <a:rPr lang="en-US" dirty="0">
                <a:solidFill>
                  <a:srgbClr val="000000"/>
                </a:solidFill>
                <a:latin typeface="Tahoma"/>
                <a:ea typeface="Tahoma"/>
                <a:cs typeface="Tahoma"/>
              </a:rPr>
              <a:t>Halts warp execution</a:t>
            </a:r>
          </a:p>
          <a:p>
            <a:pPr lvl="1">
              <a:buFont typeface="Wingdings 3" pitchFamily="34" charset="0"/>
              <a:buChar char=""/>
            </a:pPr>
            <a:r>
              <a:rPr lang="en-US" dirty="0">
                <a:solidFill>
                  <a:srgbClr val="000000"/>
                </a:solidFill>
                <a:latin typeface="Tahoma"/>
                <a:ea typeface="Tahoma"/>
                <a:cs typeface="Tahoma"/>
              </a:rPr>
              <a:t>Deactivates all threads</a:t>
            </a:r>
          </a:p>
        </p:txBody>
      </p:sp>
      <p:pic>
        <p:nvPicPr>
          <p:cNvPr id="10" name="Picture 13" descr="A screenshot of a cell phone&#10;&#10;Description generated with very high confidence">
            <a:extLst>
              <a:ext uri="{FF2B5EF4-FFF2-40B4-BE49-F238E27FC236}">
                <a16:creationId xmlns:a16="http://schemas.microsoft.com/office/drawing/2014/main" id="{0F45269D-4EA2-42D1-B58B-87B752C8F818}"/>
              </a:ext>
            </a:extLst>
          </p:cNvPr>
          <p:cNvPicPr>
            <a:picLocks noChangeAspect="1"/>
          </p:cNvPicPr>
          <p:nvPr/>
        </p:nvPicPr>
        <p:blipFill>
          <a:blip r:embed="rId2"/>
          <a:stretch>
            <a:fillRect/>
          </a:stretch>
        </p:blipFill>
        <p:spPr>
          <a:xfrm>
            <a:off x="3650886" y="2011560"/>
            <a:ext cx="8236255" cy="4354806"/>
          </a:xfrm>
          <a:prstGeom prst="rect">
            <a:avLst/>
          </a:prstGeom>
        </p:spPr>
      </p:pic>
      <p:sp>
        <p:nvSpPr>
          <p:cNvPr id="6" name="Rectangle 5">
            <a:extLst>
              <a:ext uri="{FF2B5EF4-FFF2-40B4-BE49-F238E27FC236}">
                <a16:creationId xmlns:a16="http://schemas.microsoft.com/office/drawing/2014/main" id="{BA90884C-E1BA-4848-B0D7-E17C54403231}"/>
              </a:ext>
            </a:extLst>
          </p:cNvPr>
          <p:cNvSpPr/>
          <p:nvPr/>
        </p:nvSpPr>
        <p:spPr>
          <a:xfrm>
            <a:off x="9943066" y="5751836"/>
            <a:ext cx="913481" cy="37181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A06EE5D-8635-4045-B537-5A8AFC3651D9}"/>
              </a:ext>
            </a:extLst>
          </p:cNvPr>
          <p:cNvSpPr/>
          <p:nvPr/>
        </p:nvSpPr>
        <p:spPr>
          <a:xfrm>
            <a:off x="9329680" y="5531842"/>
            <a:ext cx="546253" cy="28919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598ADCA-519E-4329-898D-45717CCC33D7}"/>
              </a:ext>
            </a:extLst>
          </p:cNvPr>
          <p:cNvSpPr/>
          <p:nvPr/>
        </p:nvSpPr>
        <p:spPr>
          <a:xfrm>
            <a:off x="9329335" y="4871518"/>
            <a:ext cx="546253" cy="28919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7BAEE21-DC4C-443B-A341-3EB9BEAFD697}"/>
              </a:ext>
            </a:extLst>
          </p:cNvPr>
          <p:cNvSpPr txBox="1"/>
          <p:nvPr/>
        </p:nvSpPr>
        <p:spPr>
          <a:xfrm>
            <a:off x="6391965" y="5751442"/>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TM=Thread Mask register</a:t>
            </a:r>
          </a:p>
        </p:txBody>
      </p:sp>
    </p:spTree>
    <p:extLst>
      <p:ext uri="{BB962C8B-B14F-4D97-AF65-F5344CB8AC3E}">
        <p14:creationId xmlns:p14="http://schemas.microsoft.com/office/powerpoint/2010/main" val="574500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a:lstStyle/>
          <a:p>
            <a:r>
              <a:rPr lang="en-US">
                <a:latin typeface="Tahoma"/>
                <a:ea typeface="Tahoma"/>
                <a:cs typeface="Tahoma"/>
              </a:rPr>
              <a:t>ISA Extension: Thread Control</a:t>
            </a:r>
            <a:endParaRPr lang="en-US"/>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9</a:t>
            </a:fld>
            <a:endParaRPr lang="en-US">
              <a:solidFill>
                <a:prstClr val="black"/>
              </a:solidFill>
            </a:endParaRPr>
          </a:p>
        </p:txBody>
      </p:sp>
      <p:sp>
        <p:nvSpPr>
          <p:cNvPr id="5" name="Content Placeholder 4">
            <a:extLst>
              <a:ext uri="{FF2B5EF4-FFF2-40B4-BE49-F238E27FC236}">
                <a16:creationId xmlns:a16="http://schemas.microsoft.com/office/drawing/2014/main" id="{3F9BD229-1E9A-8C4C-B48A-696018E0B704}"/>
              </a:ext>
            </a:extLst>
          </p:cNvPr>
          <p:cNvSpPr>
            <a:spLocks noGrp="1"/>
          </p:cNvSpPr>
          <p:nvPr>
            <p:ph sz="quarter" idx="1"/>
          </p:nvPr>
        </p:nvSpPr>
        <p:spPr>
          <a:xfrm>
            <a:off x="304800" y="1143000"/>
            <a:ext cx="11582400" cy="1743075"/>
          </a:xfrm>
        </p:spPr>
        <p:txBody>
          <a:bodyPr vert="horz" anchor="t">
            <a:normAutofit/>
          </a:bodyPr>
          <a:lstStyle/>
          <a:p>
            <a:r>
              <a:rPr lang="en-US" dirty="0">
                <a:solidFill>
                  <a:srgbClr val="000000"/>
                </a:solidFill>
                <a:latin typeface="Tahoma"/>
                <a:ea typeface="Tahoma"/>
                <a:cs typeface="Tahoma"/>
              </a:rPr>
              <a:t>clone %</a:t>
            </a:r>
            <a:r>
              <a:rPr lang="en-US" dirty="0" err="1">
                <a:solidFill>
                  <a:srgbClr val="000000"/>
                </a:solidFill>
                <a:latin typeface="Tahoma"/>
                <a:ea typeface="Tahoma"/>
                <a:cs typeface="Tahoma"/>
              </a:rPr>
              <a:t>threadNum</a:t>
            </a:r>
          </a:p>
          <a:p>
            <a:pPr lvl="1"/>
            <a:r>
              <a:rPr lang="en-US" dirty="0">
                <a:solidFill>
                  <a:srgbClr val="000000"/>
                </a:solidFill>
                <a:latin typeface="Tahoma"/>
                <a:ea typeface="Tahoma"/>
                <a:cs typeface="Tahoma"/>
              </a:rPr>
              <a:t>Copies the 32 general-purpose registers of thread 0 to the registers of thread %</a:t>
            </a:r>
            <a:r>
              <a:rPr lang="en-US" dirty="0" err="1">
                <a:solidFill>
                  <a:srgbClr val="000000"/>
                </a:solidFill>
                <a:latin typeface="Tahoma"/>
                <a:ea typeface="Tahoma"/>
                <a:cs typeface="Tahoma"/>
              </a:rPr>
              <a:t>threadNum</a:t>
            </a:r>
            <a:r>
              <a:rPr lang="en-US" dirty="0">
                <a:solidFill>
                  <a:srgbClr val="000000"/>
                </a:solidFill>
                <a:latin typeface="Tahoma"/>
                <a:ea typeface="Tahoma"/>
                <a:cs typeface="Tahoma"/>
              </a:rPr>
              <a:t> </a:t>
            </a:r>
          </a:p>
          <a:p>
            <a:r>
              <a:rPr lang="en-US" dirty="0" err="1">
                <a:latin typeface="Tahoma"/>
                <a:ea typeface="Tahoma"/>
                <a:cs typeface="Tahoma"/>
              </a:rPr>
              <a:t>tmc</a:t>
            </a:r>
            <a:r>
              <a:rPr lang="en-US" dirty="0">
                <a:latin typeface="Tahoma"/>
                <a:ea typeface="Tahoma"/>
                <a:cs typeface="Tahoma"/>
              </a:rPr>
              <a:t> %</a:t>
            </a:r>
            <a:r>
              <a:rPr lang="en-US" dirty="0" err="1">
                <a:latin typeface="Tahoma"/>
                <a:ea typeface="Tahoma"/>
                <a:cs typeface="Tahoma"/>
              </a:rPr>
              <a:t>numThreads</a:t>
            </a:r>
          </a:p>
          <a:p>
            <a:pPr lvl="1"/>
            <a:r>
              <a:rPr lang="en-US" dirty="0">
                <a:solidFill>
                  <a:srgbClr val="000000"/>
                </a:solidFill>
                <a:latin typeface="Tahoma"/>
                <a:ea typeface="Tahoma"/>
                <a:cs typeface="Tahoma"/>
              </a:rPr>
              <a:t>Controls the thread-mask register by activating the first %</a:t>
            </a:r>
            <a:r>
              <a:rPr lang="en-US" dirty="0" err="1">
                <a:solidFill>
                  <a:srgbClr val="000000"/>
                </a:solidFill>
                <a:latin typeface="Tahoma"/>
                <a:ea typeface="Tahoma"/>
                <a:cs typeface="Tahoma"/>
              </a:rPr>
              <a:t>numThreads</a:t>
            </a:r>
            <a:r>
              <a:rPr lang="en-US" dirty="0">
                <a:solidFill>
                  <a:srgbClr val="000000"/>
                </a:solidFill>
                <a:latin typeface="Tahoma"/>
                <a:ea typeface="Tahoma"/>
                <a:cs typeface="Tahoma"/>
              </a:rPr>
              <a:t> threads</a:t>
            </a:r>
            <a:endParaRPr lang="en-US" dirty="0">
              <a:solidFill>
                <a:srgbClr val="000000"/>
              </a:solidFill>
            </a:endParaRPr>
          </a:p>
        </p:txBody>
      </p:sp>
      <p:pic>
        <p:nvPicPr>
          <p:cNvPr id="9" name="Picture 9">
            <a:extLst>
              <a:ext uri="{FF2B5EF4-FFF2-40B4-BE49-F238E27FC236}">
                <a16:creationId xmlns:a16="http://schemas.microsoft.com/office/drawing/2014/main" id="{07F8ADC2-890D-4722-8F93-32901FA427A6}"/>
              </a:ext>
            </a:extLst>
          </p:cNvPr>
          <p:cNvPicPr>
            <a:picLocks noChangeAspect="1"/>
          </p:cNvPicPr>
          <p:nvPr/>
        </p:nvPicPr>
        <p:blipFill>
          <a:blip r:embed="rId2"/>
          <a:stretch>
            <a:fillRect/>
          </a:stretch>
        </p:blipFill>
        <p:spPr>
          <a:xfrm>
            <a:off x="381918" y="3034901"/>
            <a:ext cx="11308813" cy="2192848"/>
          </a:xfrm>
          <a:prstGeom prst="rect">
            <a:avLst/>
          </a:prstGeom>
        </p:spPr>
      </p:pic>
      <p:sp>
        <p:nvSpPr>
          <p:cNvPr id="6" name="Rectangle 5">
            <a:extLst>
              <a:ext uri="{FF2B5EF4-FFF2-40B4-BE49-F238E27FC236}">
                <a16:creationId xmlns:a16="http://schemas.microsoft.com/office/drawing/2014/main" id="{D9164286-5347-4EF9-A705-0B5957BCF077}"/>
              </a:ext>
            </a:extLst>
          </p:cNvPr>
          <p:cNvSpPr/>
          <p:nvPr/>
        </p:nvSpPr>
        <p:spPr>
          <a:xfrm>
            <a:off x="6295221" y="3619038"/>
            <a:ext cx="849216" cy="147350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F92BB43-1BC8-4A80-9FE6-4C770E8AD8F0}"/>
              </a:ext>
            </a:extLst>
          </p:cNvPr>
          <p:cNvSpPr/>
          <p:nvPr/>
        </p:nvSpPr>
        <p:spPr>
          <a:xfrm>
            <a:off x="9076980" y="4133159"/>
            <a:ext cx="546253" cy="99610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6611F0C-AD59-405B-BE83-F3FC9A92D598}"/>
              </a:ext>
            </a:extLst>
          </p:cNvPr>
          <p:cNvSpPr txBox="1"/>
          <p:nvPr/>
        </p:nvSpPr>
        <p:spPr>
          <a:xfrm>
            <a:off x="649356" y="5221355"/>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TM=Thread Mask register</a:t>
            </a:r>
          </a:p>
        </p:txBody>
      </p:sp>
    </p:spTree>
    <p:extLst>
      <p:ext uri="{BB962C8B-B14F-4D97-AF65-F5344CB8AC3E}">
        <p14:creationId xmlns:p14="http://schemas.microsoft.com/office/powerpoint/2010/main" val="3946632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Orig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Custom 3">
      <a:majorFont>
        <a:latin typeface="Tahoma"/>
        <a:ea typeface="돋움"/>
        <a:cs typeface=""/>
      </a:majorFont>
      <a:minorFont>
        <a:latin typeface="Tahoma"/>
        <a:ea typeface="맑은 고딕"/>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rig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Custom 3">
      <a:majorFont>
        <a:latin typeface="Tahoma"/>
        <a:ea typeface="돋움"/>
        <a:cs typeface=""/>
      </a:majorFont>
      <a:minorFont>
        <a:latin typeface="Tahoma"/>
        <a:ea typeface="맑은 고딕"/>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1572</TotalTime>
  <Words>1341</Words>
  <Application>Microsoft Office PowerPoint</Application>
  <PresentationFormat>Widescreen</PresentationFormat>
  <Paragraphs>308</Paragraphs>
  <Slides>30</Slides>
  <Notes>6</Notes>
  <HiddenSlides>5</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30</vt:i4>
      </vt:variant>
    </vt:vector>
  </HeadingPairs>
  <TitlesOfParts>
    <vt:vector size="38" baseType="lpstr">
      <vt:lpstr>Arial</vt:lpstr>
      <vt:lpstr>Calibri</vt:lpstr>
      <vt:lpstr>Tahoma</vt:lpstr>
      <vt:lpstr>Wingdings</vt:lpstr>
      <vt:lpstr>Wingdings 3</vt:lpstr>
      <vt:lpstr>'Wingdings 3',Sans-Serif</vt:lpstr>
      <vt:lpstr>1_Origin</vt:lpstr>
      <vt:lpstr>Origin</vt:lpstr>
      <vt:lpstr> Vortex RISC-V GPGPU System: Extending the ISA, Synthesizing the Microarchitecture, and Modeling the Software Stack </vt:lpstr>
      <vt:lpstr>Motivation</vt:lpstr>
      <vt:lpstr>Terminology</vt:lpstr>
      <vt:lpstr>What is Vortex GPGPU System?</vt:lpstr>
      <vt:lpstr>CUDA VS. Vortex</vt:lpstr>
      <vt:lpstr>CUDA VS. Vortex</vt:lpstr>
      <vt:lpstr>Hardware Warp Representation</vt:lpstr>
      <vt:lpstr>ISA Extension: Warp Control</vt:lpstr>
      <vt:lpstr>ISA Extension: Thread Control</vt:lpstr>
      <vt:lpstr>ISA Extension: Control Divergence</vt:lpstr>
      <vt:lpstr>Control Divergence Example</vt:lpstr>
      <vt:lpstr>Execution Model</vt:lpstr>
      <vt:lpstr>Runtime Kernel</vt:lpstr>
      <vt:lpstr>Complex Control Flow</vt:lpstr>
      <vt:lpstr>Vortex Library</vt:lpstr>
      <vt:lpstr>Microarchitecture Implementation</vt:lpstr>
      <vt:lpstr>Microarchitecture Implementation (Cont.)</vt:lpstr>
      <vt:lpstr>Memory</vt:lpstr>
      <vt:lpstr>System Evaluation Methodology</vt:lpstr>
      <vt:lpstr>Hardware Resource Utilization</vt:lpstr>
      <vt:lpstr>Performance Evaluation</vt:lpstr>
      <vt:lpstr>Overall speedup</vt:lpstr>
      <vt:lpstr>Future Work</vt:lpstr>
      <vt:lpstr>Conclusions</vt:lpstr>
      <vt:lpstr>Questions?</vt:lpstr>
      <vt:lpstr>Vortex Extensions</vt:lpstr>
      <vt:lpstr>Execution Model</vt:lpstr>
      <vt:lpstr>Control Divergence</vt:lpstr>
      <vt:lpstr>Execution Model (Cont.) (REMOVE)</vt:lpstr>
      <vt:lpstr>Vortex VS. CUDA Programming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HpArch Research Projects</dc:title>
  <dc:creator>Microsoft Office User</dc:creator>
  <cp:lastModifiedBy>Blaise Tine</cp:lastModifiedBy>
  <cp:revision>1351</cp:revision>
  <cp:lastPrinted>2017-09-22T13:21:54Z</cp:lastPrinted>
  <dcterms:created xsi:type="dcterms:W3CDTF">2017-09-19T22:16:54Z</dcterms:created>
  <dcterms:modified xsi:type="dcterms:W3CDTF">2019-10-10T22:21:09Z</dcterms:modified>
</cp:coreProperties>
</file>