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14"/>
  </p:notesMasterIdLst>
  <p:sldIdLst>
    <p:sldId id="262" r:id="rId3"/>
    <p:sldId id="309" r:id="rId4"/>
    <p:sldId id="310" r:id="rId5"/>
    <p:sldId id="312" r:id="rId6"/>
    <p:sldId id="314" r:id="rId7"/>
    <p:sldId id="317" r:id="rId8"/>
    <p:sldId id="311" r:id="rId9"/>
    <p:sldId id="316" r:id="rId10"/>
    <p:sldId id="319" r:id="rId11"/>
    <p:sldId id="320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50"/>
  </p:normalViewPr>
  <p:slideViewPr>
    <p:cSldViewPr snapToGrid="0">
      <p:cViewPr>
        <p:scale>
          <a:sx n="125" d="100"/>
          <a:sy n="125" d="100"/>
        </p:scale>
        <p:origin x="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EABB0-08C8-0B46-AE0A-F1546C4A3D26}" type="datetimeFigureOut">
              <a:rPr lang="en-US" smtClean="0"/>
              <a:t>11/13/2019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1B570-5433-DC48-8F65-1EA474482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BDEB0-AFCF-4BA6-B562-D36FD1AE2648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6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32000" y="3429000"/>
            <a:ext cx="10160000" cy="1219200"/>
          </a:xfrm>
        </p:spPr>
        <p:txBody>
          <a:bodyPr anchor="t" anchorCtr="0"/>
          <a:lstStyle>
            <a:lvl1pPr algn="ctr">
              <a:defRPr sz="32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064000" y="4648200"/>
            <a:ext cx="8128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032000" y="3429000"/>
            <a:ext cx="10160000" cy="1219200"/>
          </a:xfrm>
        </p:spPr>
        <p:txBody>
          <a:bodyPr anchor="t" anchorCtr="0"/>
          <a:lstStyle>
            <a:lvl1pPr algn="ctr">
              <a:defRPr sz="32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064000" y="4648200"/>
            <a:ext cx="8128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579370"/>
            <a:ext cx="7823200" cy="228600"/>
          </a:xfr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600" y="6604233"/>
            <a:ext cx="1016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115824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5600" y="2971800"/>
            <a:ext cx="9144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>
                <a:solidFill>
                  <a:srgbClr val="CCDDEA"/>
                </a:solidFill>
              </a:rPr>
              <a:t>Nagesh B Lakshminarayana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bg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5693664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143000"/>
            <a:ext cx="5710936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6000" y="767567"/>
            <a:ext cx="1016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596148"/>
            <a:ext cx="7823200" cy="228600"/>
          </a:xfrm>
        </p:spPr>
        <p:txBody>
          <a:bodyPr/>
          <a:lstStyle>
            <a:lvl1pPr algn="l">
              <a:defRPr sz="1200" b="0" i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579370"/>
            <a:ext cx="7823200" cy="228600"/>
          </a:xfr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77600" y="6604233"/>
            <a:ext cx="1016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115824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CCDDEA"/>
                </a:solidFill>
              </a:rPr>
              <a:t>Nagesh B Lakshminarayana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5600" y="2971800"/>
            <a:ext cx="9144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>
                <a:solidFill>
                  <a:srgbClr val="CCDDEA"/>
                </a:solidFill>
              </a:rPr>
              <a:t>Nagesh B Lakshminarayana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bg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5693664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143000"/>
            <a:ext cx="5710936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76000" y="767567"/>
            <a:ext cx="1016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596148"/>
            <a:ext cx="7823200" cy="228600"/>
          </a:xfrm>
        </p:spPr>
        <p:txBody>
          <a:bodyPr/>
          <a:lstStyle>
            <a:lvl1pPr algn="l">
              <a:defRPr sz="1200" b="0" i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CCDDEA"/>
                </a:solidFill>
              </a:rPr>
              <a:t>Nagesh B Lakshminarayana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115824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72800" y="685800"/>
            <a:ext cx="1219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80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4800" y="1143000"/>
            <a:ext cx="115824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5E9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133600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rgbClr val="465E9C"/>
                </a:solidFill>
              </a:rPr>
              <a:t>Nagesh B Lakshminarayana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972800" y="685800"/>
            <a:ext cx="1219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2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ibclc.llvm.org/" TargetMode="External"/><Relationship Id="rId3" Type="http://schemas.openxmlformats.org/officeDocument/2006/relationships/hyperlink" Target="https://01.org/compute-runtime" TargetMode="External"/><Relationship Id="rId7" Type="http://schemas.openxmlformats.org/officeDocument/2006/relationships/hyperlink" Target="https://git.linaro.org/gpgpu/shamrock.git" TargetMode="External"/><Relationship Id="rId2" Type="http://schemas.openxmlformats.org/officeDocument/2006/relationships/hyperlink" Target="https://cgit.freedesktop.org/beignet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.ti.com/opencl/ti-opencl" TargetMode="External"/><Relationship Id="rId5" Type="http://schemas.openxmlformats.org/officeDocument/2006/relationships/hyperlink" Target="https://github.com/RadeonOpenCompute" TargetMode="External"/><Relationship Id="rId4" Type="http://schemas.openxmlformats.org/officeDocument/2006/relationships/hyperlink" Target="https://github.com/pocl/pocl" TargetMode="External"/><Relationship Id="rId9" Type="http://schemas.openxmlformats.org/officeDocument/2006/relationships/hyperlink" Target="https://people.freedesktop.org/~steckdenis/clove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openasip.org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openasip.org/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openasip.org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5513" y="1865868"/>
            <a:ext cx="9979447" cy="1857993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br>
              <a:rPr lang="en-US" dirty="0">
                <a:latin typeface="Tahoma"/>
                <a:ea typeface="Tahoma"/>
                <a:cs typeface="Tahoma"/>
              </a:rPr>
            </a:br>
            <a:r>
              <a:rPr lang="en-US" sz="5300" dirty="0">
                <a:latin typeface="Tahoma"/>
                <a:ea typeface="Tahoma"/>
                <a:cs typeface="Tahoma"/>
              </a:rPr>
              <a:t>Adding OpenCL Support to Vortex GPGPU</a:t>
            </a:r>
            <a:endParaRPr lang="en-US" sz="5300" dirty="0">
              <a:ln w="9000" cmpd="sng">
                <a:solidFill>
                  <a:prstClr val="black"/>
                </a:solidFill>
                <a:prstDash val="solid"/>
              </a:ln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5252" y="4044827"/>
            <a:ext cx="4206697" cy="914400"/>
          </a:xfrm>
        </p:spPr>
        <p:txBody>
          <a:bodyPr vert="horz" anchor="t">
            <a:normAutofit/>
          </a:bodyPr>
          <a:lstStyle/>
          <a:p>
            <a:r>
              <a:rPr lang="en-US" sz="2400" dirty="0">
                <a:latin typeface="Tahoma"/>
                <a:ea typeface="Tahoma"/>
                <a:cs typeface="Tahoma"/>
              </a:rPr>
              <a:t>Blaise Tine, Fares </a:t>
            </a:r>
            <a:r>
              <a:rPr lang="en-US" sz="2400" dirty="0" err="1">
                <a:latin typeface="Tahoma"/>
                <a:ea typeface="Tahoma"/>
                <a:cs typeface="Tahoma"/>
              </a:rPr>
              <a:t>Elsabbagh</a:t>
            </a:r>
            <a:endParaRPr lang="en-US" sz="2400" dirty="0">
              <a:latin typeface="Tahoma"/>
              <a:ea typeface="Tahoma"/>
              <a:cs typeface="Tahoma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2692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0828-311E-41CA-9476-03B8D939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POCL Support for Vortex (3)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F117B-7741-4AD3-8AAC-84B80B4B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62025-3DF3-493F-869C-DB6DF0A3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098FF97-54BD-441C-BD26-1C6A6E2E65EE}"/>
              </a:ext>
            </a:extLst>
          </p:cNvPr>
          <p:cNvSpPr txBox="1">
            <a:spLocks/>
          </p:cNvSpPr>
          <p:nvPr/>
        </p:nvSpPr>
        <p:spPr>
          <a:xfrm>
            <a:off x="304800" y="1143000"/>
            <a:ext cx="6972300" cy="518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  <a:defRPr kumimoji="0" sz="2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4"/>
              </a:buClr>
              <a:buSzPct val="76000"/>
              <a:buFont typeface="Wingdings 3" pitchFamily="18" charset="2"/>
              <a:buChar char=""/>
              <a:defRPr kumimoji="0" sz="2000" kern="12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Hardware Support for POCL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Native Barriers Support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Currently implemented in software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HW support greatly simplifies </a:t>
            </a:r>
            <a:r>
              <a:rPr lang="en-US" dirty="0" err="1"/>
              <a:t>codegen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HW support greatly improves performance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Design complexity: medium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Floating-point Extension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Needed for running OpenCL benchmarks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Use existing Verilog IP for FP processors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Need to modify Vortex pipeline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New floating-point register file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New floating-point control/status registers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Floating-point exception handling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/>
              <a:t>Floating-point to integer conversion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Design complexity: high</a:t>
            </a:r>
          </a:p>
        </p:txBody>
      </p:sp>
    </p:spTree>
    <p:extLst>
      <p:ext uri="{BB962C8B-B14F-4D97-AF65-F5344CB8AC3E}">
        <p14:creationId xmlns:p14="http://schemas.microsoft.com/office/powerpoint/2010/main" val="423598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0828-311E-41CA-9476-03B8D939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Items Status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F117B-7741-4AD3-8AAC-84B80B4B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62025-3DF3-493F-869C-DB6DF0A3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F24FB40-6C7D-48D2-B866-7A6D35DE2ED9}"/>
              </a:ext>
            </a:extLst>
          </p:cNvPr>
          <p:cNvSpPr txBox="1">
            <a:spLocks/>
          </p:cNvSpPr>
          <p:nvPr/>
        </p:nvSpPr>
        <p:spPr>
          <a:xfrm>
            <a:off x="304800" y="1143000"/>
            <a:ext cx="6972300" cy="518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  <a:defRPr kumimoji="0" sz="2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4"/>
              </a:buClr>
              <a:buSzPct val="76000"/>
              <a:buFont typeface="Wingdings 3" pitchFamily="18" charset="2"/>
              <a:buChar char=""/>
              <a:defRPr kumimoji="0" sz="2000" kern="12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Current Status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trike="sngStrike" dirty="0"/>
              <a:t>Test LLVM support for </a:t>
            </a:r>
            <a:r>
              <a:rPr lang="en-US" strike="sngStrike" dirty="0" err="1"/>
              <a:t>RiscV</a:t>
            </a:r>
            <a:endParaRPr lang="en-US" strike="sngStrik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trike="sngStrike" dirty="0"/>
              <a:t>Test POCL compilation on X86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trike="sngStrike" dirty="0"/>
              <a:t>Test POCL cross-compilation for ARM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trike="sngStrike" dirty="0"/>
              <a:t>POCL Cross-compilation for </a:t>
            </a:r>
            <a:r>
              <a:rPr lang="en-US" strike="sngStrike" dirty="0" err="1"/>
              <a:t>RiscV</a:t>
            </a:r>
            <a:endParaRPr lang="en-US" strike="sngStrike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trike="sngStrike" dirty="0"/>
              <a:t>Kernel registration API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trike="sngStrike" dirty="0"/>
              <a:t>POCL support for </a:t>
            </a:r>
            <a:r>
              <a:rPr lang="en-US" strike="sngStrike" dirty="0" err="1"/>
              <a:t>NewLib</a:t>
            </a:r>
            <a:r>
              <a:rPr lang="en-US" strike="sngStrike" dirty="0"/>
              <a:t> </a:t>
            </a:r>
            <a:r>
              <a:rPr lang="en-US" strike="sngStrike" dirty="0" err="1"/>
              <a:t>RiscV</a:t>
            </a:r>
            <a:r>
              <a:rPr lang="en-US" strike="sngStrike" dirty="0"/>
              <a:t> CPUs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trike="sngStrike" dirty="0"/>
              <a:t>Vortex emulation update to match RTL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NewLib</a:t>
            </a:r>
            <a:r>
              <a:rPr lang="en-US" dirty="0"/>
              <a:t> Support on Vortex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POCL running on Vortex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Test </a:t>
            </a:r>
            <a:r>
              <a:rPr lang="en-US" dirty="0" err="1"/>
              <a:t>vecadd</a:t>
            </a:r>
            <a:r>
              <a:rPr lang="en-US" dirty="0"/>
              <a:t> on Vortex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Port </a:t>
            </a:r>
            <a:r>
              <a:rPr lang="en-US" dirty="0" err="1"/>
              <a:t>rodinia</a:t>
            </a:r>
            <a:r>
              <a:rPr lang="en-US" dirty="0"/>
              <a:t> benchmark to Vortex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7E-6DE2-3843-8EDB-717FD41C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</a:rPr>
              <a:t>Open-Source OpenCL Implementations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E350C-5B9A-534D-9B9A-910D1CF3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3B772-36F9-5043-B16B-1DA0E1ED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AFBE16-4705-4959-A9D0-5A0CFA5E8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46160"/>
              </p:ext>
            </p:extLst>
          </p:nvPr>
        </p:nvGraphicFramePr>
        <p:xfrm>
          <a:off x="213064" y="2871740"/>
          <a:ext cx="1190001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935">
                  <a:extLst>
                    <a:ext uri="{9D8B030D-6E8A-4147-A177-3AD203B41FA5}">
                      <a16:colId xmlns:a16="http://schemas.microsoft.com/office/drawing/2014/main" val="2079017514"/>
                    </a:ext>
                  </a:extLst>
                </a:gridCol>
                <a:gridCol w="1047881">
                  <a:extLst>
                    <a:ext uri="{9D8B030D-6E8A-4147-A177-3AD203B41FA5}">
                      <a16:colId xmlns:a16="http://schemas.microsoft.com/office/drawing/2014/main" val="1269400873"/>
                    </a:ext>
                  </a:extLst>
                </a:gridCol>
                <a:gridCol w="2907433">
                  <a:extLst>
                    <a:ext uri="{9D8B030D-6E8A-4147-A177-3AD203B41FA5}">
                      <a16:colId xmlns:a16="http://schemas.microsoft.com/office/drawing/2014/main" val="1305260795"/>
                    </a:ext>
                  </a:extLst>
                </a:gridCol>
                <a:gridCol w="953170">
                  <a:extLst>
                    <a:ext uri="{9D8B030D-6E8A-4147-A177-3AD203B41FA5}">
                      <a16:colId xmlns:a16="http://schemas.microsoft.com/office/drawing/2014/main" val="682575315"/>
                    </a:ext>
                  </a:extLst>
                </a:gridCol>
                <a:gridCol w="5388595">
                  <a:extLst>
                    <a:ext uri="{9D8B030D-6E8A-4147-A177-3AD203B41FA5}">
                      <a16:colId xmlns:a16="http://schemas.microsoft.com/office/drawing/2014/main" val="931780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64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Intel Beignet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https://cgit.freedesktop.org/beignet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92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Intel Neo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https://01.org/compute-runtime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75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x86, ARM, AMD, TCE, PTX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https://github.com/pocl/pocl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23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ROCm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https://github.com/RadeonOpenCompute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01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TI-OpenCL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https://git.ti.com/opencl/ti-opencl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23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Shamrock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https://git.linaro.org/gpgpu/shamrock.git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2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libclc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AMD, PTX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8"/>
                        </a:rPr>
                        <a:t>https://libclc.llvm.org/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75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9"/>
                        </a:rPr>
                        <a:t>https://people.freedesktop.org/~steckdenis/clover/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8317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595AE71-A87F-4B40-A840-99ADB1E978E4}"/>
              </a:ext>
            </a:extLst>
          </p:cNvPr>
          <p:cNvSpPr txBox="1"/>
          <p:nvPr/>
        </p:nvSpPr>
        <p:spPr>
          <a:xfrm>
            <a:off x="313678" y="1258131"/>
            <a:ext cx="1157352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There are a few open-source OpenCL implementations</a:t>
            </a:r>
          </a:p>
          <a:p>
            <a:pPr marL="285750" indent="-285750">
              <a:spcBef>
                <a:spcPts val="6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Most of them are vendor driven</a:t>
            </a:r>
          </a:p>
          <a:p>
            <a:pPr marL="285750" indent="-285750">
              <a:spcBef>
                <a:spcPts val="6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Most of them only support vendor specific device targets</a:t>
            </a:r>
          </a:p>
          <a:p>
            <a:pPr marL="285750" indent="-285750">
              <a:spcBef>
                <a:spcPts val="6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Only POCL supports a wider range of device targets</a:t>
            </a:r>
          </a:p>
        </p:txBody>
      </p:sp>
    </p:spTree>
    <p:extLst>
      <p:ext uri="{BB962C8B-B14F-4D97-AF65-F5344CB8AC3E}">
        <p14:creationId xmlns:p14="http://schemas.microsoft.com/office/powerpoint/2010/main" val="313064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7E-6DE2-3843-8EDB-717FD41C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ahoma"/>
                <a:ea typeface="Tahoma"/>
                <a:cs typeface="Tahoma"/>
              </a:rPr>
              <a:t>POCL: A Performance Portable OpenCL Implementation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E350C-5B9A-534D-9B9A-910D1CF3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3B772-36F9-5043-B16B-1DA0E1ED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5AE71-A87F-4B40-A840-99ADB1E978E4}"/>
              </a:ext>
            </a:extLst>
          </p:cNvPr>
          <p:cNvSpPr txBox="1"/>
          <p:nvPr/>
        </p:nvSpPr>
        <p:spPr>
          <a:xfrm>
            <a:off x="304800" y="1313895"/>
            <a:ext cx="11573522" cy="5334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Key Insights: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 target-specific execution model</a:t>
            </a:r>
          </a:p>
          <a:p>
            <a:pPr marL="1005840" lvl="2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SIMT -&gt; GPUs</a:t>
            </a:r>
          </a:p>
          <a:p>
            <a:pPr marL="1005840" lvl="2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MIND, SIMD -&gt; CPUs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Target-specific compiler transformations</a:t>
            </a:r>
          </a:p>
          <a:p>
            <a:pPr marL="1005840" lvl="2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Using LLVM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Key Features: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 single interface with multiple target devices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Support HSAIL export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Support PTEX export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Custom accelerator support via TCE*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Support SPIR import</a:t>
            </a:r>
          </a:p>
          <a:p>
            <a:pPr marL="731520" lvl="1" indent="-274320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FE14C-7C30-4330-A747-5F5F872ABD54}"/>
              </a:ext>
            </a:extLst>
          </p:cNvPr>
          <p:cNvSpPr txBox="1"/>
          <p:nvPr/>
        </p:nvSpPr>
        <p:spPr>
          <a:xfrm>
            <a:off x="7943069" y="589952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POCL Software 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8A7DC-47FC-49F9-B27A-917B68938790}"/>
              </a:ext>
            </a:extLst>
          </p:cNvPr>
          <p:cNvSpPr txBox="1"/>
          <p:nvPr/>
        </p:nvSpPr>
        <p:spPr>
          <a:xfrm flipH="1">
            <a:off x="125184" y="6210038"/>
            <a:ext cx="665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 TTA-based Co-design Environment - </a:t>
            </a:r>
            <a:r>
              <a:rPr lang="en-US" dirty="0">
                <a:hlinkClick r:id="rId2"/>
              </a:rPr>
              <a:t>http://openasip.org/</a:t>
            </a:r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CD598B-E251-4138-AF8F-270A0F43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062" y="1111760"/>
            <a:ext cx="5241260" cy="478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4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7E-6DE2-3843-8EDB-717FD41C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/>
                <a:ea typeface="Tahoma"/>
                <a:cs typeface="Tahoma"/>
              </a:rPr>
              <a:t>POCL Software Stack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E350C-5B9A-534D-9B9A-910D1CF3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3B772-36F9-5043-B16B-1DA0E1ED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5AE71-A87F-4B40-A840-99ADB1E978E4}"/>
              </a:ext>
            </a:extLst>
          </p:cNvPr>
          <p:cNvSpPr txBox="1"/>
          <p:nvPr/>
        </p:nvSpPr>
        <p:spPr>
          <a:xfrm>
            <a:off x="304800" y="1071421"/>
            <a:ext cx="11573522" cy="542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Host-device Interface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Routes device-specific function calls</a:t>
            </a:r>
          </a:p>
          <a:p>
            <a:pPr marL="342900" indent="-342900">
              <a:spcBef>
                <a:spcPts val="6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Host Layer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Interfaces with user application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Devices query API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OpenCL runtime implementation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OpenCL compiler implementation</a:t>
            </a:r>
          </a:p>
          <a:p>
            <a:pPr marL="285750" indent="-285750">
              <a:spcBef>
                <a:spcPts val="6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Device Layer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Command queue management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Kernel loading and execution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Device properties query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Target-specific kernel compilation passes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Built-in/hand-optimized routines</a:t>
            </a:r>
          </a:p>
          <a:p>
            <a:pPr marL="274320" indent="-274320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F9AB3F5-CEFE-4DDB-A835-A5A00C52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936" y="1144394"/>
            <a:ext cx="5051264" cy="48169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98A7DC-47FC-49F9-B27A-917B68938790}"/>
              </a:ext>
            </a:extLst>
          </p:cNvPr>
          <p:cNvSpPr txBox="1"/>
          <p:nvPr/>
        </p:nvSpPr>
        <p:spPr>
          <a:xfrm flipH="1">
            <a:off x="125184" y="6210038"/>
            <a:ext cx="665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 TTA-based Co-design Environment - </a:t>
            </a:r>
            <a:r>
              <a:rPr lang="en-US" dirty="0">
                <a:hlinkClick r:id="rId3"/>
              </a:rPr>
              <a:t>http://openasip.org/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8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9A7E-6DE2-3843-8EDB-717FD41C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/>
                <a:ea typeface="Tahoma"/>
                <a:cs typeface="Tahoma"/>
              </a:rPr>
              <a:t>POCL Compilation Chain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E350C-5B9A-534D-9B9A-910D1CF3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3B772-36F9-5043-B16B-1DA0E1ED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95AE71-A87F-4B40-A840-99ADB1E978E4}"/>
              </a:ext>
            </a:extLst>
          </p:cNvPr>
          <p:cNvSpPr txBox="1"/>
          <p:nvPr/>
        </p:nvSpPr>
        <p:spPr>
          <a:xfrm>
            <a:off x="304800" y="1313895"/>
            <a:ext cx="11573522" cy="5316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Input User Program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OpenCL kernel</a:t>
            </a:r>
          </a:p>
          <a:p>
            <a:pPr marL="1005840" lvl="2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Use Clang to generate LLVM IR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SPIR program</a:t>
            </a:r>
          </a:p>
          <a:p>
            <a:pPr marL="1005840" lvl="2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Direct conversion to LLVM IR</a:t>
            </a:r>
          </a:p>
          <a:p>
            <a:pPr marL="274320" indent="-274320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</a:pP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Kernel Compilation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Generate single work-item function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 target-specific build-in functions (sin, cos, sqrt, etc..) 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Generate work-group function for non-SPMD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Target-specific optimizations</a:t>
            </a:r>
          </a:p>
          <a:p>
            <a:pPr marL="548640" lvl="1" indent="-274320">
              <a:spcBef>
                <a:spcPts val="500"/>
              </a:spcBef>
              <a:buClr>
                <a:schemeClr val="accent4"/>
              </a:buClr>
              <a:buSzPct val="76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Fine-grained parallelization</a:t>
            </a:r>
          </a:p>
          <a:p>
            <a:pPr marL="1188720" lvl="2" indent="-274320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74320" indent="-274320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8A7DC-47FC-49F9-B27A-917B68938790}"/>
              </a:ext>
            </a:extLst>
          </p:cNvPr>
          <p:cNvSpPr txBox="1"/>
          <p:nvPr/>
        </p:nvSpPr>
        <p:spPr>
          <a:xfrm flipH="1">
            <a:off x="125184" y="6210038"/>
            <a:ext cx="6658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* TTA-based Co-design Environment - </a:t>
            </a:r>
            <a:r>
              <a:rPr lang="en-US" dirty="0">
                <a:hlinkClick r:id="rId2"/>
              </a:rPr>
              <a:t>http://openasip.org/</a:t>
            </a:r>
            <a:endParaRPr lang="en-US" dirty="0"/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063CB12-677B-4624-B93D-4475EB5B8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495" y="1087918"/>
            <a:ext cx="394510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2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0828-311E-41CA-9476-03B8D939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Vortex Unique 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F117B-7741-4AD3-8AAC-84B80B4B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62025-3DF3-493F-869C-DB6DF0A3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5994633"/>
            <a:ext cx="1016000" cy="22860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D3B3B-C926-44C2-A6D8-DFD10ACA46F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3646133" cy="5181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990BD8-AEC4-4BDA-932A-5DB0A88E1F46}"/>
              </a:ext>
            </a:extLst>
          </p:cNvPr>
          <p:cNvSpPr/>
          <p:nvPr/>
        </p:nvSpPr>
        <p:spPr>
          <a:xfrm>
            <a:off x="6630528" y="1448440"/>
            <a:ext cx="5293644" cy="4291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0A91C4-B75A-4578-B73B-B075FD533816}"/>
              </a:ext>
            </a:extLst>
          </p:cNvPr>
          <p:cNvGrpSpPr/>
          <p:nvPr/>
        </p:nvGrpSpPr>
        <p:grpSpPr>
          <a:xfrm>
            <a:off x="8856306" y="3467741"/>
            <a:ext cx="1430593" cy="1837042"/>
            <a:chOff x="7521678" y="3429000"/>
            <a:chExt cx="1430593" cy="183704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90FA11-BFD0-40B0-8A18-B461C6ED4CD5}"/>
                </a:ext>
              </a:extLst>
            </p:cNvPr>
            <p:cNvSpPr/>
            <p:nvPr/>
          </p:nvSpPr>
          <p:spPr>
            <a:xfrm>
              <a:off x="7521678" y="3429000"/>
              <a:ext cx="1430593" cy="183704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3757C48-999A-420A-9AA5-81747543A0B0}"/>
                </a:ext>
              </a:extLst>
            </p:cNvPr>
            <p:cNvSpPr/>
            <p:nvPr/>
          </p:nvSpPr>
          <p:spPr>
            <a:xfrm>
              <a:off x="7633109" y="3520742"/>
              <a:ext cx="501445" cy="2810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2BD8FCF-F3D6-4BD4-B794-91EE7BAFC0FE}"/>
                </a:ext>
              </a:extLst>
            </p:cNvPr>
            <p:cNvSpPr/>
            <p:nvPr/>
          </p:nvSpPr>
          <p:spPr>
            <a:xfrm>
              <a:off x="8211574" y="3520741"/>
              <a:ext cx="619432" cy="2810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TM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0D4B6A1-A8B3-4623-83C1-7F12105527F8}"/>
                </a:ext>
              </a:extLst>
            </p:cNvPr>
            <p:cNvSpPr/>
            <p:nvPr/>
          </p:nvSpPr>
          <p:spPr>
            <a:xfrm>
              <a:off x="7633108" y="3893573"/>
              <a:ext cx="1197897" cy="125448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RegisterFile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780964-C0D7-4E9D-A9F8-3449A525A2DE}"/>
              </a:ext>
            </a:extLst>
          </p:cNvPr>
          <p:cNvGrpSpPr/>
          <p:nvPr/>
        </p:nvGrpSpPr>
        <p:grpSpPr>
          <a:xfrm>
            <a:off x="10398329" y="3470990"/>
            <a:ext cx="1430593" cy="1837042"/>
            <a:chOff x="7521678" y="3429000"/>
            <a:chExt cx="1430593" cy="183704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1A67CBC-ED85-404D-A134-2A7038745DDA}"/>
                </a:ext>
              </a:extLst>
            </p:cNvPr>
            <p:cNvSpPr/>
            <p:nvPr/>
          </p:nvSpPr>
          <p:spPr>
            <a:xfrm>
              <a:off x="7521678" y="3429000"/>
              <a:ext cx="1430593" cy="183704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B625588-F8B9-4C74-BD92-D6C5D9163C41}"/>
                </a:ext>
              </a:extLst>
            </p:cNvPr>
            <p:cNvSpPr/>
            <p:nvPr/>
          </p:nvSpPr>
          <p:spPr>
            <a:xfrm>
              <a:off x="7633109" y="3520742"/>
              <a:ext cx="501445" cy="2810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88804F5-9019-4D3B-9887-AB81CDDD7E5E}"/>
                </a:ext>
              </a:extLst>
            </p:cNvPr>
            <p:cNvSpPr/>
            <p:nvPr/>
          </p:nvSpPr>
          <p:spPr>
            <a:xfrm>
              <a:off x="8211574" y="3520741"/>
              <a:ext cx="619432" cy="2810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TM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A1E6054-896A-48EB-9C54-DC7CA57A51AA}"/>
                </a:ext>
              </a:extLst>
            </p:cNvPr>
            <p:cNvSpPr/>
            <p:nvPr/>
          </p:nvSpPr>
          <p:spPr>
            <a:xfrm>
              <a:off x="7633108" y="3893573"/>
              <a:ext cx="1197897" cy="125448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RegisterFile</a:t>
              </a:r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2BAD4AA-10B2-45AC-902E-B91C1B46959C}"/>
              </a:ext>
            </a:extLst>
          </p:cNvPr>
          <p:cNvGrpSpPr/>
          <p:nvPr/>
        </p:nvGrpSpPr>
        <p:grpSpPr>
          <a:xfrm>
            <a:off x="8856306" y="1538956"/>
            <a:ext cx="1430593" cy="1837042"/>
            <a:chOff x="7521678" y="3429000"/>
            <a:chExt cx="1430593" cy="183704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BD78923-8CFA-40D2-863B-0CB60D1BD390}"/>
                </a:ext>
              </a:extLst>
            </p:cNvPr>
            <p:cNvSpPr/>
            <p:nvPr/>
          </p:nvSpPr>
          <p:spPr>
            <a:xfrm>
              <a:off x="7521678" y="3429000"/>
              <a:ext cx="1430593" cy="183704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9F8E07C-3C8D-4089-B6CD-E33254E69B06}"/>
                </a:ext>
              </a:extLst>
            </p:cNvPr>
            <p:cNvSpPr/>
            <p:nvPr/>
          </p:nvSpPr>
          <p:spPr>
            <a:xfrm>
              <a:off x="7633109" y="3520742"/>
              <a:ext cx="501445" cy="2810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9FE8979-B4C4-47DC-B484-0790313F8484}"/>
                </a:ext>
              </a:extLst>
            </p:cNvPr>
            <p:cNvSpPr/>
            <p:nvPr/>
          </p:nvSpPr>
          <p:spPr>
            <a:xfrm>
              <a:off x="8211574" y="3520741"/>
              <a:ext cx="619432" cy="2810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TM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5285109-56CF-46F2-B9E6-9AEF7857E6AB}"/>
                </a:ext>
              </a:extLst>
            </p:cNvPr>
            <p:cNvSpPr/>
            <p:nvPr/>
          </p:nvSpPr>
          <p:spPr>
            <a:xfrm>
              <a:off x="7633108" y="3893573"/>
              <a:ext cx="1197897" cy="125448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RegisterFile</a:t>
              </a:r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932F0B-3789-48C4-9D1E-A152357BD7A7}"/>
              </a:ext>
            </a:extLst>
          </p:cNvPr>
          <p:cNvGrpSpPr/>
          <p:nvPr/>
        </p:nvGrpSpPr>
        <p:grpSpPr>
          <a:xfrm>
            <a:off x="10398329" y="1542205"/>
            <a:ext cx="1430593" cy="1837042"/>
            <a:chOff x="7521678" y="3429000"/>
            <a:chExt cx="1430593" cy="183704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D79BB6A6-5825-4F24-A680-E7B7B32664C8}"/>
                </a:ext>
              </a:extLst>
            </p:cNvPr>
            <p:cNvSpPr/>
            <p:nvPr/>
          </p:nvSpPr>
          <p:spPr>
            <a:xfrm>
              <a:off x="7521678" y="3429000"/>
              <a:ext cx="1430593" cy="183704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2562DBF-EC3A-4C51-A432-EEB4D233E4B5}"/>
                </a:ext>
              </a:extLst>
            </p:cNvPr>
            <p:cNvSpPr/>
            <p:nvPr/>
          </p:nvSpPr>
          <p:spPr>
            <a:xfrm>
              <a:off x="7633109" y="3520742"/>
              <a:ext cx="501445" cy="2810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1EEBA20-B09C-4D84-9132-A081DB02E18C}"/>
                </a:ext>
              </a:extLst>
            </p:cNvPr>
            <p:cNvSpPr/>
            <p:nvPr/>
          </p:nvSpPr>
          <p:spPr>
            <a:xfrm>
              <a:off x="8211574" y="3520741"/>
              <a:ext cx="619432" cy="281089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808638E-6CA6-42BB-B33E-5E16E5DADB08}"/>
                </a:ext>
              </a:extLst>
            </p:cNvPr>
            <p:cNvSpPr/>
            <p:nvPr/>
          </p:nvSpPr>
          <p:spPr>
            <a:xfrm>
              <a:off x="7633108" y="3893573"/>
              <a:ext cx="1197897" cy="125448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RegisterFile</a:t>
              </a:r>
              <a:endParaRPr lang="en-US" dirty="0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E98F413-A97B-406B-B214-763F884EFC2D}"/>
              </a:ext>
            </a:extLst>
          </p:cNvPr>
          <p:cNvSpPr/>
          <p:nvPr/>
        </p:nvSpPr>
        <p:spPr>
          <a:xfrm rot="5400000">
            <a:off x="5987437" y="2338839"/>
            <a:ext cx="1963795" cy="4774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I-Cache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12B7118-26E9-4352-9C5B-10571B8C6320}"/>
              </a:ext>
            </a:extLst>
          </p:cNvPr>
          <p:cNvSpPr/>
          <p:nvPr/>
        </p:nvSpPr>
        <p:spPr>
          <a:xfrm rot="5400000">
            <a:off x="6136703" y="4240278"/>
            <a:ext cx="1651518" cy="47749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D-Cache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568456E-5EF4-435E-9A43-6D2C65AF3AFA}"/>
              </a:ext>
            </a:extLst>
          </p:cNvPr>
          <p:cNvSpPr/>
          <p:nvPr/>
        </p:nvSpPr>
        <p:spPr>
          <a:xfrm>
            <a:off x="7314283" y="1569542"/>
            <a:ext cx="1430593" cy="686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Warp</a:t>
            </a:r>
          </a:p>
          <a:p>
            <a:pPr algn="ctr"/>
            <a:r>
              <a:rPr lang="en-US" dirty="0"/>
              <a:t>Scheduler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1FF346A-D395-4B07-8EDE-996144E1CC81}"/>
              </a:ext>
            </a:extLst>
          </p:cNvPr>
          <p:cNvSpPr/>
          <p:nvPr/>
        </p:nvSpPr>
        <p:spPr>
          <a:xfrm>
            <a:off x="7314283" y="2366365"/>
            <a:ext cx="1430593" cy="430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781EEE0-586C-4781-8D76-AEE0919BCD44}"/>
              </a:ext>
            </a:extLst>
          </p:cNvPr>
          <p:cNvSpPr/>
          <p:nvPr/>
        </p:nvSpPr>
        <p:spPr>
          <a:xfrm>
            <a:off x="7314283" y="2919244"/>
            <a:ext cx="1430593" cy="6402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917A7C8-B6E2-4306-A07D-F12EF646376E}"/>
              </a:ext>
            </a:extLst>
          </p:cNvPr>
          <p:cNvSpPr/>
          <p:nvPr/>
        </p:nvSpPr>
        <p:spPr>
          <a:xfrm>
            <a:off x="7297892" y="3662978"/>
            <a:ext cx="1430593" cy="6142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2AEF55-52DE-47B0-9BA0-43BA69AEA8D2}"/>
              </a:ext>
            </a:extLst>
          </p:cNvPr>
          <p:cNvSpPr/>
          <p:nvPr/>
        </p:nvSpPr>
        <p:spPr>
          <a:xfrm>
            <a:off x="7278227" y="4360648"/>
            <a:ext cx="1430593" cy="430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C656AA1-7B43-4928-BEA9-B7A942642A28}"/>
              </a:ext>
            </a:extLst>
          </p:cNvPr>
          <p:cNvSpPr/>
          <p:nvPr/>
        </p:nvSpPr>
        <p:spPr>
          <a:xfrm>
            <a:off x="7278228" y="4874447"/>
            <a:ext cx="1430593" cy="4303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Writeback</a:t>
            </a:r>
          </a:p>
        </p:txBody>
      </p:sp>
      <p:sp>
        <p:nvSpPr>
          <p:cNvPr id="41" name="Content Placeholder 4">
            <a:extLst>
              <a:ext uri="{FF2B5EF4-FFF2-40B4-BE49-F238E27FC236}">
                <a16:creationId xmlns:a16="http://schemas.microsoft.com/office/drawing/2014/main" id="{73DB55CC-36A7-41CC-94DF-235E95DBDAE1}"/>
              </a:ext>
            </a:extLst>
          </p:cNvPr>
          <p:cNvSpPr txBox="1">
            <a:spLocks/>
          </p:cNvSpPr>
          <p:nvPr/>
        </p:nvSpPr>
        <p:spPr>
          <a:xfrm>
            <a:off x="304800" y="1143000"/>
            <a:ext cx="6972300" cy="518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  <a:defRPr kumimoji="0" sz="2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4"/>
              </a:buClr>
              <a:buSzPct val="76000"/>
              <a:buFont typeface="Wingdings 3" pitchFamily="18" charset="2"/>
              <a:buChar char=""/>
              <a:defRPr kumimoji="0" sz="2000" kern="12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Vortex is a </a:t>
            </a:r>
            <a:r>
              <a:rPr lang="en-US" dirty="0" err="1"/>
              <a:t>RiscV</a:t>
            </a:r>
            <a:r>
              <a:rPr lang="en-US" dirty="0"/>
              <a:t> SIMT processor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Configurable 1-32 compute nodes (Warps)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Configurable 1-32 threads per warp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ISA Extension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Minimal </a:t>
            </a:r>
            <a:r>
              <a:rPr lang="en-US" dirty="0" err="1"/>
              <a:t>RiscV</a:t>
            </a:r>
            <a:r>
              <a:rPr lang="en-US" dirty="0"/>
              <a:t> ISA modification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Increases portability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New instructions for Warps/Threads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wspawn</a:t>
            </a:r>
            <a:r>
              <a:rPr lang="en-US" dirty="0"/>
              <a:t>, clone, </a:t>
            </a:r>
            <a:r>
              <a:rPr lang="en-US" dirty="0" err="1"/>
              <a:t>tmc</a:t>
            </a:r>
            <a:r>
              <a:rPr lang="en-US" dirty="0"/>
              <a:t>, split, join, barrier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Execution Model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In-place execution (no-offloading)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 ‘fork’ to partition work across warps/threads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Limitations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OS support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1554484-9406-4C19-8826-A4E3A361C2C6}"/>
              </a:ext>
            </a:extLst>
          </p:cNvPr>
          <p:cNvSpPr/>
          <p:nvPr/>
        </p:nvSpPr>
        <p:spPr>
          <a:xfrm>
            <a:off x="8830905" y="5386731"/>
            <a:ext cx="1430593" cy="1780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2938F76-4942-42DE-B608-E57C42781448}"/>
              </a:ext>
            </a:extLst>
          </p:cNvPr>
          <p:cNvSpPr/>
          <p:nvPr/>
        </p:nvSpPr>
        <p:spPr>
          <a:xfrm>
            <a:off x="10393107" y="5386731"/>
            <a:ext cx="1430593" cy="1780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4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0828-311E-41CA-9476-03B8D939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POCL Support for </a:t>
            </a:r>
            <a:r>
              <a:rPr lang="en-US" dirty="0" err="1"/>
              <a:t>RiscV</a:t>
            </a:r>
            <a:r>
              <a:rPr lang="en-US" dirty="0"/>
              <a:t> CPUs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F117B-7741-4AD3-8AAC-84B80B4B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62025-3DF3-493F-869C-DB6DF0A3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D3B3B-C926-44C2-A6D8-DFD10ACA46F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6667500" cy="5181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There is currently no official support for </a:t>
            </a:r>
            <a:r>
              <a:rPr lang="en-US" dirty="0" err="1">
                <a:solidFill>
                  <a:srgbClr val="FF0000"/>
                </a:solidFill>
              </a:rPr>
              <a:t>RiscV</a:t>
            </a:r>
            <a:endParaRPr 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Adding support for </a:t>
            </a:r>
            <a:r>
              <a:rPr lang="en-US" dirty="0" err="1"/>
              <a:t>RiscV</a:t>
            </a:r>
            <a:r>
              <a:rPr lang="en-US" dirty="0"/>
              <a:t> with limited changes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Clone the existing ARM backend implementation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Enable POCL cross-compilation for LLVM-</a:t>
            </a:r>
            <a:r>
              <a:rPr lang="en-US" dirty="0" err="1"/>
              <a:t>RiscV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Disable device-specific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Disable device-specific optimizations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Requirements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Linux environment with </a:t>
            </a:r>
            <a:r>
              <a:rPr lang="en-US" dirty="0" err="1"/>
              <a:t>pthread</a:t>
            </a:r>
            <a:r>
              <a:rPr lang="en-US" dirty="0"/>
              <a:t>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Limitations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Offline kernel compilation only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EF6403-73EF-485C-B985-D9BC77C11F3D}"/>
              </a:ext>
            </a:extLst>
          </p:cNvPr>
          <p:cNvSpPr/>
          <p:nvPr/>
        </p:nvSpPr>
        <p:spPr>
          <a:xfrm>
            <a:off x="7124700" y="3065075"/>
            <a:ext cx="4457700" cy="2649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RISCV-V CPU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3F8467-8C95-4E48-8363-392441269935}"/>
              </a:ext>
            </a:extLst>
          </p:cNvPr>
          <p:cNvSpPr/>
          <p:nvPr/>
        </p:nvSpPr>
        <p:spPr>
          <a:xfrm>
            <a:off x="7124700" y="1295400"/>
            <a:ext cx="4457700" cy="1396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Offline Compilation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312D4B-8760-4765-81C4-6E0A74068663}"/>
              </a:ext>
            </a:extLst>
          </p:cNvPr>
          <p:cNvSpPr/>
          <p:nvPr/>
        </p:nvSpPr>
        <p:spPr>
          <a:xfrm>
            <a:off x="8385764" y="3963468"/>
            <a:ext cx="1930400" cy="5840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POCL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095FD9-1B1E-4CA4-8D99-744E7674AB64}"/>
              </a:ext>
            </a:extLst>
          </p:cNvPr>
          <p:cNvSpPr/>
          <p:nvPr/>
        </p:nvSpPr>
        <p:spPr>
          <a:xfrm>
            <a:off x="8385764" y="4617459"/>
            <a:ext cx="1930400" cy="5840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 Kernel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EF7D07-8DD1-4982-BA90-23F024DDE8D1}"/>
              </a:ext>
            </a:extLst>
          </p:cNvPr>
          <p:cNvSpPr/>
          <p:nvPr/>
        </p:nvSpPr>
        <p:spPr>
          <a:xfrm rot="16200000">
            <a:off x="7390491" y="4282467"/>
            <a:ext cx="1254066" cy="5840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pthread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808978-2B3C-4653-8D93-9D212BEE855B}"/>
              </a:ext>
            </a:extLst>
          </p:cNvPr>
          <p:cNvSpPr/>
          <p:nvPr/>
        </p:nvSpPr>
        <p:spPr>
          <a:xfrm>
            <a:off x="8775700" y="1485901"/>
            <a:ext cx="1155700" cy="7167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POCL Compiler</a:t>
            </a:r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E24F1DFA-AD71-47A5-BDDA-E85938EE02D8}"/>
              </a:ext>
            </a:extLst>
          </p:cNvPr>
          <p:cNvSpPr/>
          <p:nvPr/>
        </p:nvSpPr>
        <p:spPr>
          <a:xfrm>
            <a:off x="10306050" y="1485900"/>
            <a:ext cx="1123950" cy="71678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FF01A58D-ABA4-425D-9478-05DD93BEC1EC}"/>
              </a:ext>
            </a:extLst>
          </p:cNvPr>
          <p:cNvSpPr/>
          <p:nvPr/>
        </p:nvSpPr>
        <p:spPr>
          <a:xfrm>
            <a:off x="7277100" y="1485900"/>
            <a:ext cx="1123950" cy="71678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OpenCLKernel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127C573-4796-49AF-A7D9-8E9F0820E3DF}"/>
              </a:ext>
            </a:extLst>
          </p:cNvPr>
          <p:cNvSpPr/>
          <p:nvPr/>
        </p:nvSpPr>
        <p:spPr>
          <a:xfrm>
            <a:off x="8445485" y="1668308"/>
            <a:ext cx="323879" cy="40704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642E880-CFDA-44C4-814B-6292DF6B00BC}"/>
              </a:ext>
            </a:extLst>
          </p:cNvPr>
          <p:cNvSpPr/>
          <p:nvPr/>
        </p:nvSpPr>
        <p:spPr>
          <a:xfrm>
            <a:off x="9963149" y="1668308"/>
            <a:ext cx="323879" cy="40704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444984-4CA5-4121-AE9A-49F615982453}"/>
              </a:ext>
            </a:extLst>
          </p:cNvPr>
          <p:cNvSpPr/>
          <p:nvPr/>
        </p:nvSpPr>
        <p:spPr>
          <a:xfrm rot="5400000">
            <a:off x="10057369" y="4282468"/>
            <a:ext cx="1254066" cy="58408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DA25FF-96D6-4A1D-AFE0-BE1E10661B4D}"/>
              </a:ext>
            </a:extLst>
          </p:cNvPr>
          <p:cNvSpPr/>
          <p:nvPr/>
        </p:nvSpPr>
        <p:spPr>
          <a:xfrm>
            <a:off x="7725482" y="3298712"/>
            <a:ext cx="3250962" cy="5840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OpenCL Application</a:t>
            </a:r>
          </a:p>
        </p:txBody>
      </p:sp>
    </p:spTree>
    <p:extLst>
      <p:ext uri="{BB962C8B-B14F-4D97-AF65-F5344CB8AC3E}">
        <p14:creationId xmlns:p14="http://schemas.microsoft.com/office/powerpoint/2010/main" val="38130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0828-311E-41CA-9476-03B8D939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4300"/>
            <a:ext cx="11277600" cy="838200"/>
          </a:xfrm>
        </p:spPr>
        <p:txBody>
          <a:bodyPr/>
          <a:lstStyle/>
          <a:p>
            <a:r>
              <a:rPr lang="en-US" dirty="0"/>
              <a:t>POCL Support for Vortex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F117B-7741-4AD3-8AAC-84B80B4B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62025-3DF3-493F-869C-DB6DF0A3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7510DEE-3615-4077-B2DC-DCE3DE5AF961}"/>
              </a:ext>
            </a:extLst>
          </p:cNvPr>
          <p:cNvSpPr txBox="1">
            <a:spLocks/>
          </p:cNvSpPr>
          <p:nvPr/>
        </p:nvSpPr>
        <p:spPr>
          <a:xfrm>
            <a:off x="184150" y="1143000"/>
            <a:ext cx="6972300" cy="518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  <a:defRPr kumimoji="0" sz="2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4"/>
              </a:buClr>
              <a:buSzPct val="76000"/>
              <a:buFont typeface="Wingdings 3" pitchFamily="18" charset="2"/>
              <a:buChar char=""/>
              <a:defRPr kumimoji="0" sz="2000" kern="12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NewLib</a:t>
            </a:r>
            <a:r>
              <a:rPr lang="en-US" dirty="0"/>
              <a:t> BSP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barebone std C++ libraries without OS dependency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 </a:t>
            </a:r>
            <a:r>
              <a:rPr lang="en-US" dirty="0" err="1"/>
              <a:t>NewLib</a:t>
            </a:r>
            <a:r>
              <a:rPr lang="en-US" dirty="0"/>
              <a:t> stub functions for Vortex emulator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Memory allocator, File IO and console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POCL Runtime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Remove </a:t>
            </a:r>
            <a:r>
              <a:rPr lang="en-US" dirty="0" err="1"/>
              <a:t>linux</a:t>
            </a:r>
            <a:r>
              <a:rPr lang="en-US" dirty="0"/>
              <a:t> &amp; </a:t>
            </a:r>
            <a:r>
              <a:rPr lang="en-US" dirty="0" err="1"/>
              <a:t>pthread</a:t>
            </a:r>
            <a:r>
              <a:rPr lang="en-US" dirty="0"/>
              <a:t> dependencies to use </a:t>
            </a:r>
            <a:r>
              <a:rPr lang="en-US" dirty="0" err="1"/>
              <a:t>NewLib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Modify kernel compilation to use load from static library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Modify kernel invocation to use Vortex </a:t>
            </a:r>
            <a:r>
              <a:rPr lang="en-US" i="1" dirty="0"/>
              <a:t>spawn</a:t>
            </a:r>
            <a:r>
              <a:rPr lang="en-US" dirty="0"/>
              <a:t> instr.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Modify linker to generate runtime as static library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POCL Compiler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Enable cross-compilation for </a:t>
            </a:r>
            <a:r>
              <a:rPr lang="en-US" dirty="0" err="1"/>
              <a:t>RiscV</a:t>
            </a:r>
            <a:r>
              <a:rPr lang="en-US" dirty="0"/>
              <a:t> CPU targets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Implement registration API for static kernels (</a:t>
            </a:r>
            <a:r>
              <a:rPr lang="en-US" dirty="0" err="1"/>
              <a:t>RegLib</a:t>
            </a:r>
            <a:r>
              <a:rPr lang="en-US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Cross-compile kernel to static library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90E982C-662E-4944-ACE7-5771EB6ECBCD}"/>
              </a:ext>
            </a:extLst>
          </p:cNvPr>
          <p:cNvSpPr/>
          <p:nvPr/>
        </p:nvSpPr>
        <p:spPr>
          <a:xfrm>
            <a:off x="7124700" y="3674675"/>
            <a:ext cx="4457700" cy="2649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Vortex CPU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885FE9-BF7B-4E5E-BF35-2AC91B1C8AF6}"/>
              </a:ext>
            </a:extLst>
          </p:cNvPr>
          <p:cNvSpPr/>
          <p:nvPr/>
        </p:nvSpPr>
        <p:spPr>
          <a:xfrm>
            <a:off x="7124700" y="1295400"/>
            <a:ext cx="4457700" cy="213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Offline Compilation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304774-AF31-44C3-B0E8-6897D1CB807B}"/>
              </a:ext>
            </a:extLst>
          </p:cNvPr>
          <p:cNvSpPr/>
          <p:nvPr/>
        </p:nvSpPr>
        <p:spPr>
          <a:xfrm>
            <a:off x="8385764" y="4573068"/>
            <a:ext cx="1930400" cy="5840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POCL Runtime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28CFAE-FE2D-4E21-8DBE-64F5F87ECA0A}"/>
              </a:ext>
            </a:extLst>
          </p:cNvPr>
          <p:cNvSpPr/>
          <p:nvPr/>
        </p:nvSpPr>
        <p:spPr>
          <a:xfrm>
            <a:off x="8385764" y="5227059"/>
            <a:ext cx="1930400" cy="5840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NewLib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CFA7BC-6F25-48C6-AF6C-7C612FC60EFC}"/>
              </a:ext>
            </a:extLst>
          </p:cNvPr>
          <p:cNvSpPr/>
          <p:nvPr/>
        </p:nvSpPr>
        <p:spPr>
          <a:xfrm rot="16200000">
            <a:off x="7390492" y="4892067"/>
            <a:ext cx="1254066" cy="5840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Vortex Lib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D79711-BED0-4698-95CD-C5202542A40D}"/>
              </a:ext>
            </a:extLst>
          </p:cNvPr>
          <p:cNvSpPr/>
          <p:nvPr/>
        </p:nvSpPr>
        <p:spPr>
          <a:xfrm rot="5400000">
            <a:off x="10057369" y="4892068"/>
            <a:ext cx="1254066" cy="58408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0ECE219-12F0-4E2F-A095-1A82F7DA30A0}"/>
              </a:ext>
            </a:extLst>
          </p:cNvPr>
          <p:cNvSpPr/>
          <p:nvPr/>
        </p:nvSpPr>
        <p:spPr>
          <a:xfrm>
            <a:off x="7725482" y="3908312"/>
            <a:ext cx="3250962" cy="5840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OpenCL Application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620FCF-7D59-4D99-A7CC-0872FE99348E}"/>
              </a:ext>
            </a:extLst>
          </p:cNvPr>
          <p:cNvSpPr/>
          <p:nvPr/>
        </p:nvSpPr>
        <p:spPr>
          <a:xfrm>
            <a:off x="8807450" y="1429403"/>
            <a:ext cx="1123950" cy="7167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POCL Compiler</a:t>
            </a:r>
          </a:p>
        </p:txBody>
      </p:sp>
      <p:sp>
        <p:nvSpPr>
          <p:cNvPr id="48" name="Rectangle: Single Corner Snipped 47">
            <a:extLst>
              <a:ext uri="{FF2B5EF4-FFF2-40B4-BE49-F238E27FC236}">
                <a16:creationId xmlns:a16="http://schemas.microsoft.com/office/drawing/2014/main" id="{0CEBE233-24F0-477A-9957-F88BD409A185}"/>
              </a:ext>
            </a:extLst>
          </p:cNvPr>
          <p:cNvSpPr/>
          <p:nvPr/>
        </p:nvSpPr>
        <p:spPr>
          <a:xfrm>
            <a:off x="10306050" y="1429402"/>
            <a:ext cx="1123950" cy="71678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49" name="Rectangle: Single Corner Snipped 48">
            <a:extLst>
              <a:ext uri="{FF2B5EF4-FFF2-40B4-BE49-F238E27FC236}">
                <a16:creationId xmlns:a16="http://schemas.microsoft.com/office/drawing/2014/main" id="{A9C4F1F0-882C-44C0-9F16-14204C8C4C5B}"/>
              </a:ext>
            </a:extLst>
          </p:cNvPr>
          <p:cNvSpPr/>
          <p:nvPr/>
        </p:nvSpPr>
        <p:spPr>
          <a:xfrm>
            <a:off x="7277100" y="1429402"/>
            <a:ext cx="1123950" cy="71678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OpenCLKernel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128FD2A0-9321-4BC8-BEB7-85EAB7831792}"/>
              </a:ext>
            </a:extLst>
          </p:cNvPr>
          <p:cNvSpPr/>
          <p:nvPr/>
        </p:nvSpPr>
        <p:spPr>
          <a:xfrm>
            <a:off x="8445485" y="1611810"/>
            <a:ext cx="323879" cy="40704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112E0642-489F-4C4D-836A-117C26DEE579}"/>
              </a:ext>
            </a:extLst>
          </p:cNvPr>
          <p:cNvSpPr/>
          <p:nvPr/>
        </p:nvSpPr>
        <p:spPr>
          <a:xfrm>
            <a:off x="9963149" y="1611810"/>
            <a:ext cx="323879" cy="40704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DB9D047-200C-4D8D-9EF7-32E78B679E6E}"/>
              </a:ext>
            </a:extLst>
          </p:cNvPr>
          <p:cNvSpPr/>
          <p:nvPr/>
        </p:nvSpPr>
        <p:spPr>
          <a:xfrm>
            <a:off x="8769364" y="2298583"/>
            <a:ext cx="1155700" cy="7167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 Linker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DEB2797-D3D2-4BA7-9C62-9768B9BEA6FD}"/>
              </a:ext>
            </a:extLst>
          </p:cNvPr>
          <p:cNvSpPr/>
          <p:nvPr/>
        </p:nvSpPr>
        <p:spPr>
          <a:xfrm>
            <a:off x="9982171" y="2464016"/>
            <a:ext cx="323879" cy="40704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DF6CDCD-484B-4A28-BD9A-D5A53CEFD7A6}"/>
              </a:ext>
            </a:extLst>
          </p:cNvPr>
          <p:cNvSpPr/>
          <p:nvPr/>
        </p:nvSpPr>
        <p:spPr>
          <a:xfrm>
            <a:off x="8419785" y="2445498"/>
            <a:ext cx="323879" cy="40704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5DF1F43-78D9-44A9-890C-7918E0D1980D}"/>
              </a:ext>
            </a:extLst>
          </p:cNvPr>
          <p:cNvSpPr/>
          <p:nvPr/>
        </p:nvSpPr>
        <p:spPr>
          <a:xfrm>
            <a:off x="7276785" y="2215073"/>
            <a:ext cx="1123950" cy="889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RegLib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9EF1CD6E-5F03-4AE4-ACFB-FCEC93FC353E}"/>
              </a:ext>
            </a:extLst>
          </p:cNvPr>
          <p:cNvSpPr/>
          <p:nvPr/>
        </p:nvSpPr>
        <p:spPr>
          <a:xfrm>
            <a:off x="10328110" y="2311165"/>
            <a:ext cx="1123950" cy="71678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221601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0828-311E-41CA-9476-03B8D939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POCL Support for Vortex (2)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F117B-7741-4AD3-8AAC-84B80B4B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62025-3DF3-493F-869C-DB6DF0A3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E6B6293-E5CD-4A24-A40D-A195454F66A1}"/>
              </a:ext>
            </a:extLst>
          </p:cNvPr>
          <p:cNvSpPr txBox="1">
            <a:spLocks/>
          </p:cNvSpPr>
          <p:nvPr/>
        </p:nvSpPr>
        <p:spPr>
          <a:xfrm>
            <a:off x="304800" y="1143000"/>
            <a:ext cx="6972300" cy="5181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2"/>
              </a:buClr>
              <a:buSzPct val="100000"/>
              <a:buFont typeface="Tahoma" pitchFamily="34" charset="0"/>
              <a:buChar char="|"/>
              <a:defRPr kumimoji="0" sz="2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4"/>
              </a:buClr>
              <a:buSzPct val="76000"/>
              <a:buFont typeface="Wingdings 3" pitchFamily="18" charset="2"/>
              <a:buChar char=""/>
              <a:defRPr kumimoji="0" sz="2000" kern="12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Kernel Compilation Changes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Work-group lowering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Work-item lowering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Control-flow divergence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Built-in Library Support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cos, sin, sqrt, etc..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Native implementations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Unique </a:t>
            </a:r>
            <a:r>
              <a:rPr lang="en-US" dirty="0" err="1"/>
              <a:t>Codegen</a:t>
            </a:r>
            <a:r>
              <a:rPr lang="en-US" dirty="0"/>
              <a:t> Optimizations?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TDB*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E48B54-6D34-4EA5-BB55-97A8938F3A53}"/>
              </a:ext>
            </a:extLst>
          </p:cNvPr>
          <p:cNvSpPr/>
          <p:nvPr/>
        </p:nvSpPr>
        <p:spPr>
          <a:xfrm>
            <a:off x="7124700" y="3674675"/>
            <a:ext cx="4457700" cy="26499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Vortex CPU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3833F7-7546-44C0-A478-2C7C6D3C0D9E}"/>
              </a:ext>
            </a:extLst>
          </p:cNvPr>
          <p:cNvSpPr/>
          <p:nvPr/>
        </p:nvSpPr>
        <p:spPr>
          <a:xfrm>
            <a:off x="7124700" y="1295400"/>
            <a:ext cx="4457700" cy="2133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Offline Compilation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3D7E96-66D6-440F-9ED0-086FAB0C6D3B}"/>
              </a:ext>
            </a:extLst>
          </p:cNvPr>
          <p:cNvSpPr/>
          <p:nvPr/>
        </p:nvSpPr>
        <p:spPr>
          <a:xfrm>
            <a:off x="8385764" y="4573068"/>
            <a:ext cx="1930400" cy="5840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POCL Runtime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5F72BCB-DDAA-429D-8446-20EACFE73413}"/>
              </a:ext>
            </a:extLst>
          </p:cNvPr>
          <p:cNvSpPr/>
          <p:nvPr/>
        </p:nvSpPr>
        <p:spPr>
          <a:xfrm>
            <a:off x="8385764" y="5227059"/>
            <a:ext cx="1930400" cy="5840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NewLib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A35E9D-5181-4BFC-AD35-3DD327AA6A49}"/>
              </a:ext>
            </a:extLst>
          </p:cNvPr>
          <p:cNvSpPr/>
          <p:nvPr/>
        </p:nvSpPr>
        <p:spPr>
          <a:xfrm rot="16200000">
            <a:off x="7390492" y="4892067"/>
            <a:ext cx="1254066" cy="5840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Vortex Lib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975D98-A330-45A7-9BCC-4FB25E8F11B1}"/>
              </a:ext>
            </a:extLst>
          </p:cNvPr>
          <p:cNvSpPr/>
          <p:nvPr/>
        </p:nvSpPr>
        <p:spPr>
          <a:xfrm rot="5400000">
            <a:off x="10057369" y="4892068"/>
            <a:ext cx="1254066" cy="58408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4336FD-76B2-4A33-A65A-881E4EA11326}"/>
              </a:ext>
            </a:extLst>
          </p:cNvPr>
          <p:cNvSpPr/>
          <p:nvPr/>
        </p:nvSpPr>
        <p:spPr>
          <a:xfrm>
            <a:off x="7725482" y="3908312"/>
            <a:ext cx="3250962" cy="58408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OpenCL Application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CD10E9-A0C9-4F09-AE43-770476F2E115}"/>
              </a:ext>
            </a:extLst>
          </p:cNvPr>
          <p:cNvSpPr/>
          <p:nvPr/>
        </p:nvSpPr>
        <p:spPr>
          <a:xfrm>
            <a:off x="8807450" y="1429403"/>
            <a:ext cx="1123950" cy="7167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POCL Compiler</a:t>
            </a:r>
          </a:p>
        </p:txBody>
      </p:sp>
      <p:sp>
        <p:nvSpPr>
          <p:cNvPr id="49" name="Rectangle: Single Corner Snipped 48">
            <a:extLst>
              <a:ext uri="{FF2B5EF4-FFF2-40B4-BE49-F238E27FC236}">
                <a16:creationId xmlns:a16="http://schemas.microsoft.com/office/drawing/2014/main" id="{2DBD681F-9515-4C10-81D0-FEF783AAE294}"/>
              </a:ext>
            </a:extLst>
          </p:cNvPr>
          <p:cNvSpPr/>
          <p:nvPr/>
        </p:nvSpPr>
        <p:spPr>
          <a:xfrm>
            <a:off x="10306050" y="1429402"/>
            <a:ext cx="1123950" cy="71678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50" name="Rectangle: Single Corner Snipped 49">
            <a:extLst>
              <a:ext uri="{FF2B5EF4-FFF2-40B4-BE49-F238E27FC236}">
                <a16:creationId xmlns:a16="http://schemas.microsoft.com/office/drawing/2014/main" id="{2485DEC5-78DC-46B4-880D-89BECCE0B950}"/>
              </a:ext>
            </a:extLst>
          </p:cNvPr>
          <p:cNvSpPr/>
          <p:nvPr/>
        </p:nvSpPr>
        <p:spPr>
          <a:xfrm>
            <a:off x="7277100" y="1429402"/>
            <a:ext cx="1123950" cy="71678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OpenCLKernel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5DE6961-CAFE-4681-AB1D-91C205B674DF}"/>
              </a:ext>
            </a:extLst>
          </p:cNvPr>
          <p:cNvSpPr/>
          <p:nvPr/>
        </p:nvSpPr>
        <p:spPr>
          <a:xfrm>
            <a:off x="8445485" y="1611810"/>
            <a:ext cx="323879" cy="40704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F6D40B0-19ED-4D1E-AA27-7F224CBB5E91}"/>
              </a:ext>
            </a:extLst>
          </p:cNvPr>
          <p:cNvSpPr/>
          <p:nvPr/>
        </p:nvSpPr>
        <p:spPr>
          <a:xfrm>
            <a:off x="9963149" y="1611810"/>
            <a:ext cx="323879" cy="40704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5CB745-4B29-43BB-BDD0-D51598A59A6A}"/>
              </a:ext>
            </a:extLst>
          </p:cNvPr>
          <p:cNvSpPr/>
          <p:nvPr/>
        </p:nvSpPr>
        <p:spPr>
          <a:xfrm>
            <a:off x="8769364" y="2298583"/>
            <a:ext cx="1155700" cy="71678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GCC Linker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968CC6D-50AC-465F-98F9-1B0F80F64B63}"/>
              </a:ext>
            </a:extLst>
          </p:cNvPr>
          <p:cNvSpPr/>
          <p:nvPr/>
        </p:nvSpPr>
        <p:spPr>
          <a:xfrm>
            <a:off x="9982171" y="2464016"/>
            <a:ext cx="323879" cy="40704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5F247CD4-DE16-49B0-87F9-15F592C2E339}"/>
              </a:ext>
            </a:extLst>
          </p:cNvPr>
          <p:cNvSpPr/>
          <p:nvPr/>
        </p:nvSpPr>
        <p:spPr>
          <a:xfrm>
            <a:off x="8419785" y="2445498"/>
            <a:ext cx="323879" cy="40704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370445C-B25D-418E-9550-99949DED211A}"/>
              </a:ext>
            </a:extLst>
          </p:cNvPr>
          <p:cNvSpPr/>
          <p:nvPr/>
        </p:nvSpPr>
        <p:spPr>
          <a:xfrm>
            <a:off x="7276785" y="2215073"/>
            <a:ext cx="1123950" cy="8892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RegLib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</p:txBody>
      </p:sp>
      <p:sp>
        <p:nvSpPr>
          <p:cNvPr id="57" name="Rectangle: Single Corner Snipped 56">
            <a:extLst>
              <a:ext uri="{FF2B5EF4-FFF2-40B4-BE49-F238E27FC236}">
                <a16:creationId xmlns:a16="http://schemas.microsoft.com/office/drawing/2014/main" id="{6E2B03C0-20B7-4D50-BAF0-25D37FDD2915}"/>
              </a:ext>
            </a:extLst>
          </p:cNvPr>
          <p:cNvSpPr/>
          <p:nvPr/>
        </p:nvSpPr>
        <p:spPr>
          <a:xfrm>
            <a:off x="10328110" y="2311165"/>
            <a:ext cx="1123950" cy="716780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</a:p>
        </p:txBody>
      </p:sp>
    </p:spTree>
    <p:extLst>
      <p:ext uri="{BB962C8B-B14F-4D97-AF65-F5344CB8AC3E}">
        <p14:creationId xmlns:p14="http://schemas.microsoft.com/office/powerpoint/2010/main" val="335356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5850</TotalTime>
  <Words>825</Words>
  <Application>Microsoft Office PowerPoint</Application>
  <PresentationFormat>Widescreen</PresentationFormat>
  <Paragraphs>260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Tahoma</vt:lpstr>
      <vt:lpstr>Wingdings</vt:lpstr>
      <vt:lpstr>Wingdings 3</vt:lpstr>
      <vt:lpstr>1_Origin</vt:lpstr>
      <vt:lpstr>Origin</vt:lpstr>
      <vt:lpstr> Adding OpenCL Support to Vortex GPGPU</vt:lpstr>
      <vt:lpstr>Open-Source OpenCL Implementations</vt:lpstr>
      <vt:lpstr>POCL: A Performance Portable OpenCL Implementation</vt:lpstr>
      <vt:lpstr>POCL Software Stack</vt:lpstr>
      <vt:lpstr>POCL Compilation Chain</vt:lpstr>
      <vt:lpstr>Vortex Unique Architecture</vt:lpstr>
      <vt:lpstr>POCL Support for RiscV CPUs</vt:lpstr>
      <vt:lpstr>POCL Support for Vortex</vt:lpstr>
      <vt:lpstr>POCL Support for Vortex (2)</vt:lpstr>
      <vt:lpstr>POCL Support for Vortex (3)</vt:lpstr>
      <vt:lpstr>Work Items Status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HpArch Research Projects</dc:title>
  <dc:creator>Microsoft Office User</dc:creator>
  <cp:lastModifiedBy>Blaise Tine</cp:lastModifiedBy>
  <cp:revision>1413</cp:revision>
  <cp:lastPrinted>2017-09-22T13:21:54Z</cp:lastPrinted>
  <dcterms:created xsi:type="dcterms:W3CDTF">2017-09-19T22:16:54Z</dcterms:created>
  <dcterms:modified xsi:type="dcterms:W3CDTF">2019-11-15T11:31:59Z</dcterms:modified>
</cp:coreProperties>
</file>