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5.xml" ContentType="application/vnd.openxmlformats-officedocument.presentationml.notesSlide+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6.xml.rels" ContentType="application/vnd.openxmlformats-package.relationships+xml"/>
  <Override PartName="/ppt/notesSlides/_rels/notesSlide1.xml.rels" ContentType="application/vnd.openxmlformats-package.relationships+xml"/>
  <Override PartName="/ppt/notesSlides/_rels/notesSlide30.xml.rels" ContentType="application/vnd.openxmlformats-package.relationships+xml"/>
  <Override PartName="/ppt/notesSlides/_rels/notesSlide5.xml.rels" ContentType="application/vnd.openxmlformats-package.relationships+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8.png" ContentType="image/png"/>
  <Override PartName="/ppt/media/image11.png" ContentType="image/png"/>
  <Override PartName="/ppt/media/image13.png" ContentType="image/png"/>
  <Override PartName="/ppt/media/image14.png" ContentType="image/png"/>
  <Override PartName="/ppt/media/image19.jpeg" ContentType="image/jpeg"/>
  <Override PartName="/ppt/media/image17.jpeg" ContentType="image/jpeg"/>
  <Override PartName="/ppt/media/image15.jpeg" ContentType="image/jpeg"/>
  <Override PartName="/ppt/media/image10.jpeg" ContentType="image/jpeg"/>
  <Override PartName="/ppt/media/image12.jpeg" ContentType="image/jpeg"/>
  <Override PartName="/ppt/media/image16.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Tahoma"/>
              </a:rPr>
              <a:t>Click to move the slide</a:t>
            </a:r>
            <a:endParaRPr b="0" lang="en-US" sz="1800" spc="-1" strike="noStrike">
              <a:solidFill>
                <a:srgbClr val="000000"/>
              </a:solidFill>
              <a:latin typeface="Tahoma"/>
            </a:endParaRPr>
          </a:p>
        </p:txBody>
      </p:sp>
      <p:sp>
        <p:nvSpPr>
          <p:cNvPr id="82"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3"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4"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5"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6" name="PlaceHolder 6"/>
          <p:cNvSpPr>
            <a:spLocks noGrp="1"/>
          </p:cNvSpPr>
          <p:nvPr>
            <p:ph type="sldNum"/>
          </p:nvPr>
        </p:nvSpPr>
        <p:spPr>
          <a:xfrm>
            <a:off x="4399200" y="9555480"/>
            <a:ext cx="3372840" cy="502560"/>
          </a:xfrm>
          <a:prstGeom prst="rect">
            <a:avLst/>
          </a:prstGeom>
        </p:spPr>
        <p:txBody>
          <a:bodyPr lIns="0" rIns="0" tIns="0" bIns="0" anchor="b"/>
          <a:p>
            <a:pPr algn="r"/>
            <a:fld id="{CFF8CBB0-958E-430C-B607-AD7BAA35EC9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685800" y="1143000"/>
            <a:ext cx="5486040" cy="3085920"/>
          </a:xfrm>
          <a:prstGeom prst="rect">
            <a:avLst/>
          </a:prstGeom>
        </p:spPr>
      </p:sp>
      <p:sp>
        <p:nvSpPr>
          <p:cNvPr id="239"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240" name="TextShape 3"/>
          <p:cNvSpPr txBox="1"/>
          <p:nvPr/>
        </p:nvSpPr>
        <p:spPr>
          <a:xfrm>
            <a:off x="3884760" y="8685360"/>
            <a:ext cx="2971440" cy="458280"/>
          </a:xfrm>
          <a:prstGeom prst="rect">
            <a:avLst/>
          </a:prstGeom>
          <a:noFill/>
          <a:ln>
            <a:noFill/>
          </a:ln>
        </p:spPr>
        <p:txBody>
          <a:bodyPr anchor="b"/>
          <a:p>
            <a:pPr algn="r">
              <a:lnSpc>
                <a:spcPct val="100000"/>
              </a:lnSpc>
            </a:pPr>
            <a:fld id="{F27E85F9-07AC-43B9-906B-C39425E23E6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685800" y="1143000"/>
            <a:ext cx="5486040" cy="3085920"/>
          </a:xfrm>
          <a:prstGeom prst="rect">
            <a:avLst/>
          </a:prstGeom>
        </p:spPr>
      </p:sp>
      <p:sp>
        <p:nvSpPr>
          <p:cNvPr id="251"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Series of Figures??</a:t>
            </a:r>
            <a:endParaRPr b="0" lang="en-US" sz="2000" spc="-1" strike="noStrike">
              <a:latin typeface="Arial"/>
            </a:endParaRPr>
          </a:p>
        </p:txBody>
      </p:sp>
      <p:sp>
        <p:nvSpPr>
          <p:cNvPr id="252" name="TextShape 3"/>
          <p:cNvSpPr txBox="1"/>
          <p:nvPr/>
        </p:nvSpPr>
        <p:spPr>
          <a:xfrm>
            <a:off x="3884760" y="8685360"/>
            <a:ext cx="2971440" cy="458280"/>
          </a:xfrm>
          <a:prstGeom prst="rect">
            <a:avLst/>
          </a:prstGeom>
          <a:noFill/>
          <a:ln>
            <a:noFill/>
          </a:ln>
        </p:spPr>
        <p:txBody>
          <a:bodyPr anchor="b"/>
          <a:p>
            <a:pPr algn="r">
              <a:lnSpc>
                <a:spcPct val="100000"/>
              </a:lnSpc>
            </a:pPr>
            <a:fld id="{638FB2F8-490A-401E-BE0A-D8CE1976697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685800" y="1143000"/>
            <a:ext cx="5486040" cy="3085920"/>
          </a:xfrm>
          <a:prstGeom prst="rect">
            <a:avLst/>
          </a:prstGeom>
        </p:spPr>
      </p:sp>
      <p:sp>
        <p:nvSpPr>
          <p:cNvPr id="254" name="PlaceHolder 2"/>
          <p:cNvSpPr>
            <a:spLocks noGrp="1"/>
          </p:cNvSpPr>
          <p:nvPr>
            <p:ph type="body"/>
          </p:nvPr>
        </p:nvSpPr>
        <p:spPr>
          <a:xfrm>
            <a:off x="685800" y="4400640"/>
            <a:ext cx="5486040" cy="3600000"/>
          </a:xfrm>
          <a:prstGeom prst="rect">
            <a:avLst/>
          </a:prstGeom>
        </p:spPr>
        <p:txBody>
          <a:bodyPr/>
          <a:p>
            <a:pPr marL="285840" indent="-285480">
              <a:lnSpc>
                <a:spcPct val="100000"/>
              </a:lnSpc>
              <a:spcBef>
                <a:spcPts val="601"/>
              </a:spcBef>
              <a:buClr>
                <a:srgbClr val="000000"/>
              </a:buClr>
              <a:buFont typeface="Arial"/>
              <a:buChar char="•"/>
            </a:pPr>
            <a:r>
              <a:rPr b="0" lang="en-US" sz="2000" spc="-1" strike="noStrike">
                <a:latin typeface="Arial"/>
              </a:rPr>
              <a:t>NumW and NumT refer to the number of software warps and software threads and are not constraint by the number of hardware warps and threads per warp</a:t>
            </a:r>
            <a:endParaRPr b="0" lang="en-US" sz="2000" spc="-1" strike="noStrike">
              <a:latin typeface="Arial"/>
            </a:endParaRPr>
          </a:p>
          <a:p>
            <a:pPr marL="285840" indent="-285480">
              <a:lnSpc>
                <a:spcPct val="100000"/>
              </a:lnSpc>
              <a:spcBef>
                <a:spcPts val="601"/>
              </a:spcBef>
              <a:buClr>
                <a:srgbClr val="000000"/>
              </a:buClr>
              <a:buFont typeface="Arial"/>
              <a:buChar char="•"/>
            </a:pPr>
            <a:r>
              <a:rPr b="0" lang="en-US" sz="2000" spc="-1" strike="noStrike">
                <a:latin typeface="Arial"/>
              </a:rPr>
              <a:t>Vortex supports exceptions and interrupts</a:t>
            </a:r>
            <a:endParaRPr b="0" lang="en-US" sz="2000" spc="-1" strike="noStrike">
              <a:latin typeface="Arial"/>
            </a:endParaRPr>
          </a:p>
        </p:txBody>
      </p:sp>
      <p:sp>
        <p:nvSpPr>
          <p:cNvPr id="255" name="TextShape 3"/>
          <p:cNvSpPr txBox="1"/>
          <p:nvPr/>
        </p:nvSpPr>
        <p:spPr>
          <a:xfrm>
            <a:off x="3884760" y="8685360"/>
            <a:ext cx="2971440" cy="458280"/>
          </a:xfrm>
          <a:prstGeom prst="rect">
            <a:avLst/>
          </a:prstGeom>
          <a:noFill/>
          <a:ln>
            <a:noFill/>
          </a:ln>
        </p:spPr>
        <p:txBody>
          <a:bodyPr anchor="b"/>
          <a:p>
            <a:pPr algn="r">
              <a:lnSpc>
                <a:spcPct val="100000"/>
              </a:lnSpc>
            </a:pPr>
            <a:fld id="{2DF520C6-44D8-4E52-A1D2-07B0048A3AB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685800" y="1143000"/>
            <a:ext cx="5486040" cy="3085920"/>
          </a:xfrm>
          <a:prstGeom prst="rect">
            <a:avLst/>
          </a:prstGeom>
        </p:spPr>
      </p:sp>
      <p:sp>
        <p:nvSpPr>
          <p:cNvPr id="242"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243" name="TextShape 3"/>
          <p:cNvSpPr txBox="1"/>
          <p:nvPr/>
        </p:nvSpPr>
        <p:spPr>
          <a:xfrm>
            <a:off x="3884760" y="8685360"/>
            <a:ext cx="2971440" cy="458280"/>
          </a:xfrm>
          <a:prstGeom prst="rect">
            <a:avLst/>
          </a:prstGeom>
          <a:noFill/>
          <a:ln>
            <a:noFill/>
          </a:ln>
        </p:spPr>
        <p:txBody>
          <a:bodyPr anchor="b"/>
          <a:p>
            <a:pPr algn="r">
              <a:lnSpc>
                <a:spcPct val="100000"/>
              </a:lnSpc>
            </a:pPr>
            <a:fld id="{FC0C7178-050A-4723-8403-A823A7A3C19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685800" y="1143000"/>
            <a:ext cx="5486040" cy="3085920"/>
          </a:xfrm>
          <a:prstGeom prst="rect">
            <a:avLst/>
          </a:prstGeom>
        </p:spPr>
      </p:sp>
      <p:sp>
        <p:nvSpPr>
          <p:cNvPr id="245"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246" name="TextShape 3"/>
          <p:cNvSpPr txBox="1"/>
          <p:nvPr/>
        </p:nvSpPr>
        <p:spPr>
          <a:xfrm>
            <a:off x="3884760" y="8685360"/>
            <a:ext cx="2971440" cy="458280"/>
          </a:xfrm>
          <a:prstGeom prst="rect">
            <a:avLst/>
          </a:prstGeom>
          <a:noFill/>
          <a:ln>
            <a:noFill/>
          </a:ln>
        </p:spPr>
        <p:txBody>
          <a:bodyPr anchor="b"/>
          <a:p>
            <a:pPr algn="r">
              <a:lnSpc>
                <a:spcPct val="100000"/>
              </a:lnSpc>
            </a:pPr>
            <a:fld id="{A4DA7173-DD0C-43F8-B198-18A43DB3CC00}"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685800" y="1143000"/>
            <a:ext cx="5486040" cy="3085920"/>
          </a:xfrm>
          <a:prstGeom prst="rect">
            <a:avLst/>
          </a:prstGeom>
        </p:spPr>
      </p:sp>
      <p:sp>
        <p:nvSpPr>
          <p:cNvPr id="248"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Add Figure for a warp</a:t>
            </a:r>
            <a:endParaRPr b="0" lang="en-US" sz="2000" spc="-1" strike="noStrike">
              <a:latin typeface="Arial"/>
            </a:endParaRPr>
          </a:p>
        </p:txBody>
      </p:sp>
      <p:sp>
        <p:nvSpPr>
          <p:cNvPr id="249" name="TextShape 3"/>
          <p:cNvSpPr txBox="1"/>
          <p:nvPr/>
        </p:nvSpPr>
        <p:spPr>
          <a:xfrm>
            <a:off x="3884760" y="8685360"/>
            <a:ext cx="2971440" cy="458280"/>
          </a:xfrm>
          <a:prstGeom prst="rect">
            <a:avLst/>
          </a:prstGeom>
          <a:noFill/>
          <a:ln>
            <a:noFill/>
          </a:ln>
        </p:spPr>
        <p:txBody>
          <a:bodyPr anchor="b"/>
          <a:p>
            <a:pPr algn="r">
              <a:lnSpc>
                <a:spcPct val="100000"/>
              </a:lnSpc>
            </a:pPr>
            <a:fld id="{9C4AF558-F421-46FE-B3A0-456DD89E8D7E}"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27" name="PlaceHolder 2"/>
          <p:cNvSpPr>
            <a:spLocks noGrp="1"/>
          </p:cNvSpPr>
          <p:nvPr>
            <p:ph type="body"/>
          </p:nvPr>
        </p:nvSpPr>
        <p:spPr>
          <a:xfrm>
            <a:off x="304920" y="1143000"/>
            <a:ext cx="1158192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28" name="PlaceHolder 3"/>
          <p:cNvSpPr>
            <a:spLocks noGrp="1"/>
          </p:cNvSpPr>
          <p:nvPr>
            <p:ph type="body"/>
          </p:nvPr>
        </p:nvSpPr>
        <p:spPr>
          <a:xfrm>
            <a:off x="304920" y="3849120"/>
            <a:ext cx="11581920" cy="2471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30" name="PlaceHolder 2"/>
          <p:cNvSpPr>
            <a:spLocks noGrp="1"/>
          </p:cNvSpPr>
          <p:nvPr>
            <p:ph type="body"/>
          </p:nvPr>
        </p:nvSpPr>
        <p:spPr>
          <a:xfrm>
            <a:off x="304920" y="114300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31" name="PlaceHolder 3"/>
          <p:cNvSpPr>
            <a:spLocks noGrp="1"/>
          </p:cNvSpPr>
          <p:nvPr>
            <p:ph type="body"/>
          </p:nvPr>
        </p:nvSpPr>
        <p:spPr>
          <a:xfrm>
            <a:off x="6239520" y="114300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32" name="PlaceHolder 4"/>
          <p:cNvSpPr>
            <a:spLocks noGrp="1"/>
          </p:cNvSpPr>
          <p:nvPr>
            <p:ph type="body"/>
          </p:nvPr>
        </p:nvSpPr>
        <p:spPr>
          <a:xfrm>
            <a:off x="304920" y="384912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33" name="PlaceHolder 5"/>
          <p:cNvSpPr>
            <a:spLocks noGrp="1"/>
          </p:cNvSpPr>
          <p:nvPr>
            <p:ph type="body"/>
          </p:nvPr>
        </p:nvSpPr>
        <p:spPr>
          <a:xfrm>
            <a:off x="6239520" y="384912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35" name="PlaceHolder 2"/>
          <p:cNvSpPr>
            <a:spLocks noGrp="1"/>
          </p:cNvSpPr>
          <p:nvPr>
            <p:ph type="body"/>
          </p:nvPr>
        </p:nvSpPr>
        <p:spPr>
          <a:xfrm>
            <a:off x="304920" y="1143000"/>
            <a:ext cx="37292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36" name="PlaceHolder 3"/>
          <p:cNvSpPr>
            <a:spLocks noGrp="1"/>
          </p:cNvSpPr>
          <p:nvPr>
            <p:ph type="body"/>
          </p:nvPr>
        </p:nvSpPr>
        <p:spPr>
          <a:xfrm>
            <a:off x="4221000" y="1143000"/>
            <a:ext cx="37292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37" name="PlaceHolder 4"/>
          <p:cNvSpPr>
            <a:spLocks noGrp="1"/>
          </p:cNvSpPr>
          <p:nvPr>
            <p:ph type="body"/>
          </p:nvPr>
        </p:nvSpPr>
        <p:spPr>
          <a:xfrm>
            <a:off x="8137080" y="1143000"/>
            <a:ext cx="37292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38" name="PlaceHolder 5"/>
          <p:cNvSpPr>
            <a:spLocks noGrp="1"/>
          </p:cNvSpPr>
          <p:nvPr>
            <p:ph type="body"/>
          </p:nvPr>
        </p:nvSpPr>
        <p:spPr>
          <a:xfrm>
            <a:off x="304920" y="3849120"/>
            <a:ext cx="37292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39" name="PlaceHolder 6"/>
          <p:cNvSpPr>
            <a:spLocks noGrp="1"/>
          </p:cNvSpPr>
          <p:nvPr>
            <p:ph type="body"/>
          </p:nvPr>
        </p:nvSpPr>
        <p:spPr>
          <a:xfrm>
            <a:off x="4221000" y="3849120"/>
            <a:ext cx="37292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40" name="PlaceHolder 7"/>
          <p:cNvSpPr>
            <a:spLocks noGrp="1"/>
          </p:cNvSpPr>
          <p:nvPr>
            <p:ph type="body"/>
          </p:nvPr>
        </p:nvSpPr>
        <p:spPr>
          <a:xfrm>
            <a:off x="8137080" y="3849120"/>
            <a:ext cx="3729240" cy="2471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46" name="PlaceHolder 2"/>
          <p:cNvSpPr>
            <a:spLocks noGrp="1"/>
          </p:cNvSpPr>
          <p:nvPr>
            <p:ph type="subTitle"/>
          </p:nvPr>
        </p:nvSpPr>
        <p:spPr>
          <a:xfrm>
            <a:off x="304920" y="1143000"/>
            <a:ext cx="11581920" cy="5181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48" name="PlaceHolder 2"/>
          <p:cNvSpPr>
            <a:spLocks noGrp="1"/>
          </p:cNvSpPr>
          <p:nvPr>
            <p:ph type="body"/>
          </p:nvPr>
        </p:nvSpPr>
        <p:spPr>
          <a:xfrm>
            <a:off x="304920" y="1143000"/>
            <a:ext cx="11581920" cy="518112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50" name="PlaceHolder 2"/>
          <p:cNvSpPr>
            <a:spLocks noGrp="1"/>
          </p:cNvSpPr>
          <p:nvPr>
            <p:ph type="body"/>
          </p:nvPr>
        </p:nvSpPr>
        <p:spPr>
          <a:xfrm>
            <a:off x="304920" y="1143000"/>
            <a:ext cx="5651640" cy="5181120"/>
          </a:xfrm>
          <a:prstGeom prst="rect">
            <a:avLst/>
          </a:prstGeom>
        </p:spPr>
        <p:txBody>
          <a:bodyPr lIns="0" rIns="0" tIns="0" bIns="0">
            <a:normAutofit/>
          </a:bodyPr>
          <a:p>
            <a:endParaRPr b="0" lang="en-US" sz="2800" spc="-1" strike="noStrike">
              <a:solidFill>
                <a:srgbClr val="000000"/>
              </a:solidFill>
              <a:latin typeface="Tahoma"/>
            </a:endParaRPr>
          </a:p>
        </p:txBody>
      </p:sp>
      <p:sp>
        <p:nvSpPr>
          <p:cNvPr id="51" name="PlaceHolder 3"/>
          <p:cNvSpPr>
            <a:spLocks noGrp="1"/>
          </p:cNvSpPr>
          <p:nvPr>
            <p:ph type="body"/>
          </p:nvPr>
        </p:nvSpPr>
        <p:spPr>
          <a:xfrm>
            <a:off x="6239520" y="1143000"/>
            <a:ext cx="5651640" cy="518112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04920" y="152280"/>
            <a:ext cx="11277360" cy="3884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55" name="PlaceHolder 2"/>
          <p:cNvSpPr>
            <a:spLocks noGrp="1"/>
          </p:cNvSpPr>
          <p:nvPr>
            <p:ph type="body"/>
          </p:nvPr>
        </p:nvSpPr>
        <p:spPr>
          <a:xfrm>
            <a:off x="304920" y="114300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56" name="PlaceHolder 3"/>
          <p:cNvSpPr>
            <a:spLocks noGrp="1"/>
          </p:cNvSpPr>
          <p:nvPr>
            <p:ph type="body"/>
          </p:nvPr>
        </p:nvSpPr>
        <p:spPr>
          <a:xfrm>
            <a:off x="6239520" y="1143000"/>
            <a:ext cx="5651640" cy="5181120"/>
          </a:xfrm>
          <a:prstGeom prst="rect">
            <a:avLst/>
          </a:prstGeom>
        </p:spPr>
        <p:txBody>
          <a:bodyPr lIns="0" rIns="0" tIns="0" bIns="0">
            <a:normAutofit/>
          </a:bodyPr>
          <a:p>
            <a:endParaRPr b="0" lang="en-US" sz="2800" spc="-1" strike="noStrike">
              <a:solidFill>
                <a:srgbClr val="000000"/>
              </a:solidFill>
              <a:latin typeface="Tahoma"/>
            </a:endParaRPr>
          </a:p>
        </p:txBody>
      </p:sp>
      <p:sp>
        <p:nvSpPr>
          <p:cNvPr id="57" name="PlaceHolder 4"/>
          <p:cNvSpPr>
            <a:spLocks noGrp="1"/>
          </p:cNvSpPr>
          <p:nvPr>
            <p:ph type="body"/>
          </p:nvPr>
        </p:nvSpPr>
        <p:spPr>
          <a:xfrm>
            <a:off x="304920" y="384912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6" name="PlaceHolder 2"/>
          <p:cNvSpPr>
            <a:spLocks noGrp="1"/>
          </p:cNvSpPr>
          <p:nvPr>
            <p:ph type="subTitle"/>
          </p:nvPr>
        </p:nvSpPr>
        <p:spPr>
          <a:xfrm>
            <a:off x="304920" y="1143000"/>
            <a:ext cx="11581920" cy="5181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59" name="PlaceHolder 2"/>
          <p:cNvSpPr>
            <a:spLocks noGrp="1"/>
          </p:cNvSpPr>
          <p:nvPr>
            <p:ph type="body"/>
          </p:nvPr>
        </p:nvSpPr>
        <p:spPr>
          <a:xfrm>
            <a:off x="304920" y="1143000"/>
            <a:ext cx="5651640" cy="5181120"/>
          </a:xfrm>
          <a:prstGeom prst="rect">
            <a:avLst/>
          </a:prstGeom>
        </p:spPr>
        <p:txBody>
          <a:bodyPr lIns="0" rIns="0" tIns="0" bIns="0">
            <a:normAutofit/>
          </a:bodyPr>
          <a:p>
            <a:endParaRPr b="0" lang="en-US" sz="2800" spc="-1" strike="noStrike">
              <a:solidFill>
                <a:srgbClr val="000000"/>
              </a:solidFill>
              <a:latin typeface="Tahoma"/>
            </a:endParaRPr>
          </a:p>
        </p:txBody>
      </p:sp>
      <p:sp>
        <p:nvSpPr>
          <p:cNvPr id="60" name="PlaceHolder 3"/>
          <p:cNvSpPr>
            <a:spLocks noGrp="1"/>
          </p:cNvSpPr>
          <p:nvPr>
            <p:ph type="body"/>
          </p:nvPr>
        </p:nvSpPr>
        <p:spPr>
          <a:xfrm>
            <a:off x="6239520" y="114300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61" name="PlaceHolder 4"/>
          <p:cNvSpPr>
            <a:spLocks noGrp="1"/>
          </p:cNvSpPr>
          <p:nvPr>
            <p:ph type="body"/>
          </p:nvPr>
        </p:nvSpPr>
        <p:spPr>
          <a:xfrm>
            <a:off x="6239520" y="384912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63" name="PlaceHolder 2"/>
          <p:cNvSpPr>
            <a:spLocks noGrp="1"/>
          </p:cNvSpPr>
          <p:nvPr>
            <p:ph type="body"/>
          </p:nvPr>
        </p:nvSpPr>
        <p:spPr>
          <a:xfrm>
            <a:off x="304920" y="114300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64" name="PlaceHolder 3"/>
          <p:cNvSpPr>
            <a:spLocks noGrp="1"/>
          </p:cNvSpPr>
          <p:nvPr>
            <p:ph type="body"/>
          </p:nvPr>
        </p:nvSpPr>
        <p:spPr>
          <a:xfrm>
            <a:off x="6239520" y="114300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65" name="PlaceHolder 4"/>
          <p:cNvSpPr>
            <a:spLocks noGrp="1"/>
          </p:cNvSpPr>
          <p:nvPr>
            <p:ph type="body"/>
          </p:nvPr>
        </p:nvSpPr>
        <p:spPr>
          <a:xfrm>
            <a:off x="304920" y="3849120"/>
            <a:ext cx="11581920" cy="2471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67" name="PlaceHolder 2"/>
          <p:cNvSpPr>
            <a:spLocks noGrp="1"/>
          </p:cNvSpPr>
          <p:nvPr>
            <p:ph type="body"/>
          </p:nvPr>
        </p:nvSpPr>
        <p:spPr>
          <a:xfrm>
            <a:off x="304920" y="1143000"/>
            <a:ext cx="1158192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68" name="PlaceHolder 3"/>
          <p:cNvSpPr>
            <a:spLocks noGrp="1"/>
          </p:cNvSpPr>
          <p:nvPr>
            <p:ph type="body"/>
          </p:nvPr>
        </p:nvSpPr>
        <p:spPr>
          <a:xfrm>
            <a:off x="304920" y="3849120"/>
            <a:ext cx="11581920" cy="2471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70" name="PlaceHolder 2"/>
          <p:cNvSpPr>
            <a:spLocks noGrp="1"/>
          </p:cNvSpPr>
          <p:nvPr>
            <p:ph type="body"/>
          </p:nvPr>
        </p:nvSpPr>
        <p:spPr>
          <a:xfrm>
            <a:off x="304920" y="114300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71" name="PlaceHolder 3"/>
          <p:cNvSpPr>
            <a:spLocks noGrp="1"/>
          </p:cNvSpPr>
          <p:nvPr>
            <p:ph type="body"/>
          </p:nvPr>
        </p:nvSpPr>
        <p:spPr>
          <a:xfrm>
            <a:off x="6239520" y="114300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72" name="PlaceHolder 4"/>
          <p:cNvSpPr>
            <a:spLocks noGrp="1"/>
          </p:cNvSpPr>
          <p:nvPr>
            <p:ph type="body"/>
          </p:nvPr>
        </p:nvSpPr>
        <p:spPr>
          <a:xfrm>
            <a:off x="304920" y="384912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73" name="PlaceHolder 5"/>
          <p:cNvSpPr>
            <a:spLocks noGrp="1"/>
          </p:cNvSpPr>
          <p:nvPr>
            <p:ph type="body"/>
          </p:nvPr>
        </p:nvSpPr>
        <p:spPr>
          <a:xfrm>
            <a:off x="6239520" y="384912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75" name="PlaceHolder 2"/>
          <p:cNvSpPr>
            <a:spLocks noGrp="1"/>
          </p:cNvSpPr>
          <p:nvPr>
            <p:ph type="body"/>
          </p:nvPr>
        </p:nvSpPr>
        <p:spPr>
          <a:xfrm>
            <a:off x="304920" y="1143000"/>
            <a:ext cx="37292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76" name="PlaceHolder 3"/>
          <p:cNvSpPr>
            <a:spLocks noGrp="1"/>
          </p:cNvSpPr>
          <p:nvPr>
            <p:ph type="body"/>
          </p:nvPr>
        </p:nvSpPr>
        <p:spPr>
          <a:xfrm>
            <a:off x="4221000" y="1143000"/>
            <a:ext cx="37292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77" name="PlaceHolder 4"/>
          <p:cNvSpPr>
            <a:spLocks noGrp="1"/>
          </p:cNvSpPr>
          <p:nvPr>
            <p:ph type="body"/>
          </p:nvPr>
        </p:nvSpPr>
        <p:spPr>
          <a:xfrm>
            <a:off x="8137080" y="1143000"/>
            <a:ext cx="37292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78" name="PlaceHolder 5"/>
          <p:cNvSpPr>
            <a:spLocks noGrp="1"/>
          </p:cNvSpPr>
          <p:nvPr>
            <p:ph type="body"/>
          </p:nvPr>
        </p:nvSpPr>
        <p:spPr>
          <a:xfrm>
            <a:off x="304920" y="3849120"/>
            <a:ext cx="37292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79" name="PlaceHolder 6"/>
          <p:cNvSpPr>
            <a:spLocks noGrp="1"/>
          </p:cNvSpPr>
          <p:nvPr>
            <p:ph type="body"/>
          </p:nvPr>
        </p:nvSpPr>
        <p:spPr>
          <a:xfrm>
            <a:off x="4221000" y="3849120"/>
            <a:ext cx="37292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80" name="PlaceHolder 7"/>
          <p:cNvSpPr>
            <a:spLocks noGrp="1"/>
          </p:cNvSpPr>
          <p:nvPr>
            <p:ph type="body"/>
          </p:nvPr>
        </p:nvSpPr>
        <p:spPr>
          <a:xfrm>
            <a:off x="8137080" y="3849120"/>
            <a:ext cx="3729240" cy="2471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8" name="PlaceHolder 2"/>
          <p:cNvSpPr>
            <a:spLocks noGrp="1"/>
          </p:cNvSpPr>
          <p:nvPr>
            <p:ph type="body"/>
          </p:nvPr>
        </p:nvSpPr>
        <p:spPr>
          <a:xfrm>
            <a:off x="304920" y="1143000"/>
            <a:ext cx="11581920" cy="518112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10" name="PlaceHolder 2"/>
          <p:cNvSpPr>
            <a:spLocks noGrp="1"/>
          </p:cNvSpPr>
          <p:nvPr>
            <p:ph type="body"/>
          </p:nvPr>
        </p:nvSpPr>
        <p:spPr>
          <a:xfrm>
            <a:off x="304920" y="1143000"/>
            <a:ext cx="5651640" cy="5181120"/>
          </a:xfrm>
          <a:prstGeom prst="rect">
            <a:avLst/>
          </a:prstGeom>
        </p:spPr>
        <p:txBody>
          <a:bodyPr lIns="0" rIns="0" tIns="0" bIns="0">
            <a:normAutofit/>
          </a:bodyPr>
          <a:p>
            <a:endParaRPr b="0" lang="en-US" sz="2800" spc="-1" strike="noStrike">
              <a:solidFill>
                <a:srgbClr val="000000"/>
              </a:solidFill>
              <a:latin typeface="Tahoma"/>
            </a:endParaRPr>
          </a:p>
        </p:txBody>
      </p:sp>
      <p:sp>
        <p:nvSpPr>
          <p:cNvPr id="11" name="PlaceHolder 3"/>
          <p:cNvSpPr>
            <a:spLocks noGrp="1"/>
          </p:cNvSpPr>
          <p:nvPr>
            <p:ph type="body"/>
          </p:nvPr>
        </p:nvSpPr>
        <p:spPr>
          <a:xfrm>
            <a:off x="6239520" y="1143000"/>
            <a:ext cx="5651640" cy="518112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04920" y="152280"/>
            <a:ext cx="11277360" cy="3884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15" name="PlaceHolder 2"/>
          <p:cNvSpPr>
            <a:spLocks noGrp="1"/>
          </p:cNvSpPr>
          <p:nvPr>
            <p:ph type="body"/>
          </p:nvPr>
        </p:nvSpPr>
        <p:spPr>
          <a:xfrm>
            <a:off x="304920" y="114300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16" name="PlaceHolder 3"/>
          <p:cNvSpPr>
            <a:spLocks noGrp="1"/>
          </p:cNvSpPr>
          <p:nvPr>
            <p:ph type="body"/>
          </p:nvPr>
        </p:nvSpPr>
        <p:spPr>
          <a:xfrm>
            <a:off x="6239520" y="1143000"/>
            <a:ext cx="5651640" cy="5181120"/>
          </a:xfrm>
          <a:prstGeom prst="rect">
            <a:avLst/>
          </a:prstGeom>
        </p:spPr>
        <p:txBody>
          <a:bodyPr lIns="0" rIns="0" tIns="0" bIns="0">
            <a:normAutofit/>
          </a:bodyPr>
          <a:p>
            <a:endParaRPr b="0" lang="en-US" sz="2800" spc="-1" strike="noStrike">
              <a:solidFill>
                <a:srgbClr val="000000"/>
              </a:solidFill>
              <a:latin typeface="Tahoma"/>
            </a:endParaRPr>
          </a:p>
        </p:txBody>
      </p:sp>
      <p:sp>
        <p:nvSpPr>
          <p:cNvPr id="17" name="PlaceHolder 4"/>
          <p:cNvSpPr>
            <a:spLocks noGrp="1"/>
          </p:cNvSpPr>
          <p:nvPr>
            <p:ph type="body"/>
          </p:nvPr>
        </p:nvSpPr>
        <p:spPr>
          <a:xfrm>
            <a:off x="304920" y="384912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19" name="PlaceHolder 2"/>
          <p:cNvSpPr>
            <a:spLocks noGrp="1"/>
          </p:cNvSpPr>
          <p:nvPr>
            <p:ph type="body"/>
          </p:nvPr>
        </p:nvSpPr>
        <p:spPr>
          <a:xfrm>
            <a:off x="304920" y="1143000"/>
            <a:ext cx="5651640" cy="5181120"/>
          </a:xfrm>
          <a:prstGeom prst="rect">
            <a:avLst/>
          </a:prstGeom>
        </p:spPr>
        <p:txBody>
          <a:bodyPr lIns="0" rIns="0" tIns="0" bIns="0">
            <a:normAutofit/>
          </a:bodyPr>
          <a:p>
            <a:endParaRPr b="0" lang="en-US" sz="2800" spc="-1" strike="noStrike">
              <a:solidFill>
                <a:srgbClr val="000000"/>
              </a:solidFill>
              <a:latin typeface="Tahoma"/>
            </a:endParaRPr>
          </a:p>
        </p:txBody>
      </p:sp>
      <p:sp>
        <p:nvSpPr>
          <p:cNvPr id="20" name="PlaceHolder 3"/>
          <p:cNvSpPr>
            <a:spLocks noGrp="1"/>
          </p:cNvSpPr>
          <p:nvPr>
            <p:ph type="body"/>
          </p:nvPr>
        </p:nvSpPr>
        <p:spPr>
          <a:xfrm>
            <a:off x="6239520" y="114300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21" name="PlaceHolder 4"/>
          <p:cNvSpPr>
            <a:spLocks noGrp="1"/>
          </p:cNvSpPr>
          <p:nvPr>
            <p:ph type="body"/>
          </p:nvPr>
        </p:nvSpPr>
        <p:spPr>
          <a:xfrm>
            <a:off x="6239520" y="384912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04920" y="152280"/>
            <a:ext cx="11277360" cy="837720"/>
          </a:xfrm>
          <a:prstGeom prst="rect">
            <a:avLst/>
          </a:prstGeom>
        </p:spPr>
        <p:txBody>
          <a:bodyPr lIns="0" rIns="0" tIns="0" bIns="0" anchor="ctr"/>
          <a:p>
            <a:endParaRPr b="0" lang="en-US" sz="1800" spc="-1" strike="noStrike">
              <a:solidFill>
                <a:srgbClr val="000000"/>
              </a:solidFill>
              <a:latin typeface="Tahoma"/>
            </a:endParaRPr>
          </a:p>
        </p:txBody>
      </p:sp>
      <p:sp>
        <p:nvSpPr>
          <p:cNvPr id="23" name="PlaceHolder 2"/>
          <p:cNvSpPr>
            <a:spLocks noGrp="1"/>
          </p:cNvSpPr>
          <p:nvPr>
            <p:ph type="body"/>
          </p:nvPr>
        </p:nvSpPr>
        <p:spPr>
          <a:xfrm>
            <a:off x="304920" y="114300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24" name="PlaceHolder 3"/>
          <p:cNvSpPr>
            <a:spLocks noGrp="1"/>
          </p:cNvSpPr>
          <p:nvPr>
            <p:ph type="body"/>
          </p:nvPr>
        </p:nvSpPr>
        <p:spPr>
          <a:xfrm>
            <a:off x="6239520" y="1143000"/>
            <a:ext cx="5651640" cy="2471040"/>
          </a:xfrm>
          <a:prstGeom prst="rect">
            <a:avLst/>
          </a:prstGeom>
        </p:spPr>
        <p:txBody>
          <a:bodyPr lIns="0" rIns="0" tIns="0" bIns="0">
            <a:normAutofit/>
          </a:bodyPr>
          <a:p>
            <a:endParaRPr b="0" lang="en-US" sz="2800" spc="-1" strike="noStrike">
              <a:solidFill>
                <a:srgbClr val="000000"/>
              </a:solidFill>
              <a:latin typeface="Tahoma"/>
            </a:endParaRPr>
          </a:p>
        </p:txBody>
      </p:sp>
      <p:sp>
        <p:nvSpPr>
          <p:cNvPr id="25" name="PlaceHolder 4"/>
          <p:cNvSpPr>
            <a:spLocks noGrp="1"/>
          </p:cNvSpPr>
          <p:nvPr>
            <p:ph type="body"/>
          </p:nvPr>
        </p:nvSpPr>
        <p:spPr>
          <a:xfrm>
            <a:off x="304920" y="3849120"/>
            <a:ext cx="11581920" cy="2471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031840" y="3429000"/>
            <a:ext cx="10159560" cy="1218960"/>
          </a:xfrm>
          <a:prstGeom prst="rect">
            <a:avLst/>
          </a:prstGeom>
        </p:spPr>
        <p:txBody>
          <a:bodyPr lIns="90000" rIns="90000" tIns="45000" bIns="45000"/>
          <a:p>
            <a:pPr algn="ctr">
              <a:lnSpc>
                <a:spcPct val="100000"/>
              </a:lnSpc>
            </a:pPr>
            <a:r>
              <a:rPr b="1" lang="en-US" sz="3200" spc="-1" strike="noStrike">
                <a:solidFill>
                  <a:srgbClr val="000000"/>
                </a:solidFill>
                <a:latin typeface="Tahoma"/>
                <a:ea typeface="Tahoma"/>
              </a:rPr>
              <a:t>Click to edit Master title style</a:t>
            </a:r>
            <a:endParaRPr b="0" lang="en-US" sz="3200" spc="-1" strike="noStrike">
              <a:solidFill>
                <a:srgbClr val="000000"/>
              </a:solidFill>
              <a:latin typeface="Tahoma"/>
            </a:endParaRPr>
          </a:p>
        </p:txBody>
      </p:sp>
      <p:sp>
        <p:nvSpPr>
          <p:cNvPr id="1" name="PlaceHolder 2"/>
          <p:cNvSpPr>
            <a:spLocks noGrp="1"/>
          </p:cNvSpPr>
          <p:nvPr>
            <p:ph type="dt"/>
          </p:nvPr>
        </p:nvSpPr>
        <p:spPr>
          <a:xfrm>
            <a:off x="8534520" y="6355080"/>
            <a:ext cx="3047760" cy="365400"/>
          </a:xfrm>
          <a:prstGeom prst="rect">
            <a:avLst/>
          </a:prstGeom>
        </p:spPr>
        <p:txBody>
          <a:bodyPr lIns="90000" rIns="90000" tIns="45000" bIns="45000"/>
          <a:p>
            <a:endParaRPr b="0" lang="en-US" sz="2400" spc="-1" strike="noStrike">
              <a:latin typeface="Times New Roman"/>
            </a:endParaRPr>
          </a:p>
        </p:txBody>
      </p:sp>
      <p:sp>
        <p:nvSpPr>
          <p:cNvPr id="2" name="PlaceHolder 3"/>
          <p:cNvSpPr>
            <a:spLocks noGrp="1"/>
          </p:cNvSpPr>
          <p:nvPr>
            <p:ph type="ftr"/>
          </p:nvPr>
        </p:nvSpPr>
        <p:spPr>
          <a:xfrm>
            <a:off x="3864960" y="6355080"/>
            <a:ext cx="4632480" cy="365400"/>
          </a:xfrm>
          <a:prstGeom prst="rect">
            <a:avLst/>
          </a:prstGeom>
        </p:spPr>
        <p:txBody>
          <a:bodyPr lIns="90000" rIns="90000" tIns="45000" bIns="45000"/>
          <a:p>
            <a:pPr algn="r">
              <a:lnSpc>
                <a:spcPct val="100000"/>
              </a:lnSpc>
            </a:pPr>
            <a:r>
              <a:rPr b="0" lang="en-US" sz="1400" spc="-1" strike="noStrike">
                <a:solidFill>
                  <a:srgbClr val="465e9c"/>
                </a:solidFill>
                <a:latin typeface="Tahoma"/>
                <a:ea typeface="맑은 고딕"/>
              </a:rPr>
              <a:t>Nagesh B Lakshminarayana</a:t>
            </a:r>
            <a:endParaRPr b="0" lang="en-US" sz="1400" spc="-1" strike="noStrike">
              <a:latin typeface="Times New Roman"/>
            </a:endParaRPr>
          </a:p>
        </p:txBody>
      </p:sp>
      <p:sp>
        <p:nvSpPr>
          <p:cNvPr id="3" name="PlaceHolder 4"/>
          <p:cNvSpPr>
            <a:spLocks noGrp="1"/>
          </p:cNvSpPr>
          <p:nvPr>
            <p:ph type="sldNum"/>
          </p:nvPr>
        </p:nvSpPr>
        <p:spPr>
          <a:xfrm>
            <a:off x="1621440" y="6355080"/>
            <a:ext cx="1625400" cy="365400"/>
          </a:xfrm>
          <a:prstGeom prst="rect">
            <a:avLst/>
          </a:prstGeom>
        </p:spPr>
        <p:txBody>
          <a:bodyPr lIns="90000" rIns="90000" tIns="45000" bIns="45000"/>
          <a:p>
            <a:pPr>
              <a:lnSpc>
                <a:spcPct val="100000"/>
              </a:lnSpc>
            </a:pPr>
            <a:fld id="{093DAFA1-26F4-4603-B7EE-165D4A831E75}" type="slidenum">
              <a:rPr b="0" lang="en-US" sz="1200" spc="-1" strike="noStrike">
                <a:solidFill>
                  <a:srgbClr val="000000"/>
                </a:solidFill>
                <a:latin typeface="Tahoma"/>
                <a:ea typeface="맑은 고딕"/>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Tahoma"/>
              </a:rPr>
              <a:t>Click to edit the outline text format</a:t>
            </a:r>
            <a:endParaRPr b="0" lang="en-US" sz="2800" spc="-1" strike="noStrike">
              <a:solidFill>
                <a:srgbClr val="000000"/>
              </a:solidFill>
              <a:latin typeface="Tahoma"/>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Tahoma"/>
              </a:rPr>
              <a:t>Second Outline Level</a:t>
            </a:r>
            <a:endParaRPr b="0" lang="en-US" sz="2000" spc="-1" strike="noStrike">
              <a:solidFill>
                <a:srgbClr val="000000"/>
              </a:solidFill>
              <a:latin typeface="Tahoma"/>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Tahoma"/>
              </a:rPr>
              <a:t>Third Outline Level</a:t>
            </a:r>
            <a:endParaRPr b="0" lang="en-US" sz="1800" spc="-1" strike="noStrike">
              <a:solidFill>
                <a:srgbClr val="000000"/>
              </a:solidFill>
              <a:latin typeface="Tahoma"/>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Tahoma"/>
              </a:rPr>
              <a:t>Fourth Outline Level</a:t>
            </a:r>
            <a:endParaRPr b="0" lang="en-US" sz="1600" spc="-1" strike="noStrike">
              <a:solidFill>
                <a:srgbClr val="000000"/>
              </a:solidFill>
              <a:latin typeface="Tahom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ahoma"/>
              </a:rPr>
              <a:t>Fifth Outline Level</a:t>
            </a:r>
            <a:endParaRPr b="0" lang="en-US" sz="2000" spc="-1" strike="noStrike">
              <a:solidFill>
                <a:srgbClr val="000000"/>
              </a:solidFill>
              <a:latin typeface="Tahom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ahoma"/>
              </a:rPr>
              <a:t>Sixth Outline Level</a:t>
            </a:r>
            <a:endParaRPr b="0" lang="en-US" sz="2000" spc="-1" strike="noStrike">
              <a:solidFill>
                <a:srgbClr val="000000"/>
              </a:solidFill>
              <a:latin typeface="Tahom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ahoma"/>
              </a:rPr>
              <a:t>Seventh Outline Level</a:t>
            </a:r>
            <a:endParaRPr b="0" lang="en-US"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04920" y="152280"/>
            <a:ext cx="11277360" cy="837720"/>
          </a:xfrm>
          <a:prstGeom prst="rect">
            <a:avLst/>
          </a:prstGeom>
        </p:spPr>
        <p:txBody>
          <a:bodyPr lIns="90000" rIns="90000" tIns="45000" bIns="45000" anchor="b"/>
          <a:p>
            <a:pPr>
              <a:lnSpc>
                <a:spcPct val="100000"/>
              </a:lnSpc>
            </a:pPr>
            <a:r>
              <a:rPr b="1" lang="en-US" sz="3200" spc="-1" strike="noStrike">
                <a:solidFill>
                  <a:srgbClr val="080e13"/>
                </a:solidFill>
                <a:latin typeface="Tahoma"/>
                <a:ea typeface="Tahoma"/>
              </a:rPr>
              <a:t>Click to edit Master title style</a:t>
            </a:r>
            <a:endParaRPr b="0" lang="en-US" sz="3200" spc="-1" strike="noStrike">
              <a:solidFill>
                <a:srgbClr val="000000"/>
              </a:solidFill>
              <a:latin typeface="Tahoma"/>
            </a:endParaRPr>
          </a:p>
        </p:txBody>
      </p:sp>
      <p:sp>
        <p:nvSpPr>
          <p:cNvPr id="42" name="PlaceHolder 2"/>
          <p:cNvSpPr>
            <a:spLocks noGrp="1"/>
          </p:cNvSpPr>
          <p:nvPr>
            <p:ph type="ftr"/>
          </p:nvPr>
        </p:nvSpPr>
        <p:spPr>
          <a:xfrm>
            <a:off x="304920" y="6579360"/>
            <a:ext cx="7822800" cy="228240"/>
          </a:xfrm>
          <a:prstGeom prst="rect">
            <a:avLst/>
          </a:prstGeom>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43" name="PlaceHolder 3"/>
          <p:cNvSpPr>
            <a:spLocks noGrp="1"/>
          </p:cNvSpPr>
          <p:nvPr>
            <p:ph type="sldNum"/>
          </p:nvPr>
        </p:nvSpPr>
        <p:spPr>
          <a:xfrm>
            <a:off x="11277720" y="6604200"/>
            <a:ext cx="1015560" cy="228240"/>
          </a:xfrm>
          <a:prstGeom prst="rect">
            <a:avLst/>
          </a:prstGeom>
        </p:spPr>
        <p:txBody>
          <a:bodyPr lIns="90000" rIns="90000" tIns="45000" bIns="45000"/>
          <a:p>
            <a:pPr algn="ctr">
              <a:lnSpc>
                <a:spcPct val="100000"/>
              </a:lnSpc>
            </a:pPr>
            <a:fld id="{36B1DC8C-E889-45BC-9912-F3DEDDF60E99}"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44" name="PlaceHolder 4"/>
          <p:cNvSpPr>
            <a:spLocks noGrp="1"/>
          </p:cNvSpPr>
          <p:nvPr>
            <p:ph type="body"/>
          </p:nvPr>
        </p:nvSpPr>
        <p:spPr>
          <a:xfrm>
            <a:off x="304920" y="1143000"/>
            <a:ext cx="11581920" cy="5181120"/>
          </a:xfrm>
          <a:prstGeom prst="rect">
            <a:avLst/>
          </a:prstGeom>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Click to edit Master text styles</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232f4e"/>
                </a:solidFill>
                <a:latin typeface="Tahoma"/>
                <a:ea typeface="Tahoma"/>
              </a:rPr>
              <a:t>Second level</a:t>
            </a:r>
            <a:endParaRPr b="0" lang="en-US" sz="2000" spc="-1" strike="noStrike">
              <a:solidFill>
                <a:srgbClr val="000000"/>
              </a:solidFill>
              <a:latin typeface="Tahoma"/>
            </a:endParaRPr>
          </a:p>
          <a:p>
            <a:pPr lvl="2" marL="822960" indent="-228240">
              <a:lnSpc>
                <a:spcPct val="100000"/>
              </a:lnSpc>
              <a:spcBef>
                <a:spcPts val="499"/>
              </a:spcBef>
              <a:buClr>
                <a:srgbClr val="bcbcbc"/>
              </a:buClr>
              <a:buSzPct val="76000"/>
              <a:buFont typeface="Wingdings 3" charset="2"/>
              <a:buChar char=""/>
            </a:pPr>
            <a:r>
              <a:rPr b="0" lang="en-US" sz="1800" spc="-1" strike="noStrike">
                <a:solidFill>
                  <a:srgbClr val="000000"/>
                </a:solidFill>
                <a:latin typeface="Tahoma"/>
                <a:ea typeface="Tahoma"/>
              </a:rPr>
              <a:t>Third level</a:t>
            </a:r>
            <a:endParaRPr b="0" lang="en-US" sz="1800" spc="-1" strike="noStrike">
              <a:solidFill>
                <a:srgbClr val="000000"/>
              </a:solidFill>
              <a:latin typeface="Tahoma"/>
            </a:endParaRPr>
          </a:p>
          <a:p>
            <a:pPr lvl="3" marL="1097280" indent="-228240">
              <a:lnSpc>
                <a:spcPct val="100000"/>
              </a:lnSpc>
              <a:spcBef>
                <a:spcPts val="400"/>
              </a:spcBef>
              <a:buClr>
                <a:srgbClr val="96251a"/>
              </a:buClr>
              <a:buSzPct val="70000"/>
              <a:buFont typeface="Wingdings" charset="2"/>
              <a:buChar char=""/>
            </a:pPr>
            <a:r>
              <a:rPr b="0" lang="en-US" sz="1600" spc="-1" strike="noStrike">
                <a:solidFill>
                  <a:srgbClr val="000000"/>
                </a:solidFill>
                <a:latin typeface="Tahoma"/>
                <a:ea typeface="Tahoma"/>
              </a:rPr>
              <a:t>Fourth level</a:t>
            </a:r>
            <a:endParaRPr b="0" lang="en-US" sz="1600" spc="-1" strike="noStrike">
              <a:solidFill>
                <a:srgbClr val="000000"/>
              </a:solidFill>
              <a:latin typeface="Tahoma"/>
            </a:endParaRPr>
          </a:p>
          <a:p>
            <a:pPr lvl="4" marL="1371600" indent="-228240">
              <a:lnSpc>
                <a:spcPct val="100000"/>
              </a:lnSpc>
              <a:spcBef>
                <a:spcPts val="300"/>
              </a:spcBef>
              <a:buClr>
                <a:srgbClr val="aa2b1e"/>
              </a:buClr>
              <a:buSzPct val="70000"/>
              <a:buFont typeface="Wingdings" charset="2"/>
              <a:buChar char=""/>
            </a:pPr>
            <a:r>
              <a:rPr b="0" lang="en-US" sz="1400" spc="-1" strike="noStrike">
                <a:solidFill>
                  <a:srgbClr val="000000"/>
                </a:solidFill>
                <a:latin typeface="Tahoma"/>
                <a:ea typeface="Tahoma"/>
              </a:rPr>
              <a:t>Fifth level</a:t>
            </a:r>
            <a:endParaRPr b="0" lang="en-US" sz="14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2015640" y="1865880"/>
            <a:ext cx="9979200" cy="2627280"/>
          </a:xfrm>
          <a:prstGeom prst="rect">
            <a:avLst/>
          </a:prstGeom>
          <a:solidFill>
            <a:srgbClr val="ffffff"/>
          </a:solidFill>
          <a:ln>
            <a:noFill/>
          </a:ln>
        </p:spPr>
        <p:txBody>
          <a:bodyPr lIns="90000" rIns="90000" tIns="45000" bIns="45000">
            <a:normAutofit/>
          </a:bodyPr>
          <a:p>
            <a:pPr algn="ctr">
              <a:lnSpc>
                <a:spcPct val="100000"/>
              </a:lnSpc>
            </a:pPr>
            <a:br/>
            <a:r>
              <a:rPr b="1" lang="en-US" sz="3200" spc="-1" strike="noStrike">
                <a:solidFill>
                  <a:srgbClr val="000000"/>
                </a:solidFill>
                <a:latin typeface="Tahoma"/>
                <a:ea typeface="Tahoma"/>
              </a:rPr>
              <a:t>Vortex RISC-V GPGPU System: Extending the ISA, Synthesizing the Microarchitecture, and Modeling the Software Stack </a:t>
            </a:r>
            <a:endParaRPr b="0" lang="en-US" sz="3200" spc="-1" strike="noStrike">
              <a:solidFill>
                <a:srgbClr val="000000"/>
              </a:solidFill>
              <a:latin typeface="Tahoma"/>
            </a:endParaRPr>
          </a:p>
        </p:txBody>
      </p:sp>
      <p:sp>
        <p:nvSpPr>
          <p:cNvPr id="88" name="TextShape 2"/>
          <p:cNvSpPr txBox="1"/>
          <p:nvPr/>
        </p:nvSpPr>
        <p:spPr>
          <a:xfrm>
            <a:off x="354960" y="4203720"/>
            <a:ext cx="11524680" cy="914040"/>
          </a:xfrm>
          <a:prstGeom prst="rect">
            <a:avLst/>
          </a:prstGeom>
          <a:noFill/>
          <a:ln>
            <a:noFill/>
          </a:ln>
        </p:spPr>
        <p:txBody>
          <a:bodyPr lIns="90000" rIns="90000" tIns="45000" bIns="45000">
            <a:normAutofit/>
          </a:bodyPr>
          <a:p>
            <a:pPr algn="r">
              <a:lnSpc>
                <a:spcPct val="100000"/>
              </a:lnSpc>
              <a:spcBef>
                <a:spcPts val="601"/>
              </a:spcBef>
            </a:pPr>
            <a:r>
              <a:rPr b="0" lang="en-US" sz="2400" spc="-1" strike="noStrike">
                <a:solidFill>
                  <a:srgbClr val="465e9c"/>
                </a:solidFill>
                <a:latin typeface="Tahoma"/>
                <a:ea typeface="Tahoma"/>
              </a:rPr>
              <a:t>Fares Elsabbagh, Bahar Asgari, Hyesoon Kim, Sudhakar Yalamanchili</a:t>
            </a:r>
            <a:endParaRPr b="0" lang="en-US" sz="2400" spc="-1" strike="noStrike">
              <a:latin typeface="Arial"/>
            </a:endParaRPr>
          </a:p>
          <a:p>
            <a:pPr algn="r">
              <a:lnSpc>
                <a:spcPct val="100000"/>
              </a:lnSpc>
              <a:spcBef>
                <a:spcPts val="601"/>
              </a:spcBef>
            </a:pP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ISA Extension: Control Divergence</a:t>
            </a:r>
            <a:endParaRPr b="0" lang="en-US" sz="3200" spc="-1" strike="noStrike">
              <a:solidFill>
                <a:srgbClr val="000000"/>
              </a:solidFill>
              <a:latin typeface="Tahoma"/>
            </a:endParaRPr>
          </a:p>
        </p:txBody>
      </p:sp>
      <p:sp>
        <p:nvSpPr>
          <p:cNvPr id="133"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34"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6BD955E3-957E-4707-B6F9-E52F135AD94E}"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35" name="TextShape 4"/>
          <p:cNvSpPr txBox="1"/>
          <p:nvPr/>
        </p:nvSpPr>
        <p:spPr>
          <a:xfrm>
            <a:off x="304920" y="1143000"/>
            <a:ext cx="113767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Split %predicate</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Pushes original thread mask as a fall-through entry to the IPDOM stack</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Pushes threads that evaluate %predicate as false with PC+4</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Sets the current thread mask to activate the threads that evaluate %predicated to be true</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Join</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Pops out an entry from the IPDOM stack</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Sets current thread mask to the popped entry's thread mask</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If entry is fall-through, continue normal execution</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Otherwise, jump to the entry's PC value</a:t>
            </a:r>
            <a:endParaRPr b="0" lang="en-US" sz="2000" spc="-1" strike="noStrike">
              <a:solidFill>
                <a:srgbClr val="000000"/>
              </a:solidFill>
              <a:latin typeface="Tahoma"/>
            </a:endParaRPr>
          </a:p>
        </p:txBody>
      </p:sp>
    </p:spTree>
  </p:cSld>
  <p:transition spd="med">
    <p:fade/>
  </p:transition>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Control Divergence Example</a:t>
            </a:r>
            <a:endParaRPr b="0" lang="en-US" sz="3200" spc="-1" strike="noStrike">
              <a:solidFill>
                <a:srgbClr val="000000"/>
              </a:solidFill>
              <a:latin typeface="Tahoma"/>
            </a:endParaRPr>
          </a:p>
        </p:txBody>
      </p:sp>
      <p:sp>
        <p:nvSpPr>
          <p:cNvPr id="137"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38"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66F86B8A-A362-465D-83F8-D51C3EDA7BB5}" type="slidenum">
              <a:rPr b="1" lang="en-US" sz="1050" spc="-1" strike="noStrike">
                <a:solidFill>
                  <a:srgbClr val="000000"/>
                </a:solidFill>
                <a:latin typeface="Tahoma"/>
                <a:ea typeface="Tahoma"/>
              </a:rPr>
              <a:t>&lt;number&gt;</a:t>
            </a:fld>
            <a:endParaRPr b="0" lang="en-US" sz="1050" spc="-1" strike="noStrike">
              <a:latin typeface="Times New Roman"/>
            </a:endParaRPr>
          </a:p>
        </p:txBody>
      </p:sp>
      <p:graphicFrame>
        <p:nvGraphicFramePr>
          <p:cNvPr id="139" name="Table 4"/>
          <p:cNvGraphicFramePr/>
          <p:nvPr/>
        </p:nvGraphicFramePr>
        <p:xfrm>
          <a:off x="3717360" y="1204560"/>
          <a:ext cx="4272480" cy="3744360"/>
        </p:xfrm>
        <a:graphic>
          <a:graphicData uri="http://schemas.openxmlformats.org/drawingml/2006/table">
            <a:tbl>
              <a:tblPr/>
              <a:tblGrid>
                <a:gridCol w="1228680"/>
                <a:gridCol w="1539360"/>
                <a:gridCol w="1504440"/>
              </a:tblGrid>
              <a:tr h="622440">
                <a:tc>
                  <a:txBody>
                    <a:bodyPr/>
                    <a:p>
                      <a:pPr>
                        <a:lnSpc>
                          <a:spcPct val="100000"/>
                        </a:lnSpc>
                      </a:pPr>
                      <a:r>
                        <a:rPr b="1" lang="en-US" sz="1800" spc="-1" strike="noStrike">
                          <a:solidFill>
                            <a:srgbClr val="ffffff"/>
                          </a:solidFill>
                          <a:latin typeface="Tahoma"/>
                          <a:ea typeface="맑은 고딕"/>
                        </a:rPr>
                        <a:t>Phase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a2b1e"/>
                    </a:solidFill>
                  </a:tcPr>
                </a:tc>
                <a:tc>
                  <a:txBody>
                    <a:bodyPr/>
                    <a:p>
                      <a:pPr>
                        <a:lnSpc>
                          <a:spcPct val="100000"/>
                        </a:lnSpc>
                      </a:pPr>
                      <a:r>
                        <a:rPr b="1" lang="en-US" sz="1800" spc="-1" strike="noStrike">
                          <a:solidFill>
                            <a:srgbClr val="ffffff"/>
                          </a:solidFill>
                          <a:latin typeface="Tahoma"/>
                          <a:ea typeface="맑은 고딕"/>
                        </a:rPr>
                        <a:t>Current PC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a2b1e"/>
                    </a:solidFill>
                  </a:tcPr>
                </a:tc>
                <a:tc>
                  <a:txBody>
                    <a:bodyPr/>
                    <a:p>
                      <a:pPr>
                        <a:lnSpc>
                          <a:spcPct val="100000"/>
                        </a:lnSpc>
                      </a:pPr>
                      <a:r>
                        <a:rPr b="1" lang="en-US" sz="1800" spc="-1" strike="noStrike">
                          <a:solidFill>
                            <a:srgbClr val="ffffff"/>
                          </a:solidFill>
                          <a:latin typeface="Tahoma"/>
                          <a:ea typeface="맑은 고딕"/>
                        </a:rPr>
                        <a:t>Current TM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a2b1e"/>
                    </a:solidFill>
                  </a:tcPr>
                </a:tc>
              </a:tr>
              <a:tr h="357120">
                <a:tc>
                  <a:txBody>
                    <a:bodyPr/>
                    <a:p>
                      <a:pPr algn="ctr">
                        <a:lnSpc>
                          <a:spcPct val="100000"/>
                        </a:lnSpc>
                      </a:pPr>
                      <a:r>
                        <a:rPr b="0" lang="en-US" sz="1800" spc="-1" strike="noStrike">
                          <a:solidFill>
                            <a:srgbClr val="000000"/>
                          </a:solidFill>
                          <a:latin typeface="Tahoma"/>
                          <a:ea typeface="맑은 고딕"/>
                        </a:rPr>
                        <a:t>split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1cdcc"/>
                    </a:solidFill>
                  </a:tcPr>
                </a:tc>
                <a:tc>
                  <a:txBody>
                    <a:bodyPr/>
                    <a:p>
                      <a:pPr algn="ctr">
                        <a:lnSpc>
                          <a:spcPct val="100000"/>
                        </a:lnSpc>
                      </a:pPr>
                      <a:r>
                        <a:rPr b="0" lang="en-US" sz="1800" spc="-1" strike="noStrike">
                          <a:solidFill>
                            <a:srgbClr val="000000"/>
                          </a:solidFill>
                          <a:latin typeface="Tahoma"/>
                          <a:ea typeface="맑은 고딕"/>
                        </a:rPr>
                        <a:t>0x0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1cdcc"/>
                    </a:solidFill>
                  </a:tcPr>
                </a:tc>
                <a:tc>
                  <a:txBody>
                    <a:bodyPr/>
                    <a:p>
                      <a:pPr algn="ctr">
                        <a:lnSpc>
                          <a:spcPct val="100000"/>
                        </a:lnSpc>
                      </a:pPr>
                      <a:r>
                        <a:rPr b="0" lang="en-US" sz="1800" spc="-1" strike="noStrike">
                          <a:solidFill>
                            <a:srgbClr val="000000"/>
                          </a:solidFill>
                          <a:latin typeface="Tahoma"/>
                          <a:ea typeface="맑은 고딕"/>
                        </a:rPr>
                        <a:t>1111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1cdcc"/>
                    </a:solidFill>
                  </a:tcPr>
                </a:tc>
              </a:tr>
              <a:tr h="357120">
                <a:tc>
                  <a:txBody>
                    <a:bodyPr/>
                    <a:p>
                      <a:pPr algn="ctr">
                        <a:lnSpc>
                          <a:spcPct val="100000"/>
                        </a:lnSpc>
                      </a:pPr>
                      <a:r>
                        <a:rPr b="0" lang="en-US" sz="1800" spc="-1" strike="noStrike">
                          <a:solidFill>
                            <a:srgbClr val="000000"/>
                          </a:solidFill>
                          <a:latin typeface="Tahoma"/>
                          <a:ea typeface="맑은 고딕"/>
                        </a:rPr>
                        <a:t>beq</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a:txBody>
                    <a:bodyPr/>
                    <a:p>
                      <a:pPr algn="ctr">
                        <a:lnSpc>
                          <a:spcPct val="100000"/>
                        </a:lnSpc>
                      </a:pPr>
                      <a:r>
                        <a:rPr b="0" lang="en-US" sz="1800" spc="-1" strike="noStrike">
                          <a:solidFill>
                            <a:srgbClr val="000000"/>
                          </a:solidFill>
                          <a:latin typeface="Tahoma"/>
                          <a:ea typeface="맑은 고딕"/>
                        </a:rPr>
                        <a:t>0x4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rowSpan="4">
                  <a:txBody>
                    <a:bodyPr/>
                    <a:p>
                      <a:pPr algn="ctr">
                        <a:lnSpc>
                          <a:spcPct val="100000"/>
                        </a:lnSpc>
                      </a:pPr>
                      <a:r>
                        <a:rPr b="0" lang="en-US" sz="1800" spc="-1" strike="noStrike">
                          <a:solidFill>
                            <a:srgbClr val="000000"/>
                          </a:solidFill>
                          <a:latin typeface="Tahoma"/>
                          <a:ea typeface="맑은 고딕"/>
                        </a:rPr>
                        <a:t>1100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r>
              <a:tr h="357120">
                <a:tc rowSpan="2">
                  <a:txBody>
                    <a:bodyPr/>
                    <a:p>
                      <a:pPr algn="ctr">
                        <a:lnSpc>
                          <a:spcPct val="100000"/>
                        </a:lnSpc>
                      </a:pPr>
                      <a:r>
                        <a:rPr b="0" lang="en-US" sz="1800" spc="-1" strike="noStrike">
                          <a:solidFill>
                            <a:srgbClr val="000000"/>
                          </a:solidFill>
                          <a:latin typeface="Tahoma"/>
                          <a:ea typeface="맑은 고딕"/>
                        </a:rPr>
                        <a:t>True Path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1cdcc"/>
                    </a:solidFill>
                  </a:tcPr>
                </a:tc>
                <a:tc>
                  <a:txBody>
                    <a:bodyPr/>
                    <a:p>
                      <a:pPr algn="ctr">
                        <a:lnSpc>
                          <a:spcPct val="100000"/>
                        </a:lnSpc>
                      </a:pPr>
                      <a:r>
                        <a:rPr b="0" lang="en-US" sz="1800" spc="-1" strike="noStrike">
                          <a:solidFill>
                            <a:srgbClr val="000000"/>
                          </a:solidFill>
                          <a:latin typeface="Tahoma"/>
                          <a:ea typeface="맑은 고딕"/>
                        </a:rPr>
                        <a:t>0x8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1cdcc"/>
                    </a:solidFill>
                  </a:tcPr>
                </a:tc>
                <a:tc vMerge="1">
                  <a:tcPr>
                    <a:solidFill>
                      <a:srgbClr val="729fcf"/>
                    </a:solidFill>
                  </a:tcPr>
                </a:tc>
              </a:tr>
              <a:tr h="357120">
                <a:tc vMerge="1">
                  <a:tcPr>
                    <a:solidFill>
                      <a:srgbClr val="729fcf"/>
                    </a:solidFill>
                  </a:tcPr>
                </a:tc>
                <a:tc>
                  <a:txBody>
                    <a:bodyPr/>
                    <a:p>
                      <a:pPr algn="ctr">
                        <a:lnSpc>
                          <a:spcPct val="100000"/>
                        </a:lnSpc>
                      </a:pPr>
                      <a:r>
                        <a:rPr b="0" lang="en-US" sz="1800" spc="-1" strike="noStrike">
                          <a:solidFill>
                            <a:srgbClr val="000000"/>
                          </a:solidFill>
                          <a:latin typeface="Tahoma"/>
                          <a:ea typeface="맑은 고딕"/>
                        </a:rPr>
                        <a:t>0xc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vMerge="1">
                  <a:tcPr>
                    <a:solidFill>
                      <a:srgbClr val="729fcf"/>
                    </a:solidFill>
                  </a:tcPr>
                </a:tc>
              </a:tr>
              <a:tr h="357120">
                <a:tc>
                  <a:txBody>
                    <a:bodyPr/>
                    <a:p>
                      <a:pPr algn="ctr">
                        <a:lnSpc>
                          <a:spcPct val="100000"/>
                        </a:lnSpc>
                      </a:pPr>
                      <a:r>
                        <a:rPr b="0" lang="en-US" sz="1800" spc="-1" strike="noStrike">
                          <a:solidFill>
                            <a:srgbClr val="000000"/>
                          </a:solidFill>
                          <a:latin typeface="Tahoma"/>
                          <a:ea typeface="맑은 고딕"/>
                        </a:rPr>
                        <a:t>join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1cdcc"/>
                    </a:solidFill>
                  </a:tcPr>
                </a:tc>
                <a:tc>
                  <a:txBody>
                    <a:bodyPr/>
                    <a:p>
                      <a:pPr algn="ctr">
                        <a:lnSpc>
                          <a:spcPct val="100000"/>
                        </a:lnSpc>
                      </a:pPr>
                      <a:r>
                        <a:rPr b="0" lang="en-US" sz="1800" spc="-1" strike="noStrike">
                          <a:solidFill>
                            <a:srgbClr val="000000"/>
                          </a:solidFill>
                          <a:latin typeface="Tahoma"/>
                          <a:ea typeface="맑은 고딕"/>
                        </a:rPr>
                        <a:t>0x14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1cdcc"/>
                    </a:solidFill>
                  </a:tcPr>
                </a:tc>
                <a:tc vMerge="1">
                  <a:tcPr>
                    <a:solidFill>
                      <a:srgbClr val="729fcf"/>
                    </a:solidFill>
                  </a:tcPr>
                </a:tc>
              </a:tr>
              <a:tr h="357120">
                <a:tc>
                  <a:txBody>
                    <a:bodyPr/>
                    <a:p>
                      <a:pPr algn="ctr">
                        <a:lnSpc>
                          <a:spcPct val="100000"/>
                        </a:lnSpc>
                      </a:pPr>
                      <a:r>
                        <a:rPr b="0" lang="en-US" sz="1800" spc="-1" strike="noStrike">
                          <a:solidFill>
                            <a:srgbClr val="000000"/>
                          </a:solidFill>
                          <a:latin typeface="Tahoma"/>
                          <a:ea typeface="맑은 고딕"/>
                        </a:rPr>
                        <a:t>beq</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a:txBody>
                    <a:bodyPr/>
                    <a:p>
                      <a:pPr algn="ctr">
                        <a:lnSpc>
                          <a:spcPct val="100000"/>
                        </a:lnSpc>
                      </a:pPr>
                      <a:r>
                        <a:rPr b="0" lang="en-US" sz="1800" spc="-1" strike="noStrike">
                          <a:solidFill>
                            <a:srgbClr val="000000"/>
                          </a:solidFill>
                          <a:latin typeface="Tahoma"/>
                          <a:ea typeface="맑은 고딕"/>
                        </a:rPr>
                        <a:t>0x4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rowSpan="3">
                  <a:txBody>
                    <a:bodyPr/>
                    <a:p>
                      <a:pPr algn="ctr">
                        <a:lnSpc>
                          <a:spcPct val="100000"/>
                        </a:lnSpc>
                      </a:pPr>
                      <a:r>
                        <a:rPr b="0" lang="en-US" sz="1800" spc="-1" strike="noStrike">
                          <a:solidFill>
                            <a:srgbClr val="000000"/>
                          </a:solidFill>
                          <a:latin typeface="Tahoma"/>
                          <a:ea typeface="맑은 고딕"/>
                        </a:rPr>
                        <a:t>0011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r>
              <a:tr h="622440">
                <a:tc>
                  <a:txBody>
                    <a:bodyPr/>
                    <a:p>
                      <a:pPr algn="ctr">
                        <a:lnSpc>
                          <a:spcPct val="100000"/>
                        </a:lnSpc>
                      </a:pPr>
                      <a:r>
                        <a:rPr b="0" lang="en-US" sz="1800" spc="-1" strike="noStrike">
                          <a:solidFill>
                            <a:srgbClr val="000000"/>
                          </a:solidFill>
                          <a:latin typeface="Tahoma"/>
                          <a:ea typeface="맑은 고딕"/>
                        </a:rPr>
                        <a:t>False Path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1cdcc"/>
                    </a:solidFill>
                  </a:tcPr>
                </a:tc>
                <a:tc>
                  <a:txBody>
                    <a:bodyPr/>
                    <a:p>
                      <a:pPr algn="ctr">
                        <a:lnSpc>
                          <a:spcPct val="100000"/>
                        </a:lnSpc>
                      </a:pPr>
                      <a:r>
                        <a:rPr b="0" lang="en-US" sz="1800" spc="-1" strike="noStrike">
                          <a:solidFill>
                            <a:srgbClr val="000000"/>
                          </a:solidFill>
                          <a:latin typeface="Tahoma"/>
                          <a:ea typeface="맑은 고딕"/>
                        </a:rPr>
                        <a:t>0x10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1cdcc"/>
                    </a:solidFill>
                  </a:tcPr>
                </a:tc>
                <a:tc vMerge="1">
                  <a:tcPr>
                    <a:solidFill>
                      <a:srgbClr val="729fcf"/>
                    </a:solidFill>
                  </a:tcPr>
                </a:tc>
              </a:tr>
              <a:tr h="357120">
                <a:tc>
                  <a:txBody>
                    <a:bodyPr/>
                    <a:p>
                      <a:pPr algn="ctr">
                        <a:lnSpc>
                          <a:spcPct val="100000"/>
                        </a:lnSpc>
                      </a:pPr>
                      <a:r>
                        <a:rPr b="0" lang="en-US" sz="1800" spc="-1" strike="noStrike">
                          <a:solidFill>
                            <a:srgbClr val="000000"/>
                          </a:solidFill>
                          <a:latin typeface="Tahoma"/>
                          <a:ea typeface="맑은 고딕"/>
                        </a:rPr>
                        <a:t>join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a:txBody>
                    <a:bodyPr/>
                    <a:p>
                      <a:pPr algn="ctr">
                        <a:lnSpc>
                          <a:spcPct val="100000"/>
                        </a:lnSpc>
                      </a:pPr>
                      <a:r>
                        <a:rPr b="0" lang="en-US" sz="1800" spc="-1" strike="noStrike">
                          <a:solidFill>
                            <a:srgbClr val="000000"/>
                          </a:solidFill>
                          <a:latin typeface="Tahoma"/>
                          <a:ea typeface="맑은 고딕"/>
                        </a:rPr>
                        <a:t>0x14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vMerge="1">
                  <a:tcPr>
                    <a:solidFill>
                      <a:srgbClr val="729fcf"/>
                    </a:solidFill>
                  </a:tcPr>
                </a:tc>
              </a:tr>
              <a:tr h="357120">
                <a:tc>
                  <a:txBody>
                    <a:bodyPr/>
                    <a:p>
                      <a:pPr algn="ctr">
                        <a:lnSpc>
                          <a:spcPct val="100000"/>
                        </a:lnSpc>
                      </a:pPr>
                      <a:r>
                        <a:rPr b="0" lang="en-US" sz="1800" spc="-1" strike="noStrike">
                          <a:solidFill>
                            <a:srgbClr val="000000"/>
                          </a:solidFill>
                          <a:latin typeface="Tahoma"/>
                          <a:ea typeface="맑은 고딕"/>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1cdcc"/>
                    </a:solidFill>
                  </a:tcPr>
                </a:tc>
                <a:tc>
                  <a:txBody>
                    <a:bodyPr/>
                    <a:p>
                      <a:pPr algn="ctr">
                        <a:lnSpc>
                          <a:spcPct val="100000"/>
                        </a:lnSpc>
                      </a:pPr>
                      <a:r>
                        <a:rPr b="0" lang="en-US" sz="1800" spc="-1" strike="noStrike">
                          <a:solidFill>
                            <a:srgbClr val="000000"/>
                          </a:solidFill>
                          <a:latin typeface="Tahoma"/>
                          <a:ea typeface="맑은 고딕"/>
                        </a:rPr>
                        <a:t>0x20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1cdcc"/>
                    </a:solidFill>
                  </a:tcPr>
                </a:tc>
                <a:tc>
                  <a:txBody>
                    <a:bodyPr/>
                    <a:p>
                      <a:pPr algn="ctr">
                        <a:lnSpc>
                          <a:spcPct val="100000"/>
                        </a:lnSpc>
                      </a:pPr>
                      <a:r>
                        <a:rPr b="0" lang="en-US" sz="1800" spc="-1" strike="noStrike">
                          <a:solidFill>
                            <a:srgbClr val="000000"/>
                          </a:solidFill>
                          <a:latin typeface="Tahoma"/>
                          <a:ea typeface="맑은 고딕"/>
                        </a:rPr>
                        <a:t>1111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1cdcc"/>
                    </a:solidFill>
                  </a:tcPr>
                </a:tc>
              </a:tr>
            </a:tbl>
          </a:graphicData>
        </a:graphic>
      </p:graphicFrame>
      <p:graphicFrame>
        <p:nvGraphicFramePr>
          <p:cNvPr id="140" name="Table 5"/>
          <p:cNvGraphicFramePr/>
          <p:nvPr/>
        </p:nvGraphicFramePr>
        <p:xfrm>
          <a:off x="9365040" y="2672280"/>
          <a:ext cx="2477880" cy="1175400"/>
        </p:xfrm>
        <a:graphic>
          <a:graphicData uri="http://schemas.openxmlformats.org/drawingml/2006/table">
            <a:tbl>
              <a:tblPr/>
              <a:tblGrid>
                <a:gridCol w="879480"/>
                <a:gridCol w="1027440"/>
                <a:gridCol w="570960"/>
              </a:tblGrid>
              <a:tr h="426600">
                <a:tc>
                  <a:txBody>
                    <a:bodyPr/>
                    <a:p>
                      <a:pPr algn="ctr">
                        <a:lnSpc>
                          <a:spcPct val="100000"/>
                        </a:lnSpc>
                      </a:pPr>
                      <a:r>
                        <a:rPr b="1" lang="en-US" sz="1800" spc="-1" strike="noStrike">
                          <a:solidFill>
                            <a:srgbClr val="ffffff"/>
                          </a:solidFill>
                          <a:latin typeface="Tahoma"/>
                          <a:ea typeface="맑은 고딕"/>
                        </a:rPr>
                        <a:t>TM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da023"/>
                    </a:solidFill>
                  </a:tcPr>
                </a:tc>
                <a:tc>
                  <a:txBody>
                    <a:bodyPr/>
                    <a:p>
                      <a:pPr algn="ctr">
                        <a:lnSpc>
                          <a:spcPct val="100000"/>
                        </a:lnSpc>
                      </a:pPr>
                      <a:r>
                        <a:rPr b="1" lang="en-US" sz="1800" spc="-1" strike="noStrike">
                          <a:solidFill>
                            <a:srgbClr val="ffffff"/>
                          </a:solidFill>
                          <a:latin typeface="Tahoma"/>
                          <a:ea typeface="맑은 고딕"/>
                        </a:rPr>
                        <a:t>PC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da023"/>
                    </a:solidFill>
                  </a:tcPr>
                </a:tc>
                <a:tc>
                  <a:txBody>
                    <a:bodyPr/>
                    <a:p>
                      <a:pPr algn="ctr">
                        <a:lnSpc>
                          <a:spcPct val="100000"/>
                        </a:lnSpc>
                      </a:pPr>
                      <a:r>
                        <a:rPr b="1" lang="en-US" sz="1800" spc="-1" strike="noStrike">
                          <a:solidFill>
                            <a:srgbClr val="ffffff"/>
                          </a:solidFill>
                          <a:latin typeface="Tahoma"/>
                          <a:ea typeface="맑은 고딕"/>
                        </a:rPr>
                        <a:t>F</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da023"/>
                    </a:solidFill>
                  </a:tcPr>
                </a:tc>
              </a:tr>
              <a:tr h="374400">
                <a:tc>
                  <a:txBody>
                    <a:bodyPr/>
                    <a:p>
                      <a:pPr algn="ctr">
                        <a:lnSpc>
                          <a:spcPct val="100000"/>
                        </a:lnSpc>
                      </a:pPr>
                      <a:r>
                        <a:rPr b="0" lang="en-US" sz="1800" spc="-1" strike="noStrike">
                          <a:solidFill>
                            <a:srgbClr val="000000"/>
                          </a:solidFill>
                          <a:latin typeface="Tahoma"/>
                          <a:ea typeface="맑은 고딕"/>
                        </a:rPr>
                        <a:t>1111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dfcc"/>
                    </a:solidFill>
                  </a:tcPr>
                </a:tc>
                <a:tc>
                  <a:txBody>
                    <a:bodyPr/>
                    <a:p>
                      <a:pPr algn="ctr">
                        <a:lnSpc>
                          <a:spcPct val="100000"/>
                        </a:lnSpc>
                      </a:pPr>
                      <a:r>
                        <a:rPr b="0" lang="en-US" sz="1800" spc="-1" strike="noStrike">
                          <a:solidFill>
                            <a:srgbClr val="000000"/>
                          </a:solidFill>
                          <a:latin typeface="Tahoma"/>
                          <a:ea typeface="맑은 고딕"/>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dfcc"/>
                    </a:solidFill>
                  </a:tcPr>
                </a:tc>
                <a:tc>
                  <a:txBody>
                    <a:bodyPr/>
                    <a:p>
                      <a:pPr algn="ctr">
                        <a:lnSpc>
                          <a:spcPct val="100000"/>
                        </a:lnSpc>
                      </a:pPr>
                      <a:r>
                        <a:rPr b="0" lang="en-US" sz="1800" spc="-1" strike="noStrike">
                          <a:solidFill>
                            <a:srgbClr val="000000"/>
                          </a:solidFill>
                          <a:latin typeface="Tahoma"/>
                          <a:ea typeface="맑은 고딕"/>
                        </a:rPr>
                        <a:t>Y</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dfcc"/>
                    </a:solidFill>
                  </a:tcPr>
                </a:tc>
              </a:tr>
              <a:tr h="374400">
                <a:tc>
                  <a:txBody>
                    <a:bodyPr/>
                    <a:p>
                      <a:pPr algn="ctr">
                        <a:lnSpc>
                          <a:spcPct val="100000"/>
                        </a:lnSpc>
                      </a:pPr>
                      <a:r>
                        <a:rPr b="0" lang="en-US" sz="1800" spc="-1" strike="noStrike">
                          <a:solidFill>
                            <a:srgbClr val="000000"/>
                          </a:solidFill>
                          <a:latin typeface="Tahoma"/>
                          <a:ea typeface="맑은 고딕"/>
                        </a:rPr>
                        <a:t>0011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efe7"/>
                    </a:solidFill>
                  </a:tcPr>
                </a:tc>
                <a:tc>
                  <a:txBody>
                    <a:bodyPr/>
                    <a:p>
                      <a:pPr algn="ctr">
                        <a:lnSpc>
                          <a:spcPct val="100000"/>
                        </a:lnSpc>
                      </a:pPr>
                      <a:r>
                        <a:rPr b="0" lang="en-US" sz="1800" spc="-1" strike="noStrike">
                          <a:solidFill>
                            <a:srgbClr val="000000"/>
                          </a:solidFill>
                          <a:latin typeface="Tahoma"/>
                          <a:ea typeface="맑은 고딕"/>
                        </a:rPr>
                        <a:t>0x4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efe7"/>
                    </a:solidFill>
                  </a:tcPr>
                </a:tc>
                <a:tc>
                  <a:txBody>
                    <a:bodyPr/>
                    <a:p>
                      <a:pPr algn="ctr">
                        <a:lnSpc>
                          <a:spcPct val="100000"/>
                        </a:lnSpc>
                      </a:pPr>
                      <a:r>
                        <a:rPr b="0" lang="en-US" sz="1800" spc="-1" strike="noStrike">
                          <a:solidFill>
                            <a:srgbClr val="000000"/>
                          </a:solidFill>
                          <a:latin typeface="Tahoma"/>
                          <a:ea typeface="맑은 고딕"/>
                        </a:rPr>
                        <a:t>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efe7"/>
                    </a:solidFill>
                  </a:tcPr>
                </a:tc>
              </a:tr>
            </a:tbl>
          </a:graphicData>
        </a:graphic>
      </p:graphicFrame>
      <p:graphicFrame>
        <p:nvGraphicFramePr>
          <p:cNvPr id="141" name="Table 6"/>
          <p:cNvGraphicFramePr/>
          <p:nvPr/>
        </p:nvGraphicFramePr>
        <p:xfrm>
          <a:off x="9386640" y="4165560"/>
          <a:ext cx="2477880" cy="801000"/>
        </p:xfrm>
        <a:graphic>
          <a:graphicData uri="http://schemas.openxmlformats.org/drawingml/2006/table">
            <a:tbl>
              <a:tblPr/>
              <a:tblGrid>
                <a:gridCol w="861840"/>
                <a:gridCol w="1044720"/>
                <a:gridCol w="571320"/>
              </a:tblGrid>
              <a:tr h="426600">
                <a:tc>
                  <a:txBody>
                    <a:bodyPr/>
                    <a:p>
                      <a:pPr algn="ctr">
                        <a:lnSpc>
                          <a:spcPct val="100000"/>
                        </a:lnSpc>
                      </a:pPr>
                      <a:r>
                        <a:rPr b="1" lang="en-US" sz="1800" spc="-1" strike="noStrike">
                          <a:solidFill>
                            <a:srgbClr val="ffffff"/>
                          </a:solidFill>
                          <a:latin typeface="Tahoma"/>
                          <a:ea typeface="맑은 고딕"/>
                        </a:rPr>
                        <a:t>TM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da023"/>
                    </a:solidFill>
                  </a:tcPr>
                </a:tc>
                <a:tc>
                  <a:txBody>
                    <a:bodyPr/>
                    <a:p>
                      <a:pPr algn="ctr">
                        <a:lnSpc>
                          <a:spcPct val="100000"/>
                        </a:lnSpc>
                      </a:pPr>
                      <a:r>
                        <a:rPr b="1" lang="en-US" sz="1800" spc="-1" strike="noStrike">
                          <a:solidFill>
                            <a:srgbClr val="ffffff"/>
                          </a:solidFill>
                          <a:latin typeface="Tahoma"/>
                          <a:ea typeface="맑은 고딕"/>
                        </a:rPr>
                        <a:t>PC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da023"/>
                    </a:solidFill>
                  </a:tcPr>
                </a:tc>
                <a:tc>
                  <a:txBody>
                    <a:bodyPr/>
                    <a:p>
                      <a:pPr algn="ctr">
                        <a:lnSpc>
                          <a:spcPct val="100000"/>
                        </a:lnSpc>
                      </a:pPr>
                      <a:r>
                        <a:rPr b="1" lang="en-US" sz="1800" spc="-1" strike="noStrike">
                          <a:solidFill>
                            <a:srgbClr val="ffffff"/>
                          </a:solidFill>
                          <a:latin typeface="Tahoma"/>
                          <a:ea typeface="맑은 고딕"/>
                        </a:rPr>
                        <a:t>F</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da023"/>
                    </a:solidFill>
                  </a:tcPr>
                </a:tc>
              </a:tr>
              <a:tr h="374400">
                <a:tc>
                  <a:txBody>
                    <a:bodyPr/>
                    <a:p>
                      <a:pPr algn="ctr">
                        <a:lnSpc>
                          <a:spcPct val="100000"/>
                        </a:lnSpc>
                      </a:pPr>
                      <a:r>
                        <a:rPr b="0" lang="en-US" sz="1800" spc="-1" strike="noStrike">
                          <a:solidFill>
                            <a:srgbClr val="000000"/>
                          </a:solidFill>
                          <a:latin typeface="Tahoma"/>
                          <a:ea typeface="맑은 고딕"/>
                        </a:rPr>
                        <a:t>1111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dfcc"/>
                    </a:solidFill>
                  </a:tcPr>
                </a:tc>
                <a:tc>
                  <a:txBody>
                    <a:bodyPr/>
                    <a:p>
                      <a:pPr algn="ctr">
                        <a:lnSpc>
                          <a:spcPct val="100000"/>
                        </a:lnSpc>
                      </a:pPr>
                      <a:r>
                        <a:rPr b="0" lang="en-US" sz="1800" spc="-1" strike="noStrike">
                          <a:solidFill>
                            <a:srgbClr val="000000"/>
                          </a:solidFill>
                          <a:latin typeface="Tahoma"/>
                          <a:ea typeface="맑은 고딕"/>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dfcc"/>
                    </a:solidFill>
                  </a:tcPr>
                </a:tc>
                <a:tc>
                  <a:txBody>
                    <a:bodyPr/>
                    <a:p>
                      <a:pPr algn="ctr">
                        <a:lnSpc>
                          <a:spcPct val="100000"/>
                        </a:lnSpc>
                      </a:pPr>
                      <a:r>
                        <a:rPr b="0" lang="en-US" sz="1800" spc="-1" strike="noStrike">
                          <a:solidFill>
                            <a:srgbClr val="000000"/>
                          </a:solidFill>
                          <a:latin typeface="Tahoma"/>
                          <a:ea typeface="맑은 고딕"/>
                        </a:rPr>
                        <a:t>Y</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dfcc"/>
                    </a:solidFill>
                  </a:tcPr>
                </a:tc>
              </a:tr>
            </a:tbl>
          </a:graphicData>
        </a:graphic>
      </p:graphicFrame>
      <p:sp>
        <p:nvSpPr>
          <p:cNvPr id="142" name="CustomShape 7"/>
          <p:cNvSpPr/>
          <p:nvPr/>
        </p:nvSpPr>
        <p:spPr>
          <a:xfrm>
            <a:off x="9740880" y="1078560"/>
            <a:ext cx="2742840" cy="366120"/>
          </a:xfrm>
          <a:prstGeom prst="rect">
            <a:avLst/>
          </a:prstGeom>
          <a:noFill/>
          <a:ln>
            <a:noFill/>
          </a:ln>
        </p:spPr>
        <p:style>
          <a:lnRef idx="0"/>
          <a:fillRef idx="0"/>
          <a:effectRef idx="0"/>
          <a:fontRef idx="minor"/>
        </p:style>
        <p:txBody>
          <a:bodyPr/>
          <a:p>
            <a:pPr>
              <a:lnSpc>
                <a:spcPct val="100000"/>
              </a:lnSpc>
            </a:pPr>
            <a:r>
              <a:rPr b="0" lang="en-US" sz="1800" spc="-1" strike="noStrike">
                <a:solidFill>
                  <a:srgbClr val="000000"/>
                </a:solidFill>
                <a:latin typeface="Tahoma"/>
                <a:ea typeface="맑은 고딕"/>
              </a:rPr>
              <a:t>IPDOM Stack:</a:t>
            </a:r>
            <a:endParaRPr b="0" lang="en-US" sz="1800" spc="-1" strike="noStrike">
              <a:latin typeface="Arial"/>
            </a:endParaRPr>
          </a:p>
        </p:txBody>
      </p:sp>
      <p:graphicFrame>
        <p:nvGraphicFramePr>
          <p:cNvPr id="143" name="Table 8"/>
          <p:cNvGraphicFramePr/>
          <p:nvPr/>
        </p:nvGraphicFramePr>
        <p:xfrm>
          <a:off x="9369360" y="1474560"/>
          <a:ext cx="2477880" cy="801000"/>
        </p:xfrm>
        <a:graphic>
          <a:graphicData uri="http://schemas.openxmlformats.org/drawingml/2006/table">
            <a:tbl>
              <a:tblPr/>
              <a:tblGrid>
                <a:gridCol w="879480"/>
                <a:gridCol w="1027440"/>
                <a:gridCol w="570960"/>
              </a:tblGrid>
              <a:tr h="426600">
                <a:tc>
                  <a:txBody>
                    <a:bodyPr/>
                    <a:p>
                      <a:pPr algn="ctr">
                        <a:lnSpc>
                          <a:spcPct val="100000"/>
                        </a:lnSpc>
                      </a:pPr>
                      <a:r>
                        <a:rPr b="1" lang="en-US" sz="1800" spc="-1" strike="noStrike">
                          <a:solidFill>
                            <a:srgbClr val="ffffff"/>
                          </a:solidFill>
                          <a:latin typeface="Tahoma"/>
                          <a:ea typeface="맑은 고딕"/>
                        </a:rPr>
                        <a:t>TM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da023"/>
                    </a:solidFill>
                  </a:tcPr>
                </a:tc>
                <a:tc>
                  <a:txBody>
                    <a:bodyPr/>
                    <a:p>
                      <a:pPr algn="ctr">
                        <a:lnSpc>
                          <a:spcPct val="100000"/>
                        </a:lnSpc>
                      </a:pPr>
                      <a:r>
                        <a:rPr b="1" lang="en-US" sz="1800" spc="-1" strike="noStrike">
                          <a:solidFill>
                            <a:srgbClr val="ffffff"/>
                          </a:solidFill>
                          <a:latin typeface="Tahoma"/>
                          <a:ea typeface="맑은 고딕"/>
                        </a:rPr>
                        <a:t>PC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da023"/>
                    </a:solidFill>
                  </a:tcPr>
                </a:tc>
                <a:tc>
                  <a:txBody>
                    <a:bodyPr/>
                    <a:p>
                      <a:pPr algn="ctr">
                        <a:lnSpc>
                          <a:spcPct val="100000"/>
                        </a:lnSpc>
                      </a:pPr>
                      <a:r>
                        <a:rPr b="1" lang="en-US" sz="1800" spc="-1" strike="noStrike">
                          <a:solidFill>
                            <a:srgbClr val="ffffff"/>
                          </a:solidFill>
                          <a:latin typeface="Tahoma"/>
                          <a:ea typeface="맑은 고딕"/>
                        </a:rPr>
                        <a:t>F</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da023"/>
                    </a:solidFill>
                  </a:tcPr>
                </a:tc>
              </a:tr>
              <a:tr h="374400">
                <a:tc>
                  <a:txBody>
                    <a:bodyPr/>
                    <a:p>
                      <a:pPr algn="ctr">
                        <a:lnSpc>
                          <a:spcPct val="100000"/>
                        </a:lnSpc>
                      </a:pPr>
                      <a:r>
                        <a:rPr b="0" lang="en-US" sz="1800" spc="-1" strike="noStrike">
                          <a:solidFill>
                            <a:srgbClr val="000000"/>
                          </a:solidFill>
                          <a:latin typeface="Tahoma"/>
                          <a:ea typeface="맑은 고딕"/>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dfcc"/>
                    </a:solidFill>
                  </a:tcPr>
                </a:tc>
                <a:tc>
                  <a:txBody>
                    <a:bodyPr/>
                    <a:p>
                      <a:pPr algn="ctr">
                        <a:lnSpc>
                          <a:spcPct val="100000"/>
                        </a:lnSpc>
                      </a:pPr>
                      <a:r>
                        <a:rPr b="0" lang="en-US" sz="1800" spc="-1" strike="noStrike">
                          <a:solidFill>
                            <a:srgbClr val="000000"/>
                          </a:solidFill>
                          <a:latin typeface="Tahoma"/>
                          <a:ea typeface="맑은 고딕"/>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dfcc"/>
                    </a:solidFill>
                  </a:tcPr>
                </a:tc>
                <a:tc>
                  <a:txBody>
                    <a:bodyPr/>
                    <a:p>
                      <a:pPr algn="ctr">
                        <a:lnSpc>
                          <a:spcPct val="100000"/>
                        </a:lnSpc>
                      </a:pPr>
                      <a:r>
                        <a:rPr b="0" lang="en-US" sz="1800" spc="-1" strike="noStrike">
                          <a:solidFill>
                            <a:srgbClr val="000000"/>
                          </a:solidFill>
                          <a:latin typeface="Tahoma"/>
                          <a:ea typeface="맑은 고딕"/>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dfcc"/>
                    </a:solidFill>
                  </a:tcPr>
                </a:tc>
              </a:tr>
            </a:tbl>
          </a:graphicData>
        </a:graphic>
      </p:graphicFrame>
      <p:graphicFrame>
        <p:nvGraphicFramePr>
          <p:cNvPr id="144" name="Table 9"/>
          <p:cNvGraphicFramePr/>
          <p:nvPr/>
        </p:nvGraphicFramePr>
        <p:xfrm>
          <a:off x="9382320" y="5223600"/>
          <a:ext cx="2477880" cy="801000"/>
        </p:xfrm>
        <a:graphic>
          <a:graphicData uri="http://schemas.openxmlformats.org/drawingml/2006/table">
            <a:tbl>
              <a:tblPr/>
              <a:tblGrid>
                <a:gridCol w="879480"/>
                <a:gridCol w="1027440"/>
                <a:gridCol w="570960"/>
              </a:tblGrid>
              <a:tr h="426600">
                <a:tc>
                  <a:txBody>
                    <a:bodyPr/>
                    <a:p>
                      <a:pPr algn="ctr">
                        <a:lnSpc>
                          <a:spcPct val="100000"/>
                        </a:lnSpc>
                      </a:pPr>
                      <a:r>
                        <a:rPr b="1" lang="en-US" sz="1800" spc="-1" strike="noStrike">
                          <a:solidFill>
                            <a:srgbClr val="ffffff"/>
                          </a:solidFill>
                          <a:latin typeface="Tahoma"/>
                          <a:ea typeface="맑은 고딕"/>
                        </a:rPr>
                        <a:t>TM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da023"/>
                    </a:solidFill>
                  </a:tcPr>
                </a:tc>
                <a:tc>
                  <a:txBody>
                    <a:bodyPr/>
                    <a:p>
                      <a:pPr algn="ctr">
                        <a:lnSpc>
                          <a:spcPct val="100000"/>
                        </a:lnSpc>
                      </a:pPr>
                      <a:r>
                        <a:rPr b="1" lang="en-US" sz="1800" spc="-1" strike="noStrike">
                          <a:solidFill>
                            <a:srgbClr val="ffffff"/>
                          </a:solidFill>
                          <a:latin typeface="Tahoma"/>
                          <a:ea typeface="맑은 고딕"/>
                        </a:rPr>
                        <a:t>PC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da023"/>
                    </a:solidFill>
                  </a:tcPr>
                </a:tc>
                <a:tc>
                  <a:txBody>
                    <a:bodyPr/>
                    <a:p>
                      <a:pPr algn="ctr">
                        <a:lnSpc>
                          <a:spcPct val="100000"/>
                        </a:lnSpc>
                      </a:pPr>
                      <a:r>
                        <a:rPr b="1" lang="en-US" sz="1800" spc="-1" strike="noStrike">
                          <a:solidFill>
                            <a:srgbClr val="ffffff"/>
                          </a:solidFill>
                          <a:latin typeface="Tahoma"/>
                          <a:ea typeface="맑은 고딕"/>
                        </a:rPr>
                        <a:t>F</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da023"/>
                    </a:solidFill>
                  </a:tcPr>
                </a:tc>
              </a:tr>
              <a:tr h="374400">
                <a:tc>
                  <a:txBody>
                    <a:bodyPr/>
                    <a:p>
                      <a:pPr algn="ctr">
                        <a:lnSpc>
                          <a:spcPct val="100000"/>
                        </a:lnSpc>
                      </a:pPr>
                      <a:r>
                        <a:rPr b="0" lang="en-US" sz="1800" spc="-1" strike="noStrike">
                          <a:solidFill>
                            <a:srgbClr val="000000"/>
                          </a:solidFill>
                          <a:latin typeface="Tahoma"/>
                          <a:ea typeface="맑은 고딕"/>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dfcc"/>
                    </a:solidFill>
                  </a:tcPr>
                </a:tc>
                <a:tc>
                  <a:txBody>
                    <a:bodyPr/>
                    <a:p>
                      <a:pPr algn="ctr">
                        <a:lnSpc>
                          <a:spcPct val="100000"/>
                        </a:lnSpc>
                      </a:pPr>
                      <a:r>
                        <a:rPr b="0" lang="en-US" sz="1800" spc="-1" strike="noStrike">
                          <a:solidFill>
                            <a:srgbClr val="000000"/>
                          </a:solidFill>
                          <a:latin typeface="Tahoma"/>
                          <a:ea typeface="맑은 고딕"/>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dfcc"/>
                    </a:solidFill>
                  </a:tcPr>
                </a:tc>
                <a:tc>
                  <a:txBody>
                    <a:bodyPr/>
                    <a:p>
                      <a:pPr algn="ctr">
                        <a:lnSpc>
                          <a:spcPct val="100000"/>
                        </a:lnSpc>
                      </a:pPr>
                      <a:r>
                        <a:rPr b="0" lang="en-US" sz="1800" spc="-1" strike="noStrike">
                          <a:solidFill>
                            <a:srgbClr val="000000"/>
                          </a:solidFill>
                          <a:latin typeface="Tahoma"/>
                          <a:ea typeface="맑은 고딕"/>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dfcc"/>
                    </a:solidFill>
                  </a:tcPr>
                </a:tc>
              </a:tr>
            </a:tbl>
          </a:graphicData>
        </a:graphic>
      </p:graphicFrame>
      <p:sp>
        <p:nvSpPr>
          <p:cNvPr id="145" name="CustomShape 10"/>
          <p:cNvSpPr/>
          <p:nvPr/>
        </p:nvSpPr>
        <p:spPr>
          <a:xfrm>
            <a:off x="8042400" y="1463760"/>
            <a:ext cx="1275480" cy="483120"/>
          </a:xfrm>
          <a:prstGeom prst="leftArrow">
            <a:avLst>
              <a:gd name="adj1" fmla="val 50000"/>
              <a:gd name="adj2" fmla="val 50000"/>
            </a:avLst>
          </a:prstGeom>
          <a:solidFill>
            <a:schemeClr val="tx2"/>
          </a:solidFill>
          <a:ln>
            <a:round/>
          </a:ln>
        </p:spPr>
        <p:style>
          <a:lnRef idx="2">
            <a:schemeClr val="accent1">
              <a:shade val="50000"/>
            </a:schemeClr>
          </a:lnRef>
          <a:fillRef idx="1">
            <a:schemeClr val="accent1"/>
          </a:fillRef>
          <a:effectRef idx="0">
            <a:schemeClr val="accent1"/>
          </a:effectRef>
          <a:fontRef idx="minor"/>
        </p:style>
      </p:sp>
      <p:sp>
        <p:nvSpPr>
          <p:cNvPr id="146" name="CustomShape 11"/>
          <p:cNvSpPr/>
          <p:nvPr/>
        </p:nvSpPr>
        <p:spPr>
          <a:xfrm rot="2460000">
            <a:off x="7811640" y="2435400"/>
            <a:ext cx="1662840" cy="500400"/>
          </a:xfrm>
          <a:prstGeom prst="leftArrow">
            <a:avLst>
              <a:gd name="adj1" fmla="val 50000"/>
              <a:gd name="adj2" fmla="val 50000"/>
            </a:avLst>
          </a:prstGeom>
          <a:solidFill>
            <a:schemeClr val="tx2"/>
          </a:solidFill>
          <a:ln>
            <a:round/>
          </a:ln>
        </p:spPr>
        <p:style>
          <a:lnRef idx="2">
            <a:schemeClr val="accent1">
              <a:shade val="50000"/>
            </a:schemeClr>
          </a:lnRef>
          <a:fillRef idx="1">
            <a:schemeClr val="accent1"/>
          </a:fillRef>
          <a:effectRef idx="0">
            <a:schemeClr val="accent1"/>
          </a:effectRef>
          <a:fontRef idx="minor"/>
        </p:style>
      </p:sp>
      <p:sp>
        <p:nvSpPr>
          <p:cNvPr id="147" name="CustomShape 12"/>
          <p:cNvSpPr/>
          <p:nvPr/>
        </p:nvSpPr>
        <p:spPr>
          <a:xfrm rot="2460000">
            <a:off x="7811640" y="3902760"/>
            <a:ext cx="1662840" cy="500400"/>
          </a:xfrm>
          <a:prstGeom prst="leftArrow">
            <a:avLst>
              <a:gd name="adj1" fmla="val 50000"/>
              <a:gd name="adj2" fmla="val 50000"/>
            </a:avLst>
          </a:prstGeom>
          <a:solidFill>
            <a:schemeClr val="tx2"/>
          </a:solidFill>
          <a:ln>
            <a:round/>
          </a:ln>
        </p:spPr>
        <p:style>
          <a:lnRef idx="2">
            <a:schemeClr val="accent1">
              <a:shade val="50000"/>
            </a:schemeClr>
          </a:lnRef>
          <a:fillRef idx="1">
            <a:schemeClr val="accent1"/>
          </a:fillRef>
          <a:effectRef idx="0">
            <a:schemeClr val="accent1"/>
          </a:effectRef>
          <a:fontRef idx="minor"/>
        </p:style>
      </p:sp>
      <p:sp>
        <p:nvSpPr>
          <p:cNvPr id="148" name="CustomShape 13"/>
          <p:cNvSpPr/>
          <p:nvPr/>
        </p:nvSpPr>
        <p:spPr>
          <a:xfrm rot="2460000">
            <a:off x="7811640" y="5004360"/>
            <a:ext cx="1662840" cy="500400"/>
          </a:xfrm>
          <a:prstGeom prst="leftArrow">
            <a:avLst>
              <a:gd name="adj1" fmla="val 50000"/>
              <a:gd name="adj2" fmla="val 50000"/>
            </a:avLst>
          </a:prstGeom>
          <a:solidFill>
            <a:schemeClr val="tx2"/>
          </a:solidFill>
          <a:ln>
            <a:round/>
          </a:ln>
        </p:spPr>
        <p:style>
          <a:lnRef idx="2">
            <a:schemeClr val="accent1">
              <a:shade val="50000"/>
            </a:schemeClr>
          </a:lnRef>
          <a:fillRef idx="1">
            <a:schemeClr val="accent1"/>
          </a:fillRef>
          <a:effectRef idx="0">
            <a:schemeClr val="accent1"/>
          </a:effectRef>
          <a:fontRef idx="minor"/>
        </p:style>
      </p:sp>
      <p:sp>
        <p:nvSpPr>
          <p:cNvPr id="149" name="CustomShape 14"/>
          <p:cNvSpPr/>
          <p:nvPr/>
        </p:nvSpPr>
        <p:spPr>
          <a:xfrm>
            <a:off x="6184440" y="5810400"/>
            <a:ext cx="2742840" cy="640440"/>
          </a:xfrm>
          <a:prstGeom prst="rect">
            <a:avLst/>
          </a:prstGeom>
          <a:noFill/>
          <a:ln>
            <a:noFill/>
          </a:ln>
        </p:spPr>
        <p:style>
          <a:lnRef idx="0"/>
          <a:fillRef idx="0"/>
          <a:effectRef idx="0"/>
          <a:fontRef idx="minor"/>
        </p:style>
        <p:txBody>
          <a:bodyPr/>
          <a:p>
            <a:pPr>
              <a:lnSpc>
                <a:spcPct val="100000"/>
              </a:lnSpc>
            </a:pPr>
            <a:r>
              <a:rPr b="0" lang="en-US" sz="1800" spc="-1" strike="noStrike">
                <a:solidFill>
                  <a:srgbClr val="000000"/>
                </a:solidFill>
                <a:latin typeface="Tahoma"/>
                <a:ea typeface="맑은 고딕"/>
              </a:rPr>
              <a:t>TM = Thread Mask</a:t>
            </a:r>
            <a:endParaRPr b="0" lang="en-US" sz="1800" spc="-1" strike="noStrike">
              <a:latin typeface="Arial"/>
            </a:endParaRPr>
          </a:p>
          <a:p>
            <a:pPr>
              <a:lnSpc>
                <a:spcPct val="100000"/>
              </a:lnSpc>
            </a:pPr>
            <a:r>
              <a:rPr b="0" lang="en-US" sz="1800" spc="-1" strike="noStrike">
                <a:solidFill>
                  <a:srgbClr val="000000"/>
                </a:solidFill>
                <a:latin typeface="Tahoma"/>
                <a:ea typeface="맑은 고딕"/>
              </a:rPr>
              <a:t>F = Fall-through entry</a:t>
            </a:r>
            <a:endParaRPr b="0" lang="en-US" sz="1800" spc="-1" strike="noStrike">
              <a:latin typeface="Arial"/>
            </a:endParaRPr>
          </a:p>
        </p:txBody>
      </p:sp>
      <p:pic>
        <p:nvPicPr>
          <p:cNvPr id="150" name="Picture 7" descr=""/>
          <p:cNvPicPr/>
          <p:nvPr/>
        </p:nvPicPr>
        <p:blipFill>
          <a:blip r:embed="rId1"/>
          <a:stretch/>
        </p:blipFill>
        <p:spPr>
          <a:xfrm>
            <a:off x="273600" y="1739160"/>
            <a:ext cx="3409560" cy="2885760"/>
          </a:xfrm>
          <a:prstGeom prst="rect">
            <a:avLst/>
          </a:prstGeom>
          <a:ln>
            <a:noFill/>
          </a:ln>
        </p:spPr>
      </p:pic>
    </p:spTree>
  </p:cSld>
  <p:transition spd="med">
    <p:fade/>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Execution Model</a:t>
            </a:r>
            <a:endParaRPr b="0" lang="en-US" sz="3200" spc="-1" strike="noStrike">
              <a:solidFill>
                <a:srgbClr val="000000"/>
              </a:solidFill>
              <a:latin typeface="Tahoma"/>
            </a:endParaRPr>
          </a:p>
        </p:txBody>
      </p:sp>
      <p:sp>
        <p:nvSpPr>
          <p:cNvPr id="152"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53"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0F3CB74B-972C-4567-BEC1-5CC504483E0D}"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54" name="CustomShape 4"/>
          <p:cNvSpPr/>
          <p:nvPr/>
        </p:nvSpPr>
        <p:spPr>
          <a:xfrm>
            <a:off x="304920" y="1134000"/>
            <a:ext cx="5366520" cy="5181120"/>
          </a:xfrm>
          <a:prstGeom prst="rect">
            <a:avLst/>
          </a:prstGeom>
          <a:noFill/>
          <a:ln>
            <a:noFill/>
          </a:ln>
        </p:spPr>
        <p:style>
          <a:lnRef idx="0"/>
          <a:fillRef idx="0"/>
          <a:effectRef idx="0"/>
          <a:fontRef idx="minor"/>
        </p:style>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Basic Execution</a:t>
            </a:r>
            <a:endParaRPr b="0" lang="en-US" sz="24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Stand-alone Execution</a:t>
            </a:r>
            <a:endParaRPr b="0" lang="en-US" sz="20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Hardware warp 0 schedules GPU kernels onto other hardware warps to accelerate its workload</a:t>
            </a:r>
            <a:endParaRPr b="0" lang="en-US" sz="20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Example: Main program is requesting 1024 warps each with 64 threads to execute a GPU kernel on a Vortex configuration of 4 hardware warps and 32 hardware threads per warp</a:t>
            </a:r>
            <a:endParaRPr b="0" lang="en-US" sz="2000" spc="-1" strike="noStrike">
              <a:latin typeface="Arial"/>
            </a:endParaRPr>
          </a:p>
        </p:txBody>
      </p:sp>
      <p:pic>
        <p:nvPicPr>
          <p:cNvPr id="155" name="Picture 15" descr=""/>
          <p:cNvPicPr/>
          <p:nvPr/>
        </p:nvPicPr>
        <p:blipFill>
          <a:blip r:embed="rId1"/>
          <a:stretch/>
        </p:blipFill>
        <p:spPr>
          <a:xfrm>
            <a:off x="5776560" y="1087920"/>
            <a:ext cx="6156000" cy="5323680"/>
          </a:xfrm>
          <a:prstGeom prst="rect">
            <a:avLst/>
          </a:prstGeom>
          <a:ln>
            <a:noFill/>
          </a:ln>
        </p:spPr>
      </p:pic>
    </p:spTree>
  </p:cSld>
  <p:transition spd="med">
    <p:fade/>
  </p:transition>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Runtime Kernel</a:t>
            </a:r>
            <a:endParaRPr b="0" lang="en-US" sz="3200" spc="-1" strike="noStrike">
              <a:solidFill>
                <a:srgbClr val="000000"/>
              </a:solidFill>
              <a:latin typeface="Tahoma"/>
            </a:endParaRPr>
          </a:p>
        </p:txBody>
      </p:sp>
      <p:sp>
        <p:nvSpPr>
          <p:cNvPr id="157"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58"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838FF767-5492-4FFD-9CEC-73D9A3376FA2}"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59"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Supports Vortex execution model</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Includes concepts such as software warps, which could be scheduled and preempted</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Provides synchronization between software warps</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Provides communication channels between warps</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Does not require any compiler modifications</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Sans-Serif"/>
              <a:buChar char=""/>
            </a:pPr>
            <a:r>
              <a:rPr b="0" lang="en-US" sz="2400" spc="-1" strike="noStrike">
                <a:solidFill>
                  <a:srgbClr val="000000"/>
                </a:solidFill>
                <a:latin typeface="Tahoma"/>
                <a:ea typeface="Tahoma"/>
              </a:rPr>
              <a:t>Implemented as an intrinsic library</a:t>
            </a:r>
            <a:endParaRPr b="0" lang="en-US" sz="2400" spc="-1" strike="noStrike">
              <a:solidFill>
                <a:srgbClr val="000000"/>
              </a:solidFill>
              <a:latin typeface="Tahoma"/>
            </a:endParaRPr>
          </a:p>
        </p:txBody>
      </p:sp>
    </p:spTree>
  </p:cSld>
  <p:transition spd="med">
    <p:fade/>
  </p:transition>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Complex Control Flow</a:t>
            </a:r>
            <a:endParaRPr b="0" lang="en-US" sz="3200" spc="-1" strike="noStrike">
              <a:solidFill>
                <a:srgbClr val="000000"/>
              </a:solidFill>
              <a:latin typeface="Tahoma"/>
            </a:endParaRPr>
          </a:p>
        </p:txBody>
      </p:sp>
      <p:sp>
        <p:nvSpPr>
          <p:cNvPr id="161"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62"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3AD58594-40A5-4D0B-8270-C6338627D6AE}"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63"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Some algorithms might benefit from a non-standard series of WIDs and TIDs </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A number generator could be passed to the runtime kernel to generate non-standard series of WIDs and TIDs</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E.g. Passing in two stateful lambdas that return only even and odd numbers as an argument to the kernel would cause the WIDs to be even and the TIDs to be odd.</a:t>
            </a:r>
            <a:endParaRPr b="0" lang="en-US" sz="2400" spc="-1" strike="noStrike">
              <a:solidFill>
                <a:srgbClr val="000000"/>
              </a:solidFill>
              <a:latin typeface="Tahoma"/>
            </a:endParaRPr>
          </a:p>
        </p:txBody>
      </p:sp>
      <p:pic>
        <p:nvPicPr>
          <p:cNvPr id="164" name="Picture 6" descr=""/>
          <p:cNvPicPr/>
          <p:nvPr/>
        </p:nvPicPr>
        <p:blipFill>
          <a:blip r:embed="rId1"/>
          <a:stretch/>
        </p:blipFill>
        <p:spPr>
          <a:xfrm rot="21583800">
            <a:off x="1033920" y="3733560"/>
            <a:ext cx="10083240" cy="2514240"/>
          </a:xfrm>
          <a:prstGeom prst="rect">
            <a:avLst/>
          </a:prstGeom>
          <a:ln>
            <a:noFill/>
          </a:ln>
        </p:spPr>
      </p:pic>
    </p:spTree>
  </p:cSld>
  <p:transition spd="med">
    <p:fade/>
  </p:transition>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Vortex Library</a:t>
            </a:r>
            <a:endParaRPr b="0" lang="en-US" sz="3200" spc="-1" strike="noStrike">
              <a:solidFill>
                <a:srgbClr val="000000"/>
              </a:solidFill>
              <a:latin typeface="Tahoma"/>
            </a:endParaRPr>
          </a:p>
        </p:txBody>
      </p:sp>
      <p:sp>
        <p:nvSpPr>
          <p:cNvPr id="166"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67"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A33B6399-B515-433D-9907-1E8712172B45}"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68"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Implements matrix operations</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Illustrates how Vortex could easily be used to accelerate workloads</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Optimizes the number of warps and threads per warp to spawn and whether to copy data to shared memory based on the configuration and the algorithm</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Guarantees no shared memory bank conflicts</a:t>
            </a:r>
            <a:endParaRPr b="0" lang="en-US" sz="2400" spc="-1" strike="noStrike">
              <a:solidFill>
                <a:srgbClr val="000000"/>
              </a:solidFill>
              <a:latin typeface="Tahoma"/>
            </a:endParaRPr>
          </a:p>
        </p:txBody>
      </p:sp>
    </p:spTree>
  </p:cSld>
  <p:transition spd="med">
    <p:fade/>
  </p:transition>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Microarchitecture Implementation</a:t>
            </a:r>
            <a:endParaRPr b="0" lang="en-US" sz="3200" spc="-1" strike="noStrike">
              <a:solidFill>
                <a:srgbClr val="000000"/>
              </a:solidFill>
              <a:latin typeface="Tahoma"/>
            </a:endParaRPr>
          </a:p>
        </p:txBody>
      </p:sp>
      <p:sp>
        <p:nvSpPr>
          <p:cNvPr id="170"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71"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59F082A5-C765-403C-9F85-8EA9A47EA257}" type="slidenum">
              <a:rPr b="1" lang="en-US" sz="1050" spc="-1" strike="noStrike">
                <a:solidFill>
                  <a:srgbClr val="000000"/>
                </a:solidFill>
                <a:latin typeface="Tahoma"/>
                <a:ea typeface="Tahoma"/>
              </a:rPr>
              <a:t>&lt;number&gt;</a:t>
            </a:fld>
            <a:endParaRPr b="0" lang="en-US" sz="1050" spc="-1" strike="noStrike">
              <a:latin typeface="Times New Roman"/>
            </a:endParaRPr>
          </a:p>
        </p:txBody>
      </p:sp>
      <p:pic>
        <p:nvPicPr>
          <p:cNvPr id="172" name="Picture 6" descr=""/>
          <p:cNvPicPr/>
          <p:nvPr/>
        </p:nvPicPr>
        <p:blipFill>
          <a:blip r:embed="rId1"/>
          <a:stretch/>
        </p:blipFill>
        <p:spPr>
          <a:xfrm>
            <a:off x="846720" y="1499040"/>
            <a:ext cx="10590120" cy="4184640"/>
          </a:xfrm>
          <a:prstGeom prst="rect">
            <a:avLst/>
          </a:prstGeom>
          <a:ln>
            <a:noFill/>
          </a:ln>
        </p:spPr>
      </p:pic>
    </p:spTree>
  </p:cSld>
  <p:transition spd="med">
    <p:fade/>
  </p:transition>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Microarchitecture Implementation (Cont.)</a:t>
            </a:r>
            <a:endParaRPr b="0" lang="en-US" sz="3200" spc="-1" strike="noStrike">
              <a:solidFill>
                <a:srgbClr val="000000"/>
              </a:solidFill>
              <a:latin typeface="Tahoma"/>
            </a:endParaRPr>
          </a:p>
        </p:txBody>
      </p:sp>
      <p:sp>
        <p:nvSpPr>
          <p:cNvPr id="174"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75"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DE28233C-20CD-41F4-A05E-3D9DFD84F649}"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76"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Warp Scheduler</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Chooses the next warp to fetch an instruction</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Fine-grain scheduler</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Contains the PC, thread mask, and IPDOM stack for each warp</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Handles wspawn, whalt, clone, and split instructions</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Warp context</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Contains the general-purpose registers for each thread in the warp</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Each hardware warp is assigned a warp context</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Handles clone and wspawn instructions</a:t>
            </a:r>
            <a:endParaRPr b="0" lang="en-US" sz="2000" spc="-1" strike="noStrike">
              <a:solidFill>
                <a:srgbClr val="000000"/>
              </a:solidFill>
              <a:latin typeface="Tahoma"/>
            </a:endParaRPr>
          </a:p>
        </p:txBody>
      </p:sp>
    </p:spTree>
  </p:cSld>
  <p:transition spd="med">
    <p:fade/>
  </p:transition>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Memory</a:t>
            </a:r>
            <a:endParaRPr b="0" lang="en-US" sz="3200" spc="-1" strike="noStrike">
              <a:solidFill>
                <a:srgbClr val="000000"/>
              </a:solidFill>
              <a:latin typeface="Tahoma"/>
            </a:endParaRPr>
          </a:p>
        </p:txBody>
      </p:sp>
      <p:sp>
        <p:nvSpPr>
          <p:cNvPr id="178"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79"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FAFFC9D4-A1CC-433F-B26A-19BBAF78A30B}"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80"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Cache</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Configurable by size, number of ways, and line sizes</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Only one thread can access the cache module per cycle</a:t>
            </a:r>
            <a:endParaRPr b="0" lang="en-US" sz="2000" spc="-1" strike="noStrike">
              <a:solidFill>
                <a:srgbClr val="000000"/>
              </a:solidFill>
              <a:latin typeface="Tahoma"/>
            </a:endParaRPr>
          </a:p>
          <a:p>
            <a:pPr lvl="2" marL="822960" indent="-228240">
              <a:lnSpc>
                <a:spcPct val="100000"/>
              </a:lnSpc>
              <a:spcBef>
                <a:spcPts val="499"/>
              </a:spcBef>
              <a:buClr>
                <a:srgbClr val="bcbcbc"/>
              </a:buClr>
              <a:buSzPct val="76000"/>
              <a:buFont typeface="Wingdings 3" charset="2"/>
              <a:buChar char=""/>
            </a:pPr>
            <a:r>
              <a:rPr b="0" lang="en-US" sz="1800" spc="-1" strike="noStrike">
                <a:solidFill>
                  <a:srgbClr val="000000"/>
                </a:solidFill>
                <a:latin typeface="Tahoma"/>
                <a:ea typeface="Tahoma"/>
              </a:rPr>
              <a:t>In a 32 threads per warp configuration, a memory instruction would take 32 cycles in MEM stage</a:t>
            </a:r>
            <a:endParaRPr b="0" lang="en-US" sz="18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Future implementations will increase the number of cache ports</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Shared Memory</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Banked by the number of threads in a configuration</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Mapped to a physical address space and managed by the kernel</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In a 32 threads per warp configuration, a memory instruction could take only 1 cycle if there are no bank conflicts</a:t>
            </a:r>
            <a:endParaRPr b="0" lang="en-US" sz="2000" spc="-1" strike="noStrike">
              <a:solidFill>
                <a:srgbClr val="000000"/>
              </a:solidFill>
              <a:latin typeface="Tahoma"/>
            </a:endParaRPr>
          </a:p>
        </p:txBody>
      </p:sp>
    </p:spTree>
  </p:cSld>
  <p:transition spd="med">
    <p:fade/>
  </p:transition>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System Evaluation Methodology</a:t>
            </a:r>
            <a:endParaRPr b="0" lang="en-US" sz="3200" spc="-1" strike="noStrike">
              <a:solidFill>
                <a:srgbClr val="000000"/>
              </a:solidFill>
              <a:latin typeface="Tahoma"/>
            </a:endParaRPr>
          </a:p>
        </p:txBody>
      </p:sp>
      <p:sp>
        <p:nvSpPr>
          <p:cNvPr id="182"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83"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B5527D61-CCE2-4D17-8408-462ECFC9F162}"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84"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Benchmark:</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A 32x32 matrix-matrix multiplication</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Configurations:</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{1,2,4,8,16,32} hardware warps and threads per warp</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Number of execution units kept equal to the number of threads in a configuration</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Number of shared memory banks equal to the number of threads in a configuration</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Platform</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Arria© 10 FPGA using Quartus 18.0</a:t>
            </a:r>
            <a:endParaRPr b="0" lang="en-US" sz="2000" spc="-1" strike="noStrike">
              <a:solidFill>
                <a:srgbClr val="000000"/>
              </a:solidFill>
              <a:latin typeface="Tahoma"/>
            </a:endParaRPr>
          </a:p>
        </p:txBody>
      </p:sp>
    </p:spTree>
  </p:cSld>
  <p:transition spd="med">
    <p:fade/>
  </p:transition>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Motivation</a:t>
            </a:r>
            <a:endParaRPr b="0" lang="en-US" sz="3200" spc="-1" strike="noStrike">
              <a:solidFill>
                <a:srgbClr val="000000"/>
              </a:solidFill>
              <a:latin typeface="Tahoma"/>
            </a:endParaRPr>
          </a:p>
        </p:txBody>
      </p:sp>
      <p:sp>
        <p:nvSpPr>
          <p:cNvPr id="90"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91"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F15CD43C-78E5-4778-8610-CEC76C9E3E39}"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92"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800" spc="-1" strike="noStrike">
                <a:solidFill>
                  <a:srgbClr val="000000"/>
                </a:solidFill>
                <a:latin typeface="Tahoma"/>
                <a:ea typeface="Tahoma"/>
              </a:rPr>
              <a:t>General-Purpose GPUs (GPGPUs) are widely used in parallel applications such as AI and Machine Learning</a:t>
            </a:r>
            <a:endParaRPr b="0" lang="en-US" sz="28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800" spc="-1" strike="noStrike">
                <a:solidFill>
                  <a:srgbClr val="000000"/>
                </a:solidFill>
                <a:latin typeface="Tahoma"/>
                <a:ea typeface="Tahoma"/>
              </a:rPr>
              <a:t>Execution model is flexible and provides substantial speedups</a:t>
            </a:r>
            <a:endParaRPr b="0" lang="en-US" sz="28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800" spc="-1" strike="noStrike">
                <a:solidFill>
                  <a:srgbClr val="000000"/>
                </a:solidFill>
                <a:latin typeface="Tahoma"/>
                <a:ea typeface="Tahoma"/>
              </a:rPr>
              <a:t>GPGPUs could be achieved with a low hardware cost </a:t>
            </a:r>
            <a:endParaRPr b="0" lang="en-US" sz="28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800" spc="-1" strike="noStrike">
                <a:solidFill>
                  <a:srgbClr val="000000"/>
                </a:solidFill>
                <a:latin typeface="Tahoma"/>
                <a:ea typeface="Tahoma"/>
              </a:rPr>
              <a:t>Not enough research has explored GPGPUs with RISC-V</a:t>
            </a:r>
            <a:endParaRPr b="0" lang="en-US" sz="28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800" spc="-1" strike="noStrike">
                <a:solidFill>
                  <a:srgbClr val="000000"/>
                </a:solidFill>
                <a:latin typeface="Tahoma"/>
                <a:ea typeface="Tahoma"/>
              </a:rPr>
              <a:t>Wanted to contribute to the community by providing an open-source, lightweight, and configurable GPGPU system</a:t>
            </a:r>
            <a:endParaRPr b="0" lang="en-US" sz="2800" spc="-1" strike="noStrike">
              <a:solidFill>
                <a:srgbClr val="000000"/>
              </a:solidFill>
              <a:latin typeface="Tahoma"/>
            </a:endParaRPr>
          </a:p>
        </p:txBody>
      </p:sp>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Hardware Resource Utilization</a:t>
            </a:r>
            <a:endParaRPr b="0" lang="en-US" sz="3200" spc="-1" strike="noStrike">
              <a:solidFill>
                <a:srgbClr val="000000"/>
              </a:solidFill>
              <a:latin typeface="Tahoma"/>
            </a:endParaRPr>
          </a:p>
        </p:txBody>
      </p:sp>
      <p:sp>
        <p:nvSpPr>
          <p:cNvPr id="186"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87"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684A3B6F-CB07-4576-9568-903195FAEC11}"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88" name="CustomShape 4"/>
          <p:cNvSpPr/>
          <p:nvPr/>
        </p:nvSpPr>
        <p:spPr>
          <a:xfrm>
            <a:off x="247680" y="1157400"/>
            <a:ext cx="5695560" cy="5176440"/>
          </a:xfrm>
          <a:prstGeom prst="rect">
            <a:avLst/>
          </a:prstGeom>
          <a:noFill/>
          <a:ln>
            <a:noFill/>
          </a:ln>
        </p:spPr>
        <p:style>
          <a:lnRef idx="0"/>
          <a:fillRef idx="0"/>
          <a:effectRef idx="0"/>
          <a:fontRef idx="minor"/>
        </p:style>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Increasing number of warps yields same register increase as number of threads</a:t>
            </a:r>
            <a:endParaRPr b="0" lang="en-US" sz="2400" spc="-1" strike="noStrike">
              <a:latin typeface="Arial"/>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Increasing threads per warp increases ALM and ALUT utilization more than increasing the number of warps</a:t>
            </a:r>
            <a:endParaRPr b="0" lang="en-US" sz="24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This is because each thread has a private execution unit</a:t>
            </a:r>
            <a:endParaRPr b="0" lang="en-US" sz="2000" spc="-1" strike="noStrike">
              <a:latin typeface="Arial"/>
            </a:endParaRPr>
          </a:p>
          <a:p>
            <a:pPr>
              <a:lnSpc>
                <a:spcPct val="100000"/>
              </a:lnSpc>
              <a:spcBef>
                <a:spcPts val="499"/>
              </a:spcBef>
            </a:pPr>
            <a:endParaRPr b="0" lang="en-US" sz="2000" spc="-1" strike="noStrike">
              <a:latin typeface="Arial"/>
            </a:endParaRPr>
          </a:p>
        </p:txBody>
      </p:sp>
      <p:pic>
        <p:nvPicPr>
          <p:cNvPr id="189" name="Picture 10" descr=""/>
          <p:cNvPicPr/>
          <p:nvPr/>
        </p:nvPicPr>
        <p:blipFill>
          <a:blip r:embed="rId1"/>
          <a:stretch/>
        </p:blipFill>
        <p:spPr>
          <a:xfrm>
            <a:off x="5952960" y="1092240"/>
            <a:ext cx="5962320" cy="5306400"/>
          </a:xfrm>
          <a:prstGeom prst="rect">
            <a:avLst/>
          </a:prstGeom>
          <a:ln>
            <a:noFill/>
          </a:ln>
        </p:spPr>
      </p:pic>
    </p:spTree>
  </p:cSld>
  <p:transition spd="med">
    <p:fade/>
  </p:transition>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Performance Evaluation</a:t>
            </a:r>
            <a:endParaRPr b="0" lang="en-US" sz="3200" spc="-1" strike="noStrike">
              <a:solidFill>
                <a:srgbClr val="000000"/>
              </a:solidFill>
              <a:latin typeface="Tahoma"/>
            </a:endParaRPr>
          </a:p>
        </p:txBody>
      </p:sp>
      <p:sp>
        <p:nvSpPr>
          <p:cNvPr id="191"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92"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BB4E67D8-3F59-4200-9AAF-78EE778054DC}" type="slidenum">
              <a:rPr b="1" lang="en-US" sz="1050" spc="-1" strike="noStrike">
                <a:solidFill>
                  <a:srgbClr val="000000"/>
                </a:solidFill>
                <a:latin typeface="Tahoma"/>
                <a:ea typeface="Tahoma"/>
              </a:rPr>
              <a:t>&lt;number&gt;</a:t>
            </a:fld>
            <a:endParaRPr b="0" lang="en-US" sz="1050" spc="-1" strike="noStrike">
              <a:latin typeface="Times New Roman"/>
            </a:endParaRPr>
          </a:p>
        </p:txBody>
      </p:sp>
      <p:pic>
        <p:nvPicPr>
          <p:cNvPr id="193" name="Picture 8" descr=""/>
          <p:cNvPicPr/>
          <p:nvPr/>
        </p:nvPicPr>
        <p:blipFill>
          <a:blip r:embed="rId1"/>
          <a:stretch/>
        </p:blipFill>
        <p:spPr>
          <a:xfrm>
            <a:off x="307080" y="1250280"/>
            <a:ext cx="11581920" cy="2631600"/>
          </a:xfrm>
          <a:prstGeom prst="rect">
            <a:avLst/>
          </a:prstGeom>
          <a:ln>
            <a:noFill/>
          </a:ln>
        </p:spPr>
      </p:pic>
      <p:sp>
        <p:nvSpPr>
          <p:cNvPr id="194" name="CustomShape 4"/>
          <p:cNvSpPr/>
          <p:nvPr/>
        </p:nvSpPr>
        <p:spPr>
          <a:xfrm>
            <a:off x="379080" y="3885120"/>
            <a:ext cx="11372400" cy="2166480"/>
          </a:xfrm>
          <a:prstGeom prst="rect">
            <a:avLst/>
          </a:prstGeom>
          <a:noFill/>
          <a:ln>
            <a:noFill/>
          </a:ln>
        </p:spPr>
        <p:style>
          <a:lnRef idx="0"/>
          <a:fillRef idx="0"/>
          <a:effectRef idx="0"/>
          <a:fontRef idx="minor"/>
        </p:style>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Increasing the number of threads yields less cycles up to 8 threads</a:t>
            </a:r>
            <a:endParaRPr b="0" lang="en-US" sz="24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Kernel overhead when initializing the threads</a:t>
            </a:r>
            <a:endParaRPr b="0" lang="en-US" sz="2000" spc="-1" strike="noStrike">
              <a:latin typeface="Arial"/>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Increasing the number of warps does not yield better performance after 4 warps</a:t>
            </a:r>
            <a:endParaRPr b="0" lang="en-US" sz="24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The warp scheduler does not provide the pipeline utilization that could be achieved</a:t>
            </a:r>
            <a:endParaRPr b="0" lang="en-US" sz="2000" spc="-1" strike="noStrike">
              <a:latin typeface="Arial"/>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Increasing the number of threads per warp affects the clock frequency more than the number of warps</a:t>
            </a:r>
            <a:endParaRPr b="0" lang="en-US" sz="2400" spc="-1" strike="noStrike">
              <a:latin typeface="Arial"/>
            </a:endParaRPr>
          </a:p>
          <a:p>
            <a:pPr>
              <a:lnSpc>
                <a:spcPct val="100000"/>
              </a:lnSpc>
              <a:spcBef>
                <a:spcPts val="499"/>
              </a:spcBef>
            </a:pPr>
            <a:endParaRPr b="0" lang="en-US" sz="2400" spc="-1" strike="noStrike">
              <a:latin typeface="Arial"/>
            </a:endParaRPr>
          </a:p>
        </p:txBody>
      </p:sp>
    </p:spTree>
  </p:cSld>
  <p:transition spd="med">
    <p:fade/>
  </p:transition>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Overall speedup</a:t>
            </a:r>
            <a:endParaRPr b="0" lang="en-US" sz="3200" spc="-1" strike="noStrike">
              <a:solidFill>
                <a:srgbClr val="000000"/>
              </a:solidFill>
              <a:latin typeface="Tahoma"/>
            </a:endParaRPr>
          </a:p>
        </p:txBody>
      </p:sp>
      <p:sp>
        <p:nvSpPr>
          <p:cNvPr id="196"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97"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90C2E483-6304-47C3-A799-9BCB34767435}" type="slidenum">
              <a:rPr b="1" lang="en-US" sz="1050" spc="-1" strike="noStrike">
                <a:solidFill>
                  <a:srgbClr val="000000"/>
                </a:solidFill>
                <a:latin typeface="Tahoma"/>
                <a:ea typeface="Tahoma"/>
              </a:rPr>
              <a:t>&lt;number&gt;</a:t>
            </a:fld>
            <a:endParaRPr b="0" lang="en-US" sz="1050" spc="-1" strike="noStrike">
              <a:latin typeface="Times New Roman"/>
            </a:endParaRPr>
          </a:p>
        </p:txBody>
      </p:sp>
      <p:pic>
        <p:nvPicPr>
          <p:cNvPr id="198" name="Picture 8" descr=""/>
          <p:cNvPicPr/>
          <p:nvPr/>
        </p:nvPicPr>
        <p:blipFill>
          <a:blip r:embed="rId1"/>
          <a:stretch/>
        </p:blipFill>
        <p:spPr>
          <a:xfrm>
            <a:off x="1947960" y="1091160"/>
            <a:ext cx="8243640" cy="3355920"/>
          </a:xfrm>
          <a:prstGeom prst="rect">
            <a:avLst/>
          </a:prstGeom>
          <a:ln>
            <a:noFill/>
          </a:ln>
        </p:spPr>
      </p:pic>
      <p:sp>
        <p:nvSpPr>
          <p:cNvPr id="199" name="CustomShape 4"/>
          <p:cNvSpPr/>
          <p:nvPr/>
        </p:nvSpPr>
        <p:spPr>
          <a:xfrm>
            <a:off x="343080" y="4390920"/>
            <a:ext cx="11372400" cy="1709280"/>
          </a:xfrm>
          <a:prstGeom prst="rect">
            <a:avLst/>
          </a:prstGeom>
          <a:noFill/>
          <a:ln>
            <a:noFill/>
          </a:ln>
        </p:spPr>
        <p:style>
          <a:lnRef idx="0"/>
          <a:fillRef idx="0"/>
          <a:effectRef idx="0"/>
          <a:fontRef idx="minor"/>
        </p:style>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Vortex configuration with 1 warp and 32 threads yields the best speedup</a:t>
            </a:r>
            <a:endParaRPr b="0" lang="en-US" sz="24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This is mainly due limitations in the warp scheduler</a:t>
            </a:r>
            <a:endParaRPr b="0" lang="en-US" sz="2000" spc="-1" strike="noStrike">
              <a:latin typeface="Arial"/>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A configuration with the number of execution units not equal to the number of threads per warp could yield better speedup</a:t>
            </a:r>
            <a:endParaRPr b="0" lang="en-US" sz="2400" spc="-1" strike="noStrike">
              <a:latin typeface="Arial"/>
            </a:endParaRPr>
          </a:p>
          <a:p>
            <a:pPr>
              <a:lnSpc>
                <a:spcPct val="100000"/>
              </a:lnSpc>
              <a:spcBef>
                <a:spcPts val="499"/>
              </a:spcBef>
            </a:pPr>
            <a:endParaRPr b="0" lang="en-US" sz="2400" spc="-1" strike="noStrike">
              <a:latin typeface="Arial"/>
            </a:endParaRPr>
          </a:p>
        </p:txBody>
      </p:sp>
    </p:spTree>
  </p:cSld>
  <p:transition spd="med">
    <p:fade/>
  </p:transition>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Future Work</a:t>
            </a:r>
            <a:endParaRPr b="0" lang="en-US" sz="3200" spc="-1" strike="noStrike">
              <a:solidFill>
                <a:srgbClr val="000000"/>
              </a:solidFill>
              <a:latin typeface="Tahoma"/>
            </a:endParaRPr>
          </a:p>
        </p:txBody>
      </p:sp>
      <p:sp>
        <p:nvSpPr>
          <p:cNvPr id="201"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202"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7DEA5ABB-64B3-4F8E-84C4-2E9592D6953D}"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203"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Hardware:</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232f4e"/>
                </a:solidFill>
                <a:latin typeface="Tahoma"/>
                <a:ea typeface="Tahoma"/>
              </a:rPr>
              <a:t>Improve the warp scheduler for better pipeline utilization</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232f4e"/>
                </a:solidFill>
                <a:latin typeface="Tahoma"/>
                <a:ea typeface="Tahoma"/>
              </a:rPr>
              <a:t>Implement a cache module with more ports</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Software</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232f4e"/>
                </a:solidFill>
                <a:latin typeface="Tahoma"/>
                <a:ea typeface="Tahoma"/>
              </a:rPr>
              <a:t>Improve ISA extension to reduce kernel overhead when spawning warps and initializing threads</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232f4e"/>
                </a:solidFill>
                <a:latin typeface="Tahoma"/>
                <a:ea typeface="Tahoma"/>
              </a:rPr>
              <a:t>Extending the runtime kernel to support popular libraries like OpenCV</a:t>
            </a:r>
            <a:endParaRPr b="0" lang="en-US" sz="2000" spc="-1" strike="noStrike">
              <a:solidFill>
                <a:srgbClr val="000000"/>
              </a:solidFill>
              <a:latin typeface="Tahoma"/>
            </a:endParaRPr>
          </a:p>
        </p:txBody>
      </p:sp>
    </p:spTree>
  </p:cSld>
  <p:transition spd="med">
    <p:fade/>
  </p:transition>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Conclusions</a:t>
            </a:r>
            <a:endParaRPr b="0" lang="en-US" sz="3200" spc="-1" strike="noStrike">
              <a:solidFill>
                <a:srgbClr val="000000"/>
              </a:solidFill>
              <a:latin typeface="Tahoma"/>
            </a:endParaRPr>
          </a:p>
        </p:txBody>
      </p:sp>
      <p:sp>
        <p:nvSpPr>
          <p:cNvPr id="205"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206"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6A157668-F37C-49BB-9A8B-3414EF2DD3C7}"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207"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Explored building a GPGPU machine using RISC-V</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Introduced 5 new instructions to the ISA</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Synthesized the microarchitecture for up to 32 warps and threads per warp configurations</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Implemented a runtime kernel that supports our execution model</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Achieved up-to 7x speedups for matrix multiplication benchmark</a:t>
            </a:r>
            <a:endParaRPr b="0" lang="en-US" sz="2400" spc="-1" strike="noStrike">
              <a:solidFill>
                <a:srgbClr val="000000"/>
              </a:solidFill>
              <a:latin typeface="Tahoma"/>
            </a:endParaRPr>
          </a:p>
        </p:txBody>
      </p:sp>
    </p:spTree>
  </p:cSld>
  <p:transition spd="med">
    <p:fade/>
  </p:transition>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Questions?</a:t>
            </a:r>
            <a:endParaRPr b="0" lang="en-US" sz="3200" spc="-1" strike="noStrike">
              <a:solidFill>
                <a:srgbClr val="000000"/>
              </a:solidFill>
              <a:latin typeface="Tahoma"/>
            </a:endParaRPr>
          </a:p>
        </p:txBody>
      </p:sp>
      <p:sp>
        <p:nvSpPr>
          <p:cNvPr id="209"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210"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B7195A5C-7612-4308-8D9B-289D538D91C0}"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211" name="TextShape 4"/>
          <p:cNvSpPr txBox="1"/>
          <p:nvPr/>
        </p:nvSpPr>
        <p:spPr>
          <a:xfrm>
            <a:off x="304920" y="1143000"/>
            <a:ext cx="11581920" cy="5181120"/>
          </a:xfrm>
          <a:prstGeom prst="rect">
            <a:avLst/>
          </a:prstGeom>
          <a:noFill/>
          <a:ln>
            <a:noFill/>
          </a:ln>
        </p:spPr>
        <p:txBody>
          <a:bodyPr lIns="90000" rIns="90000" tIns="45000" bIns="45000">
            <a:normAutofit/>
          </a:bodyPr>
          <a:p>
            <a:endParaRPr b="0" lang="en-US" sz="2800" spc="-1" strike="noStrike">
              <a:solidFill>
                <a:srgbClr val="000000"/>
              </a:solidFill>
              <a:latin typeface="Tahoma"/>
            </a:endParaRPr>
          </a:p>
        </p:txBody>
      </p:sp>
    </p:spTree>
  </p:cSld>
  <p:transition spd="med">
    <p:fade/>
  </p:transition>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12"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Vortex Extensions</a:t>
            </a:r>
            <a:endParaRPr b="0" lang="en-US" sz="3200" spc="-1" strike="noStrike">
              <a:solidFill>
                <a:srgbClr val="000000"/>
              </a:solidFill>
              <a:latin typeface="Tahoma"/>
            </a:endParaRPr>
          </a:p>
        </p:txBody>
      </p:sp>
      <p:sp>
        <p:nvSpPr>
          <p:cNvPr id="213"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214"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C8AEF046-5677-4CFD-ABE0-1539B4622F17}"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215"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Software Extension:</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400" spc="-1" strike="noStrike">
                <a:solidFill>
                  <a:srgbClr val="000000"/>
                </a:solidFill>
                <a:latin typeface="Tahoma"/>
                <a:ea typeface="Tahoma"/>
              </a:rPr>
              <a:t>ISA Extension</a:t>
            </a:r>
            <a:endParaRPr b="0" lang="en-US" sz="2400" spc="-1" strike="noStrike">
              <a:solidFill>
                <a:srgbClr val="000000"/>
              </a:solidFill>
              <a:latin typeface="Tahoma"/>
            </a:endParaRPr>
          </a:p>
          <a:p>
            <a:pPr lvl="2" marL="822960" indent="-228240">
              <a:lnSpc>
                <a:spcPct val="100000"/>
              </a:lnSpc>
              <a:spcBef>
                <a:spcPts val="499"/>
              </a:spcBef>
              <a:buClr>
                <a:srgbClr val="bcbcbc"/>
              </a:buClr>
              <a:buSzPct val="76000"/>
              <a:buFont typeface="Wingdings 3" charset="2"/>
              <a:buChar char=""/>
            </a:pPr>
            <a:r>
              <a:rPr b="0" lang="en-US" sz="2400" spc="-1" strike="noStrike">
                <a:solidFill>
                  <a:srgbClr val="000000"/>
                </a:solidFill>
                <a:latin typeface="Tahoma"/>
                <a:ea typeface="Tahoma"/>
              </a:rPr>
              <a:t>5 new instructions that fit into one opcode</a:t>
            </a:r>
            <a:endParaRPr b="0" lang="en-US" sz="2400" spc="-1" strike="noStrike">
              <a:solidFill>
                <a:srgbClr val="000000"/>
              </a:solidFill>
              <a:latin typeface="Tahoma"/>
            </a:endParaRPr>
          </a:p>
          <a:p>
            <a:pPr lvl="2" marL="822960" indent="-228240">
              <a:lnSpc>
                <a:spcPct val="100000"/>
              </a:lnSpc>
              <a:spcBef>
                <a:spcPts val="499"/>
              </a:spcBef>
              <a:buClr>
                <a:srgbClr val="bcbcbc"/>
              </a:buClr>
              <a:buSzPct val="76000"/>
              <a:buFont typeface="Wingdings 3" charset="2"/>
              <a:buChar char=""/>
            </a:pPr>
            <a:r>
              <a:rPr b="0" lang="en-US" sz="2400" spc="-1" strike="noStrike">
                <a:solidFill>
                  <a:srgbClr val="000000"/>
                </a:solidFill>
                <a:latin typeface="Tahoma"/>
                <a:ea typeface="Tahoma"/>
              </a:rPr>
              <a:t>A thread-mask register and an immediate post-dominator (IPDOM) stack that introduced to the ISA state</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400" spc="-1" strike="noStrike">
                <a:solidFill>
                  <a:srgbClr val="000000"/>
                </a:solidFill>
                <a:latin typeface="Tahoma"/>
                <a:ea typeface="Tahoma"/>
              </a:rPr>
              <a:t>Runtime Kernel</a:t>
            </a:r>
            <a:endParaRPr b="0" lang="en-US" sz="2400" spc="-1" strike="noStrike">
              <a:solidFill>
                <a:srgbClr val="000000"/>
              </a:solidFill>
              <a:latin typeface="Tahoma"/>
            </a:endParaRPr>
          </a:p>
          <a:p>
            <a:pPr lvl="2" marL="822960" indent="-228240">
              <a:lnSpc>
                <a:spcPct val="100000"/>
              </a:lnSpc>
              <a:spcBef>
                <a:spcPts val="499"/>
              </a:spcBef>
              <a:buClr>
                <a:srgbClr val="bcbcbc"/>
              </a:buClr>
              <a:buSzPct val="76000"/>
              <a:buFont typeface="Wingdings 3" charset="2"/>
              <a:buChar char=""/>
            </a:pPr>
            <a:r>
              <a:rPr b="0" lang="en-US" sz="2400" spc="-1" strike="noStrike">
                <a:solidFill>
                  <a:srgbClr val="000000"/>
                </a:solidFill>
                <a:latin typeface="Tahoma"/>
                <a:ea typeface="Tahoma"/>
              </a:rPr>
              <a:t>Supports stand-alone execution</a:t>
            </a:r>
            <a:endParaRPr b="0" lang="en-US" sz="2400" spc="-1" strike="noStrike">
              <a:solidFill>
                <a:srgbClr val="000000"/>
              </a:solidFill>
              <a:latin typeface="Tahoma"/>
            </a:endParaRPr>
          </a:p>
          <a:p>
            <a:pPr lvl="2" marL="822960" indent="-228240">
              <a:lnSpc>
                <a:spcPct val="100000"/>
              </a:lnSpc>
              <a:spcBef>
                <a:spcPts val="499"/>
              </a:spcBef>
              <a:buClr>
                <a:srgbClr val="bcbcbc"/>
              </a:buClr>
              <a:buSzPct val="76000"/>
              <a:buFont typeface="Wingdings 3" charset="2"/>
              <a:buChar char=""/>
            </a:pPr>
            <a:r>
              <a:rPr b="0" lang="en-US" sz="2400" spc="-1" strike="noStrike">
                <a:solidFill>
                  <a:srgbClr val="000000"/>
                </a:solidFill>
                <a:latin typeface="Tahoma"/>
                <a:ea typeface="Tahoma"/>
              </a:rPr>
              <a:t>Schedules and creates contexts for software warps</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Hardware Extension:</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Supports Single Instruction-Multiple Threads (SIMT) execution model</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Executes programs on hardware warps, a group of hardware threads executing the same PC</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Implements a thread mask register and an IPDOM stack to allow control divergence</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Focuses on data throughput with a shared memory module</a:t>
            </a:r>
            <a:endParaRPr b="0" lang="en-US" sz="2000" spc="-1" strike="noStrike">
              <a:solidFill>
                <a:srgbClr val="000000"/>
              </a:solidFill>
              <a:latin typeface="Tahoma"/>
            </a:endParaRPr>
          </a:p>
        </p:txBody>
      </p:sp>
    </p:spTree>
  </p:cSld>
  <p:transition spd="med">
    <p:fade/>
  </p:transition>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16"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Execution Model</a:t>
            </a:r>
            <a:endParaRPr b="0" lang="en-US" sz="3200" spc="-1" strike="noStrike">
              <a:solidFill>
                <a:srgbClr val="000000"/>
              </a:solidFill>
              <a:latin typeface="Tahoma"/>
            </a:endParaRPr>
          </a:p>
        </p:txBody>
      </p:sp>
      <p:sp>
        <p:nvSpPr>
          <p:cNvPr id="217"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218"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4A7546B7-2543-4611-8644-D2984CEB8AE2}"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219" name="CustomShape 4"/>
          <p:cNvSpPr/>
          <p:nvPr/>
        </p:nvSpPr>
        <p:spPr>
          <a:xfrm>
            <a:off x="304920" y="1134000"/>
            <a:ext cx="5366520" cy="5181120"/>
          </a:xfrm>
          <a:prstGeom prst="rect">
            <a:avLst/>
          </a:prstGeom>
          <a:noFill/>
          <a:ln>
            <a:noFill/>
          </a:ln>
        </p:spPr>
        <p:style>
          <a:lnRef idx="0"/>
          <a:fillRef idx="0"/>
          <a:effectRef idx="0"/>
          <a:fontRef idx="minor"/>
        </p:style>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Basic Execution</a:t>
            </a:r>
            <a:endParaRPr b="0" lang="en-US" sz="24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Hardware warp 0 schedules GPU kernels onto other hardware warps to accelerate its execution</a:t>
            </a:r>
            <a:endParaRPr b="0" lang="en-US" sz="2000" spc="-1" strike="noStrike">
              <a:latin typeface="Arial"/>
            </a:endParaRPr>
          </a:p>
        </p:txBody>
      </p:sp>
      <p:pic>
        <p:nvPicPr>
          <p:cNvPr id="220" name="Picture 15" descr=""/>
          <p:cNvPicPr/>
          <p:nvPr/>
        </p:nvPicPr>
        <p:blipFill>
          <a:blip r:embed="rId1"/>
          <a:stretch/>
        </p:blipFill>
        <p:spPr>
          <a:xfrm>
            <a:off x="5776560" y="1087920"/>
            <a:ext cx="6156000" cy="5323680"/>
          </a:xfrm>
          <a:prstGeom prst="rect">
            <a:avLst/>
          </a:prstGeom>
          <a:ln>
            <a:noFill/>
          </a:ln>
        </p:spPr>
      </p:pic>
      <p:pic>
        <p:nvPicPr>
          <p:cNvPr id="221" name="Picture 6" descr=""/>
          <p:cNvPicPr/>
          <p:nvPr/>
        </p:nvPicPr>
        <p:blipFill>
          <a:blip r:embed="rId2"/>
          <a:stretch/>
        </p:blipFill>
        <p:spPr>
          <a:xfrm>
            <a:off x="911880" y="2531160"/>
            <a:ext cx="4162320" cy="3879360"/>
          </a:xfrm>
          <a:prstGeom prst="rect">
            <a:avLst/>
          </a:prstGeom>
          <a:ln>
            <a:noFill/>
          </a:ln>
        </p:spPr>
      </p:pic>
    </p:spTree>
  </p:cSld>
  <p:transition spd="med">
    <p:fade/>
  </p:transition>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2"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Control Divergence</a:t>
            </a:r>
            <a:endParaRPr b="0" lang="en-US" sz="3200" spc="-1" strike="noStrike">
              <a:solidFill>
                <a:srgbClr val="000000"/>
              </a:solidFill>
              <a:latin typeface="Tahoma"/>
            </a:endParaRPr>
          </a:p>
        </p:txBody>
      </p:sp>
      <p:sp>
        <p:nvSpPr>
          <p:cNvPr id="223"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224"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4AC1BEB8-6A66-4405-BE38-13B2D55316A1}"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225" name="TextShape 4"/>
          <p:cNvSpPr txBox="1"/>
          <p:nvPr/>
        </p:nvSpPr>
        <p:spPr>
          <a:xfrm>
            <a:off x="304920" y="1143000"/>
            <a:ext cx="410508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Split %predicate</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Pushes into the IPDOM Stack </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Join</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Pops out of the IPDOM</a:t>
            </a:r>
            <a:endParaRPr b="0" lang="en-US" sz="2000" spc="-1" strike="noStrike">
              <a:solidFill>
                <a:srgbClr val="000000"/>
              </a:solidFill>
              <a:latin typeface="Tahoma"/>
            </a:endParaRPr>
          </a:p>
          <a:p>
            <a:pPr marL="274320">
              <a:lnSpc>
                <a:spcPct val="100000"/>
              </a:lnSpc>
              <a:spcBef>
                <a:spcPts val="499"/>
              </a:spcBef>
            </a:pPr>
            <a:r>
              <a:rPr b="0" lang="en-US" sz="2000" spc="-1" strike="noStrike">
                <a:solidFill>
                  <a:srgbClr val="000000"/>
                </a:solidFill>
                <a:latin typeface="Tahoma"/>
                <a:ea typeface="Tahoma"/>
              </a:rPr>
              <a:t>    </a:t>
            </a:r>
            <a:r>
              <a:rPr b="0" lang="en-US" sz="2000" spc="-1" strike="noStrike">
                <a:solidFill>
                  <a:srgbClr val="000000"/>
                </a:solidFill>
                <a:latin typeface="Tahoma"/>
                <a:ea typeface="Tahoma"/>
              </a:rPr>
              <a:t>Stack</a:t>
            </a:r>
            <a:endParaRPr b="0" lang="en-US" sz="2000" spc="-1" strike="noStrike">
              <a:solidFill>
                <a:srgbClr val="000000"/>
              </a:solidFill>
              <a:latin typeface="Tahoma"/>
            </a:endParaRPr>
          </a:p>
        </p:txBody>
      </p:sp>
      <p:pic>
        <p:nvPicPr>
          <p:cNvPr id="226" name="Picture 7" descr=""/>
          <p:cNvPicPr/>
          <p:nvPr/>
        </p:nvPicPr>
        <p:blipFill>
          <a:blip r:embed="rId1"/>
          <a:stretch/>
        </p:blipFill>
        <p:spPr>
          <a:xfrm>
            <a:off x="4146120" y="2059200"/>
            <a:ext cx="7677360" cy="4296240"/>
          </a:xfrm>
          <a:prstGeom prst="rect">
            <a:avLst/>
          </a:prstGeom>
          <a:ln>
            <a:noFill/>
          </a:ln>
        </p:spPr>
      </p:pic>
      <p:pic>
        <p:nvPicPr>
          <p:cNvPr id="227" name="Picture 9" descr=""/>
          <p:cNvPicPr/>
          <p:nvPr/>
        </p:nvPicPr>
        <p:blipFill>
          <a:blip r:embed="rId2"/>
          <a:stretch/>
        </p:blipFill>
        <p:spPr>
          <a:xfrm>
            <a:off x="389520" y="3415320"/>
            <a:ext cx="3674520" cy="2973600"/>
          </a:xfrm>
          <a:prstGeom prst="rect">
            <a:avLst/>
          </a:prstGeom>
          <a:ln>
            <a:noFill/>
          </a:ln>
        </p:spPr>
      </p:pic>
    </p:spTree>
  </p:cSld>
  <p:transition spd="med">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8"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Execution Model (Cont.) (REMOVE)</a:t>
            </a:r>
            <a:endParaRPr b="0" lang="en-US" sz="3200" spc="-1" strike="noStrike">
              <a:solidFill>
                <a:srgbClr val="000000"/>
              </a:solidFill>
              <a:latin typeface="Tahoma"/>
            </a:endParaRPr>
          </a:p>
        </p:txBody>
      </p:sp>
      <p:sp>
        <p:nvSpPr>
          <p:cNvPr id="229"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230"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71B75230-D7D9-468C-B8EB-426A041B84E9}"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231" name="CustomShape 4"/>
          <p:cNvSpPr/>
          <p:nvPr/>
        </p:nvSpPr>
        <p:spPr>
          <a:xfrm>
            <a:off x="304920" y="1134000"/>
            <a:ext cx="5091120" cy="5181120"/>
          </a:xfrm>
          <a:prstGeom prst="rect">
            <a:avLst/>
          </a:prstGeom>
          <a:noFill/>
          <a:ln>
            <a:noFill/>
          </a:ln>
        </p:spPr>
        <p:style>
          <a:lnRef idx="0"/>
          <a:fillRef idx="0"/>
          <a:effectRef idx="0"/>
          <a:fontRef idx="minor"/>
        </p:style>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Independent Execution</a:t>
            </a:r>
            <a:endParaRPr b="0" lang="en-US" sz="24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Each hardware warp is executing a different GPU kernel</a:t>
            </a:r>
            <a:endParaRPr b="0" lang="en-US" sz="2000" spc="-1" strike="noStrike">
              <a:latin typeface="Arial"/>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Multi-program execution</a:t>
            </a:r>
            <a:endParaRPr b="0" lang="en-US" sz="24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Comparable to CPU execution model but with warps instead of threads</a:t>
            </a:r>
            <a:endParaRPr b="0" lang="en-US" sz="20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Includes multiple programs, each with multiple software warps, are being scheduled by the runtime kernel on all hardware warps.</a:t>
            </a:r>
            <a:endParaRPr b="0" lang="en-US" sz="20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Uses first-come-first-serve scheduling</a:t>
            </a:r>
            <a:endParaRPr b="0" lang="en-US" sz="2000" spc="-1" strike="noStrike">
              <a:latin typeface="Arial"/>
            </a:endParaRPr>
          </a:p>
        </p:txBody>
      </p:sp>
      <p:pic>
        <p:nvPicPr>
          <p:cNvPr id="232" name="Picture 8" descr=""/>
          <p:cNvPicPr/>
          <p:nvPr/>
        </p:nvPicPr>
        <p:blipFill>
          <a:blip r:embed="rId1"/>
          <a:stretch/>
        </p:blipFill>
        <p:spPr>
          <a:xfrm>
            <a:off x="5411160" y="1235880"/>
            <a:ext cx="6517440" cy="4107240"/>
          </a:xfrm>
          <a:prstGeom prst="rect">
            <a:avLst/>
          </a:prstGeom>
          <a:ln>
            <a:noFill/>
          </a:ln>
        </p:spPr>
      </p:pic>
    </p:spTree>
  </p:cSld>
  <p:transition spd="med">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Terminology</a:t>
            </a:r>
            <a:endParaRPr b="0" lang="en-US" sz="3200" spc="-1" strike="noStrike">
              <a:solidFill>
                <a:srgbClr val="000000"/>
              </a:solidFill>
              <a:latin typeface="Tahoma"/>
            </a:endParaRPr>
          </a:p>
        </p:txBody>
      </p:sp>
      <p:sp>
        <p:nvSpPr>
          <p:cNvPr id="94"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95"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9B6058C2-B5A5-4066-AF39-0844BCD2EAA8}"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96"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800" spc="-1" strike="noStrike">
                <a:solidFill>
                  <a:srgbClr val="000000"/>
                </a:solidFill>
                <a:latin typeface="Tahoma"/>
                <a:ea typeface="Tahoma"/>
              </a:rPr>
              <a:t>Single Instruction, Multiple Threads (SIMT)</a:t>
            </a:r>
            <a:endParaRPr b="0" lang="en-US" sz="28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400" spc="-1" strike="noStrike">
                <a:solidFill>
                  <a:srgbClr val="000000"/>
                </a:solidFill>
                <a:latin typeface="Tahoma"/>
                <a:ea typeface="Tahoma"/>
              </a:rPr>
              <a:t>Single Instruction, Multiple Data (SIMD) not exposed to the programmer</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800" spc="-1" strike="noStrike">
                <a:solidFill>
                  <a:srgbClr val="000000"/>
                </a:solidFill>
                <a:latin typeface="Tahoma"/>
                <a:ea typeface="Tahoma"/>
              </a:rPr>
              <a:t>Hardware Warp</a:t>
            </a:r>
            <a:endParaRPr b="0" lang="en-US" sz="28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400" spc="-1" strike="noStrike">
                <a:solidFill>
                  <a:srgbClr val="000000"/>
                </a:solidFill>
                <a:latin typeface="Tahoma"/>
                <a:ea typeface="Tahoma"/>
              </a:rPr>
              <a:t>A group of hardware threads that share the same PC and follow the same execution path with minimal divergence</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800" spc="-1" strike="noStrike">
                <a:solidFill>
                  <a:srgbClr val="000000"/>
                </a:solidFill>
                <a:latin typeface="Tahoma"/>
                <a:ea typeface="Tahoma"/>
              </a:rPr>
              <a:t>Control Divergence</a:t>
            </a:r>
            <a:endParaRPr b="0" lang="en-US" sz="28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400" spc="-1" strike="noStrike">
                <a:solidFill>
                  <a:srgbClr val="000000"/>
                </a:solidFill>
                <a:latin typeface="Tahoma"/>
                <a:ea typeface="Tahoma"/>
              </a:rPr>
              <a:t>When threads in a warp want to follow different execution paths</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400" spc="-1" strike="noStrike">
                <a:solidFill>
                  <a:srgbClr val="000000"/>
                </a:solidFill>
                <a:latin typeface="Tahoma"/>
                <a:ea typeface="Tahoma"/>
              </a:rPr>
              <a:t>Possible control divergence at conditional branches</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400" spc="-1" strike="noStrike">
                <a:solidFill>
                  <a:srgbClr val="000000"/>
                </a:solidFill>
                <a:latin typeface="Tahoma"/>
                <a:ea typeface="Tahoma"/>
              </a:rPr>
              <a:t>Immediate post-dominator (IPDOM) stack is a hardware binary tree representation with each leaf corresponding to a branch target</a:t>
            </a:r>
            <a:endParaRPr b="0" lang="en-US" sz="2400" spc="-1" strike="noStrike">
              <a:solidFill>
                <a:srgbClr val="000000"/>
              </a:solidFill>
              <a:latin typeface="Tahoma"/>
            </a:endParaRPr>
          </a:p>
        </p:txBody>
      </p:sp>
    </p:spTree>
  </p:cSld>
  <p:transition spd="med">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33"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Vortex VS. CUDA Programming Model</a:t>
            </a:r>
            <a:endParaRPr b="0" lang="en-US" sz="3200" spc="-1" strike="noStrike">
              <a:solidFill>
                <a:srgbClr val="000000"/>
              </a:solidFill>
              <a:latin typeface="Tahoma"/>
            </a:endParaRPr>
          </a:p>
        </p:txBody>
      </p:sp>
      <p:sp>
        <p:nvSpPr>
          <p:cNvPr id="234"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235"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9598C877-3E04-4FF8-A9E1-E14B0D19A5F4}"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236" name="CustomShape 4"/>
          <p:cNvSpPr/>
          <p:nvPr/>
        </p:nvSpPr>
        <p:spPr>
          <a:xfrm>
            <a:off x="381960" y="1182600"/>
            <a:ext cx="6630120" cy="4479480"/>
          </a:xfrm>
          <a:prstGeom prst="rect">
            <a:avLst/>
          </a:prstGeom>
          <a:noFill/>
          <a:ln>
            <a:noFill/>
          </a:ln>
        </p:spPr>
        <p:style>
          <a:lnRef idx="0"/>
          <a:fillRef idx="0"/>
          <a:effectRef idx="0"/>
          <a:fontRef idx="minor"/>
        </p:style>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Cuda</a:t>
            </a:r>
            <a:endParaRPr b="0" lang="en-US" sz="24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GPU kernel invocation is from the CPU</a:t>
            </a:r>
            <a:endParaRPr b="0" lang="en-US" sz="20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Uses blocks with multiple dimensions</a:t>
            </a:r>
            <a:endParaRPr b="0" lang="en-US" sz="20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Block IDs and thread IDs are special registers</a:t>
            </a:r>
            <a:endParaRPr b="0" lang="en-US" sz="2000" spc="-1" strike="noStrike">
              <a:latin typeface="Arial"/>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Vortex</a:t>
            </a:r>
            <a:endParaRPr b="0" lang="en-US" sz="24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GPU kernel invocation is from the GPU</a:t>
            </a:r>
            <a:endParaRPr b="0" lang="en-US" sz="20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Spawns software warps that are one-dimensional group of software threads</a:t>
            </a:r>
            <a:endParaRPr b="0" lang="en-US" sz="2000" spc="-1" strike="noStrike">
              <a:latin typeface="Arial"/>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Software-warp IDs and thread IDs are passed in as normal arguments</a:t>
            </a:r>
            <a:endParaRPr b="0" lang="en-US" sz="2000" spc="-1" strike="noStrike">
              <a:latin typeface="Arial"/>
            </a:endParaRPr>
          </a:p>
        </p:txBody>
      </p:sp>
      <p:pic>
        <p:nvPicPr>
          <p:cNvPr id="237" name="Picture 6" descr=""/>
          <p:cNvPicPr/>
          <p:nvPr/>
        </p:nvPicPr>
        <p:blipFill>
          <a:blip r:embed="rId1"/>
          <a:stretch/>
        </p:blipFill>
        <p:spPr>
          <a:xfrm>
            <a:off x="7627680" y="1437120"/>
            <a:ext cx="4244040" cy="3958200"/>
          </a:xfrm>
          <a:prstGeom prst="rect">
            <a:avLst/>
          </a:prstGeom>
          <a:ln>
            <a:noFill/>
          </a:ln>
        </p:spPr>
      </p:pic>
    </p:spTree>
  </p:cSld>
  <p:transition spd="med">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What is Vortex GPGPU System?</a:t>
            </a:r>
            <a:endParaRPr b="0" lang="en-US" sz="3200" spc="-1" strike="noStrike">
              <a:solidFill>
                <a:srgbClr val="000000"/>
              </a:solidFill>
              <a:latin typeface="Tahoma"/>
            </a:endParaRPr>
          </a:p>
        </p:txBody>
      </p:sp>
      <p:sp>
        <p:nvSpPr>
          <p:cNvPr id="98"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99"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DC355530-68DD-432A-ADE8-F32430D3752D}"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00"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RISC-V ISA Extension</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5 new instructions to the ISA to control hardware warps, hardware threads within a warp, and control divergence</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Synthesizable Microarchitecture</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Synthesized {1,2,4,8,16,32} hardware warps and threads per warp Vortex configurations</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Written in Verilog</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Software Model</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A runtime kernel that implements our execution model</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Vortex matrix library</a:t>
            </a:r>
            <a:endParaRPr b="0" lang="en-US" sz="2000" spc="-1" strike="noStrike">
              <a:solidFill>
                <a:srgbClr val="000000"/>
              </a:solidFill>
              <a:latin typeface="Tahoma"/>
            </a:endParaRPr>
          </a:p>
        </p:txBody>
      </p:sp>
    </p:spTree>
  </p:cSld>
  <p:transition spd="med">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CUDA VS. Vortex</a:t>
            </a:r>
            <a:endParaRPr b="0" lang="en-US" sz="3200" spc="-1" strike="noStrike">
              <a:solidFill>
                <a:srgbClr val="000000"/>
              </a:solidFill>
              <a:latin typeface="Tahoma"/>
            </a:endParaRPr>
          </a:p>
        </p:txBody>
      </p:sp>
      <p:sp>
        <p:nvSpPr>
          <p:cNvPr id="102"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03"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47E8377B-DB46-46D2-97CB-35B7B81A3CCC}"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04"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CUDA® is a parallel computing platform and programming model developed by NVIDIA for general computing on graphical processing units (GPUs)</a:t>
            </a:r>
            <a:endParaRPr b="0" lang="en-US" sz="2400" spc="-1" strike="noStrike">
              <a:solidFill>
                <a:srgbClr val="000000"/>
              </a:solidFill>
              <a:latin typeface="Tahoma"/>
            </a:endParaRPr>
          </a:p>
        </p:txBody>
      </p:sp>
      <p:pic>
        <p:nvPicPr>
          <p:cNvPr id="105" name="Picture 8" descr=""/>
          <p:cNvPicPr/>
          <p:nvPr/>
        </p:nvPicPr>
        <p:blipFill>
          <a:blip r:embed="rId1"/>
          <a:stretch/>
        </p:blipFill>
        <p:spPr>
          <a:xfrm>
            <a:off x="233640" y="2269800"/>
            <a:ext cx="5437800" cy="2896560"/>
          </a:xfrm>
          <a:prstGeom prst="rect">
            <a:avLst/>
          </a:prstGeom>
          <a:ln>
            <a:noFill/>
          </a:ln>
        </p:spPr>
      </p:pic>
      <p:pic>
        <p:nvPicPr>
          <p:cNvPr id="106" name="Picture 10" descr=""/>
          <p:cNvPicPr/>
          <p:nvPr/>
        </p:nvPicPr>
        <p:blipFill>
          <a:blip r:embed="rId2"/>
          <a:stretch/>
        </p:blipFill>
        <p:spPr>
          <a:xfrm>
            <a:off x="5719680" y="2269800"/>
            <a:ext cx="6167160" cy="2701440"/>
          </a:xfrm>
          <a:prstGeom prst="rect">
            <a:avLst/>
          </a:prstGeom>
          <a:ln>
            <a:noFill/>
          </a:ln>
        </p:spPr>
      </p:pic>
    </p:spTree>
  </p:cSld>
  <p:transition spd="med">
    <p:fade/>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CUDA VS. Vortex</a:t>
            </a:r>
            <a:endParaRPr b="0" lang="en-US" sz="3200" spc="-1" strike="noStrike">
              <a:solidFill>
                <a:srgbClr val="000000"/>
              </a:solidFill>
              <a:latin typeface="Tahoma"/>
            </a:endParaRPr>
          </a:p>
        </p:txBody>
      </p:sp>
      <p:sp>
        <p:nvSpPr>
          <p:cNvPr id="108"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09"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ACCFA8A8-E03A-41CA-871C-DBF7C27C6B7C}" type="slidenum">
              <a:rPr b="1" lang="en-US" sz="1050" spc="-1" strike="noStrike">
                <a:solidFill>
                  <a:srgbClr val="000000"/>
                </a:solidFill>
                <a:latin typeface="Tahoma"/>
                <a:ea typeface="Tahoma"/>
              </a:rPr>
              <a:t>&lt;number&gt;</a:t>
            </a:fld>
            <a:endParaRPr b="0" lang="en-US" sz="1050" spc="-1" strike="noStrike">
              <a:latin typeface="Times New Roman"/>
            </a:endParaRPr>
          </a:p>
        </p:txBody>
      </p:sp>
      <p:graphicFrame>
        <p:nvGraphicFramePr>
          <p:cNvPr id="110" name="Table 4"/>
          <p:cNvGraphicFramePr/>
          <p:nvPr/>
        </p:nvGraphicFramePr>
        <p:xfrm>
          <a:off x="792360" y="1393200"/>
          <a:ext cx="10715400" cy="2265480"/>
        </p:xfrm>
        <a:graphic>
          <a:graphicData uri="http://schemas.openxmlformats.org/drawingml/2006/table">
            <a:tbl>
              <a:tblPr/>
              <a:tblGrid>
                <a:gridCol w="4859280"/>
                <a:gridCol w="5856120"/>
              </a:tblGrid>
              <a:tr h="357120">
                <a:tc>
                  <a:txBody>
                    <a:bodyPr/>
                    <a:p>
                      <a:pPr>
                        <a:lnSpc>
                          <a:spcPct val="100000"/>
                        </a:lnSpc>
                      </a:pPr>
                      <a:r>
                        <a:rPr b="1" lang="en-US" sz="1800" spc="-1" strike="noStrike">
                          <a:solidFill>
                            <a:srgbClr val="ffffff"/>
                          </a:solidFill>
                          <a:latin typeface="Tahoma"/>
                          <a:ea typeface="맑은 고딕"/>
                        </a:rPr>
                        <a:t>CUDA Programming Model</a:t>
                      </a:r>
                      <a:endParaRPr b="0" lang="en-US" sz="1800" spc="-1" strike="noStrike">
                        <a:latin typeface="Arial"/>
                      </a:endParaRPr>
                    </a:p>
                  </a:txBody>
                  <a:tcPr marL="91440" marR="91440">
                    <a:lnL w="9360">
                      <a:solidFill>
                        <a:srgbClr val="71685c"/>
                      </a:solidFill>
                    </a:lnL>
                    <a:lnR w="9360">
                      <a:solidFill>
                        <a:srgbClr val="71685c"/>
                      </a:solidFill>
                    </a:lnR>
                    <a:lnT w="9360">
                      <a:solidFill>
                        <a:srgbClr val="71685c"/>
                      </a:solidFill>
                    </a:lnT>
                    <a:lnB w="18720">
                      <a:solidFill>
                        <a:srgbClr val="ffffff"/>
                      </a:solidFill>
                    </a:lnB>
                    <a:solidFill>
                      <a:srgbClr val="71685c"/>
                    </a:solidFill>
                  </a:tcPr>
                </a:tc>
                <a:tc>
                  <a:txBody>
                    <a:bodyPr/>
                    <a:p>
                      <a:pPr>
                        <a:lnSpc>
                          <a:spcPct val="100000"/>
                        </a:lnSpc>
                      </a:pPr>
                      <a:r>
                        <a:rPr b="1" lang="en-US" sz="1800" spc="-1" strike="noStrike">
                          <a:solidFill>
                            <a:srgbClr val="ffffff"/>
                          </a:solidFill>
                          <a:latin typeface="Tahoma"/>
                          <a:ea typeface="맑은 고딕"/>
                        </a:rPr>
                        <a:t>Vortex Programming Model</a:t>
                      </a:r>
                      <a:endParaRPr b="0" lang="en-US" sz="1800" spc="-1" strike="noStrike">
                        <a:latin typeface="Arial"/>
                      </a:endParaRPr>
                    </a:p>
                  </a:txBody>
                  <a:tcPr marL="91440" marR="91440">
                    <a:lnL w="9360">
                      <a:solidFill>
                        <a:srgbClr val="71685c"/>
                      </a:solidFill>
                    </a:lnL>
                    <a:lnR w="9360">
                      <a:solidFill>
                        <a:srgbClr val="71685c"/>
                      </a:solidFill>
                    </a:lnR>
                    <a:lnT w="9360">
                      <a:solidFill>
                        <a:srgbClr val="71685c"/>
                      </a:solidFill>
                    </a:lnT>
                    <a:lnB w="18720">
                      <a:solidFill>
                        <a:srgbClr val="ffffff"/>
                      </a:solidFill>
                    </a:lnB>
                    <a:solidFill>
                      <a:srgbClr val="71685c"/>
                    </a:solidFill>
                  </a:tcPr>
                </a:tc>
              </a:tr>
              <a:tr h="357120">
                <a:tc>
                  <a:txBody>
                    <a:bodyPr/>
                    <a:p>
                      <a:pPr>
                        <a:lnSpc>
                          <a:spcPct val="100000"/>
                        </a:lnSpc>
                      </a:pPr>
                      <a:r>
                        <a:rPr b="0" lang="en-US" sz="1800" spc="-1" strike="noStrike">
                          <a:solidFill>
                            <a:srgbClr val="000000"/>
                          </a:solidFill>
                          <a:latin typeface="Tahoma"/>
                          <a:ea typeface="맑은 고딕"/>
                        </a:rPr>
                        <a:t>Kernel invocation from the CPU</a:t>
                      </a:r>
                      <a:endParaRPr b="0" lang="en-US" sz="1800" spc="-1" strike="noStrike">
                        <a:latin typeface="Arial"/>
                      </a:endParaRPr>
                    </a:p>
                  </a:txBody>
                  <a:tcPr marL="91440" marR="91440">
                    <a:lnL w="9360">
                      <a:solidFill>
                        <a:srgbClr val="71685c"/>
                      </a:solidFill>
                    </a:lnL>
                    <a:lnR w="9360">
                      <a:solidFill>
                        <a:srgbClr val="71685c"/>
                      </a:solidFill>
                    </a:lnR>
                    <a:lnT w="9360">
                      <a:solidFill>
                        <a:srgbClr val="71685c"/>
                      </a:solidFill>
                    </a:lnT>
                    <a:lnB w="9360">
                      <a:solidFill>
                        <a:srgbClr val="71685c"/>
                      </a:solidFill>
                    </a:lnB>
                    <a:solidFill>
                      <a:srgbClr val="9e988e"/>
                    </a:solidFill>
                  </a:tcPr>
                </a:tc>
                <a:tc>
                  <a:txBody>
                    <a:bodyPr/>
                    <a:p>
                      <a:pPr>
                        <a:lnSpc>
                          <a:spcPct val="100000"/>
                        </a:lnSpc>
                      </a:pPr>
                      <a:r>
                        <a:rPr b="0" lang="en-US" sz="1800" spc="-1" strike="noStrike">
                          <a:solidFill>
                            <a:srgbClr val="000000"/>
                          </a:solidFill>
                          <a:latin typeface="Tahoma"/>
                          <a:ea typeface="맑은 고딕"/>
                        </a:rPr>
                        <a:t>Kernel invocation from the GPU (no host)</a:t>
                      </a:r>
                      <a:endParaRPr b="0" lang="en-US" sz="1800" spc="-1" strike="noStrike">
                        <a:latin typeface="Arial"/>
                      </a:endParaRPr>
                    </a:p>
                  </a:txBody>
                  <a:tcPr marL="91440" marR="91440">
                    <a:lnL w="9360">
                      <a:solidFill>
                        <a:srgbClr val="71685c"/>
                      </a:solidFill>
                    </a:lnL>
                    <a:lnR w="9360">
                      <a:solidFill>
                        <a:srgbClr val="71685c"/>
                      </a:solidFill>
                    </a:lnR>
                    <a:lnT w="9360">
                      <a:solidFill>
                        <a:srgbClr val="71685c"/>
                      </a:solidFill>
                    </a:lnT>
                    <a:lnB w="9360">
                      <a:solidFill>
                        <a:srgbClr val="71685c"/>
                      </a:solidFill>
                    </a:lnB>
                    <a:solidFill>
                      <a:srgbClr val="9e988e"/>
                    </a:solidFill>
                  </a:tcPr>
                </a:tc>
              </a:tr>
              <a:tr h="622440">
                <a:tc>
                  <a:txBody>
                    <a:bodyPr/>
                    <a:p>
                      <a:pPr>
                        <a:lnSpc>
                          <a:spcPct val="100000"/>
                        </a:lnSpc>
                      </a:pPr>
                      <a:r>
                        <a:rPr b="0" lang="en-US" sz="1800" spc="-1" strike="noStrike">
                          <a:solidFill>
                            <a:srgbClr val="000000"/>
                          </a:solidFill>
                          <a:latin typeface="Tahoma"/>
                          <a:ea typeface="맑은 고딕"/>
                        </a:rPr>
                        <a:t>Multi-dimensional blocks exposed to the programmer</a:t>
                      </a:r>
                      <a:endParaRPr b="0" lang="en-US" sz="1800" spc="-1" strike="noStrike">
                        <a:latin typeface="Arial"/>
                      </a:endParaRPr>
                    </a:p>
                  </a:txBody>
                  <a:tcPr marL="91440" marR="91440">
                    <a:lnL w="9360">
                      <a:solidFill>
                        <a:srgbClr val="71685c"/>
                      </a:solidFill>
                    </a:lnL>
                    <a:lnR w="9360">
                      <a:solidFill>
                        <a:srgbClr val="71685c"/>
                      </a:solidFill>
                    </a:lnR>
                    <a:lnT w="9360">
                      <a:solidFill>
                        <a:srgbClr val="71685c"/>
                      </a:solidFill>
                    </a:lnT>
                    <a:lnB w="9360">
                      <a:solidFill>
                        <a:srgbClr val="71685c"/>
                      </a:solidFill>
                    </a:lnB>
                    <a:solidFill>
                      <a:srgbClr val="bcb8b0"/>
                    </a:solidFill>
                  </a:tcPr>
                </a:tc>
                <a:tc>
                  <a:txBody>
                    <a:bodyPr/>
                    <a:p>
                      <a:pPr>
                        <a:lnSpc>
                          <a:spcPct val="100000"/>
                        </a:lnSpc>
                      </a:pPr>
                      <a:r>
                        <a:rPr b="0" lang="en-US" sz="1800" spc="-1" strike="noStrike">
                          <a:solidFill>
                            <a:srgbClr val="000000"/>
                          </a:solidFill>
                          <a:latin typeface="Tahoma"/>
                          <a:ea typeface="맑은 고딕"/>
                        </a:rPr>
                        <a:t>One-dimensional warps exposed to the programmer</a:t>
                      </a:r>
                      <a:endParaRPr b="0" lang="en-US" sz="1800" spc="-1" strike="noStrike">
                        <a:latin typeface="Arial"/>
                      </a:endParaRPr>
                    </a:p>
                  </a:txBody>
                  <a:tcPr marL="91440" marR="91440">
                    <a:lnL w="9360">
                      <a:solidFill>
                        <a:srgbClr val="71685c"/>
                      </a:solidFill>
                    </a:lnL>
                    <a:lnR w="9360">
                      <a:solidFill>
                        <a:srgbClr val="71685c"/>
                      </a:solidFill>
                    </a:lnR>
                    <a:lnT w="9360">
                      <a:solidFill>
                        <a:srgbClr val="71685c"/>
                      </a:solidFill>
                    </a:lnT>
                    <a:lnB w="9360">
                      <a:solidFill>
                        <a:srgbClr val="71685c"/>
                      </a:solidFill>
                    </a:lnB>
                    <a:solidFill>
                      <a:srgbClr val="bcb8b0"/>
                    </a:solidFill>
                  </a:tcPr>
                </a:tc>
              </a:tr>
              <a:tr h="677160">
                <a:tc>
                  <a:txBody>
                    <a:bodyPr/>
                    <a:p>
                      <a:pPr>
                        <a:lnSpc>
                          <a:spcPct val="100000"/>
                        </a:lnSpc>
                      </a:pPr>
                      <a:r>
                        <a:rPr b="0" lang="en-US" sz="1800" spc="-1" strike="noStrike">
                          <a:solidFill>
                            <a:srgbClr val="000000"/>
                          </a:solidFill>
                          <a:latin typeface="Tahoma"/>
                          <a:ea typeface="맑은 고딕"/>
                        </a:rPr>
                        <a:t>Block IDs and Thread IDs are special hardware registers</a:t>
                      </a:r>
                      <a:endParaRPr b="0" lang="en-US" sz="1800" spc="-1" strike="noStrike">
                        <a:latin typeface="Arial"/>
                      </a:endParaRPr>
                    </a:p>
                  </a:txBody>
                  <a:tcPr marL="91440" marR="91440">
                    <a:lnL w="9360">
                      <a:solidFill>
                        <a:srgbClr val="71685c"/>
                      </a:solidFill>
                    </a:lnL>
                    <a:lnR w="9360">
                      <a:solidFill>
                        <a:srgbClr val="71685c"/>
                      </a:solidFill>
                    </a:lnR>
                    <a:lnT w="9360">
                      <a:solidFill>
                        <a:srgbClr val="71685c"/>
                      </a:solidFill>
                    </a:lnT>
                    <a:lnB w="9360">
                      <a:solidFill>
                        <a:srgbClr val="71685c"/>
                      </a:solidFill>
                    </a:lnB>
                    <a:solidFill>
                      <a:srgbClr val="9e988e"/>
                    </a:solidFill>
                  </a:tcPr>
                </a:tc>
                <a:tc>
                  <a:txBody>
                    <a:bodyPr/>
                    <a:p>
                      <a:pPr>
                        <a:lnSpc>
                          <a:spcPct val="100000"/>
                        </a:lnSpc>
                      </a:pPr>
                      <a:r>
                        <a:rPr b="0" lang="en-US" sz="1800" spc="-1" strike="noStrike">
                          <a:solidFill>
                            <a:srgbClr val="000000"/>
                          </a:solidFill>
                          <a:latin typeface="Tahoma"/>
                          <a:ea typeface="맑은 고딕"/>
                        </a:rPr>
                        <a:t>Software Warp IDs and Thread IDs are stored in the general-purpose registers</a:t>
                      </a:r>
                      <a:endParaRPr b="0" lang="en-US" sz="1800" spc="-1" strike="noStrike">
                        <a:latin typeface="Arial"/>
                      </a:endParaRPr>
                    </a:p>
                  </a:txBody>
                  <a:tcPr marL="91440" marR="91440">
                    <a:lnL w="9360">
                      <a:solidFill>
                        <a:srgbClr val="71685c"/>
                      </a:solidFill>
                    </a:lnL>
                    <a:lnR w="9360">
                      <a:solidFill>
                        <a:srgbClr val="71685c"/>
                      </a:solidFill>
                    </a:lnR>
                    <a:lnT w="9360">
                      <a:solidFill>
                        <a:srgbClr val="71685c"/>
                      </a:solidFill>
                    </a:lnT>
                    <a:lnB w="9360">
                      <a:solidFill>
                        <a:srgbClr val="71685c"/>
                      </a:solidFill>
                    </a:lnB>
                    <a:solidFill>
                      <a:srgbClr val="9e988e"/>
                    </a:solidFill>
                  </a:tcPr>
                </a:tc>
              </a:tr>
            </a:tbl>
          </a:graphicData>
        </a:graphic>
      </p:graphicFrame>
    </p:spTree>
  </p:cSld>
  <p:transition spd="med">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Hardware Warp Representation</a:t>
            </a:r>
            <a:endParaRPr b="0" lang="en-US" sz="3200" spc="-1" strike="noStrike">
              <a:solidFill>
                <a:srgbClr val="000000"/>
              </a:solidFill>
              <a:latin typeface="Tahoma"/>
            </a:endParaRPr>
          </a:p>
        </p:txBody>
      </p:sp>
      <p:sp>
        <p:nvSpPr>
          <p:cNvPr id="112"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13"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D4002B93-576F-4844-A256-2743E5E5830D}"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14"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A warp PC register</a:t>
            </a:r>
            <a:endParaRPr b="0" lang="en-US" sz="24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32 general-purpose registers per thread</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In a 16 threads per warp configuration, each warp will have 512 registers</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A thread-mask register</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One bit for each thread in the configuration to show whether the thread is active</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An immediate post-dominator (IPDOM) stack</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Handles control divergence</a:t>
            </a:r>
            <a:endParaRPr b="0" lang="en-US" sz="2000" spc="-1" strike="noStrike">
              <a:solidFill>
                <a:srgbClr val="000000"/>
              </a:solidFill>
              <a:latin typeface="Tahoma"/>
            </a:endParaRPr>
          </a:p>
        </p:txBody>
      </p:sp>
    </p:spTree>
  </p:cSld>
  <p:transition spd="med">
    <p:fade/>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ISA Extension: Warp Control</a:t>
            </a:r>
            <a:endParaRPr b="0" lang="en-US" sz="3200" spc="-1" strike="noStrike">
              <a:solidFill>
                <a:srgbClr val="000000"/>
              </a:solidFill>
              <a:latin typeface="Tahoma"/>
            </a:endParaRPr>
          </a:p>
        </p:txBody>
      </p:sp>
      <p:sp>
        <p:nvSpPr>
          <p:cNvPr id="116"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17"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F0805E91-3CE5-40E3-8FB9-B1F9458C06C8}"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18" name="TextShape 4"/>
          <p:cNvSpPr txBox="1"/>
          <p:nvPr/>
        </p:nvSpPr>
        <p:spPr>
          <a:xfrm>
            <a:off x="304920" y="1143000"/>
            <a:ext cx="11581920" cy="518112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WSPAWN %dest, PC, %src</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Spawns a hardware warp at a specific PC and copies %src contents to %dest of the new warp</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WHALT</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Halts warp execution</a:t>
            </a:r>
            <a:endParaRPr b="0" lang="en-US" sz="20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Deactivates all threads</a:t>
            </a:r>
            <a:endParaRPr b="0" lang="en-US" sz="2000" spc="-1" strike="noStrike">
              <a:solidFill>
                <a:srgbClr val="000000"/>
              </a:solidFill>
              <a:latin typeface="Tahoma"/>
            </a:endParaRPr>
          </a:p>
        </p:txBody>
      </p:sp>
      <p:pic>
        <p:nvPicPr>
          <p:cNvPr id="119" name="Picture 13" descr=""/>
          <p:cNvPicPr/>
          <p:nvPr/>
        </p:nvPicPr>
        <p:blipFill>
          <a:blip r:embed="rId1"/>
          <a:stretch/>
        </p:blipFill>
        <p:spPr>
          <a:xfrm>
            <a:off x="3925800" y="2203560"/>
            <a:ext cx="7955280" cy="4206240"/>
          </a:xfrm>
          <a:prstGeom prst="rect">
            <a:avLst/>
          </a:prstGeom>
          <a:ln>
            <a:noFill/>
          </a:ln>
        </p:spPr>
      </p:pic>
      <p:sp>
        <p:nvSpPr>
          <p:cNvPr id="120" name="CustomShape 5"/>
          <p:cNvSpPr/>
          <p:nvPr/>
        </p:nvSpPr>
        <p:spPr>
          <a:xfrm>
            <a:off x="9943200" y="5751720"/>
            <a:ext cx="912960" cy="371520"/>
          </a:xfrm>
          <a:prstGeom prst="rect">
            <a:avLst/>
          </a:prstGeom>
          <a:noFill/>
          <a:ln w="572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21" name="CustomShape 6"/>
          <p:cNvSpPr/>
          <p:nvPr/>
        </p:nvSpPr>
        <p:spPr>
          <a:xfrm>
            <a:off x="9329760" y="5531760"/>
            <a:ext cx="545760" cy="288720"/>
          </a:xfrm>
          <a:prstGeom prst="rect">
            <a:avLst/>
          </a:prstGeom>
          <a:noFill/>
          <a:ln w="572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22" name="CustomShape 7"/>
          <p:cNvSpPr/>
          <p:nvPr/>
        </p:nvSpPr>
        <p:spPr>
          <a:xfrm>
            <a:off x="9329400" y="4871520"/>
            <a:ext cx="545760" cy="288720"/>
          </a:xfrm>
          <a:prstGeom prst="rect">
            <a:avLst/>
          </a:prstGeom>
          <a:noFill/>
          <a:ln w="572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23" name="CustomShape 8"/>
          <p:cNvSpPr/>
          <p:nvPr/>
        </p:nvSpPr>
        <p:spPr>
          <a:xfrm>
            <a:off x="6391800" y="5751360"/>
            <a:ext cx="2742840" cy="640440"/>
          </a:xfrm>
          <a:prstGeom prst="rect">
            <a:avLst/>
          </a:prstGeom>
          <a:noFill/>
          <a:ln>
            <a:noFill/>
          </a:ln>
        </p:spPr>
        <p:style>
          <a:lnRef idx="0"/>
          <a:fillRef idx="0"/>
          <a:effectRef idx="0"/>
          <a:fontRef idx="minor"/>
        </p:style>
        <p:txBody>
          <a:bodyPr/>
          <a:p>
            <a:pPr>
              <a:lnSpc>
                <a:spcPct val="100000"/>
              </a:lnSpc>
            </a:pPr>
            <a:r>
              <a:rPr b="0" lang="en-US" sz="1800" spc="-1" strike="noStrike">
                <a:solidFill>
                  <a:srgbClr val="000000"/>
                </a:solidFill>
                <a:latin typeface="Tahoma"/>
                <a:ea typeface="맑은 고딕"/>
              </a:rPr>
              <a:t>TM=Thread Mask register</a:t>
            </a:r>
            <a:endParaRPr b="0" lang="en-US" sz="1800" spc="-1" strike="noStrike">
              <a:latin typeface="Arial"/>
            </a:endParaRPr>
          </a:p>
        </p:txBody>
      </p:sp>
    </p:spTree>
  </p:cSld>
  <p:transition spd="med">
    <p:fade/>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04920" y="152280"/>
            <a:ext cx="11277360" cy="837720"/>
          </a:xfrm>
          <a:prstGeom prst="rect">
            <a:avLst/>
          </a:prstGeom>
          <a:noFill/>
          <a:ln>
            <a:noFill/>
          </a:ln>
        </p:spPr>
        <p:txBody>
          <a:bodyPr lIns="90000" rIns="90000" tIns="45000" bIns="45000" anchor="b"/>
          <a:p>
            <a:pPr>
              <a:lnSpc>
                <a:spcPct val="100000"/>
              </a:lnSpc>
            </a:pPr>
            <a:r>
              <a:rPr b="1" lang="en-US" sz="3200" spc="-1" strike="noStrike">
                <a:solidFill>
                  <a:srgbClr val="080e13"/>
                </a:solidFill>
                <a:latin typeface="Tahoma"/>
                <a:ea typeface="Tahoma"/>
              </a:rPr>
              <a:t>ISA Extension: Thread Control</a:t>
            </a:r>
            <a:endParaRPr b="0" lang="en-US" sz="3200" spc="-1" strike="noStrike">
              <a:solidFill>
                <a:srgbClr val="000000"/>
              </a:solidFill>
              <a:latin typeface="Tahoma"/>
            </a:endParaRPr>
          </a:p>
        </p:txBody>
      </p:sp>
      <p:sp>
        <p:nvSpPr>
          <p:cNvPr id="125" name="TextShape 2"/>
          <p:cNvSpPr txBox="1"/>
          <p:nvPr/>
        </p:nvSpPr>
        <p:spPr>
          <a:xfrm>
            <a:off x="304920" y="6579360"/>
            <a:ext cx="7822800" cy="228240"/>
          </a:xfrm>
          <a:prstGeom prst="rect">
            <a:avLst/>
          </a:prstGeom>
          <a:noFill/>
          <a:ln>
            <a:noFill/>
          </a:ln>
        </p:spPr>
        <p:txBody>
          <a:bodyPr lIns="90000" rIns="90000" tIns="45000" bIns="45000"/>
          <a:p>
            <a:pPr>
              <a:lnSpc>
                <a:spcPct val="100000"/>
              </a:lnSpc>
            </a:pPr>
            <a:r>
              <a:rPr b="0" lang="en-US" sz="1200" spc="-1" strike="noStrike">
                <a:solidFill>
                  <a:srgbClr val="000000"/>
                </a:solidFill>
                <a:latin typeface="Tahoma"/>
                <a:ea typeface="Tahoma"/>
              </a:rPr>
              <a:t> </a:t>
            </a:r>
            <a:endParaRPr b="0" lang="en-US" sz="1200" spc="-1" strike="noStrike">
              <a:latin typeface="Times New Roman"/>
            </a:endParaRPr>
          </a:p>
        </p:txBody>
      </p:sp>
      <p:sp>
        <p:nvSpPr>
          <p:cNvPr id="126" name="TextShape 3"/>
          <p:cNvSpPr txBox="1"/>
          <p:nvPr/>
        </p:nvSpPr>
        <p:spPr>
          <a:xfrm>
            <a:off x="11277720" y="6604200"/>
            <a:ext cx="1015560" cy="228240"/>
          </a:xfrm>
          <a:prstGeom prst="rect">
            <a:avLst/>
          </a:prstGeom>
          <a:noFill/>
          <a:ln>
            <a:noFill/>
          </a:ln>
        </p:spPr>
        <p:txBody>
          <a:bodyPr lIns="90000" rIns="90000" tIns="45000" bIns="45000"/>
          <a:p>
            <a:pPr algn="ctr">
              <a:lnSpc>
                <a:spcPct val="100000"/>
              </a:lnSpc>
            </a:pPr>
            <a:fld id="{9CADA960-C3D6-4E01-80D6-E92AF338B088}" type="slidenum">
              <a:rPr b="1" lang="en-US" sz="1050" spc="-1" strike="noStrike">
                <a:solidFill>
                  <a:srgbClr val="000000"/>
                </a:solidFill>
                <a:latin typeface="Tahoma"/>
                <a:ea typeface="Tahoma"/>
              </a:rPr>
              <a:t>&lt;number&gt;</a:t>
            </a:fld>
            <a:endParaRPr b="0" lang="en-US" sz="1050" spc="-1" strike="noStrike">
              <a:latin typeface="Times New Roman"/>
            </a:endParaRPr>
          </a:p>
        </p:txBody>
      </p:sp>
      <p:sp>
        <p:nvSpPr>
          <p:cNvPr id="127" name="TextShape 4"/>
          <p:cNvSpPr txBox="1"/>
          <p:nvPr/>
        </p:nvSpPr>
        <p:spPr>
          <a:xfrm>
            <a:off x="304920" y="1143000"/>
            <a:ext cx="11581920" cy="1742760"/>
          </a:xfrm>
          <a:prstGeom prst="rect">
            <a:avLst/>
          </a:prstGeom>
          <a:noFill/>
          <a:ln>
            <a:noFill/>
          </a:ln>
        </p:spPr>
        <p:txBody>
          <a:bodyPr lIns="90000" rIns="90000" tIns="45000" bIns="45000">
            <a:normAutofit/>
          </a:bodyPr>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clone %threadNum</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Copies the 32 general-purpose registers of thread 0 to the registers of thread %threadNum </a:t>
            </a:r>
            <a:endParaRPr b="0" lang="en-US" sz="2000" spc="-1" strike="noStrike">
              <a:solidFill>
                <a:srgbClr val="000000"/>
              </a:solidFill>
              <a:latin typeface="Tahoma"/>
            </a:endParaRPr>
          </a:p>
          <a:p>
            <a:pPr marL="274320" indent="-273960">
              <a:lnSpc>
                <a:spcPct val="100000"/>
              </a:lnSpc>
              <a:spcBef>
                <a:spcPts val="601"/>
              </a:spcBef>
              <a:buClr>
                <a:srgbClr val="aa2b1e"/>
              </a:buClr>
              <a:buFont typeface="Tahoma"/>
              <a:buChar char="|"/>
            </a:pPr>
            <a:r>
              <a:rPr b="0" lang="en-US" sz="2400" spc="-1" strike="noStrike">
                <a:solidFill>
                  <a:srgbClr val="000000"/>
                </a:solidFill>
                <a:latin typeface="Tahoma"/>
                <a:ea typeface="Tahoma"/>
              </a:rPr>
              <a:t>tmc %numThreads</a:t>
            </a:r>
            <a:endParaRPr b="0" lang="en-US" sz="2400" spc="-1" strike="noStrike">
              <a:solidFill>
                <a:srgbClr val="000000"/>
              </a:solidFill>
              <a:latin typeface="Tahoma"/>
            </a:endParaRPr>
          </a:p>
          <a:p>
            <a:pPr lvl="1" marL="548640" indent="-273960">
              <a:lnSpc>
                <a:spcPct val="100000"/>
              </a:lnSpc>
              <a:spcBef>
                <a:spcPts val="499"/>
              </a:spcBef>
              <a:buClr>
                <a:srgbClr val="64a73b"/>
              </a:buClr>
              <a:buSzPct val="76000"/>
              <a:buFont typeface="Wingdings 3" charset="2"/>
              <a:buChar char=""/>
            </a:pPr>
            <a:r>
              <a:rPr b="0" lang="en-US" sz="2000" spc="-1" strike="noStrike">
                <a:solidFill>
                  <a:srgbClr val="000000"/>
                </a:solidFill>
                <a:latin typeface="Tahoma"/>
                <a:ea typeface="Tahoma"/>
              </a:rPr>
              <a:t>Controls the thread-mask register by activating the first %numThreads threads</a:t>
            </a:r>
            <a:endParaRPr b="0" lang="en-US" sz="2000" spc="-1" strike="noStrike">
              <a:solidFill>
                <a:srgbClr val="000000"/>
              </a:solidFill>
              <a:latin typeface="Tahoma"/>
            </a:endParaRPr>
          </a:p>
        </p:txBody>
      </p:sp>
      <p:pic>
        <p:nvPicPr>
          <p:cNvPr id="128" name="Picture 9" descr=""/>
          <p:cNvPicPr/>
          <p:nvPr/>
        </p:nvPicPr>
        <p:blipFill>
          <a:blip r:embed="rId1"/>
          <a:stretch/>
        </p:blipFill>
        <p:spPr>
          <a:xfrm>
            <a:off x="381960" y="3034800"/>
            <a:ext cx="11308320" cy="2192400"/>
          </a:xfrm>
          <a:prstGeom prst="rect">
            <a:avLst/>
          </a:prstGeom>
          <a:ln>
            <a:noFill/>
          </a:ln>
        </p:spPr>
      </p:pic>
      <p:sp>
        <p:nvSpPr>
          <p:cNvPr id="129" name="CustomShape 5"/>
          <p:cNvSpPr/>
          <p:nvPr/>
        </p:nvSpPr>
        <p:spPr>
          <a:xfrm>
            <a:off x="6295320" y="3619080"/>
            <a:ext cx="848880" cy="1473120"/>
          </a:xfrm>
          <a:prstGeom prst="rect">
            <a:avLst/>
          </a:prstGeom>
          <a:noFill/>
          <a:ln w="572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30" name="CustomShape 6"/>
          <p:cNvSpPr/>
          <p:nvPr/>
        </p:nvSpPr>
        <p:spPr>
          <a:xfrm>
            <a:off x="9077040" y="4133160"/>
            <a:ext cx="545760" cy="995760"/>
          </a:xfrm>
          <a:prstGeom prst="rect">
            <a:avLst/>
          </a:prstGeom>
          <a:noFill/>
          <a:ln w="572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31" name="CustomShape 7"/>
          <p:cNvSpPr/>
          <p:nvPr/>
        </p:nvSpPr>
        <p:spPr>
          <a:xfrm>
            <a:off x="649440" y="5221440"/>
            <a:ext cx="2742840" cy="640440"/>
          </a:xfrm>
          <a:prstGeom prst="rect">
            <a:avLst/>
          </a:prstGeom>
          <a:noFill/>
          <a:ln>
            <a:noFill/>
          </a:ln>
        </p:spPr>
        <p:style>
          <a:lnRef idx="0"/>
          <a:fillRef idx="0"/>
          <a:effectRef idx="0"/>
          <a:fontRef idx="minor"/>
        </p:style>
        <p:txBody>
          <a:bodyPr/>
          <a:p>
            <a:pPr>
              <a:lnSpc>
                <a:spcPct val="100000"/>
              </a:lnSpc>
            </a:pPr>
            <a:r>
              <a:rPr b="0" lang="en-US" sz="1800" spc="-1" strike="noStrike">
                <a:solidFill>
                  <a:srgbClr val="000000"/>
                </a:solidFill>
                <a:latin typeface="Tahoma"/>
                <a:ea typeface="맑은 고딕"/>
              </a:rPr>
              <a:t>TM=Thread Mask register</a:t>
            </a:r>
            <a:endParaRPr b="0" lang="en-US" sz="1800" spc="-1" strike="noStrike">
              <a:latin typeface="Arial"/>
            </a:endParaRPr>
          </a:p>
        </p:txBody>
      </p:sp>
    </p:spTree>
  </p:cSld>
  <p:transition spd="med">
    <p:fade/>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1577</TotalTime>
  <Application>LibreOffice/6.0.7.3$Linux_X86_64 LibreOffice_project/00m0$Build-3</Application>
  <Words>1341</Words>
  <Paragraphs>308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2017-09-19T22:16:54Z</dcterms:created>
  <dc:creator>Microsoft Office User</dc:creator>
  <dc:description/>
  <dc:language>en-US</dc:language>
  <cp:lastModifiedBy/>
  <cp:lastPrinted>2017-09-22T13:21:54Z</cp:lastPrinted>
  <dcterms:modified xsi:type="dcterms:W3CDTF">2020-01-25T11:17:50Z</dcterms:modified>
  <cp:revision>1352</cp:revision>
  <dc:subject/>
  <dc:title>HpArch Research Projects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5</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