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7" r:id="rId10"/>
    <p:sldId id="266" r:id="rId11"/>
    <p:sldId id="263" r:id="rId12"/>
    <p:sldId id="264" r:id="rId13"/>
    <p:sldId id="268" r:id="rId14"/>
    <p:sldId id="269" r:id="rId15"/>
    <p:sldId id="270" r:id="rId16"/>
    <p:sldId id="271" r:id="rId17"/>
    <p:sldId id="272" r:id="rId18"/>
    <p:sldId id="273" r:id="rId19"/>
    <p:sldId id="274" r:id="rId20"/>
    <p:sldId id="277" r:id="rId21"/>
    <p:sldId id="278" r:id="rId22"/>
    <p:sldId id="275" r:id="rId23"/>
    <p:sldId id="276"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47050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105991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37183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39549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94873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386429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8872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344043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182555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179233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00EDB8-91C3-474F-BA36-31402498D73D}" type="datetimeFigureOut">
              <a:rPr kumimoji="1" lang="ja-JP" altLang="en-US" smtClean="0"/>
              <a:t>2017/11/4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21438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0EDB8-91C3-474F-BA36-31402498D73D}" type="datetimeFigureOut">
              <a:rPr kumimoji="1" lang="ja-JP" altLang="en-US" smtClean="0"/>
              <a:t>2017/11/4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DAF54-DF1C-4B43-9961-73B25FC0A890}" type="slidenum">
              <a:rPr kumimoji="1" lang="ja-JP" altLang="en-US" smtClean="0"/>
              <a:t>‹#›</a:t>
            </a:fld>
            <a:endParaRPr kumimoji="1" lang="ja-JP" altLang="en-US"/>
          </a:p>
        </p:txBody>
      </p:sp>
    </p:spTree>
    <p:extLst>
      <p:ext uri="{BB962C8B-B14F-4D97-AF65-F5344CB8AC3E}">
        <p14:creationId xmlns:p14="http://schemas.microsoft.com/office/powerpoint/2010/main" val="391791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ibro.tuyano.com/index2?id=8356003" TargetMode="External"/><Relationship Id="rId2" Type="http://schemas.openxmlformats.org/officeDocument/2006/relationships/hyperlink" Target="https://qiita.com/tarosa0001/items/05ac653a091b7d1290f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javase/jp/8/javafx/api/javafx/scene/doc-files/cssref.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luonhq.com/products/scene-buil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JavaFX</a:t>
            </a:r>
            <a:r>
              <a:rPr lang="ja-JP" altLang="en-US" dirty="0" smtClean="0"/>
              <a:t>プログラム</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8113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コントローラクラスの作成</a:t>
            </a:r>
            <a:endParaRPr kumimoji="1" lang="ja-JP" altLang="en-US" dirty="0"/>
          </a:p>
        </p:txBody>
      </p:sp>
      <p:sp>
        <p:nvSpPr>
          <p:cNvPr id="3" name="コンテンツ プレースホルダー 2"/>
          <p:cNvSpPr>
            <a:spLocks noGrp="1"/>
          </p:cNvSpPr>
          <p:nvPr>
            <p:ph idx="1"/>
          </p:nvPr>
        </p:nvSpPr>
        <p:spPr>
          <a:xfrm>
            <a:off x="838200" y="2814080"/>
            <a:ext cx="10515600" cy="3362883"/>
          </a:xfrm>
        </p:spPr>
        <p:txBody>
          <a:bodyPr/>
          <a:lstStyle/>
          <a:p>
            <a:r>
              <a:rPr kumimoji="1" lang="ja-JP" altLang="en-US" dirty="0" smtClean="0"/>
              <a:t>いつも通りの方法で、クラスを作成する。</a:t>
            </a:r>
            <a:endParaRPr kumimoji="1" lang="en-US" altLang="ja-JP" dirty="0" smtClean="0"/>
          </a:p>
          <a:p>
            <a:pPr marL="514350" indent="-514350">
              <a:buFont typeface="+mj-lt"/>
              <a:buAutoNum type="arabicPeriod"/>
            </a:pPr>
            <a:r>
              <a:rPr lang="en-US" altLang="ja-JP" dirty="0" smtClean="0"/>
              <a:t>JavaFX</a:t>
            </a:r>
            <a:r>
              <a:rPr lang="ja-JP" altLang="en-US" dirty="0" smtClean="0"/>
              <a:t>プロジェクトの中の「</a:t>
            </a:r>
            <a:r>
              <a:rPr lang="en-US" altLang="ja-JP" dirty="0" smtClean="0"/>
              <a:t>application</a:t>
            </a:r>
            <a:r>
              <a:rPr lang="ja-JP" altLang="en-US" dirty="0" smtClean="0"/>
              <a:t>」パッケージを右クリック</a:t>
            </a:r>
            <a:endParaRPr lang="en-US" altLang="ja-JP" dirty="0" smtClean="0"/>
          </a:p>
          <a:p>
            <a:pPr marL="514350" indent="-514350">
              <a:buFont typeface="+mj-lt"/>
              <a:buAutoNum type="arabicPeriod"/>
            </a:pPr>
            <a:r>
              <a:rPr lang="ja-JP" altLang="en-US" dirty="0" smtClean="0"/>
              <a:t>新規 → クラス をクリック</a:t>
            </a:r>
            <a:endParaRPr lang="en-US" altLang="ja-JP" dirty="0" smtClean="0"/>
          </a:p>
          <a:p>
            <a:pPr marL="514350" indent="-514350">
              <a:buFont typeface="+mj-lt"/>
              <a:buAutoNum type="arabicPeriod"/>
            </a:pPr>
            <a:r>
              <a:rPr lang="ja-JP" altLang="en-US" dirty="0"/>
              <a:t>コントローラクラス</a:t>
            </a:r>
            <a:r>
              <a:rPr lang="ja-JP" altLang="en-US" dirty="0" smtClean="0"/>
              <a:t>名</a:t>
            </a:r>
            <a:r>
              <a:rPr lang="ja-JP" altLang="en-US" dirty="0"/>
              <a:t>を入れて「完了」</a:t>
            </a:r>
          </a:p>
          <a:p>
            <a:pPr marL="514350" indent="-514350">
              <a:buFont typeface="+mj-lt"/>
              <a:buAutoNum type="arabicPeriod"/>
            </a:pPr>
            <a:endParaRPr kumimoji="1" lang="ja-JP" altLang="en-US" dirty="0"/>
          </a:p>
        </p:txBody>
      </p:sp>
      <p:sp>
        <p:nvSpPr>
          <p:cNvPr id="5" name="テキスト ボックス 4"/>
          <p:cNvSpPr txBox="1"/>
          <p:nvPr/>
        </p:nvSpPr>
        <p:spPr>
          <a:xfrm>
            <a:off x="838200" y="1859973"/>
            <a:ext cx="10515600" cy="954107"/>
          </a:xfrm>
          <a:prstGeom prst="rect">
            <a:avLst/>
          </a:prstGeom>
          <a:noFill/>
        </p:spPr>
        <p:txBody>
          <a:bodyPr wrap="square" rtlCol="0">
            <a:spAutoFit/>
          </a:bodyPr>
          <a:lstStyle/>
          <a:p>
            <a:r>
              <a:rPr kumimoji="1" lang="ja-JP" altLang="en-US" sz="2800" dirty="0" smtClean="0"/>
              <a:t>コントローラクラスの中でボタンやメニューといったものの動作を記述したり、イベントに適した処理を行うことができる</a:t>
            </a:r>
            <a:r>
              <a:rPr lang="ja-JP" altLang="en-US" sz="2800" dirty="0" smtClean="0"/>
              <a:t>。</a:t>
            </a:r>
            <a:endParaRPr kumimoji="1" lang="en-US" altLang="ja-JP" sz="2800" dirty="0" smtClean="0"/>
          </a:p>
        </p:txBody>
      </p:sp>
    </p:spTree>
    <p:extLst>
      <p:ext uri="{BB962C8B-B14F-4D97-AF65-F5344CB8AC3E}">
        <p14:creationId xmlns:p14="http://schemas.microsoft.com/office/powerpoint/2010/main" val="328039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Scene Builder</a:t>
            </a:r>
            <a:r>
              <a:rPr kumimoji="1" lang="ja-JP" altLang="en-US" dirty="0" smtClean="0"/>
              <a:t>を開く</a:t>
            </a:r>
            <a:endParaRPr kumimoji="1" lang="ja-JP" altLang="en-US" dirty="0"/>
          </a:p>
        </p:txBody>
      </p:sp>
      <p:sp>
        <p:nvSpPr>
          <p:cNvPr id="3" name="コンテンツ プレースホルダー 2"/>
          <p:cNvSpPr>
            <a:spLocks noGrp="1"/>
          </p:cNvSpPr>
          <p:nvPr>
            <p:ph idx="1"/>
          </p:nvPr>
        </p:nvSpPr>
        <p:spPr>
          <a:xfrm>
            <a:off x="838200" y="2814080"/>
            <a:ext cx="10515600" cy="3362883"/>
          </a:xfrm>
        </p:spPr>
        <p:txBody>
          <a:bodyPr/>
          <a:lstStyle/>
          <a:p>
            <a:pPr marL="514350" indent="-514350">
              <a:buFont typeface="+mj-lt"/>
              <a:buAutoNum type="arabicPeriod"/>
            </a:pPr>
            <a:r>
              <a:rPr kumimoji="1" lang="ja-JP" altLang="en-US" dirty="0" smtClean="0"/>
              <a:t>作成した</a:t>
            </a:r>
            <a:r>
              <a:rPr kumimoji="1" lang="en-US" altLang="ja-JP" dirty="0" smtClean="0"/>
              <a:t>FXML</a:t>
            </a:r>
            <a:r>
              <a:rPr kumimoji="1" lang="ja-JP" altLang="en-US" dirty="0" smtClean="0"/>
              <a:t>ファイルを</a:t>
            </a:r>
            <a:r>
              <a:rPr lang="ja-JP" altLang="en-US" dirty="0" smtClean="0"/>
              <a:t>右クリック</a:t>
            </a:r>
            <a:endParaRPr lang="en-US" altLang="ja-JP" dirty="0" smtClean="0"/>
          </a:p>
          <a:p>
            <a:pPr marL="514350" indent="-514350">
              <a:buFont typeface="+mj-lt"/>
              <a:buAutoNum type="arabicPeriod"/>
            </a:pPr>
            <a:r>
              <a:rPr kumimoji="1" lang="en-US" altLang="ja-JP" dirty="0" smtClean="0"/>
              <a:t>Open with Scene Builder</a:t>
            </a:r>
            <a:r>
              <a:rPr kumimoji="1" lang="ja-JP" altLang="en-US" dirty="0" smtClean="0"/>
              <a:t>をクリック</a:t>
            </a:r>
            <a:endParaRPr kumimoji="1" lang="en-US" altLang="ja-JP" dirty="0" smtClean="0"/>
          </a:p>
          <a:p>
            <a:pPr marL="514350" indent="-514350">
              <a:buFont typeface="+mj-lt"/>
              <a:buAutoNum type="arabicPeriod"/>
            </a:pPr>
            <a:r>
              <a:rPr lang="en-US" altLang="ja-JP" dirty="0" smtClean="0"/>
              <a:t>Scene Builder</a:t>
            </a:r>
            <a:r>
              <a:rPr lang="ja-JP" altLang="en-US" dirty="0" smtClean="0"/>
              <a:t>が自動で</a:t>
            </a:r>
            <a:r>
              <a:rPr lang="en-US" altLang="ja-JP" dirty="0" smtClean="0"/>
              <a:t>FXML</a:t>
            </a:r>
            <a:r>
              <a:rPr lang="ja-JP" altLang="en-US" dirty="0" smtClean="0"/>
              <a:t>ファイルの中身を読み取って開く</a:t>
            </a:r>
            <a:endParaRPr kumimoji="1" lang="ja-JP" altLang="en-US" dirty="0"/>
          </a:p>
        </p:txBody>
      </p:sp>
      <p:sp>
        <p:nvSpPr>
          <p:cNvPr id="4" name="テキスト ボックス 3"/>
          <p:cNvSpPr txBox="1"/>
          <p:nvPr/>
        </p:nvSpPr>
        <p:spPr>
          <a:xfrm>
            <a:off x="838200" y="1859973"/>
            <a:ext cx="10515600" cy="523220"/>
          </a:xfrm>
          <a:prstGeom prst="rect">
            <a:avLst/>
          </a:prstGeom>
          <a:noFill/>
        </p:spPr>
        <p:txBody>
          <a:bodyPr wrap="square" rtlCol="0">
            <a:spAutoFit/>
          </a:bodyPr>
          <a:lstStyle/>
          <a:p>
            <a:r>
              <a:rPr lang="ja-JP" altLang="en-US" sz="2800" dirty="0"/>
              <a:t>作成</a:t>
            </a:r>
            <a:r>
              <a:rPr lang="ja-JP" altLang="en-US" sz="2800" dirty="0" smtClean="0"/>
              <a:t>した</a:t>
            </a:r>
            <a:r>
              <a:rPr lang="en-US" altLang="ja-JP" sz="2800" dirty="0" smtClean="0"/>
              <a:t>FXML</a:t>
            </a:r>
            <a:r>
              <a:rPr lang="ja-JP" altLang="en-US" sz="2800" dirty="0" smtClean="0"/>
              <a:t>ファイルを</a:t>
            </a:r>
            <a:r>
              <a:rPr lang="en-US" altLang="ja-JP" sz="2800" dirty="0" smtClean="0"/>
              <a:t>Scene Builder</a:t>
            </a:r>
            <a:r>
              <a:rPr lang="ja-JP" altLang="en-US" sz="2800" dirty="0" smtClean="0"/>
              <a:t>で開</a:t>
            </a:r>
            <a:r>
              <a:rPr lang="ja-JP" altLang="en-US" sz="2800" dirty="0"/>
              <a:t>く。</a:t>
            </a:r>
            <a:endParaRPr kumimoji="1" lang="ja-JP" altLang="en-US" sz="2800" dirty="0"/>
          </a:p>
        </p:txBody>
      </p:sp>
    </p:spTree>
    <p:extLst>
      <p:ext uri="{BB962C8B-B14F-4D97-AF65-F5344CB8AC3E}">
        <p14:creationId xmlns:p14="http://schemas.microsoft.com/office/powerpoint/2010/main" val="190928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830791" cy="1325563"/>
          </a:xfrm>
        </p:spPr>
        <p:txBody>
          <a:bodyPr/>
          <a:lstStyle/>
          <a:p>
            <a:r>
              <a:rPr lang="en-US" altLang="ja-JP" dirty="0" smtClean="0"/>
              <a:t>Scene Builder</a:t>
            </a:r>
            <a:r>
              <a:rPr lang="ja-JP" altLang="en-US" dirty="0" smtClean="0"/>
              <a:t>にコントローラクラスを設定する</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p>
          <a:p>
            <a:r>
              <a:rPr lang="en-US" altLang="ja-JP" dirty="0" smtClean="0"/>
              <a:t>Scene Builder</a:t>
            </a:r>
            <a:r>
              <a:rPr lang="ja-JP" altLang="en-US" dirty="0" smtClean="0"/>
              <a:t>の左下の「</a:t>
            </a:r>
            <a:r>
              <a:rPr lang="en-US" altLang="ja-JP" dirty="0" smtClean="0"/>
              <a:t>Controller</a:t>
            </a:r>
            <a:r>
              <a:rPr lang="ja-JP" altLang="en-US" dirty="0" smtClean="0"/>
              <a:t>」を開いて、「</a:t>
            </a:r>
            <a:r>
              <a:rPr lang="en-US" altLang="ja-JP" dirty="0" smtClean="0"/>
              <a:t>Controller class</a:t>
            </a:r>
            <a:r>
              <a:rPr lang="ja-JP" altLang="en-US" dirty="0" smtClean="0"/>
              <a:t>」に作成した「パッケージ名</a:t>
            </a:r>
            <a:r>
              <a:rPr lang="en-US" altLang="ja-JP" dirty="0" smtClean="0"/>
              <a:t>.</a:t>
            </a:r>
            <a:r>
              <a:rPr lang="ja-JP" altLang="en-US" dirty="0" smtClean="0"/>
              <a:t>コントローラクラス」を指定する。</a:t>
            </a:r>
            <a:r>
              <a:rPr lang="en-US" altLang="ja-JP" dirty="0" smtClean="0"/>
              <a:t/>
            </a:r>
            <a:br>
              <a:rPr lang="en-US" altLang="ja-JP" dirty="0" smtClean="0"/>
            </a:br>
            <a:r>
              <a:rPr lang="ja-JP" altLang="en-US" dirty="0" smtClean="0"/>
              <a:t>（「</a:t>
            </a:r>
            <a:r>
              <a:rPr lang="en-US" altLang="ja-JP" dirty="0" smtClean="0"/>
              <a:t>.java</a:t>
            </a:r>
            <a:r>
              <a:rPr lang="ja-JP" altLang="en-US" dirty="0" smtClean="0"/>
              <a:t>」はつけない）</a:t>
            </a:r>
            <a:r>
              <a:rPr lang="en-US" altLang="ja-JP" dirty="0" smtClean="0"/>
              <a:t/>
            </a:r>
            <a:br>
              <a:rPr lang="en-US" altLang="ja-JP" dirty="0" smtClean="0"/>
            </a:br>
            <a:r>
              <a:rPr lang="en-US" altLang="ja-JP" dirty="0" smtClean="0"/>
              <a:t/>
            </a:r>
            <a:br>
              <a:rPr lang="en-US" altLang="ja-JP" dirty="0" smtClean="0"/>
            </a:br>
            <a:r>
              <a:rPr lang="ja-JP" altLang="en-US" dirty="0" smtClean="0"/>
              <a:t>例：「</a:t>
            </a:r>
            <a:r>
              <a:rPr lang="en-US" altLang="ja-JP" dirty="0" err="1" smtClean="0"/>
              <a:t>applicatoin</a:t>
            </a:r>
            <a:r>
              <a:rPr lang="ja-JP" altLang="en-US" dirty="0" smtClean="0"/>
              <a:t>」</a:t>
            </a:r>
            <a:r>
              <a:rPr lang="ja-JP" altLang="en-US" dirty="0"/>
              <a:t>パッケージの</a:t>
            </a:r>
            <a:r>
              <a:rPr lang="ja-JP" altLang="en-US" dirty="0" smtClean="0"/>
              <a:t>「</a:t>
            </a:r>
            <a:r>
              <a:rPr lang="en-US" altLang="ja-JP" dirty="0" err="1" smtClean="0"/>
              <a:t>SampleController</a:t>
            </a:r>
            <a:r>
              <a:rPr lang="ja-JP" altLang="en-US" dirty="0" smtClean="0"/>
              <a:t>」クラスの場合は「</a:t>
            </a:r>
            <a:r>
              <a:rPr lang="en-US" altLang="ja-JP" dirty="0" err="1" smtClean="0"/>
              <a:t>application.SampleController</a:t>
            </a:r>
            <a:r>
              <a:rPr lang="ja-JP" altLang="en-US" dirty="0" smtClean="0"/>
              <a:t>」とする。</a:t>
            </a:r>
            <a:endParaRPr lang="en-US" altLang="ja-JP" dirty="0" smtClean="0"/>
          </a:p>
          <a:p>
            <a:endParaRPr kumimoji="1" lang="en-US" altLang="ja-JP" dirty="0"/>
          </a:p>
          <a:p>
            <a:pPr marL="0" indent="0">
              <a:buNone/>
            </a:pPr>
            <a:r>
              <a:rPr lang="en-US" altLang="ja-JP" dirty="0" smtClean="0">
                <a:solidFill>
                  <a:srgbClr val="FF0000"/>
                </a:solidFill>
              </a:rPr>
              <a:t>※Scene Builder</a:t>
            </a:r>
            <a:r>
              <a:rPr lang="ja-JP" altLang="en-US" dirty="0" err="1" smtClean="0">
                <a:solidFill>
                  <a:srgbClr val="FF0000"/>
                </a:solidFill>
              </a:rPr>
              <a:t>で保</a:t>
            </a:r>
            <a:r>
              <a:rPr lang="ja-JP" altLang="en-US" dirty="0" smtClean="0">
                <a:solidFill>
                  <a:srgbClr val="FF0000"/>
                </a:solidFill>
              </a:rPr>
              <a:t>存した内容は、</a:t>
            </a:r>
            <a:r>
              <a:rPr lang="en-US" altLang="ja-JP" dirty="0" smtClean="0">
                <a:solidFill>
                  <a:srgbClr val="FF0000"/>
                </a:solidFill>
              </a:rPr>
              <a:t>Eclipse</a:t>
            </a:r>
            <a:r>
              <a:rPr lang="ja-JP" altLang="en-US" dirty="0" smtClean="0">
                <a:solidFill>
                  <a:srgbClr val="FF0000"/>
                </a:solidFill>
              </a:rPr>
              <a:t>でその</a:t>
            </a:r>
            <a:r>
              <a:rPr lang="en-US" altLang="ja-JP" dirty="0" err="1" smtClean="0">
                <a:solidFill>
                  <a:srgbClr val="FF0000"/>
                </a:solidFill>
              </a:rPr>
              <a:t>fxml</a:t>
            </a:r>
            <a:r>
              <a:rPr lang="ja-JP" altLang="en-US" dirty="0" smtClean="0">
                <a:solidFill>
                  <a:srgbClr val="FF0000"/>
                </a:solidFill>
              </a:rPr>
              <a:t>ファイルを開か</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ないと、実行時に反映されない。</a:t>
            </a:r>
            <a:endParaRPr lang="en-US" altLang="ja-JP" dirty="0" smtClean="0">
              <a:solidFill>
                <a:srgbClr val="FF0000"/>
              </a:solidFill>
            </a:endParaRPr>
          </a:p>
        </p:txBody>
      </p:sp>
    </p:spTree>
    <p:extLst>
      <p:ext uri="{BB962C8B-B14F-4D97-AF65-F5344CB8AC3E}">
        <p14:creationId xmlns:p14="http://schemas.microsoft.com/office/powerpoint/2010/main" val="74066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レイアウトに</a:t>
            </a:r>
            <a:r>
              <a:rPr lang="ja-JP" altLang="en-US" dirty="0" smtClean="0"/>
              <a:t>ボタンを追加してみる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en-US" altLang="ja-JP" dirty="0" smtClean="0"/>
              <a:t>Scene Builder</a:t>
            </a:r>
            <a:r>
              <a:rPr lang="ja-JP" altLang="en-US" dirty="0" smtClean="0"/>
              <a:t>の左側にある「</a:t>
            </a:r>
            <a:r>
              <a:rPr lang="en-US" altLang="ja-JP" dirty="0" smtClean="0"/>
              <a:t>Hierarchy</a:t>
            </a:r>
            <a:r>
              <a:rPr lang="ja-JP" altLang="en-US" dirty="0" smtClean="0"/>
              <a:t>」を開く</a:t>
            </a:r>
            <a:r>
              <a:rPr lang="en-US" altLang="ja-JP" dirty="0"/>
              <a:t/>
            </a:r>
            <a:br>
              <a:rPr lang="en-US" altLang="ja-JP" dirty="0"/>
            </a:br>
            <a:r>
              <a:rPr lang="ja-JP" altLang="en-US" dirty="0" smtClean="0"/>
              <a:t>（</a:t>
            </a:r>
            <a:r>
              <a:rPr kumimoji="1" lang="ja-JP" altLang="en-US" dirty="0" smtClean="0"/>
              <a:t>「</a:t>
            </a:r>
            <a:r>
              <a:rPr kumimoji="1" lang="en-US" altLang="ja-JP" dirty="0" smtClean="0"/>
              <a:t>Hierarchy</a:t>
            </a:r>
            <a:r>
              <a:rPr kumimoji="1" lang="ja-JP" altLang="en-US" dirty="0" smtClean="0"/>
              <a:t>」では現在のレイアウトの中身が表示される）</a:t>
            </a:r>
            <a:endParaRPr lang="en-US" altLang="ja-JP" dirty="0" smtClean="0"/>
          </a:p>
          <a:p>
            <a:pPr marL="514350" indent="-514350">
              <a:buFont typeface="+mj-lt"/>
              <a:buAutoNum type="arabicPeriod"/>
            </a:pPr>
            <a:r>
              <a:rPr kumimoji="1" lang="en-US" altLang="ja-JP" dirty="0" smtClean="0"/>
              <a:t>Scene Builder</a:t>
            </a:r>
            <a:r>
              <a:rPr kumimoji="1" lang="ja-JP" altLang="en-US" dirty="0" smtClean="0"/>
              <a:t>の左上の方にある「</a:t>
            </a:r>
            <a:r>
              <a:rPr kumimoji="1" lang="en-US" altLang="ja-JP" dirty="0" smtClean="0"/>
              <a:t>Controls</a:t>
            </a:r>
            <a:r>
              <a:rPr kumimoji="1" lang="ja-JP" altLang="en-US" dirty="0" smtClean="0"/>
              <a:t>」を開く</a:t>
            </a:r>
            <a:endParaRPr lang="en-US" altLang="ja-JP" dirty="0"/>
          </a:p>
          <a:p>
            <a:pPr marL="514350" indent="-514350">
              <a:buFont typeface="+mj-lt"/>
              <a:buAutoNum type="arabicPeriod"/>
            </a:pPr>
            <a:r>
              <a:rPr kumimoji="1" lang="ja-JP" altLang="en-US" dirty="0" smtClean="0"/>
              <a:t>「</a:t>
            </a:r>
            <a:r>
              <a:rPr kumimoji="1" lang="en-US" altLang="ja-JP" dirty="0" smtClean="0"/>
              <a:t>Controls</a:t>
            </a:r>
            <a:r>
              <a:rPr kumimoji="1" lang="ja-JP" altLang="en-US" dirty="0" smtClean="0"/>
              <a:t>」の中の</a:t>
            </a:r>
            <a:r>
              <a:rPr kumimoji="1" lang="en-US" altLang="ja-JP" dirty="0" smtClean="0"/>
              <a:t>Button</a:t>
            </a:r>
            <a:r>
              <a:rPr kumimoji="1" lang="ja-JP" altLang="en-US" dirty="0" smtClean="0"/>
              <a:t>を「</a:t>
            </a:r>
            <a:r>
              <a:rPr kumimoji="1" lang="en-US" altLang="ja-JP" dirty="0" smtClean="0"/>
              <a:t>Hierarchy</a:t>
            </a:r>
            <a:r>
              <a:rPr kumimoji="1" lang="ja-JP" altLang="en-US" dirty="0" smtClean="0"/>
              <a:t>」の中の</a:t>
            </a:r>
            <a:r>
              <a:rPr lang="ja-JP" altLang="en-US" dirty="0" smtClean="0"/>
              <a:t>「</a:t>
            </a:r>
            <a:r>
              <a:rPr lang="en-US" altLang="ja-JP" dirty="0" err="1" smtClean="0"/>
              <a:t>AnchorPane</a:t>
            </a:r>
            <a:r>
              <a:rPr lang="ja-JP" altLang="en-US" dirty="0" smtClean="0"/>
              <a:t>」までドラッグドロップする。</a:t>
            </a:r>
            <a:endParaRPr lang="en-US" altLang="ja-JP" dirty="0" smtClean="0"/>
          </a:p>
          <a:p>
            <a:pPr marL="514350" indent="-514350">
              <a:buFont typeface="+mj-lt"/>
              <a:buAutoNum type="arabicPeriod"/>
            </a:pPr>
            <a:r>
              <a:rPr kumimoji="1" lang="en-US" altLang="ja-JP" dirty="0" smtClean="0"/>
              <a:t>Scene Builder</a:t>
            </a:r>
            <a:r>
              <a:rPr kumimoji="1" lang="ja-JP" altLang="en-US" dirty="0" smtClean="0"/>
              <a:t>の中央に</a:t>
            </a:r>
            <a:r>
              <a:rPr lang="ja-JP" altLang="en-US" dirty="0"/>
              <a:t>ボタン</a:t>
            </a:r>
            <a:r>
              <a:rPr lang="ja-JP" altLang="en-US" dirty="0" smtClean="0"/>
              <a:t>が表示される。</a:t>
            </a:r>
            <a:endParaRPr lang="en-US" altLang="ja-JP" dirty="0" smtClean="0"/>
          </a:p>
          <a:p>
            <a:pPr marL="514350" indent="-514350">
              <a:buFont typeface="+mj-lt"/>
              <a:buAutoNum type="arabicPeriod"/>
            </a:pPr>
            <a:endParaRPr lang="en-US" altLang="ja-JP" dirty="0"/>
          </a:p>
          <a:p>
            <a:pPr marL="0" indent="0">
              <a:buNone/>
            </a:pPr>
            <a:r>
              <a:rPr lang="en-US" altLang="ja-JP" dirty="0" smtClean="0"/>
              <a:t>※</a:t>
            </a:r>
            <a:r>
              <a:rPr lang="ja-JP" altLang="en-US" dirty="0" smtClean="0"/>
              <a:t>　〇〇</a:t>
            </a:r>
            <a:r>
              <a:rPr lang="en-US" altLang="ja-JP" dirty="0" smtClean="0"/>
              <a:t>Pane</a:t>
            </a:r>
            <a:r>
              <a:rPr lang="ja-JP" altLang="en-US" dirty="0" smtClean="0"/>
              <a:t>は</a:t>
            </a:r>
            <a:r>
              <a:rPr lang="en-US" altLang="ja-JP" dirty="0" smtClean="0"/>
              <a:t>Swing</a:t>
            </a:r>
            <a:r>
              <a:rPr lang="ja-JP" altLang="en-US" dirty="0" smtClean="0"/>
              <a:t>でいう</a:t>
            </a:r>
            <a:r>
              <a:rPr lang="ja-JP" altLang="en-US" dirty="0"/>
              <a:t>既</a:t>
            </a:r>
            <a:r>
              <a:rPr lang="ja-JP" altLang="en-US" dirty="0" smtClean="0"/>
              <a:t>に</a:t>
            </a:r>
            <a:r>
              <a:rPr lang="en-US" altLang="ja-JP" dirty="0" smtClean="0"/>
              <a:t>Layout</a:t>
            </a:r>
            <a:r>
              <a:rPr lang="ja-JP" altLang="en-US" dirty="0" smtClean="0"/>
              <a:t>指定された</a:t>
            </a:r>
            <a:r>
              <a:rPr lang="en-US" altLang="ja-JP" dirty="0" err="1" smtClean="0"/>
              <a:t>JPanel</a:t>
            </a:r>
            <a:r>
              <a:rPr lang="en-US" altLang="ja-JP" dirty="0" smtClean="0"/>
              <a:t/>
            </a:r>
            <a:br>
              <a:rPr lang="en-US" altLang="ja-JP" dirty="0" smtClean="0"/>
            </a:br>
            <a:r>
              <a:rPr lang="en-US" altLang="ja-JP" dirty="0" smtClean="0"/>
              <a:t>	</a:t>
            </a:r>
            <a:r>
              <a:rPr lang="ja-JP" altLang="en-US" dirty="0" smtClean="0"/>
              <a:t>（</a:t>
            </a:r>
            <a:r>
              <a:rPr lang="en-US" altLang="ja-JP" dirty="0" err="1" smtClean="0"/>
              <a:t>BorderPane</a:t>
            </a:r>
            <a:r>
              <a:rPr lang="ja-JP" altLang="en-US" dirty="0" smtClean="0"/>
              <a:t>は</a:t>
            </a:r>
            <a:r>
              <a:rPr lang="en-US" altLang="ja-JP" dirty="0" err="1" smtClean="0"/>
              <a:t>BorderLayout</a:t>
            </a:r>
            <a:r>
              <a:rPr lang="ja-JP" altLang="en-US" dirty="0" smtClean="0"/>
              <a:t>指定の</a:t>
            </a:r>
            <a:r>
              <a:rPr lang="en-US" altLang="ja-JP" dirty="0" err="1" smtClean="0"/>
              <a:t>JPanel</a:t>
            </a:r>
            <a:r>
              <a:rPr lang="ja-JP" altLang="en-US" dirty="0" smtClean="0"/>
              <a:t>など）</a:t>
            </a:r>
            <a:endParaRPr lang="en-US" altLang="ja-JP" dirty="0" smtClean="0"/>
          </a:p>
        </p:txBody>
      </p:sp>
    </p:spTree>
    <p:extLst>
      <p:ext uri="{BB962C8B-B14F-4D97-AF65-F5344CB8AC3E}">
        <p14:creationId xmlns:p14="http://schemas.microsoft.com/office/powerpoint/2010/main" val="246839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レイアウトに追加したボタンに色々設定する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514350" indent="-514350">
              <a:buFont typeface="+mj-lt"/>
              <a:buAutoNum type="arabicPeriod"/>
            </a:pPr>
            <a:r>
              <a:rPr lang="en-US" altLang="ja-JP" dirty="0" smtClean="0"/>
              <a:t>Scene Builder</a:t>
            </a:r>
            <a:r>
              <a:rPr lang="ja-JP" altLang="en-US" dirty="0" smtClean="0"/>
              <a:t>の左側にある「</a:t>
            </a:r>
            <a:r>
              <a:rPr lang="en-US" altLang="ja-JP" dirty="0" smtClean="0"/>
              <a:t>Hierarchy</a:t>
            </a:r>
            <a:r>
              <a:rPr lang="ja-JP" altLang="en-US" dirty="0" smtClean="0"/>
              <a:t>」を開く</a:t>
            </a:r>
            <a:endParaRPr lang="en-US" altLang="ja-JP" dirty="0" smtClean="0"/>
          </a:p>
          <a:p>
            <a:pPr marL="514350" indent="-514350">
              <a:buFont typeface="+mj-lt"/>
              <a:buAutoNum type="arabicPeriod"/>
            </a:pPr>
            <a:r>
              <a:rPr kumimoji="1" lang="ja-JP" altLang="en-US" dirty="0"/>
              <a:t>作成</a:t>
            </a:r>
            <a:r>
              <a:rPr kumimoji="1" lang="ja-JP" altLang="en-US" dirty="0" smtClean="0"/>
              <a:t>したボタンを選択する</a:t>
            </a:r>
            <a:endParaRPr lang="en-US" altLang="ja-JP" dirty="0" smtClean="0"/>
          </a:p>
          <a:p>
            <a:pPr marL="514350" indent="-514350">
              <a:buFont typeface="+mj-lt"/>
              <a:buAutoNum type="arabicPeriod"/>
            </a:pPr>
            <a:r>
              <a:rPr kumimoji="1" lang="ja-JP" altLang="en-US" dirty="0" smtClean="0"/>
              <a:t>右側の「</a:t>
            </a:r>
            <a:r>
              <a:rPr kumimoji="1" lang="en-US" altLang="ja-JP" dirty="0" smtClean="0"/>
              <a:t>Properties</a:t>
            </a:r>
            <a:r>
              <a:rPr kumimoji="1" lang="ja-JP" altLang="en-US" dirty="0" smtClean="0"/>
              <a:t>」を開く</a:t>
            </a:r>
            <a:endParaRPr kumimoji="1" lang="en-US" altLang="ja-JP" dirty="0" smtClean="0"/>
          </a:p>
          <a:p>
            <a:pPr marL="514350" indent="-514350">
              <a:buFont typeface="+mj-lt"/>
              <a:buAutoNum type="arabicPeriod"/>
            </a:pPr>
            <a:r>
              <a:rPr lang="ja-JP" altLang="en-US" dirty="0"/>
              <a:t>「</a:t>
            </a:r>
            <a:r>
              <a:rPr lang="en-US" altLang="ja-JP" dirty="0"/>
              <a:t>Properties</a:t>
            </a:r>
            <a:r>
              <a:rPr lang="ja-JP" altLang="en-US" dirty="0"/>
              <a:t>」 </a:t>
            </a:r>
            <a:r>
              <a:rPr lang="ja-JP" altLang="en-US" dirty="0" smtClean="0"/>
              <a:t>の中の</a:t>
            </a:r>
            <a:r>
              <a:rPr kumimoji="1" lang="ja-JP" altLang="en-US" dirty="0" smtClean="0"/>
              <a:t>「</a:t>
            </a:r>
            <a:r>
              <a:rPr kumimoji="1" lang="en-US" altLang="ja-JP" dirty="0" smtClean="0"/>
              <a:t>Text</a:t>
            </a:r>
            <a:r>
              <a:rPr kumimoji="1" lang="ja-JP" altLang="en-US" dirty="0" smtClean="0"/>
              <a:t>」を変更するとボタンの文字が変わる</a:t>
            </a:r>
            <a:endParaRPr kumimoji="1" lang="en-US" altLang="ja-JP" dirty="0" smtClean="0"/>
          </a:p>
          <a:p>
            <a:pPr marL="514350" indent="-514350">
              <a:buFont typeface="+mj-lt"/>
              <a:buAutoNum type="arabicPeriod"/>
            </a:pPr>
            <a:r>
              <a:rPr lang="ja-JP" altLang="en-US" dirty="0"/>
              <a:t>「</a:t>
            </a:r>
            <a:r>
              <a:rPr lang="en-US" altLang="ja-JP" dirty="0"/>
              <a:t>Properties</a:t>
            </a:r>
            <a:r>
              <a:rPr lang="ja-JP" altLang="en-US" dirty="0" smtClean="0"/>
              <a:t>」の中の「</a:t>
            </a:r>
            <a:r>
              <a:rPr lang="en-US" altLang="ja-JP" dirty="0" smtClean="0"/>
              <a:t>Text Fill</a:t>
            </a:r>
            <a:r>
              <a:rPr lang="ja-JP" altLang="en-US" dirty="0" smtClean="0"/>
              <a:t>」を変更するとボタンの色が変わる</a:t>
            </a:r>
            <a:endParaRPr lang="en-US" altLang="ja-JP" dirty="0" smtClean="0"/>
          </a:p>
          <a:p>
            <a:pPr marL="514350" indent="-514350">
              <a:buFont typeface="+mj-lt"/>
              <a:buAutoNum type="arabicPeriod"/>
            </a:pPr>
            <a:r>
              <a:rPr kumimoji="1" lang="ja-JP" altLang="en-US" dirty="0" smtClean="0"/>
              <a:t>「</a:t>
            </a:r>
            <a:r>
              <a:rPr kumimoji="1" lang="en-US" altLang="ja-JP" dirty="0" smtClean="0"/>
              <a:t>Text Alignment</a:t>
            </a:r>
            <a:r>
              <a:rPr kumimoji="1" lang="ja-JP" altLang="en-US" dirty="0" smtClean="0"/>
              <a:t>」で左揃え、中央揃え等変えられる</a:t>
            </a:r>
            <a:endParaRPr kumimoji="1" lang="en-US" altLang="ja-JP" dirty="0" smtClean="0"/>
          </a:p>
          <a:p>
            <a:pPr marL="514350" indent="-514350">
              <a:buFont typeface="+mj-lt"/>
              <a:buAutoNum type="arabicPeriod"/>
            </a:pPr>
            <a:endParaRPr lang="en-US" altLang="ja-JP" dirty="0"/>
          </a:p>
          <a:p>
            <a:pPr marL="0" indent="0">
              <a:buNone/>
            </a:pPr>
            <a:r>
              <a:rPr kumimoji="1" lang="en-US" altLang="ja-JP" dirty="0" smtClean="0"/>
              <a:t>※</a:t>
            </a:r>
            <a:r>
              <a:rPr kumimoji="1" lang="ja-JP" altLang="en-US" dirty="0" smtClean="0"/>
              <a:t>　ボタン以外にも</a:t>
            </a:r>
            <a:r>
              <a:rPr lang="ja-JP" altLang="en-US" dirty="0" smtClean="0"/>
              <a:t>「</a:t>
            </a:r>
            <a:r>
              <a:rPr lang="en-US" altLang="ja-JP" dirty="0" smtClean="0"/>
              <a:t>Hierarchy</a:t>
            </a:r>
            <a:r>
              <a:rPr lang="ja-JP" altLang="en-US" dirty="0" smtClean="0"/>
              <a:t>」で選択したものを</a:t>
            </a:r>
            <a:endParaRPr lang="en-US" altLang="ja-JP" dirty="0" smtClean="0"/>
          </a:p>
          <a:p>
            <a:pPr marL="0" indent="0">
              <a:buNone/>
            </a:pPr>
            <a:r>
              <a:rPr lang="ja-JP" altLang="en-US" dirty="0"/>
              <a:t>　</a:t>
            </a:r>
            <a:r>
              <a:rPr lang="ja-JP" altLang="en-US" dirty="0" smtClean="0"/>
              <a:t>　</a:t>
            </a:r>
            <a:r>
              <a:rPr lang="ja-JP" altLang="en-US" dirty="0"/>
              <a:t>　</a:t>
            </a:r>
            <a:r>
              <a:rPr lang="ja-JP" altLang="en-US" dirty="0" smtClean="0"/>
              <a:t>　　　　　　　　　　　　　　　　　　　　　　右側で好きに設定できる</a:t>
            </a:r>
            <a:endParaRPr kumimoji="1" lang="en-US" altLang="ja-JP" dirty="0" smtClean="0"/>
          </a:p>
        </p:txBody>
      </p:sp>
    </p:spTree>
    <p:extLst>
      <p:ext uri="{BB962C8B-B14F-4D97-AF65-F5344CB8AC3E}">
        <p14:creationId xmlns:p14="http://schemas.microsoft.com/office/powerpoint/2010/main" val="143126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ボタンが押されたときの処理を設定する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作成したコントローラクラスに、ボタンが押されたときの処理を書いたメソッドを用意する。</a:t>
            </a:r>
            <a:r>
              <a:rPr lang="en-US" altLang="ja-JP" dirty="0" smtClean="0"/>
              <a:t/>
            </a:r>
            <a:br>
              <a:rPr lang="en-US" altLang="ja-JP" dirty="0" smtClean="0"/>
            </a:br>
            <a:r>
              <a:rPr lang="ja-JP" altLang="en-US" dirty="0" smtClean="0"/>
              <a:t>　　　　　　　　　　（</a:t>
            </a:r>
            <a:r>
              <a:rPr lang="ja-JP" altLang="en-US" dirty="0"/>
              <a:t>引数</a:t>
            </a:r>
            <a:r>
              <a:rPr lang="ja-JP" altLang="en-US" dirty="0" smtClean="0"/>
              <a:t>は空、戻り値とメソッド名はなんでも良い）</a:t>
            </a:r>
            <a:endParaRPr lang="en-US" altLang="ja-JP" dirty="0" smtClean="0"/>
          </a:p>
          <a:p>
            <a:pPr marL="514350" indent="-514350">
              <a:buFont typeface="+mj-lt"/>
              <a:buAutoNum type="arabicPeriod"/>
            </a:pPr>
            <a:r>
              <a:rPr lang="ja-JP" altLang="en-US" dirty="0" smtClean="0"/>
              <a:t>そのメソッドに「</a:t>
            </a:r>
            <a:r>
              <a:rPr lang="en-US" altLang="ja-JP" dirty="0" smtClean="0"/>
              <a:t>@FXML</a:t>
            </a:r>
            <a:r>
              <a:rPr lang="ja-JP" altLang="en-US" dirty="0" smtClean="0"/>
              <a:t>」というアノテーションをつける</a:t>
            </a:r>
            <a:endParaRPr lang="en-US" altLang="ja-JP" dirty="0" smtClean="0"/>
          </a:p>
          <a:p>
            <a:pPr marL="514350" indent="-514350">
              <a:buFont typeface="+mj-lt"/>
              <a:buAutoNum type="arabicPeriod"/>
            </a:pPr>
            <a:r>
              <a:rPr lang="en-US" altLang="ja-JP" dirty="0" smtClean="0"/>
              <a:t>Scene Builder</a:t>
            </a:r>
            <a:r>
              <a:rPr lang="ja-JP" altLang="en-US" dirty="0"/>
              <a:t>の</a:t>
            </a:r>
            <a:r>
              <a:rPr lang="ja-JP" altLang="en-US" dirty="0" smtClean="0"/>
              <a:t>「</a:t>
            </a:r>
            <a:r>
              <a:rPr lang="en-US" altLang="ja-JP" dirty="0" smtClean="0"/>
              <a:t>Hierarchy</a:t>
            </a:r>
            <a:r>
              <a:rPr lang="ja-JP" altLang="en-US" dirty="0" smtClean="0"/>
              <a:t>」で作成したボタンを選択する</a:t>
            </a:r>
            <a:endParaRPr lang="en-US" altLang="ja-JP" dirty="0" smtClean="0"/>
          </a:p>
          <a:p>
            <a:pPr marL="514350" indent="-514350">
              <a:buFont typeface="+mj-lt"/>
              <a:buAutoNum type="arabicPeriod"/>
            </a:pPr>
            <a:r>
              <a:rPr lang="en-US" altLang="ja-JP" dirty="0" smtClean="0"/>
              <a:t>Scene Builder</a:t>
            </a:r>
            <a:r>
              <a:rPr lang="ja-JP" altLang="en-US" dirty="0" smtClean="0"/>
              <a:t>の右側の「</a:t>
            </a:r>
            <a:r>
              <a:rPr lang="en-US" altLang="ja-JP" dirty="0"/>
              <a:t>C</a:t>
            </a:r>
            <a:r>
              <a:rPr lang="en-US" altLang="ja-JP" dirty="0" smtClean="0"/>
              <a:t>ode</a:t>
            </a:r>
            <a:r>
              <a:rPr lang="ja-JP" altLang="en-US" dirty="0" smtClean="0"/>
              <a:t>」を開く</a:t>
            </a:r>
            <a:endParaRPr lang="en-US" altLang="ja-JP" dirty="0" smtClean="0"/>
          </a:p>
          <a:p>
            <a:pPr marL="514350" indent="-514350">
              <a:buFont typeface="+mj-lt"/>
              <a:buAutoNum type="arabicPeriod"/>
            </a:pPr>
            <a:r>
              <a:rPr lang="ja-JP" altLang="en-US" dirty="0" smtClean="0"/>
              <a:t>「</a:t>
            </a:r>
            <a:r>
              <a:rPr lang="en-US" altLang="ja-JP" dirty="0" smtClean="0"/>
              <a:t>Code</a:t>
            </a:r>
            <a:r>
              <a:rPr lang="ja-JP" altLang="en-US" dirty="0" smtClean="0"/>
              <a:t>」の中の「</a:t>
            </a:r>
            <a:r>
              <a:rPr lang="en-US" altLang="ja-JP" dirty="0" smtClean="0"/>
              <a:t>On Action</a:t>
            </a:r>
            <a:r>
              <a:rPr lang="ja-JP" altLang="en-US" dirty="0" smtClean="0"/>
              <a:t>」に先程書いたメソッドの名前を入力する</a:t>
            </a:r>
            <a:endParaRPr lang="en-US" altLang="ja-JP" dirty="0" smtClean="0"/>
          </a:p>
          <a:p>
            <a:pPr marL="0" indent="0">
              <a:buNone/>
            </a:pPr>
            <a:endParaRPr lang="en-US" altLang="ja-JP" dirty="0"/>
          </a:p>
          <a:p>
            <a:pPr marL="0" indent="0">
              <a:buNone/>
            </a:pPr>
            <a:r>
              <a:rPr lang="en-US" altLang="ja-JP" dirty="0" smtClean="0"/>
              <a:t>※</a:t>
            </a:r>
            <a:r>
              <a:rPr lang="ja-JP" altLang="en-US" dirty="0" smtClean="0"/>
              <a:t>　「</a:t>
            </a:r>
            <a:r>
              <a:rPr lang="en-US" altLang="ja-JP" dirty="0" smtClean="0"/>
              <a:t>On Action</a:t>
            </a:r>
            <a:r>
              <a:rPr lang="ja-JP" altLang="en-US" dirty="0" smtClean="0"/>
              <a:t>」以外のイベントも同じように定義できる</a:t>
            </a:r>
            <a:endParaRPr lang="en-US" altLang="ja-JP" dirty="0" smtClean="0"/>
          </a:p>
        </p:txBody>
      </p:sp>
    </p:spTree>
    <p:extLst>
      <p:ext uri="{BB962C8B-B14F-4D97-AF65-F5344CB8AC3E}">
        <p14:creationId xmlns:p14="http://schemas.microsoft.com/office/powerpoint/2010/main" val="231101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レイアウトにテキスト入力欄を追加する</a:t>
            </a:r>
            <a:endParaRPr kumimoji="1" lang="ja-JP" altLang="en-US" dirty="0"/>
          </a:p>
        </p:txBody>
      </p:sp>
      <p:sp>
        <p:nvSpPr>
          <p:cNvPr id="3" name="コンテンツ プレースホルダー 2"/>
          <p:cNvSpPr>
            <a:spLocks noGrp="1"/>
          </p:cNvSpPr>
          <p:nvPr>
            <p:ph idx="1"/>
          </p:nvPr>
        </p:nvSpPr>
        <p:spPr>
          <a:xfrm>
            <a:off x="838200" y="1825625"/>
            <a:ext cx="10820400" cy="4351338"/>
          </a:xfrm>
        </p:spPr>
        <p:txBody>
          <a:bodyPr>
            <a:normAutofit lnSpcReduction="10000"/>
          </a:bodyPr>
          <a:lstStyle/>
          <a:p>
            <a:r>
              <a:rPr kumimoji="1" lang="en-US" altLang="ja-JP" dirty="0" smtClean="0"/>
              <a:t>Scene Builder</a:t>
            </a:r>
            <a:r>
              <a:rPr kumimoji="1" lang="ja-JP" altLang="en-US" dirty="0" smtClean="0"/>
              <a:t>の「</a:t>
            </a:r>
            <a:r>
              <a:rPr kumimoji="1" lang="en-US" altLang="ja-JP" dirty="0" smtClean="0"/>
              <a:t>Controls</a:t>
            </a:r>
            <a:r>
              <a:rPr kumimoji="1" lang="ja-JP" altLang="en-US" dirty="0" smtClean="0"/>
              <a:t>」の中から</a:t>
            </a:r>
            <a:r>
              <a:rPr lang="ja-JP" altLang="en-US" dirty="0" smtClean="0"/>
              <a:t>「</a:t>
            </a:r>
            <a:r>
              <a:rPr lang="en-US" altLang="ja-JP" dirty="0" err="1" smtClean="0"/>
              <a:t>TextField</a:t>
            </a:r>
            <a:r>
              <a:rPr lang="ja-JP" altLang="en-US" dirty="0" smtClean="0"/>
              <a:t>」を「</a:t>
            </a:r>
            <a:r>
              <a:rPr lang="en-US" altLang="ja-JP" dirty="0" smtClean="0"/>
              <a:t>Hierarchy</a:t>
            </a:r>
            <a:r>
              <a:rPr lang="ja-JP" altLang="en-US" dirty="0" smtClean="0"/>
              <a:t>」にドラッグドロップする</a:t>
            </a:r>
            <a:endParaRPr lang="en-US" altLang="ja-JP" dirty="0" smtClean="0"/>
          </a:p>
          <a:p>
            <a:r>
              <a:rPr lang="en-US" altLang="ja-JP" dirty="0" smtClean="0"/>
              <a:t>Scene Builder</a:t>
            </a:r>
            <a:r>
              <a:rPr lang="ja-JP" altLang="en-US" dirty="0" smtClean="0"/>
              <a:t>の中央でレイアウトを調整する</a:t>
            </a:r>
            <a:endParaRPr lang="en-US" altLang="ja-JP" dirty="0" smtClean="0"/>
          </a:p>
          <a:p>
            <a:endParaRPr lang="en-US" altLang="ja-JP" dirty="0"/>
          </a:p>
          <a:p>
            <a:endParaRPr lang="en-US" altLang="ja-JP" dirty="0" smtClean="0"/>
          </a:p>
          <a:p>
            <a:endParaRPr lang="en-US" altLang="ja-JP" dirty="0"/>
          </a:p>
          <a:p>
            <a:pPr marL="0" indent="0">
              <a:buNone/>
            </a:pPr>
            <a:r>
              <a:rPr lang="en-US" altLang="ja-JP" dirty="0" smtClean="0"/>
              <a:t>※</a:t>
            </a:r>
            <a:r>
              <a:rPr lang="ja-JP" altLang="en-US" dirty="0" smtClean="0"/>
              <a:t>レイアウトの調整は、マウスでの移動だけではなく値の指定もできる。</a:t>
            </a:r>
            <a:endParaRPr lang="en-US" altLang="ja-JP" dirty="0" smtClean="0"/>
          </a:p>
          <a:p>
            <a:pPr marL="0" indent="0">
              <a:buNone/>
            </a:pPr>
            <a:r>
              <a:rPr lang="ja-JP" altLang="en-US" dirty="0"/>
              <a:t>　 </a:t>
            </a:r>
            <a:r>
              <a:rPr lang="ja-JP" altLang="en-US" dirty="0" smtClean="0"/>
              <a:t> 右側の「</a:t>
            </a:r>
            <a:r>
              <a:rPr lang="en-US" altLang="ja-JP" dirty="0" smtClean="0"/>
              <a:t>Layout</a:t>
            </a:r>
            <a:r>
              <a:rPr lang="ja-JP" altLang="en-US" dirty="0" smtClean="0"/>
              <a:t>」の中の「</a:t>
            </a:r>
            <a:r>
              <a:rPr lang="en-US" altLang="ja-JP" dirty="0" err="1" smtClean="0"/>
              <a:t>pref</a:t>
            </a:r>
            <a:r>
              <a:rPr lang="en-US" altLang="ja-JP" dirty="0" smtClean="0"/>
              <a:t> Width</a:t>
            </a:r>
            <a:r>
              <a:rPr lang="ja-JP" altLang="en-US" dirty="0" smtClean="0"/>
              <a:t>」や「</a:t>
            </a:r>
            <a:r>
              <a:rPr lang="en-US" altLang="ja-JP" dirty="0" err="1" smtClean="0"/>
              <a:t>pref</a:t>
            </a:r>
            <a:r>
              <a:rPr lang="en-US" altLang="ja-JP" dirty="0" smtClean="0"/>
              <a:t> Height</a:t>
            </a:r>
            <a:r>
              <a:rPr lang="ja-JP" altLang="en-US" dirty="0" smtClean="0"/>
              <a:t>」で大きさを、</a:t>
            </a:r>
            <a:endParaRPr lang="en-US" altLang="ja-JP" dirty="0" smtClean="0"/>
          </a:p>
          <a:p>
            <a:pPr marL="0" indent="0">
              <a:buNone/>
            </a:pPr>
            <a:r>
              <a:rPr lang="ja-JP" altLang="en-US" dirty="0" smtClean="0"/>
              <a:t>　  「</a:t>
            </a:r>
            <a:r>
              <a:rPr lang="en-US" altLang="ja-JP" dirty="0" smtClean="0"/>
              <a:t>Layout X</a:t>
            </a:r>
            <a:r>
              <a:rPr lang="ja-JP" altLang="en-US" dirty="0" smtClean="0"/>
              <a:t>」や「</a:t>
            </a:r>
            <a:r>
              <a:rPr lang="en-US" altLang="ja-JP" dirty="0" smtClean="0"/>
              <a:t>Layout Y</a:t>
            </a:r>
            <a:r>
              <a:rPr lang="ja-JP" altLang="en-US" dirty="0" smtClean="0"/>
              <a:t>」で位置を指定できるなど。</a:t>
            </a:r>
            <a:endParaRPr lang="en-US" altLang="ja-JP" dirty="0" smtClean="0"/>
          </a:p>
        </p:txBody>
      </p:sp>
    </p:spTree>
    <p:extLst>
      <p:ext uri="{BB962C8B-B14F-4D97-AF65-F5344CB8AC3E}">
        <p14:creationId xmlns:p14="http://schemas.microsoft.com/office/powerpoint/2010/main" val="210542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テキスト入力欄の文字を受け取</a:t>
            </a:r>
            <a:r>
              <a:rPr lang="ja-JP" altLang="en-US" dirty="0"/>
              <a:t>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追加した「</a:t>
            </a:r>
            <a:r>
              <a:rPr lang="en-US" altLang="ja-JP" dirty="0" err="1" smtClean="0"/>
              <a:t>TextField</a:t>
            </a:r>
            <a:r>
              <a:rPr lang="ja-JP" altLang="en-US" dirty="0" smtClean="0"/>
              <a:t>」の「</a:t>
            </a:r>
            <a:r>
              <a:rPr lang="en-US" altLang="ja-JP" dirty="0" smtClean="0"/>
              <a:t>Code</a:t>
            </a:r>
            <a:r>
              <a:rPr lang="ja-JP" altLang="en-US" dirty="0" smtClean="0"/>
              <a:t>」を開く</a:t>
            </a:r>
            <a:endParaRPr lang="en-US" altLang="ja-JP" dirty="0" smtClean="0"/>
          </a:p>
          <a:p>
            <a:pPr marL="514350" indent="-514350">
              <a:buFont typeface="+mj-lt"/>
              <a:buAutoNum type="arabicPeriod"/>
            </a:pPr>
            <a:r>
              <a:rPr lang="ja-JP" altLang="en-US" dirty="0" smtClean="0"/>
              <a:t>「</a:t>
            </a:r>
            <a:r>
              <a:rPr lang="en-US" altLang="ja-JP" dirty="0" err="1" smtClean="0"/>
              <a:t>fx:id</a:t>
            </a:r>
            <a:r>
              <a:rPr lang="ja-JP" altLang="en-US" dirty="0" smtClean="0"/>
              <a:t>」の部分に</a:t>
            </a:r>
            <a:r>
              <a:rPr lang="en-US" altLang="ja-JP" dirty="0" smtClean="0"/>
              <a:t>id</a:t>
            </a:r>
            <a:r>
              <a:rPr lang="ja-JP" altLang="en-US" dirty="0" smtClean="0"/>
              <a:t>を入力する（なんでも良い）</a:t>
            </a:r>
            <a:endParaRPr lang="en-US" altLang="ja-JP" dirty="0" smtClean="0"/>
          </a:p>
          <a:p>
            <a:pPr marL="514350" indent="-514350">
              <a:buFont typeface="+mj-lt"/>
              <a:buAutoNum type="arabicPeriod"/>
            </a:pPr>
            <a:r>
              <a:rPr lang="ja-JP" altLang="en-US" dirty="0" smtClean="0"/>
              <a:t>コントローラクラスに、先程つけた</a:t>
            </a:r>
            <a:r>
              <a:rPr lang="en-US" altLang="ja-JP" dirty="0" smtClean="0"/>
              <a:t>id</a:t>
            </a:r>
            <a:r>
              <a:rPr lang="ja-JP" altLang="en-US" dirty="0" smtClean="0"/>
              <a:t>と同じ変数名で「</a:t>
            </a:r>
            <a:r>
              <a:rPr lang="en-US" altLang="ja-JP" dirty="0" err="1" smtClean="0"/>
              <a:t>TextField</a:t>
            </a:r>
            <a:r>
              <a:rPr lang="ja-JP" altLang="en-US" dirty="0" smtClean="0"/>
              <a:t>」クラス</a:t>
            </a:r>
            <a:r>
              <a:rPr lang="ja-JP" altLang="en-US" dirty="0"/>
              <a:t>の変数</a:t>
            </a:r>
            <a:r>
              <a:rPr lang="ja-JP" altLang="en-US" dirty="0" smtClean="0"/>
              <a:t>を作成する</a:t>
            </a:r>
            <a:endParaRPr lang="en-US" altLang="ja-JP" dirty="0" smtClean="0"/>
          </a:p>
          <a:p>
            <a:pPr marL="514350" indent="-514350">
              <a:buFont typeface="+mj-lt"/>
              <a:buAutoNum type="arabicPeriod"/>
            </a:pPr>
            <a:r>
              <a:rPr lang="ja-JP" altLang="en-US" dirty="0" smtClean="0"/>
              <a:t>宣言した「</a:t>
            </a:r>
            <a:r>
              <a:rPr lang="en-US" altLang="ja-JP" dirty="0" err="1" smtClean="0"/>
              <a:t>TextField</a:t>
            </a:r>
            <a:r>
              <a:rPr lang="ja-JP" altLang="en-US" dirty="0" smtClean="0"/>
              <a:t>」の変数に「</a:t>
            </a:r>
            <a:r>
              <a:rPr lang="en-US" altLang="ja-JP" dirty="0" smtClean="0"/>
              <a:t>@FXML</a:t>
            </a:r>
            <a:r>
              <a:rPr lang="ja-JP" altLang="en-US" dirty="0" smtClean="0"/>
              <a:t>」のアノテーションをつける</a:t>
            </a:r>
            <a:endParaRPr lang="en-US" altLang="ja-JP" dirty="0" smtClean="0"/>
          </a:p>
          <a:p>
            <a:pPr marL="514350" indent="-514350">
              <a:buFont typeface="+mj-lt"/>
              <a:buAutoNum type="arabicPeriod"/>
            </a:pPr>
            <a:r>
              <a:rPr lang="ja-JP" altLang="en-US" dirty="0" smtClean="0"/>
              <a:t>「</a:t>
            </a:r>
            <a:r>
              <a:rPr lang="en-US" altLang="ja-JP" dirty="0" err="1" smtClean="0"/>
              <a:t>TextField</a:t>
            </a:r>
            <a:r>
              <a:rPr lang="ja-JP" altLang="en-US" dirty="0" smtClean="0"/>
              <a:t>」で定義されている「</a:t>
            </a:r>
            <a:r>
              <a:rPr lang="en-US" altLang="ja-JP" dirty="0" err="1" smtClean="0"/>
              <a:t>getText</a:t>
            </a:r>
            <a:r>
              <a:rPr lang="ja-JP" altLang="en-US" dirty="0" smtClean="0"/>
              <a:t>」メソッドで取得できる</a:t>
            </a:r>
            <a:endParaRPr lang="en-US" altLang="ja-JP" dirty="0" smtClean="0"/>
          </a:p>
          <a:p>
            <a:pPr marL="514350" indent="-514350">
              <a:buFont typeface="+mj-lt"/>
              <a:buAutoNum type="arabicPeriod"/>
            </a:pPr>
            <a:endParaRPr lang="en-US" altLang="ja-JP" dirty="0"/>
          </a:p>
          <a:p>
            <a:pPr marL="0" indent="0">
              <a:buNone/>
            </a:pPr>
            <a:r>
              <a:rPr lang="en-US" altLang="ja-JP" dirty="0" smtClean="0"/>
              <a:t>※</a:t>
            </a:r>
            <a:r>
              <a:rPr lang="ja-JP" altLang="en-US" dirty="0" smtClean="0"/>
              <a:t>　「</a:t>
            </a:r>
            <a:r>
              <a:rPr lang="en-US" altLang="ja-JP" dirty="0" smtClean="0"/>
              <a:t>@FXML</a:t>
            </a:r>
            <a:r>
              <a:rPr lang="ja-JP" altLang="en-US" dirty="0" smtClean="0"/>
              <a:t>」のアノテーションがついた変数は</a:t>
            </a:r>
            <a:r>
              <a:rPr lang="en-US" altLang="ja-JP" dirty="0" smtClean="0"/>
              <a:t/>
            </a:r>
            <a:br>
              <a:rPr lang="en-US" altLang="ja-JP" dirty="0" smtClean="0"/>
            </a:br>
            <a:r>
              <a:rPr lang="ja-JP" altLang="en-US" dirty="0" smtClean="0"/>
              <a:t>　　　　　　　　　　　　　　　　　　　　　　　初期値の設定はしなくて良い</a:t>
            </a:r>
            <a:endParaRPr lang="en-US" altLang="ja-JP" dirty="0" smtClean="0"/>
          </a:p>
        </p:txBody>
      </p:sp>
    </p:spTree>
    <p:extLst>
      <p:ext uri="{BB962C8B-B14F-4D97-AF65-F5344CB8AC3E}">
        <p14:creationId xmlns:p14="http://schemas.microsoft.com/office/powerpoint/2010/main" val="273568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Scene Builder</a:t>
            </a:r>
            <a:r>
              <a:rPr lang="ja-JP" altLang="en-US" dirty="0" smtClean="0"/>
              <a:t>でレイアウトを確認</a:t>
            </a:r>
            <a:r>
              <a:rPr lang="ja-JP" altLang="en-US" dirty="0"/>
              <a:t>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Scene Builder</a:t>
            </a:r>
            <a:r>
              <a:rPr lang="ja-JP" altLang="en-US" dirty="0" smtClean="0"/>
              <a:t>の</a:t>
            </a:r>
            <a:endParaRPr lang="en-US" altLang="ja-JP" dirty="0" smtClean="0"/>
          </a:p>
          <a:p>
            <a:pPr marL="0" indent="0">
              <a:buNone/>
            </a:pPr>
            <a:r>
              <a:rPr lang="ja-JP" altLang="en-US" dirty="0"/>
              <a:t>　</a:t>
            </a:r>
            <a:r>
              <a:rPr lang="ja-JP" altLang="en-US" dirty="0" smtClean="0"/>
              <a:t>　</a:t>
            </a:r>
            <a:r>
              <a:rPr lang="en-US" altLang="ja-JP" dirty="0" smtClean="0"/>
              <a:t>preview </a:t>
            </a:r>
            <a:r>
              <a:rPr lang="ja-JP" altLang="en-US" dirty="0" smtClean="0"/>
              <a:t>→ </a:t>
            </a:r>
            <a:r>
              <a:rPr lang="en-US" altLang="ja-JP" dirty="0" smtClean="0"/>
              <a:t>Show Preview in Window</a:t>
            </a:r>
          </a:p>
          <a:p>
            <a:pPr marL="0" indent="0">
              <a:buNone/>
            </a:pPr>
            <a:r>
              <a:rPr kumimoji="1" lang="ja-JP" altLang="en-US" dirty="0"/>
              <a:t>　</a:t>
            </a:r>
            <a:r>
              <a:rPr lang="ja-JP" altLang="en-US" dirty="0" smtClean="0"/>
              <a:t>で、プログラムを実行することなく実際のウインドウを出して、レイアウトを確認できる。</a:t>
            </a:r>
            <a:endParaRPr kumimoji="1" lang="ja-JP" altLang="en-US" dirty="0"/>
          </a:p>
        </p:txBody>
      </p:sp>
    </p:spTree>
    <p:extLst>
      <p:ext uri="{BB962C8B-B14F-4D97-AF65-F5344CB8AC3E}">
        <p14:creationId xmlns:p14="http://schemas.microsoft.com/office/powerpoint/2010/main" val="3499686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初期化メソッドで初期化をする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コントローラクラスに</a:t>
            </a:r>
            <a:r>
              <a:rPr lang="ja-JP" altLang="en-US" dirty="0" smtClean="0"/>
              <a:t>「</a:t>
            </a:r>
            <a:r>
              <a:rPr lang="en-US" altLang="ja-JP" dirty="0" err="1" smtClean="0"/>
              <a:t>Initalizabled</a:t>
            </a:r>
            <a:r>
              <a:rPr lang="ja-JP" altLang="en-US" dirty="0" smtClean="0"/>
              <a:t>」インターフェースを継承する。</a:t>
            </a:r>
            <a:endParaRPr lang="en-US" altLang="ja-JP" dirty="0" smtClean="0"/>
          </a:p>
          <a:p>
            <a:pPr marL="514350" indent="-514350">
              <a:buFont typeface="+mj-lt"/>
              <a:buAutoNum type="arabicPeriod"/>
            </a:pPr>
            <a:r>
              <a:rPr kumimoji="1" lang="en-US" altLang="ja-JP" dirty="0" smtClean="0"/>
              <a:t>Initialize</a:t>
            </a:r>
            <a:r>
              <a:rPr kumimoji="1" lang="ja-JP" altLang="en-US" dirty="0" smtClean="0"/>
              <a:t>メソッドを実装する。</a:t>
            </a:r>
            <a:r>
              <a:rPr kumimoji="1" lang="en-US" altLang="ja-JP" dirty="0" smtClean="0"/>
              <a:t/>
            </a:r>
            <a:br>
              <a:rPr kumimoji="1" lang="en-US" altLang="ja-JP" dirty="0" smtClean="0"/>
            </a:br>
            <a:r>
              <a:rPr kumimoji="1" lang="en-US" altLang="ja-JP" dirty="0" smtClean="0"/>
              <a:t>	public void initialize(URL </a:t>
            </a:r>
            <a:r>
              <a:rPr kumimoji="1" lang="en-US" altLang="ja-JP" dirty="0" err="1" smtClean="0"/>
              <a:t>location,ResourceBundle</a:t>
            </a:r>
            <a:r>
              <a:rPr kumimoji="1" lang="en-US" altLang="ja-JP" dirty="0" smtClean="0"/>
              <a:t> resources){</a:t>
            </a:r>
            <a:br>
              <a:rPr kumimoji="1" lang="en-US" altLang="ja-JP" dirty="0" smtClean="0"/>
            </a:br>
            <a:r>
              <a:rPr kumimoji="1" lang="en-US" altLang="ja-JP" dirty="0" smtClean="0"/>
              <a:t>		//</a:t>
            </a:r>
            <a:r>
              <a:rPr kumimoji="1" lang="ja-JP" altLang="en-US" dirty="0" smtClean="0"/>
              <a:t>ここに初期化処理を書く</a:t>
            </a:r>
            <a:r>
              <a:rPr kumimoji="1" lang="en-US" altLang="ja-JP" dirty="0" smtClean="0"/>
              <a:t/>
            </a:r>
            <a:br>
              <a:rPr kumimoji="1" lang="en-US" altLang="ja-JP" dirty="0" smtClean="0"/>
            </a:br>
            <a:r>
              <a:rPr kumimoji="1" lang="en-US" altLang="ja-JP" dirty="0" smtClean="0"/>
              <a:t>	}</a:t>
            </a:r>
          </a:p>
          <a:p>
            <a:pPr marL="0" indent="0">
              <a:buNone/>
            </a:pPr>
            <a:r>
              <a:rPr lang="en-US" altLang="ja-JP" dirty="0"/>
              <a:t/>
            </a:r>
            <a:br>
              <a:rPr lang="en-US" altLang="ja-JP" dirty="0"/>
            </a:br>
            <a:r>
              <a:rPr lang="en-US" altLang="ja-JP" dirty="0" smtClean="0"/>
              <a:t>initialize</a:t>
            </a:r>
            <a:r>
              <a:rPr lang="ja-JP" altLang="en-US" dirty="0" smtClean="0"/>
              <a:t>メソッドは、</a:t>
            </a:r>
            <a:r>
              <a:rPr lang="en-US" altLang="ja-JP" dirty="0" smtClean="0"/>
              <a:t>FXML</a:t>
            </a:r>
            <a:r>
              <a:rPr lang="ja-JP" altLang="en-US" dirty="0" smtClean="0"/>
              <a:t>ファイルのロード、</a:t>
            </a:r>
            <a:r>
              <a:rPr lang="en-US" altLang="ja-JP" dirty="0" err="1" smtClean="0"/>
              <a:t>fx:id</a:t>
            </a:r>
            <a:r>
              <a:rPr lang="ja-JP" altLang="en-US" dirty="0" smtClean="0"/>
              <a:t>のフィールドの初期化の後に呼び出される。</a:t>
            </a:r>
            <a:r>
              <a:rPr lang="en-US" altLang="ja-JP" dirty="0" smtClean="0"/>
              <a:t>	</a:t>
            </a:r>
            <a:endParaRPr kumimoji="1" lang="ja-JP" altLang="en-US" dirty="0"/>
          </a:p>
        </p:txBody>
      </p:sp>
    </p:spTree>
    <p:extLst>
      <p:ext uri="{BB962C8B-B14F-4D97-AF65-F5344CB8AC3E}">
        <p14:creationId xmlns:p14="http://schemas.microsoft.com/office/powerpoint/2010/main" val="129596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en-US" altLang="ja-JP" dirty="0" smtClean="0"/>
              <a:t>URL</a:t>
            </a:r>
            <a:endParaRPr kumimoji="1" lang="ja-JP" altLang="en-US" dirty="0"/>
          </a:p>
        </p:txBody>
      </p:sp>
      <p:sp>
        <p:nvSpPr>
          <p:cNvPr id="3" name="コンテンツ プレースホルダー 2"/>
          <p:cNvSpPr>
            <a:spLocks noGrp="1"/>
          </p:cNvSpPr>
          <p:nvPr>
            <p:ph idx="1"/>
          </p:nvPr>
        </p:nvSpPr>
        <p:spPr/>
        <p:txBody>
          <a:bodyPr anchor="ctr"/>
          <a:lstStyle/>
          <a:p>
            <a:pPr marL="0" indent="0" algn="ctr">
              <a:buNone/>
            </a:pPr>
            <a:r>
              <a:rPr lang="en-US" altLang="ja-JP" dirty="0">
                <a:hlinkClick r:id="rId2"/>
              </a:rPr>
              <a:t>https://</a:t>
            </a:r>
            <a:r>
              <a:rPr lang="en-US" altLang="ja-JP" dirty="0" smtClean="0">
                <a:hlinkClick r:id="rId2"/>
              </a:rPr>
              <a:t>qiita.com/tarosa0001/items/05ac653a091b7d1290f9</a:t>
            </a:r>
            <a:endParaRPr lang="en-US" altLang="ja-JP" dirty="0" smtClean="0"/>
          </a:p>
          <a:p>
            <a:pPr marL="0" indent="0" algn="ctr">
              <a:buNone/>
            </a:pPr>
            <a:r>
              <a:rPr lang="en-US" altLang="ja-JP" dirty="0" smtClean="0"/>
              <a:t>【</a:t>
            </a:r>
            <a:r>
              <a:rPr lang="ja-JP" altLang="en-US" dirty="0" smtClean="0"/>
              <a:t>超初心者向け</a:t>
            </a:r>
            <a:r>
              <a:rPr lang="en-US" altLang="ja-JP" dirty="0" smtClean="0"/>
              <a:t>】JavaFX</a:t>
            </a:r>
            <a:r>
              <a:rPr lang="ja-JP" altLang="en-US" dirty="0" smtClean="0"/>
              <a:t>入門</a:t>
            </a:r>
            <a:endParaRPr lang="en-US" altLang="ja-JP" dirty="0"/>
          </a:p>
          <a:p>
            <a:pPr marL="0" indent="0" algn="ctr">
              <a:buNone/>
            </a:pPr>
            <a:endParaRPr kumimoji="1" lang="en-US" altLang="ja-JP" dirty="0" smtClean="0"/>
          </a:p>
          <a:p>
            <a:pPr marL="0" indent="0" algn="ctr">
              <a:buNone/>
            </a:pPr>
            <a:r>
              <a:rPr lang="en-US" altLang="ja-JP" dirty="0">
                <a:hlinkClick r:id="rId3"/>
              </a:rPr>
              <a:t>http://</a:t>
            </a:r>
            <a:r>
              <a:rPr lang="en-US" altLang="ja-JP" dirty="0" smtClean="0">
                <a:hlinkClick r:id="rId3"/>
              </a:rPr>
              <a:t>libro.tuyano.com/index2?id=8356003</a:t>
            </a:r>
            <a:endParaRPr lang="en-US" altLang="ja-JP" dirty="0" smtClean="0"/>
          </a:p>
          <a:p>
            <a:pPr marL="0" indent="0" algn="ctr">
              <a:buNone/>
            </a:pPr>
            <a:r>
              <a:rPr lang="ja-JP" altLang="en-US" dirty="0"/>
              <a:t>初心者のための</a:t>
            </a:r>
            <a:r>
              <a:rPr lang="en-US" altLang="ja-JP" dirty="0"/>
              <a:t>JavaFX</a:t>
            </a:r>
            <a:r>
              <a:rPr lang="ja-JP" altLang="en-US" dirty="0"/>
              <a:t>プログラミング入門</a:t>
            </a:r>
            <a:endParaRPr kumimoji="1" lang="ja-JP" altLang="en-US" dirty="0"/>
          </a:p>
        </p:txBody>
      </p:sp>
    </p:spTree>
    <p:extLst>
      <p:ext uri="{BB962C8B-B14F-4D97-AF65-F5344CB8AC3E}">
        <p14:creationId xmlns:p14="http://schemas.microsoft.com/office/powerpoint/2010/main" val="3710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キーイベントとマウスイベント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マウスイベントは</a:t>
            </a:r>
            <a:r>
              <a:rPr lang="en-US" altLang="ja-JP" dirty="0" smtClean="0"/>
              <a:t>Scene Builder</a:t>
            </a:r>
            <a:r>
              <a:rPr lang="ja-JP" altLang="en-US" dirty="0" smtClean="0"/>
              <a:t>の「</a:t>
            </a:r>
            <a:r>
              <a:rPr lang="en-US" altLang="ja-JP" dirty="0" smtClean="0"/>
              <a:t>code</a:t>
            </a:r>
            <a:r>
              <a:rPr lang="ja-JP" altLang="en-US" dirty="0" smtClean="0"/>
              <a:t>」内の</a:t>
            </a:r>
            <a:r>
              <a:rPr lang="en-US" altLang="ja-JP" dirty="0" smtClean="0"/>
              <a:t>On Mouse Pressed</a:t>
            </a:r>
            <a:r>
              <a:rPr lang="ja-JP" altLang="en-US" dirty="0" smtClean="0"/>
              <a:t>や</a:t>
            </a:r>
            <a:r>
              <a:rPr lang="en-US" altLang="ja-JP" dirty="0" smtClean="0"/>
              <a:t>On Mouse Released</a:t>
            </a:r>
            <a:r>
              <a:rPr lang="ja-JP" altLang="en-US" dirty="0" smtClean="0"/>
              <a:t>で、ボタン処理と同じ要領で定義できる。</a:t>
            </a:r>
            <a:endParaRPr kumimoji="1" lang="en-US" altLang="ja-JP" dirty="0" smtClean="0"/>
          </a:p>
          <a:p>
            <a:r>
              <a:rPr kumimoji="1" lang="ja-JP" altLang="en-US" dirty="0" smtClean="0"/>
              <a:t>キーイベントは</a:t>
            </a:r>
            <a:r>
              <a:rPr lang="en-US" altLang="ja-JP" dirty="0" smtClean="0"/>
              <a:t>Scene Builder</a:t>
            </a:r>
            <a:r>
              <a:rPr lang="ja-JP" altLang="en-US" dirty="0" smtClean="0"/>
              <a:t>の「</a:t>
            </a:r>
            <a:r>
              <a:rPr lang="en-US" altLang="ja-JP" dirty="0" smtClean="0"/>
              <a:t>code</a:t>
            </a:r>
            <a:r>
              <a:rPr lang="ja-JP" altLang="en-US" dirty="0" smtClean="0"/>
              <a:t>」内の</a:t>
            </a:r>
            <a:r>
              <a:rPr lang="en-US" altLang="ja-JP" dirty="0" smtClean="0"/>
              <a:t>On Key Pressed</a:t>
            </a:r>
            <a:r>
              <a:rPr lang="ja-JP" altLang="en-US" dirty="0" smtClean="0"/>
              <a:t>や</a:t>
            </a:r>
            <a:r>
              <a:rPr lang="en-US" altLang="ja-JP" dirty="0" smtClean="0"/>
              <a:t>On Key Released</a:t>
            </a:r>
            <a:r>
              <a:rPr lang="ja-JP" altLang="en-US" dirty="0"/>
              <a:t>など</a:t>
            </a:r>
            <a:r>
              <a:rPr lang="ja-JP" altLang="en-US" dirty="0" smtClean="0"/>
              <a:t>で、ボタン処理と同じ要領で定義できる。</a:t>
            </a:r>
            <a:endParaRPr lang="en-US" altLang="ja-JP" dirty="0" smtClean="0"/>
          </a:p>
          <a:p>
            <a:endParaRPr kumimoji="1" lang="en-US" altLang="ja-JP" dirty="0"/>
          </a:p>
          <a:p>
            <a:pPr marL="0" indent="0">
              <a:buNone/>
            </a:pPr>
            <a:r>
              <a:rPr lang="en-US" altLang="ja-JP" dirty="0" smtClean="0"/>
              <a:t>※</a:t>
            </a:r>
            <a:r>
              <a:rPr lang="ja-JP" altLang="en-US" dirty="0" smtClean="0"/>
              <a:t>キーイベントは、キーの受け付けが行われるように、「</a:t>
            </a:r>
            <a:r>
              <a:rPr lang="en-US" altLang="ja-JP" dirty="0" smtClean="0"/>
              <a:t>Main</a:t>
            </a:r>
            <a:r>
              <a:rPr lang="ja-JP" altLang="en-US" dirty="0" smtClean="0"/>
              <a:t>」クラス</a:t>
            </a:r>
            <a:endParaRPr lang="en-US" altLang="ja-JP" dirty="0" smtClean="0"/>
          </a:p>
          <a:p>
            <a:pPr marL="0" indent="0">
              <a:buNone/>
            </a:pPr>
            <a:r>
              <a:rPr lang="ja-JP" altLang="en-US" dirty="0" smtClean="0"/>
              <a:t>　  で「</a:t>
            </a:r>
            <a:r>
              <a:rPr lang="en-US" altLang="ja-JP" dirty="0" err="1" smtClean="0"/>
              <a:t>scene.getRoot</a:t>
            </a:r>
            <a:r>
              <a:rPr lang="en-US" altLang="ja-JP" dirty="0" smtClean="0"/>
              <a:t>().</a:t>
            </a:r>
            <a:r>
              <a:rPr lang="en-US" altLang="ja-JP" dirty="0" err="1" smtClean="0"/>
              <a:t>requestFocus</a:t>
            </a:r>
            <a:r>
              <a:rPr lang="en-US" altLang="ja-JP" dirty="0" smtClean="0"/>
              <a:t>()</a:t>
            </a:r>
            <a:r>
              <a:rPr lang="ja-JP" altLang="en-US" dirty="0" smtClean="0"/>
              <a:t>」をする必要がある。</a:t>
            </a:r>
            <a:endParaRPr lang="en-US" altLang="ja-JP" dirty="0" smtClean="0"/>
          </a:p>
          <a:p>
            <a:pPr marL="0" indent="0">
              <a:buNone/>
            </a:pPr>
            <a:r>
              <a:rPr lang="ja-JP" altLang="en-US" dirty="0" smtClean="0"/>
              <a:t>　　　　　　　　　　　　　　　　　　　　　　　　　　　　（アクティブにするため）</a:t>
            </a:r>
            <a:endParaRPr lang="en-US" altLang="ja-JP" dirty="0" smtClean="0"/>
          </a:p>
        </p:txBody>
      </p:sp>
    </p:spTree>
    <p:extLst>
      <p:ext uri="{BB962C8B-B14F-4D97-AF65-F5344CB8AC3E}">
        <p14:creationId xmlns:p14="http://schemas.microsoft.com/office/powerpoint/2010/main" val="301410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動的なコンポーネントの追加と削除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JavaFX</a:t>
            </a:r>
            <a:r>
              <a:rPr kumimoji="1" lang="ja-JP" altLang="en-US" dirty="0" smtClean="0"/>
              <a:t>では、</a:t>
            </a:r>
            <a:r>
              <a:rPr lang="en-US" altLang="ja-JP" dirty="0" smtClean="0"/>
              <a:t>FXML</a:t>
            </a:r>
            <a:r>
              <a:rPr lang="ja-JP" altLang="en-US" dirty="0" smtClean="0"/>
              <a:t>によるレイアウトの設定の他に、</a:t>
            </a:r>
            <a:r>
              <a:rPr lang="en-US" altLang="ja-JP" dirty="0" smtClean="0"/>
              <a:t>Java</a:t>
            </a:r>
            <a:r>
              <a:rPr lang="ja-JP" altLang="en-US" dirty="0" smtClean="0"/>
              <a:t>でレイアウトやコンポーネントを作って追加することで、動的にレイアウトを変更することができる。作り方は</a:t>
            </a:r>
            <a:r>
              <a:rPr lang="en-US" altLang="ja-JP" dirty="0" smtClean="0"/>
              <a:t>Swing</a:t>
            </a:r>
            <a:r>
              <a:rPr lang="ja-JP" altLang="en-US" dirty="0" smtClean="0"/>
              <a:t>に似ている。</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71631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a:t>
            </a:r>
            <a:r>
              <a:rPr kumimoji="1" lang="en-US" altLang="ja-JP" dirty="0" smtClean="0"/>
              <a:t>pplication.css</a:t>
            </a:r>
            <a:r>
              <a:rPr kumimoji="1" lang="ja-JP" altLang="en-US" dirty="0" smtClean="0"/>
              <a:t>で</a:t>
            </a:r>
            <a:r>
              <a:rPr kumimoji="1" lang="en-US" altLang="ja-JP" dirty="0" smtClean="0"/>
              <a:t>UI</a:t>
            </a:r>
            <a:r>
              <a:rPr kumimoji="1" lang="ja-JP" altLang="en-US" dirty="0" smtClean="0"/>
              <a:t>を装飾する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a:t>
            </a:r>
            <a:r>
              <a:rPr kumimoji="1" lang="en-US" altLang="ja-JP" dirty="0" smtClean="0"/>
              <a:t>pplication.css</a:t>
            </a:r>
            <a:r>
              <a:rPr kumimoji="1" lang="ja-JP" altLang="en-US" dirty="0" smtClean="0"/>
              <a:t>は</a:t>
            </a:r>
            <a:r>
              <a:rPr kumimoji="1" lang="en-US" altLang="ja-JP" dirty="0" smtClean="0"/>
              <a:t>JavaFX</a:t>
            </a:r>
            <a:r>
              <a:rPr kumimoji="1" lang="ja-JP" altLang="en-US" dirty="0" smtClean="0"/>
              <a:t>プロジェクト作成時に自動で生成される。</a:t>
            </a:r>
            <a:endParaRPr kumimoji="1" lang="en-US" altLang="ja-JP" dirty="0" smtClean="0"/>
          </a:p>
          <a:p>
            <a:r>
              <a:rPr lang="ja-JP" altLang="en-US" dirty="0"/>
              <a:t>この中</a:t>
            </a:r>
            <a:r>
              <a:rPr lang="ja-JP" altLang="en-US" dirty="0" smtClean="0"/>
              <a:t>に</a:t>
            </a:r>
            <a:r>
              <a:rPr lang="en-US" altLang="ja-JP" dirty="0" smtClean="0"/>
              <a:t>CSS</a:t>
            </a:r>
            <a:r>
              <a:rPr lang="ja-JP" altLang="en-US" dirty="0" smtClean="0"/>
              <a:t>スタイルで記述することで、</a:t>
            </a:r>
            <a:r>
              <a:rPr lang="en-US" altLang="ja-JP" dirty="0" smtClean="0"/>
              <a:t>JavaFX</a:t>
            </a:r>
            <a:r>
              <a:rPr lang="ja-JP" altLang="en-US" dirty="0" smtClean="0"/>
              <a:t>の見た目を変更できる。</a:t>
            </a:r>
            <a:endParaRPr lang="en-US" altLang="ja-JP" dirty="0" smtClean="0"/>
          </a:p>
          <a:p>
            <a:endParaRPr kumimoji="1" lang="en-US" altLang="ja-JP" dirty="0"/>
          </a:p>
          <a:p>
            <a:endParaRPr lang="en-US" altLang="ja-JP" dirty="0" smtClean="0"/>
          </a:p>
          <a:p>
            <a:pPr marL="0" indent="0">
              <a:buNone/>
            </a:pPr>
            <a:r>
              <a:rPr kumimoji="1" lang="ja-JP" altLang="en-US" dirty="0" smtClean="0"/>
              <a:t>参考</a:t>
            </a:r>
            <a:r>
              <a:rPr kumimoji="1" lang="en-US" altLang="ja-JP" dirty="0" smtClean="0"/>
              <a:t>URL</a:t>
            </a:r>
            <a:r>
              <a:rPr kumimoji="1" lang="ja-JP" altLang="en-US" dirty="0" smtClean="0"/>
              <a:t>：</a:t>
            </a:r>
            <a:r>
              <a:rPr lang="en-US" altLang="ja-JP" dirty="0" smtClean="0">
                <a:hlinkClick r:id="rId2"/>
              </a:rPr>
              <a:t>https</a:t>
            </a:r>
            <a:r>
              <a:rPr lang="en-US" altLang="ja-JP" dirty="0">
                <a:hlinkClick r:id="rId2"/>
              </a:rPr>
              <a:t>://</a:t>
            </a:r>
            <a:r>
              <a:rPr lang="en-US" altLang="ja-JP" dirty="0" smtClean="0">
                <a:hlinkClick r:id="rId2"/>
              </a:rPr>
              <a:t>docs.oracle.com/javase/jp/8/javafx/api/javafx/scene/doc-files/cssref.html</a:t>
            </a:r>
            <a:endParaRPr lang="en-US" altLang="ja-JP" dirty="0" smtClean="0"/>
          </a:p>
          <a:p>
            <a:pPr marL="0" indent="0">
              <a:buNone/>
            </a:pPr>
            <a:r>
              <a:rPr kumimoji="1" lang="en-US" altLang="ja-JP" dirty="0" smtClean="0"/>
              <a:t>CSS</a:t>
            </a:r>
            <a:r>
              <a:rPr kumimoji="1" lang="ja-JP" altLang="en-US" dirty="0" smtClean="0"/>
              <a:t>による書き方が示されている。</a:t>
            </a:r>
            <a:endParaRPr kumimoji="1" lang="ja-JP" altLang="en-US" dirty="0"/>
          </a:p>
        </p:txBody>
      </p:sp>
    </p:spTree>
    <p:extLst>
      <p:ext uri="{BB962C8B-B14F-4D97-AF65-F5344CB8AC3E}">
        <p14:creationId xmlns:p14="http://schemas.microsoft.com/office/powerpoint/2010/main" val="279409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a:t>
            </a:r>
            <a:r>
              <a:rPr kumimoji="1" lang="en-US" altLang="ja-JP" dirty="0" smtClean="0"/>
              <a:t>pplication.css</a:t>
            </a:r>
            <a:r>
              <a:rPr kumimoji="1" lang="ja-JP" altLang="en-US" dirty="0" smtClean="0"/>
              <a:t>の記入例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fx</a:t>
            </a:r>
            <a:r>
              <a:rPr kumimoji="1" lang="ja-JP" altLang="en-US" dirty="0" smtClean="0"/>
              <a:t>の</a:t>
            </a:r>
            <a:r>
              <a:rPr kumimoji="1" lang="en-US" altLang="ja-JP" dirty="0" smtClean="0"/>
              <a:t>ID</a:t>
            </a:r>
            <a:r>
              <a:rPr kumimoji="1" lang="ja-JP" altLang="en-US" dirty="0" smtClean="0"/>
              <a:t>をあらかじめ決めておく（例：</a:t>
            </a:r>
            <a:r>
              <a:rPr kumimoji="1" lang="en-US" altLang="ja-JP" dirty="0" err="1" smtClean="0"/>
              <a:t>sample_id</a:t>
            </a:r>
            <a:r>
              <a:rPr kumimoji="1" lang="ja-JP" altLang="en-US" dirty="0" smtClean="0"/>
              <a:t>）</a:t>
            </a:r>
            <a:endParaRPr kumimoji="1" lang="en-US" altLang="ja-JP" dirty="0" smtClean="0"/>
          </a:p>
          <a:p>
            <a:pPr marL="0" indent="0">
              <a:buNone/>
            </a:pPr>
            <a:r>
              <a:rPr lang="en-US" altLang="ja-JP" dirty="0" smtClean="0"/>
              <a:t>#</a:t>
            </a:r>
            <a:r>
              <a:rPr lang="en-US" altLang="ja-JP" dirty="0" err="1" smtClean="0"/>
              <a:t>sample_id</a:t>
            </a:r>
            <a:r>
              <a:rPr lang="en-US" altLang="ja-JP" dirty="0" smtClean="0"/>
              <a:t>{</a:t>
            </a:r>
          </a:p>
          <a:p>
            <a:pPr marL="0" indent="0">
              <a:buNone/>
            </a:pPr>
            <a:r>
              <a:rPr lang="en-US" altLang="ja-JP" dirty="0"/>
              <a:t>	</a:t>
            </a:r>
            <a:r>
              <a:rPr lang="en-US" altLang="ja-JP" dirty="0" smtClean="0"/>
              <a:t>/*</a:t>
            </a:r>
            <a:r>
              <a:rPr lang="ja-JP" altLang="en-US" dirty="0" smtClean="0"/>
              <a:t>ここに</a:t>
            </a:r>
            <a:r>
              <a:rPr lang="en-US" altLang="ja-JP" dirty="0" smtClean="0"/>
              <a:t>CSS</a:t>
            </a:r>
            <a:r>
              <a:rPr lang="ja-JP" altLang="en-US" dirty="0" smtClean="0"/>
              <a:t>を書く</a:t>
            </a:r>
            <a:r>
              <a:rPr lang="en-US" altLang="ja-JP" dirty="0" smtClean="0"/>
              <a:t>*/</a:t>
            </a:r>
          </a:p>
          <a:p>
            <a:pPr marL="0" indent="0">
              <a:buNone/>
            </a:pPr>
            <a:r>
              <a:rPr lang="en-US" altLang="ja-JP" dirty="0"/>
              <a:t>	</a:t>
            </a:r>
            <a:r>
              <a:rPr lang="en-US" altLang="ja-JP" dirty="0" smtClean="0"/>
              <a:t>-fx-font-size:20pt;/*</a:t>
            </a:r>
            <a:r>
              <a:rPr lang="ja-JP" altLang="en-US" dirty="0" smtClean="0"/>
              <a:t>文字の大きさを</a:t>
            </a:r>
            <a:r>
              <a:rPr lang="en-US" altLang="ja-JP" dirty="0" smtClean="0"/>
              <a:t>20pt</a:t>
            </a:r>
            <a:r>
              <a:rPr lang="ja-JP" altLang="en-US" dirty="0" smtClean="0"/>
              <a:t>にする</a:t>
            </a:r>
            <a:r>
              <a:rPr lang="en-US" altLang="ja-JP" dirty="0" smtClean="0"/>
              <a:t>*/</a:t>
            </a:r>
          </a:p>
          <a:p>
            <a:pPr marL="0" indent="0">
              <a:buNone/>
            </a:pPr>
            <a:r>
              <a:rPr lang="en-US" altLang="ja-JP" dirty="0"/>
              <a:t>	</a:t>
            </a:r>
            <a:r>
              <a:rPr lang="en-US" altLang="ja-JP" dirty="0" smtClean="0"/>
              <a:t>-</a:t>
            </a:r>
            <a:r>
              <a:rPr lang="en-US" altLang="ja-JP" dirty="0" err="1" smtClean="0"/>
              <a:t>fx-background-color:red</a:t>
            </a:r>
            <a:r>
              <a:rPr lang="en-US" altLang="ja-JP" dirty="0" smtClean="0"/>
              <a:t>;/*</a:t>
            </a:r>
            <a:r>
              <a:rPr lang="ja-JP" altLang="en-US" dirty="0" smtClean="0"/>
              <a:t>背景色を赤にする</a:t>
            </a:r>
            <a:r>
              <a:rPr lang="en-US" altLang="ja-JP" dirty="0" smtClean="0"/>
              <a:t>*/</a:t>
            </a:r>
          </a:p>
          <a:p>
            <a:pPr marL="0" indent="0">
              <a:buNone/>
            </a:pPr>
            <a:r>
              <a:rPr lang="en-US" altLang="ja-JP" dirty="0" smtClean="0"/>
              <a:t>}</a:t>
            </a:r>
          </a:p>
          <a:p>
            <a:endParaRPr kumimoji="1" lang="en-US" altLang="ja-JP" dirty="0"/>
          </a:p>
          <a:p>
            <a:r>
              <a:rPr kumimoji="1" lang="en-US" altLang="ja-JP" dirty="0" err="1" smtClean="0"/>
              <a:t>simple_id</a:t>
            </a:r>
            <a:r>
              <a:rPr lang="ja-JP" altLang="en-US" dirty="0" smtClean="0"/>
              <a:t>という</a:t>
            </a:r>
            <a:r>
              <a:rPr lang="en-US" altLang="ja-JP" dirty="0" smtClean="0"/>
              <a:t>ID</a:t>
            </a:r>
            <a:r>
              <a:rPr lang="ja-JP" altLang="en-US" dirty="0" smtClean="0"/>
              <a:t>がつけられた全てに</a:t>
            </a:r>
            <a:r>
              <a:rPr lang="en-US" altLang="ja-JP" dirty="0" smtClean="0"/>
              <a:t>CSS</a:t>
            </a:r>
            <a:r>
              <a:rPr lang="ja-JP" altLang="en-US" dirty="0" smtClean="0"/>
              <a:t>が定義される。</a:t>
            </a:r>
            <a:endParaRPr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95906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JavaFX</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Java</a:t>
            </a:r>
            <a:r>
              <a:rPr lang="ja-JP" altLang="en-US" dirty="0" smtClean="0"/>
              <a:t>の</a:t>
            </a:r>
            <a:r>
              <a:rPr lang="en-US" altLang="ja-JP" dirty="0" smtClean="0"/>
              <a:t>GUI</a:t>
            </a:r>
            <a:r>
              <a:rPr lang="ja-JP" altLang="en-US" dirty="0" smtClean="0"/>
              <a:t>を作るためのプログラム</a:t>
            </a:r>
            <a:endParaRPr lang="en-US" altLang="ja-JP" dirty="0" smtClean="0"/>
          </a:p>
          <a:p>
            <a:r>
              <a:rPr lang="en-US" altLang="ja-JP" dirty="0" smtClean="0"/>
              <a:t>XML</a:t>
            </a:r>
            <a:r>
              <a:rPr lang="ja-JP" altLang="en-US" dirty="0" smtClean="0"/>
              <a:t>を用いることで、</a:t>
            </a:r>
            <a:r>
              <a:rPr lang="en-US" altLang="ja-JP" dirty="0" smtClean="0"/>
              <a:t>Swing</a:t>
            </a:r>
            <a:r>
              <a:rPr lang="ja-JP" altLang="en-US" dirty="0" smtClean="0"/>
              <a:t>（</a:t>
            </a:r>
            <a:r>
              <a:rPr lang="en-US" altLang="ja-JP" dirty="0" smtClean="0"/>
              <a:t>GUI</a:t>
            </a:r>
            <a:r>
              <a:rPr lang="ja-JP" altLang="en-US" dirty="0" smtClean="0"/>
              <a:t>プログラミングで書いたプログラム）よりもレイアウトを直感的にプログラムしやすい</a:t>
            </a:r>
            <a:endParaRPr lang="en-US" altLang="ja-JP" dirty="0" smtClean="0"/>
          </a:p>
          <a:p>
            <a:r>
              <a:rPr kumimoji="1" lang="en-US" altLang="ja-JP" dirty="0" smtClean="0"/>
              <a:t>Scene Builder</a:t>
            </a:r>
            <a:r>
              <a:rPr kumimoji="1" lang="ja-JP" altLang="en-US" dirty="0" smtClean="0"/>
              <a:t>と呼ばれるソフトを使うことでマウスでのレイアウト操作を可能にする</a:t>
            </a:r>
            <a:endParaRPr kumimoji="1" lang="en-US" altLang="ja-JP" dirty="0" smtClean="0"/>
          </a:p>
          <a:p>
            <a:r>
              <a:rPr lang="en-US" altLang="ja-JP" dirty="0"/>
              <a:t>Android Studio</a:t>
            </a:r>
            <a:r>
              <a:rPr lang="ja-JP" altLang="en-US" dirty="0"/>
              <a:t>を使ったことがある人</a:t>
            </a:r>
            <a:r>
              <a:rPr lang="ja-JP" altLang="en-US" dirty="0" smtClean="0"/>
              <a:t>は、作り方がそれ</a:t>
            </a:r>
            <a:r>
              <a:rPr lang="ja-JP" altLang="en-US" dirty="0"/>
              <a:t>に近い</a:t>
            </a:r>
            <a:r>
              <a:rPr lang="ja-JP" altLang="en-US" dirty="0" smtClean="0"/>
              <a:t>イメージ</a:t>
            </a:r>
            <a:endParaRPr lang="en-US" altLang="ja-JP" dirty="0"/>
          </a:p>
          <a:p>
            <a:endParaRPr kumimoji="1" lang="ja-JP" altLang="en-US" dirty="0"/>
          </a:p>
        </p:txBody>
      </p:sp>
    </p:spTree>
    <p:extLst>
      <p:ext uri="{BB962C8B-B14F-4D97-AF65-F5344CB8AC3E}">
        <p14:creationId xmlns:p14="http://schemas.microsoft.com/office/powerpoint/2010/main" val="89720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JavaFX</a:t>
            </a:r>
            <a:r>
              <a:rPr kumimoji="1" lang="ja-JP" altLang="en-US" dirty="0" smtClean="0"/>
              <a:t>のインストール</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en-US" altLang="ja-JP" dirty="0" smtClean="0"/>
              <a:t>Eclipse</a:t>
            </a:r>
            <a:r>
              <a:rPr lang="ja-JP" altLang="en-US" dirty="0" smtClean="0"/>
              <a:t>を立ち上げる</a:t>
            </a:r>
            <a:endParaRPr lang="en-US" altLang="ja-JP" dirty="0" smtClean="0"/>
          </a:p>
          <a:p>
            <a:pPr marL="514350" indent="-514350">
              <a:buFont typeface="+mj-lt"/>
              <a:buAutoNum type="arabicPeriod"/>
            </a:pPr>
            <a:r>
              <a:rPr lang="ja-JP" altLang="en-US" dirty="0" smtClean="0"/>
              <a:t>ヘルプ → </a:t>
            </a:r>
            <a:r>
              <a:rPr lang="en-US" altLang="ja-JP" dirty="0" smtClean="0"/>
              <a:t>Eclipse</a:t>
            </a:r>
            <a:r>
              <a:rPr lang="ja-JP" altLang="en-US" dirty="0" smtClean="0"/>
              <a:t>マーケットプレース</a:t>
            </a:r>
            <a:endParaRPr lang="en-US" altLang="ja-JP" dirty="0" smtClean="0"/>
          </a:p>
          <a:p>
            <a:pPr marL="514350" indent="-514350">
              <a:buFont typeface="+mj-lt"/>
              <a:buAutoNum type="arabicPeriod"/>
            </a:pPr>
            <a:r>
              <a:rPr lang="ja-JP" altLang="en-US" dirty="0" smtClean="0"/>
              <a:t>検索の部分に「</a:t>
            </a:r>
            <a:r>
              <a:rPr lang="en-US" altLang="ja-JP" dirty="0" err="1" smtClean="0"/>
              <a:t>javafx</a:t>
            </a:r>
            <a:r>
              <a:rPr lang="ja-JP" altLang="en-US" dirty="0" smtClean="0"/>
              <a:t>」か「</a:t>
            </a:r>
            <a:r>
              <a:rPr lang="en-US" altLang="ja-JP" dirty="0" smtClean="0"/>
              <a:t>e(</a:t>
            </a:r>
            <a:r>
              <a:rPr lang="en-US" altLang="ja-JP" dirty="0" err="1" smtClean="0"/>
              <a:t>fx</a:t>
            </a:r>
            <a:r>
              <a:rPr lang="en-US" altLang="ja-JP" dirty="0" smtClean="0"/>
              <a:t>)</a:t>
            </a:r>
            <a:r>
              <a:rPr lang="en-US" altLang="ja-JP" dirty="0" err="1" smtClean="0"/>
              <a:t>clipse</a:t>
            </a:r>
            <a:r>
              <a:rPr lang="ja-JP" altLang="en-US" dirty="0" smtClean="0"/>
              <a:t>」と入力</a:t>
            </a:r>
            <a:endParaRPr lang="en-US" altLang="ja-JP" dirty="0" smtClean="0"/>
          </a:p>
          <a:p>
            <a:pPr marL="514350" indent="-514350">
              <a:buFont typeface="+mj-lt"/>
              <a:buAutoNum type="arabicPeriod"/>
            </a:pPr>
            <a:r>
              <a:rPr lang="en-US" altLang="ja-JP" dirty="0" smtClean="0"/>
              <a:t>e(</a:t>
            </a:r>
            <a:r>
              <a:rPr lang="en-US" altLang="ja-JP" dirty="0" err="1" smtClean="0"/>
              <a:t>fx</a:t>
            </a:r>
            <a:r>
              <a:rPr lang="en-US" altLang="ja-JP" dirty="0" smtClean="0"/>
              <a:t>)</a:t>
            </a:r>
            <a:r>
              <a:rPr lang="en-US" altLang="ja-JP" dirty="0" err="1" smtClean="0"/>
              <a:t>clipse</a:t>
            </a:r>
            <a:r>
              <a:rPr lang="ja-JP" altLang="en-US" dirty="0" smtClean="0"/>
              <a:t>プラグインをインストール</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27" y="4001294"/>
            <a:ext cx="6185218" cy="1562180"/>
          </a:xfrm>
          <a:prstGeom prst="rect">
            <a:avLst/>
          </a:prstGeom>
          <a:ln>
            <a:solidFill>
              <a:schemeClr val="tx1"/>
            </a:solidFill>
          </a:ln>
        </p:spPr>
      </p:pic>
      <p:sp>
        <p:nvSpPr>
          <p:cNvPr id="5" name="テキスト ボックス 4"/>
          <p:cNvSpPr txBox="1"/>
          <p:nvPr/>
        </p:nvSpPr>
        <p:spPr>
          <a:xfrm>
            <a:off x="838200" y="5807631"/>
            <a:ext cx="10515600" cy="523220"/>
          </a:xfrm>
          <a:prstGeom prst="rect">
            <a:avLst/>
          </a:prstGeom>
          <a:noFill/>
        </p:spPr>
        <p:txBody>
          <a:bodyPr wrap="square" rtlCol="0">
            <a:spAutoFit/>
          </a:bodyPr>
          <a:lstStyle/>
          <a:p>
            <a:pPr algn="ctr"/>
            <a:r>
              <a:rPr lang="en-US" altLang="ja-JP" dirty="0" smtClean="0"/>
              <a:t>	</a:t>
            </a:r>
            <a:r>
              <a:rPr lang="ja-JP" altLang="en-US" sz="2800" dirty="0" smtClean="0"/>
              <a:t>これで</a:t>
            </a:r>
            <a:r>
              <a:rPr lang="en-US" altLang="ja-JP" sz="2800" dirty="0" smtClean="0"/>
              <a:t>JavaFX</a:t>
            </a:r>
            <a:r>
              <a:rPr lang="ja-JP" altLang="en-US" sz="2800" dirty="0" smtClean="0"/>
              <a:t>のコードが書けます。</a:t>
            </a:r>
            <a:endParaRPr kumimoji="1" lang="ja-JP" altLang="en-US" sz="2800" dirty="0"/>
          </a:p>
        </p:txBody>
      </p:sp>
    </p:spTree>
    <p:extLst>
      <p:ext uri="{BB962C8B-B14F-4D97-AF65-F5344CB8AC3E}">
        <p14:creationId xmlns:p14="http://schemas.microsoft.com/office/powerpoint/2010/main" val="212693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Scene Builder</a:t>
            </a:r>
            <a:r>
              <a:rPr kumimoji="1" lang="ja-JP" altLang="en-US" dirty="0" smtClean="0"/>
              <a:t>のインストール</a:t>
            </a:r>
            <a:endParaRPr kumimoji="1" lang="ja-JP" altLang="en-US" dirty="0"/>
          </a:p>
        </p:txBody>
      </p:sp>
      <p:sp>
        <p:nvSpPr>
          <p:cNvPr id="3" name="コンテンツ プレースホルダー 2"/>
          <p:cNvSpPr>
            <a:spLocks noGrp="1"/>
          </p:cNvSpPr>
          <p:nvPr>
            <p:ph idx="1"/>
          </p:nvPr>
        </p:nvSpPr>
        <p:spPr>
          <a:xfrm>
            <a:off x="838200" y="1825625"/>
            <a:ext cx="10515600" cy="844839"/>
          </a:xfrm>
        </p:spPr>
        <p:txBody>
          <a:bodyPr/>
          <a:lstStyle/>
          <a:p>
            <a:r>
              <a:rPr kumimoji="1" lang="ja-JP" altLang="en-US" dirty="0" smtClean="0"/>
              <a:t>ダウンロードサイト</a:t>
            </a:r>
            <a:r>
              <a:rPr lang="ja-JP" altLang="en-US" dirty="0" smtClean="0"/>
              <a:t>：</a:t>
            </a:r>
            <a:r>
              <a:rPr lang="en-US" altLang="ja-JP" u="sng" dirty="0">
                <a:hlinkClick r:id="rId2"/>
              </a:rPr>
              <a:t>http://gluonhq.com/products/scene-builder</a:t>
            </a:r>
            <a:r>
              <a:rPr lang="en-US" altLang="ja-JP" u="sng" dirty="0" smtClean="0">
                <a:hlinkClick r:id="rId2"/>
              </a:rPr>
              <a:t>/</a:t>
            </a:r>
            <a:endParaRPr kumimoji="1" lang="en-US" altLang="ja-JP" dirty="0" smtClean="0"/>
          </a:p>
        </p:txBody>
      </p:sp>
      <p:sp>
        <p:nvSpPr>
          <p:cNvPr id="4" name="テキスト ボックス 3"/>
          <p:cNvSpPr txBox="1"/>
          <p:nvPr/>
        </p:nvSpPr>
        <p:spPr>
          <a:xfrm>
            <a:off x="838200" y="2439631"/>
            <a:ext cx="10515600" cy="461665"/>
          </a:xfrm>
          <a:prstGeom prst="rect">
            <a:avLst/>
          </a:prstGeom>
          <a:noFill/>
        </p:spPr>
        <p:txBody>
          <a:bodyPr wrap="square" rtlCol="0">
            <a:spAutoFit/>
          </a:bodyPr>
          <a:lstStyle/>
          <a:p>
            <a:pPr algn="ctr"/>
            <a:r>
              <a:rPr lang="ja-JP" altLang="en-US" sz="2400" dirty="0">
                <a:solidFill>
                  <a:srgbClr val="FF0000"/>
                </a:solidFill>
              </a:rPr>
              <a:t>オラクルの</a:t>
            </a:r>
            <a:r>
              <a:rPr lang="ja-JP" altLang="en-US" sz="2400" dirty="0" smtClean="0">
                <a:solidFill>
                  <a:srgbClr val="FF0000"/>
                </a:solidFill>
              </a:rPr>
              <a:t>サイトはバージョンが古いため、こちらからのほうが良いと思います。</a:t>
            </a:r>
            <a:endParaRPr kumimoji="1" lang="ja-JP" altLang="en-US" sz="2400" dirty="0">
              <a:solidFill>
                <a:srgbClr val="FF0000"/>
              </a:solidFill>
            </a:endParaRPr>
          </a:p>
        </p:txBody>
      </p:sp>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b="9217"/>
          <a:stretch/>
        </p:blipFill>
        <p:spPr>
          <a:xfrm>
            <a:off x="3305175" y="3055870"/>
            <a:ext cx="5581650" cy="3166995"/>
          </a:xfrm>
          <a:prstGeom prst="rect">
            <a:avLst/>
          </a:prstGeom>
        </p:spPr>
      </p:pic>
      <p:sp>
        <p:nvSpPr>
          <p:cNvPr id="6" name="テキスト ボックス 5"/>
          <p:cNvSpPr txBox="1"/>
          <p:nvPr/>
        </p:nvSpPr>
        <p:spPr>
          <a:xfrm>
            <a:off x="3305174" y="6222865"/>
            <a:ext cx="5581651" cy="523220"/>
          </a:xfrm>
          <a:prstGeom prst="rect">
            <a:avLst/>
          </a:prstGeom>
          <a:noFill/>
        </p:spPr>
        <p:txBody>
          <a:bodyPr wrap="square" rtlCol="0">
            <a:spAutoFit/>
          </a:bodyPr>
          <a:lstStyle/>
          <a:p>
            <a:pPr algn="ctr"/>
            <a:r>
              <a:rPr kumimoji="1" lang="en-US" altLang="ja-JP" sz="2800" dirty="0" smtClean="0"/>
              <a:t>Scene Builder</a:t>
            </a:r>
            <a:endParaRPr kumimoji="1" lang="ja-JP" altLang="en-US" sz="2800" dirty="0"/>
          </a:p>
        </p:txBody>
      </p:sp>
    </p:spTree>
    <p:extLst>
      <p:ext uri="{BB962C8B-B14F-4D97-AF65-F5344CB8AC3E}">
        <p14:creationId xmlns:p14="http://schemas.microsoft.com/office/powerpoint/2010/main" val="121013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Eclipse</a:t>
            </a:r>
            <a:r>
              <a:rPr lang="ja-JP" altLang="en-US" dirty="0" smtClean="0"/>
              <a:t>と</a:t>
            </a:r>
            <a:r>
              <a:rPr lang="en-US" altLang="ja-JP" dirty="0" smtClean="0"/>
              <a:t>Scene Builder</a:t>
            </a:r>
            <a:r>
              <a:rPr lang="ja-JP" altLang="en-US" dirty="0" smtClean="0"/>
              <a:t>の紐付け</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en-US" altLang="ja-JP" dirty="0" smtClean="0"/>
              <a:t>Windows</a:t>
            </a:r>
            <a:r>
              <a:rPr kumimoji="1" lang="ja-JP" altLang="en-US" dirty="0" smtClean="0"/>
              <a:t>：ウインドウ → 設定 </a:t>
            </a:r>
            <a:r>
              <a:rPr kumimoji="1" lang="en-US" altLang="ja-JP" dirty="0" smtClean="0"/>
              <a:t>|</a:t>
            </a:r>
            <a:r>
              <a:rPr kumimoji="1" lang="ja-JP" altLang="en-US" dirty="0" smtClean="0"/>
              <a:t> </a:t>
            </a:r>
            <a:r>
              <a:rPr kumimoji="1" lang="en-US" altLang="ja-JP" dirty="0" smtClean="0"/>
              <a:t>Mac</a:t>
            </a:r>
            <a:r>
              <a:rPr kumimoji="1" lang="ja-JP" altLang="en-US" dirty="0" smtClean="0"/>
              <a:t>：</a:t>
            </a:r>
            <a:r>
              <a:rPr kumimoji="1" lang="en-US" altLang="ja-JP" dirty="0" smtClean="0"/>
              <a:t>Eclipse </a:t>
            </a:r>
            <a:r>
              <a:rPr kumimoji="1" lang="ja-JP" altLang="en-US" dirty="0" smtClean="0"/>
              <a:t>→ 環境設定</a:t>
            </a:r>
            <a:endParaRPr kumimoji="1" lang="en-US" altLang="ja-JP" dirty="0" smtClean="0"/>
          </a:p>
          <a:p>
            <a:pPr marL="514350" indent="-514350">
              <a:buFont typeface="+mj-lt"/>
              <a:buAutoNum type="arabicPeriod"/>
            </a:pPr>
            <a:r>
              <a:rPr lang="en-US" altLang="ja-JP" dirty="0" smtClean="0"/>
              <a:t>JavaFX</a:t>
            </a:r>
            <a:r>
              <a:rPr lang="ja-JP" altLang="en-US" dirty="0" smtClean="0"/>
              <a:t>の部分にインストールした</a:t>
            </a:r>
            <a:r>
              <a:rPr lang="en-US" altLang="ja-JP" dirty="0" smtClean="0"/>
              <a:t>Scene Builder</a:t>
            </a:r>
            <a:r>
              <a:rPr lang="ja-JP" altLang="en-US" dirty="0" smtClean="0"/>
              <a:t>のパスを指定する</a:t>
            </a:r>
          </a:p>
        </p:txBody>
      </p:sp>
    </p:spTree>
    <p:extLst>
      <p:ext uri="{BB962C8B-B14F-4D97-AF65-F5344CB8AC3E}">
        <p14:creationId xmlns:p14="http://schemas.microsoft.com/office/powerpoint/2010/main" val="247304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JavaFX</a:t>
            </a:r>
            <a:r>
              <a:rPr kumimoji="1" lang="ja-JP" altLang="en-US" dirty="0" smtClean="0"/>
              <a:t>のプロジェクトの作成</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ファイル → </a:t>
            </a:r>
            <a:r>
              <a:rPr lang="ja-JP" altLang="en-US" dirty="0"/>
              <a:t>新規</a:t>
            </a:r>
            <a:r>
              <a:rPr lang="ja-JP" altLang="en-US" dirty="0" smtClean="0"/>
              <a:t>作成 → その他 → </a:t>
            </a:r>
            <a:r>
              <a:rPr lang="en-US" altLang="ja-JP" dirty="0" smtClean="0"/>
              <a:t>JavaFX </a:t>
            </a:r>
            <a:r>
              <a:rPr lang="ja-JP" altLang="en-US" dirty="0" smtClean="0"/>
              <a:t>→</a:t>
            </a:r>
            <a:r>
              <a:rPr lang="en-US" altLang="ja-JP" dirty="0" smtClean="0"/>
              <a:t> JavaFX Project </a:t>
            </a:r>
            <a:r>
              <a:rPr lang="ja-JP" altLang="en-US" dirty="0" smtClean="0"/>
              <a:t>「次へ」</a:t>
            </a:r>
            <a:endParaRPr lang="en-US" altLang="ja-JP" dirty="0" smtClean="0"/>
          </a:p>
          <a:p>
            <a:pPr marL="514350" indent="-514350">
              <a:buFont typeface="+mj-lt"/>
              <a:buAutoNum type="arabicPeriod"/>
            </a:pPr>
            <a:r>
              <a:rPr lang="ja-JP" altLang="en-US" dirty="0" smtClean="0"/>
              <a:t>プロジェクト名を入力して「完了」</a:t>
            </a:r>
            <a:endParaRPr lang="en-US" altLang="ja-JP" dirty="0" smtClean="0"/>
          </a:p>
          <a:p>
            <a:pPr marL="514350" indent="-514350">
              <a:buFont typeface="+mj-lt"/>
              <a:buAutoNum type="arabicPeriod"/>
            </a:pPr>
            <a:r>
              <a:rPr lang="ja-JP" altLang="en-US" dirty="0" smtClean="0"/>
              <a:t>パッケージ・エクスプローラに作成したプロジェクトが追加される</a:t>
            </a:r>
            <a:endParaRPr lang="en-US" altLang="ja-JP" dirty="0" smtClean="0"/>
          </a:p>
        </p:txBody>
      </p:sp>
    </p:spTree>
    <p:extLst>
      <p:ext uri="{BB962C8B-B14F-4D97-AF65-F5344CB8AC3E}">
        <p14:creationId xmlns:p14="http://schemas.microsoft.com/office/powerpoint/2010/main" val="49760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FXML</a:t>
            </a:r>
            <a:r>
              <a:rPr lang="ja-JP" altLang="en-US" dirty="0" smtClean="0"/>
              <a:t>ファイル</a:t>
            </a:r>
            <a:r>
              <a:rPr kumimoji="1" lang="ja-JP" altLang="en-US" dirty="0" smtClean="0"/>
              <a:t>の作成</a:t>
            </a:r>
            <a:endParaRPr kumimoji="1" lang="ja-JP" altLang="en-US" dirty="0"/>
          </a:p>
        </p:txBody>
      </p:sp>
      <p:sp>
        <p:nvSpPr>
          <p:cNvPr id="3" name="コンテンツ プレースホルダー 2"/>
          <p:cNvSpPr>
            <a:spLocks noGrp="1"/>
          </p:cNvSpPr>
          <p:nvPr>
            <p:ph idx="1"/>
          </p:nvPr>
        </p:nvSpPr>
        <p:spPr>
          <a:xfrm>
            <a:off x="838200" y="2867891"/>
            <a:ext cx="10515600" cy="3309072"/>
          </a:xfrm>
        </p:spPr>
        <p:txBody>
          <a:bodyPr/>
          <a:lstStyle/>
          <a:p>
            <a:pPr marL="514350" indent="-514350">
              <a:buFont typeface="+mj-lt"/>
              <a:buAutoNum type="arabicPeriod"/>
            </a:pPr>
            <a:r>
              <a:rPr lang="en-US" altLang="ja-JP" dirty="0" smtClean="0"/>
              <a:t>JavaFX</a:t>
            </a:r>
            <a:r>
              <a:rPr lang="ja-JP" altLang="en-US" dirty="0" smtClean="0"/>
              <a:t>プロジェクトの中の「</a:t>
            </a:r>
            <a:r>
              <a:rPr lang="en-US" altLang="ja-JP" dirty="0" smtClean="0"/>
              <a:t>application</a:t>
            </a:r>
            <a:r>
              <a:rPr lang="ja-JP" altLang="en-US" dirty="0" smtClean="0"/>
              <a:t>」パッケージを右クリック</a:t>
            </a:r>
            <a:endParaRPr lang="en-US" altLang="ja-JP" dirty="0" smtClean="0"/>
          </a:p>
          <a:p>
            <a:pPr marL="514350" indent="-514350">
              <a:buFont typeface="+mj-lt"/>
              <a:buAutoNum type="arabicPeriod"/>
            </a:pPr>
            <a:r>
              <a:rPr lang="ja-JP" altLang="en-US" dirty="0" smtClean="0"/>
              <a:t>新規 </a:t>
            </a:r>
            <a:r>
              <a:rPr lang="ja-JP" altLang="en-US" dirty="0"/>
              <a:t>→</a:t>
            </a:r>
            <a:r>
              <a:rPr lang="ja-JP" altLang="en-US" dirty="0" smtClean="0"/>
              <a:t> その他 → </a:t>
            </a:r>
            <a:r>
              <a:rPr lang="en-US" altLang="ja-JP" dirty="0" smtClean="0"/>
              <a:t>JavaFX </a:t>
            </a:r>
            <a:r>
              <a:rPr lang="ja-JP" altLang="en-US" dirty="0" smtClean="0"/>
              <a:t>→ </a:t>
            </a:r>
            <a:r>
              <a:rPr lang="en-US" altLang="ja-JP" dirty="0" smtClean="0"/>
              <a:t>New FXML Document</a:t>
            </a:r>
            <a:r>
              <a:rPr lang="ja-JP" altLang="en-US" dirty="0"/>
              <a:t> </a:t>
            </a:r>
            <a:r>
              <a:rPr lang="ja-JP" altLang="en-US" dirty="0" smtClean="0"/>
              <a:t>「次へ」</a:t>
            </a:r>
            <a:endParaRPr lang="en-US" altLang="ja-JP" dirty="0" smtClean="0"/>
          </a:p>
          <a:p>
            <a:pPr marL="514350" indent="-514350">
              <a:buFont typeface="+mj-lt"/>
              <a:buAutoNum type="arabicPeriod"/>
            </a:pPr>
            <a:r>
              <a:rPr kumimoji="1" lang="en-US" altLang="ja-JP" dirty="0" smtClean="0"/>
              <a:t>FXML</a:t>
            </a:r>
            <a:r>
              <a:rPr kumimoji="1" lang="ja-JP" altLang="en-US" dirty="0" smtClean="0"/>
              <a:t>ファイル名を入れて「完了」</a:t>
            </a:r>
            <a:endParaRPr kumimoji="1" lang="ja-JP" altLang="en-US" dirty="0"/>
          </a:p>
        </p:txBody>
      </p:sp>
      <p:sp>
        <p:nvSpPr>
          <p:cNvPr id="5" name="テキスト ボックス 4"/>
          <p:cNvSpPr txBox="1"/>
          <p:nvPr/>
        </p:nvSpPr>
        <p:spPr>
          <a:xfrm>
            <a:off x="838200" y="1859973"/>
            <a:ext cx="10515600" cy="954107"/>
          </a:xfrm>
          <a:prstGeom prst="rect">
            <a:avLst/>
          </a:prstGeom>
          <a:noFill/>
        </p:spPr>
        <p:txBody>
          <a:bodyPr wrap="square" rtlCol="0">
            <a:spAutoFit/>
          </a:bodyPr>
          <a:lstStyle/>
          <a:p>
            <a:r>
              <a:rPr kumimoji="1" lang="en-US" altLang="ja-JP" sz="2800" dirty="0" smtClean="0"/>
              <a:t>JavaFX</a:t>
            </a:r>
            <a:r>
              <a:rPr kumimoji="1" lang="ja-JP" altLang="en-US" sz="2800" dirty="0" smtClean="0"/>
              <a:t>では画面のレイアウトを</a:t>
            </a:r>
            <a:r>
              <a:rPr kumimoji="1" lang="en-US" altLang="ja-JP" sz="2800" dirty="0" smtClean="0"/>
              <a:t>XML</a:t>
            </a:r>
            <a:r>
              <a:rPr kumimoji="1" lang="ja-JP" altLang="en-US" sz="2800" dirty="0" smtClean="0"/>
              <a:t>ファイルで作成す</a:t>
            </a:r>
            <a:r>
              <a:rPr lang="ja-JP" altLang="en-US" sz="2800" dirty="0"/>
              <a:t>る</a:t>
            </a:r>
            <a:r>
              <a:rPr lang="ja-JP" altLang="en-US" sz="2800" dirty="0" smtClean="0"/>
              <a:t>。</a:t>
            </a:r>
            <a:endParaRPr lang="en-US" altLang="ja-JP" sz="2800" dirty="0" smtClean="0"/>
          </a:p>
          <a:p>
            <a:r>
              <a:rPr lang="en-US" altLang="ja-JP" sz="2800" dirty="0" smtClean="0"/>
              <a:t>JavaFX</a:t>
            </a:r>
            <a:r>
              <a:rPr lang="ja-JP" altLang="en-US" sz="2800" dirty="0" err="1" smtClean="0"/>
              <a:t>での</a:t>
            </a:r>
            <a:r>
              <a:rPr lang="ja-JP" altLang="en-US" sz="2800" dirty="0" smtClean="0"/>
              <a:t>レイアウトの</a:t>
            </a:r>
            <a:r>
              <a:rPr lang="en-US" altLang="ja-JP" sz="2800" dirty="0" smtClean="0"/>
              <a:t>XML</a:t>
            </a:r>
            <a:r>
              <a:rPr lang="ja-JP" altLang="en-US" sz="2800" dirty="0" smtClean="0"/>
              <a:t>を</a:t>
            </a:r>
            <a:r>
              <a:rPr lang="en-US" altLang="ja-JP" sz="2800" dirty="0" smtClean="0"/>
              <a:t>FXML</a:t>
            </a:r>
            <a:r>
              <a:rPr lang="ja-JP" altLang="en-US" sz="2800" dirty="0" smtClean="0"/>
              <a:t>ファイルとして保存する。</a:t>
            </a:r>
            <a:endParaRPr kumimoji="1" lang="ja-JP" altLang="en-US" sz="2800" dirty="0"/>
          </a:p>
        </p:txBody>
      </p:sp>
    </p:spTree>
    <p:extLst>
      <p:ext uri="{BB962C8B-B14F-4D97-AF65-F5344CB8AC3E}">
        <p14:creationId xmlns:p14="http://schemas.microsoft.com/office/powerpoint/2010/main" val="137854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最初に表示する</a:t>
            </a:r>
            <a:r>
              <a:rPr kumimoji="1" lang="en-US" altLang="ja-JP" dirty="0" smtClean="0"/>
              <a:t>FXML</a:t>
            </a:r>
            <a:r>
              <a:rPr kumimoji="1" lang="ja-JP" altLang="en-US" dirty="0" smtClean="0"/>
              <a:t>ファイルの設定</a:t>
            </a:r>
            <a:endParaRPr kumimoji="1" lang="ja-JP" altLang="en-US" dirty="0"/>
          </a:p>
        </p:txBody>
      </p:sp>
      <p:sp>
        <p:nvSpPr>
          <p:cNvPr id="3" name="コンテンツ プレースホルダー 2"/>
          <p:cNvSpPr>
            <a:spLocks noGrp="1"/>
          </p:cNvSpPr>
          <p:nvPr>
            <p:ph idx="1"/>
          </p:nvPr>
        </p:nvSpPr>
        <p:spPr>
          <a:xfrm>
            <a:off x="838200" y="2814080"/>
            <a:ext cx="10515600" cy="3888055"/>
          </a:xfrm>
        </p:spPr>
        <p:txBody>
          <a:bodyPr>
            <a:normAutofit/>
          </a:bodyPr>
          <a:lstStyle/>
          <a:p>
            <a:r>
              <a:rPr kumimoji="1" lang="en-US" altLang="ja-JP" dirty="0" smtClean="0"/>
              <a:t>JavaFX</a:t>
            </a:r>
            <a:r>
              <a:rPr kumimoji="1" lang="ja-JP" altLang="en-US" dirty="0" smtClean="0"/>
              <a:t>のプロジェクト作成時に自動生成された</a:t>
            </a:r>
            <a:r>
              <a:rPr kumimoji="1" lang="en-US" altLang="ja-JP" dirty="0" smtClean="0"/>
              <a:t>Main.java</a:t>
            </a:r>
            <a:r>
              <a:rPr kumimoji="1" lang="ja-JP" altLang="en-US" dirty="0" smtClean="0"/>
              <a:t>に記入</a:t>
            </a:r>
            <a:endParaRPr lang="en-US" altLang="ja-JP" dirty="0"/>
          </a:p>
          <a:p>
            <a:pPr marL="0" indent="0">
              <a:buNone/>
            </a:pPr>
            <a:endParaRPr kumimoji="1" lang="en-US" altLang="ja-JP" dirty="0" smtClean="0"/>
          </a:p>
          <a:p>
            <a:pPr marL="0" indent="0">
              <a:buNone/>
            </a:pPr>
            <a:r>
              <a:rPr lang="en-US" altLang="ja-JP" dirty="0"/>
              <a:t>【</a:t>
            </a:r>
            <a:r>
              <a:rPr lang="en-US" altLang="ja-JP" dirty="0" smtClean="0"/>
              <a:t>start</a:t>
            </a:r>
            <a:r>
              <a:rPr lang="ja-JP" altLang="en-US" dirty="0" smtClean="0"/>
              <a:t>メソッド、</a:t>
            </a:r>
            <a:r>
              <a:rPr lang="en-US" altLang="ja-JP" dirty="0" smtClean="0"/>
              <a:t>try</a:t>
            </a:r>
            <a:r>
              <a:rPr lang="ja-JP" altLang="en-US" dirty="0" smtClean="0"/>
              <a:t>文の中</a:t>
            </a:r>
            <a:r>
              <a:rPr lang="en-US" altLang="ja-JP" dirty="0" smtClean="0"/>
              <a:t>】</a:t>
            </a:r>
          </a:p>
          <a:p>
            <a:pPr marL="0" indent="0">
              <a:buNone/>
            </a:pPr>
            <a:r>
              <a:rPr lang="ja-JP" altLang="en-US" dirty="0"/>
              <a:t>（</a:t>
            </a:r>
            <a:r>
              <a:rPr lang="en-US" altLang="ja-JP" dirty="0" err="1"/>
              <a:t>BorderPane</a:t>
            </a:r>
            <a:r>
              <a:rPr lang="en-US" altLang="ja-JP" dirty="0"/>
              <a:t> root</a:t>
            </a:r>
            <a:r>
              <a:rPr lang="ja-JP" altLang="en-US" dirty="0"/>
              <a:t>・・</a:t>
            </a:r>
            <a:r>
              <a:rPr lang="ja-JP" altLang="en-US" dirty="0" smtClean="0"/>
              <a:t>・</a:t>
            </a:r>
            <a:r>
              <a:rPr lang="ja-JP" altLang="en-US" dirty="0"/>
              <a:t>は消す</a:t>
            </a:r>
            <a:r>
              <a:rPr lang="ja-JP" altLang="en-US" dirty="0" smtClean="0"/>
              <a:t>）</a:t>
            </a:r>
            <a:endParaRPr lang="en-US" altLang="ja-JP" dirty="0"/>
          </a:p>
          <a:p>
            <a:pPr marL="0" indent="0">
              <a:buNone/>
            </a:pPr>
            <a:r>
              <a:rPr kumimoji="1" lang="en-US" altLang="ja-JP" dirty="0" smtClean="0"/>
              <a:t>Parent root = </a:t>
            </a:r>
          </a:p>
          <a:p>
            <a:pPr marL="0" indent="0">
              <a:buNone/>
            </a:pPr>
            <a:r>
              <a:rPr lang="en-US" altLang="ja-JP" dirty="0"/>
              <a:t> </a:t>
            </a:r>
            <a:r>
              <a:rPr lang="en-US" altLang="ja-JP" dirty="0" smtClean="0"/>
              <a:t>         </a:t>
            </a:r>
            <a:r>
              <a:rPr kumimoji="1" lang="en-US" altLang="ja-JP" dirty="0" err="1" smtClean="0"/>
              <a:t>FXMLLoder.load</a:t>
            </a:r>
            <a:r>
              <a:rPr kumimoji="1" lang="en-US" altLang="ja-JP" dirty="0" smtClean="0"/>
              <a:t>(</a:t>
            </a:r>
            <a:r>
              <a:rPr kumimoji="1" lang="en-US" altLang="ja-JP" dirty="0" err="1" smtClean="0"/>
              <a:t>getClass</a:t>
            </a:r>
            <a:r>
              <a:rPr kumimoji="1" lang="en-US" altLang="ja-JP" dirty="0" smtClean="0"/>
              <a:t>().</a:t>
            </a:r>
            <a:r>
              <a:rPr kumimoji="1" lang="en-US" altLang="ja-JP" dirty="0" err="1" smtClean="0"/>
              <a:t>getResource</a:t>
            </a:r>
            <a:r>
              <a:rPr kumimoji="1" lang="en-US" altLang="ja-JP" dirty="0" smtClean="0"/>
              <a:t>(“FXML</a:t>
            </a:r>
            <a:r>
              <a:rPr kumimoji="1" lang="ja-JP" altLang="en-US" dirty="0" smtClean="0"/>
              <a:t>ファイル名</a:t>
            </a:r>
            <a:r>
              <a:rPr kumimoji="1" lang="en-US" altLang="ja-JP" dirty="0" smtClean="0"/>
              <a:t>.</a:t>
            </a:r>
            <a:r>
              <a:rPr kumimoji="1" lang="en-US" altLang="ja-JP" dirty="0" err="1" smtClean="0"/>
              <a:t>fxml</a:t>
            </a:r>
            <a:r>
              <a:rPr kumimoji="1" lang="en-US" altLang="ja-JP" dirty="0" smtClean="0"/>
              <a:t>”));</a:t>
            </a:r>
          </a:p>
          <a:p>
            <a:pPr marL="0" indent="0">
              <a:buNone/>
            </a:pPr>
            <a:r>
              <a:rPr lang="en-US" altLang="ja-JP" dirty="0"/>
              <a:t>	</a:t>
            </a:r>
            <a:r>
              <a:rPr lang="en-US" altLang="ja-JP" dirty="0" smtClean="0"/>
              <a:t>				︙</a:t>
            </a:r>
            <a:endParaRPr lang="en-US" altLang="ja-JP" dirty="0"/>
          </a:p>
        </p:txBody>
      </p:sp>
      <p:sp>
        <p:nvSpPr>
          <p:cNvPr id="4" name="テキスト ボックス 3"/>
          <p:cNvSpPr txBox="1"/>
          <p:nvPr/>
        </p:nvSpPr>
        <p:spPr>
          <a:xfrm>
            <a:off x="838200" y="1859973"/>
            <a:ext cx="10515600" cy="954107"/>
          </a:xfrm>
          <a:prstGeom prst="rect">
            <a:avLst/>
          </a:prstGeom>
          <a:noFill/>
        </p:spPr>
        <p:txBody>
          <a:bodyPr wrap="square" rtlCol="0">
            <a:spAutoFit/>
          </a:bodyPr>
          <a:lstStyle/>
          <a:p>
            <a:r>
              <a:rPr kumimoji="1" lang="en-US" altLang="ja-JP" sz="2800" dirty="0" smtClean="0"/>
              <a:t>JavaFX</a:t>
            </a:r>
            <a:r>
              <a:rPr kumimoji="1" lang="ja-JP" altLang="en-US" sz="2800" dirty="0" smtClean="0"/>
              <a:t>では画面のレイアウトを</a:t>
            </a:r>
            <a:r>
              <a:rPr kumimoji="1" lang="en-US" altLang="ja-JP" sz="2800" dirty="0" smtClean="0"/>
              <a:t>XML</a:t>
            </a:r>
            <a:r>
              <a:rPr kumimoji="1" lang="ja-JP" altLang="en-US" sz="2800" dirty="0" smtClean="0"/>
              <a:t>ファイルで作成す</a:t>
            </a:r>
            <a:r>
              <a:rPr lang="ja-JP" altLang="en-US" sz="2800" dirty="0"/>
              <a:t>る</a:t>
            </a:r>
            <a:r>
              <a:rPr lang="ja-JP" altLang="en-US" sz="2800" dirty="0" smtClean="0"/>
              <a:t>。</a:t>
            </a:r>
            <a:endParaRPr lang="en-US" altLang="ja-JP" sz="2800" dirty="0" smtClean="0"/>
          </a:p>
          <a:p>
            <a:r>
              <a:rPr lang="en-US" altLang="ja-JP" sz="2800" dirty="0" smtClean="0"/>
              <a:t>JavaFX</a:t>
            </a:r>
            <a:r>
              <a:rPr lang="ja-JP" altLang="en-US" sz="2800" dirty="0" err="1" smtClean="0"/>
              <a:t>での</a:t>
            </a:r>
            <a:r>
              <a:rPr lang="ja-JP" altLang="en-US" sz="2800" dirty="0" smtClean="0"/>
              <a:t>レイアウトの</a:t>
            </a:r>
            <a:r>
              <a:rPr lang="en-US" altLang="ja-JP" sz="2800" dirty="0" smtClean="0"/>
              <a:t>XML</a:t>
            </a:r>
            <a:r>
              <a:rPr lang="ja-JP" altLang="en-US" sz="2800" dirty="0" smtClean="0"/>
              <a:t>を</a:t>
            </a:r>
            <a:r>
              <a:rPr lang="en-US" altLang="ja-JP" sz="2800" dirty="0" smtClean="0"/>
              <a:t>FXML</a:t>
            </a:r>
            <a:r>
              <a:rPr lang="ja-JP" altLang="en-US" sz="2800" dirty="0" smtClean="0"/>
              <a:t>ファイルとして保存する。</a:t>
            </a:r>
            <a:endParaRPr kumimoji="1" lang="ja-JP" altLang="en-US" sz="2800" dirty="0"/>
          </a:p>
        </p:txBody>
      </p:sp>
    </p:spTree>
    <p:extLst>
      <p:ext uri="{BB962C8B-B14F-4D97-AF65-F5344CB8AC3E}">
        <p14:creationId xmlns:p14="http://schemas.microsoft.com/office/powerpoint/2010/main" val="14902552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980</Words>
  <Application>Microsoft Office PowerPoint</Application>
  <PresentationFormat>ワイド画面</PresentationFormat>
  <Paragraphs>136</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Arial</vt:lpstr>
      <vt:lpstr>Calibri</vt:lpstr>
      <vt:lpstr>Calibri Light</vt:lpstr>
      <vt:lpstr>Office テーマ</vt:lpstr>
      <vt:lpstr>JavaFXプログラム</vt:lpstr>
      <vt:lpstr>参考URL</vt:lpstr>
      <vt:lpstr>JavaFXとは</vt:lpstr>
      <vt:lpstr>JavaFXのインストール</vt:lpstr>
      <vt:lpstr>Scene Builderのインストール</vt:lpstr>
      <vt:lpstr>EclipseとScene Builderの紐付け</vt:lpstr>
      <vt:lpstr>JavaFXのプロジェクトの作成</vt:lpstr>
      <vt:lpstr>FXMLファイルの作成</vt:lpstr>
      <vt:lpstr>最初に表示するFXMLファイルの設定</vt:lpstr>
      <vt:lpstr>コントローラクラスの作成</vt:lpstr>
      <vt:lpstr>Scene Builderを開く</vt:lpstr>
      <vt:lpstr>Scene Builderにコントローラクラスを設定する</vt:lpstr>
      <vt:lpstr>レイアウトにボタンを追加してみる</vt:lpstr>
      <vt:lpstr>レイアウトに追加したボタンに色々設定する</vt:lpstr>
      <vt:lpstr>ボタンが押されたときの処理を設定する</vt:lpstr>
      <vt:lpstr>レイアウトにテキスト入力欄を追加する</vt:lpstr>
      <vt:lpstr>テキスト入力欄の文字を受け取る</vt:lpstr>
      <vt:lpstr>Scene Builderでレイアウトを確認する</vt:lpstr>
      <vt:lpstr>初期化メソッドで初期化をする</vt:lpstr>
      <vt:lpstr>キーイベントとマウスイベント</vt:lpstr>
      <vt:lpstr>動的なコンポーネントの追加と削除</vt:lpstr>
      <vt:lpstr>application.cssでUIを装飾する</vt:lpstr>
      <vt:lpstr>application.cssの記入例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JavaFXプログラム</dc:title>
  <dc:creator>Takeru</dc:creator>
  <cp:lastModifiedBy>Takeru</cp:lastModifiedBy>
  <cp:revision>33</cp:revision>
  <dcterms:created xsi:type="dcterms:W3CDTF">2017-11-02T10:52:49Z</dcterms:created>
  <dcterms:modified xsi:type="dcterms:W3CDTF">2017-11-03T20:40:14Z</dcterms:modified>
</cp:coreProperties>
</file>