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sldIdLst>
    <p:sldId id="310" r:id="rId2"/>
    <p:sldId id="315" r:id="rId3"/>
    <p:sldId id="386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368" r:id="rId18"/>
    <p:sldId id="369" r:id="rId19"/>
    <p:sldId id="370" r:id="rId20"/>
    <p:sldId id="371" r:id="rId21"/>
    <p:sldId id="381" r:id="rId22"/>
    <p:sldId id="380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4" r:id="rId32"/>
    <p:sldId id="382" r:id="rId33"/>
    <p:sldId id="383" r:id="rId34"/>
    <p:sldId id="385" r:id="rId35"/>
    <p:sldId id="367" r:id="rId36"/>
  </p:sldIdLst>
  <p:sldSz cx="12192000" cy="6858000"/>
  <p:notesSz cx="6954838" cy="93091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Consolas" panose="020B0609020204030204" pitchFamily="49" charset="0"/>
      <p:regular r:id="rId42"/>
      <p:bold r:id="rId43"/>
      <p:italic r:id="rId44"/>
      <p:boldItalic r:id="rId45"/>
    </p:embeddedFont>
    <p:embeddedFont>
      <p:font typeface="Roboto Condensed" panose="02000000000000000000" pitchFamily="2" charset="0"/>
      <p:regular r:id="rId46"/>
      <p:bold r:id="rId47"/>
      <p:italic r:id="rId48"/>
      <p:boldItalic r:id="rId49"/>
    </p:embeddedFont>
    <p:embeddedFont>
      <p:font typeface="Roboto Condensed Light" panose="02000000000000000000" pitchFamily="2" charset="0"/>
      <p:regular r:id="rId50"/>
      <p:italic r:id="rId51"/>
    </p:embeddedFont>
    <p:embeddedFont>
      <p:font typeface="Wingdings 3" panose="05040102010807070707" pitchFamily="18" charset="2"/>
      <p:regular r:id="rId5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28C612F-CC02-4888-AE4A-0ADD78311074}">
          <p14:sldIdLst>
            <p14:sldId id="310"/>
            <p14:sldId id="31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</p14:sldIdLst>
        </p14:section>
        <p14:section name="Untitled Section" id="{7277A6DC-997F-4C38-98A4-42D7EE6871FF}">
          <p14:sldIdLst>
            <p14:sldId id="395"/>
            <p14:sldId id="396"/>
            <p14:sldId id="397"/>
            <p14:sldId id="398"/>
            <p14:sldId id="399"/>
            <p14:sldId id="368"/>
            <p14:sldId id="369"/>
            <p14:sldId id="370"/>
            <p14:sldId id="371"/>
            <p14:sldId id="381"/>
            <p14:sldId id="380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4"/>
            <p14:sldId id="382"/>
            <p14:sldId id="383"/>
            <p14:sldId id="385"/>
            <p14:sldId id="3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3BB7"/>
    <a:srgbClr val="890E4F"/>
    <a:srgbClr val="B71B1C"/>
    <a:srgbClr val="000099"/>
    <a:srgbClr val="301B92"/>
    <a:srgbClr val="607D8B"/>
    <a:srgbClr val="ED524F"/>
    <a:srgbClr val="F54337"/>
    <a:srgbClr val="D81A60"/>
    <a:srgbClr val="EA1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463" autoAdjust="0"/>
  </p:normalViewPr>
  <p:slideViewPr>
    <p:cSldViewPr snapToGrid="0">
      <p:cViewPr varScale="1">
        <p:scale>
          <a:sx n="85" d="100"/>
          <a:sy n="85" d="100"/>
        </p:scale>
        <p:origin x="8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80004"/>
            <a:ext cx="5563870" cy="366545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44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70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https://doctrina.org/How-RSA-Works-With-Examples.html#a-real-world-example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45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92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13.png"/><Relationship Id="rId10" Type="http://schemas.openxmlformats.org/officeDocument/2006/relationships/image" Target="../media/image9.jpeg"/><Relationship Id="rId4" Type="http://schemas.openxmlformats.org/officeDocument/2006/relationships/image" Target="../media/image6.png"/><Relationship Id="rId9" Type="http://schemas.openxmlformats.org/officeDocument/2006/relationships/image" Target="../media/image14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6.jp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2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7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8" name="Hexagon 37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41" name="Rectangle 40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38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sp>
        <p:nvSpPr>
          <p:cNvPr id="41" name="Hexagon 40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59" name="Picture 58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27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4" descr="https://cdn5.vectorstock.com/i/1000x1000/21/59/dbms-database-management-system-computer-data-vector-82121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9689" r="5315" b="18089"/>
          <a:stretch/>
        </p:blipFill>
        <p:spPr bwMode="auto">
          <a:xfrm>
            <a:off x="8407803" y="2089594"/>
            <a:ext cx="2880000" cy="26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789" y="1795212"/>
            <a:ext cx="2880360" cy="277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549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Firoz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Sherasiya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#3140702 (OS)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Operating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System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Information Technology 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62989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C3936065-8C21-4986-A355-DA6C00A563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6" y="6652288"/>
            <a:ext cx="778412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Firoz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Sherasiya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#3140702 (OS)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Operating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System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631679"/>
            <a:ext cx="1901425" cy="1226320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B38464-8BCB-47F3-A062-D8B7A987EA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93419" y="111098"/>
            <a:ext cx="4105381" cy="76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4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3" r:id="rId11"/>
    <p:sldLayoutId id="2147483692" r:id="rId12"/>
    <p:sldLayoutId id="2147483691" r:id="rId13"/>
    <p:sldLayoutId id="2147483674" r:id="rId14"/>
    <p:sldLayoutId id="2147483676" r:id="rId15"/>
    <p:sldLayoutId id="2147483677" r:id="rId16"/>
    <p:sldLayoutId id="2147483678" r:id="rId17"/>
    <p:sldLayoutId id="2147483679" r:id="rId18"/>
    <p:sldLayoutId id="2147483681" r:id="rId19"/>
    <p:sldLayoutId id="2147483683" r:id="rId20"/>
    <p:sldLayoutId id="2147483682" r:id="rId21"/>
    <p:sldLayoutId id="2147483684" r:id="rId22"/>
    <p:sldLayoutId id="2147483685" r:id="rId23"/>
    <p:sldLayoutId id="2147483686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mathworld.wolfram.com/news/2005-11-08/rsa-640/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8EBBA7-296F-409B-97E4-9A79E0E01F65}"/>
              </a:ext>
            </a:extLst>
          </p:cNvPr>
          <p:cNvSpPr txBox="1">
            <a:spLocks/>
          </p:cNvSpPr>
          <p:nvPr/>
        </p:nvSpPr>
        <p:spPr>
          <a:xfrm>
            <a:off x="0" y="1047611"/>
            <a:ext cx="12192000" cy="60864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algn="ctr"/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(Asymmetric) Key Cryptography 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RSA Cryptosystem</a:t>
            </a:r>
            <a:b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Parth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Shah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43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857D-1562-4CC5-A9FF-4DB40B6CB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AE8D8-3CC5-4265-8A75-F918544E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F80310-703B-4259-91F5-4D0670D7F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99" y="1143000"/>
            <a:ext cx="978280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77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E87EE-5A26-49ED-8E99-27F10373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50B33C-7526-42C0-BE70-5FA62EC17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99" y="1143000"/>
            <a:ext cx="9782801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37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14EF-881A-41A7-BD56-B1FEA69E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Find the multiplicative inverse of 11 in Z</a:t>
            </a:r>
            <a:r>
              <a:rPr lang="en-US" altLang="en-US" baseline="-2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26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dirty="0"/>
          </a:p>
        </p:txBody>
      </p:sp>
      <p:pic>
        <p:nvPicPr>
          <p:cNvPr id="4" name="Picture 15">
            <a:extLst>
              <a:ext uri="{FF2B5EF4-FFF2-40B4-BE49-F238E27FC236}">
                <a16:creationId xmlns:a16="http://schemas.microsoft.com/office/drawing/2014/main" id="{727A279A-5BF2-458A-AB33-C2FF666F2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90687"/>
            <a:ext cx="746760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33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BCB8D-E464-4570-9861-4CD39B67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Find the multiplicative inverse of 23 in Z</a:t>
            </a:r>
            <a:r>
              <a:rPr lang="en-US" altLang="en-US" baseline="-18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100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dirty="0"/>
          </a:p>
        </p:txBody>
      </p:sp>
      <p:pic>
        <p:nvPicPr>
          <p:cNvPr id="4" name="Picture 15">
            <a:extLst>
              <a:ext uri="{FF2B5EF4-FFF2-40B4-BE49-F238E27FC236}">
                <a16:creationId xmlns:a16="http://schemas.microsoft.com/office/drawing/2014/main" id="{0ED6E4EA-AB3E-45AB-B697-BF4658DFE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619" y="1716881"/>
            <a:ext cx="8894762" cy="342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451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B560-14BA-4207-93A1-909A120F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Find the inverse of 12 in Z</a:t>
            </a:r>
            <a:r>
              <a:rPr lang="en-US" altLang="en-US" baseline="-18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26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dirty="0"/>
          </a:p>
        </p:txBody>
      </p:sp>
      <p:pic>
        <p:nvPicPr>
          <p:cNvPr id="4" name="Picture 15">
            <a:extLst>
              <a:ext uri="{FF2B5EF4-FFF2-40B4-BE49-F238E27FC236}">
                <a16:creationId xmlns:a16="http://schemas.microsoft.com/office/drawing/2014/main" id="{3052841A-0F12-48A1-88BB-7DFCF92A6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944" y="2270125"/>
            <a:ext cx="8793162" cy="231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055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F384-730E-465D-B537-D73045BA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Euler's Totient function (</a:t>
            </a:r>
            <a:r>
              <a:rPr lang="en-US" altLang="en-US" dirty="0"/>
              <a:t>Phi-Function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225BA-E8A8-472C-A5DD-FF7EA2F10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400050">
              <a:tabLst>
                <a:tab pos="54800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Suppose a ≥ 1 and m ≥ 2 are integers. If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(a, m)=1, then we say that a and m are relatively prime.</a:t>
            </a:r>
          </a:p>
          <a:p>
            <a:pPr marR="497840">
              <a:tabLst>
                <a:tab pos="54800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number of integers 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(m&gt;1),  that are relatively prime to m and  does not exceed m is denoted by  Φ(m), called Euler’s Totient function  or phi function. </a:t>
            </a:r>
          </a:p>
          <a:p>
            <a:pPr marR="497840">
              <a:tabLst>
                <a:tab pos="54800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Φ(1)=1</a:t>
            </a:r>
          </a:p>
          <a:p>
            <a:pPr marR="497840">
              <a:tabLst>
                <a:tab pos="54800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Φ(p)= p – 1</a:t>
            </a:r>
          </a:p>
          <a:p>
            <a:pPr marR="497840">
              <a:tabLst>
                <a:tab pos="54800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Φ(p x q) = Φ(p) x Φ(q) if p and q are relative price</a:t>
            </a:r>
          </a:p>
          <a:p>
            <a:pPr marR="497840">
              <a:tabLst>
                <a:tab pos="54800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Φ(p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p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- p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e – 1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if p is prime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7567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EC52-6823-4F16-9EF8-0A015C1E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020AA-B2D9-46EE-AE1D-CBDAD2172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latin typeface="Times New Roman" panose="02020603050405020304" pitchFamily="18" charset="0"/>
              </a:rPr>
              <a:t>What is the value of </a:t>
            </a:r>
            <a:r>
              <a:rPr lang="en-US" altLang="en-US" sz="2400" dirty="0">
                <a:latin typeface="Symbol" panose="05050102010706020507" pitchFamily="18" charset="2"/>
              </a:rPr>
              <a:t>f</a:t>
            </a:r>
            <a:r>
              <a:rPr lang="en-US" altLang="en-US" sz="2400" dirty="0">
                <a:latin typeface="Times New Roman" panose="02020603050405020304" pitchFamily="18" charset="0"/>
              </a:rPr>
              <a:t>(13)?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</a:rPr>
              <a:t>Because 13 is a prime, </a:t>
            </a:r>
            <a:r>
              <a:rPr lang="en-US" altLang="en-US" sz="2000" dirty="0">
                <a:latin typeface="Symbol" panose="05050102010706020507" pitchFamily="18" charset="2"/>
              </a:rPr>
              <a:t>f</a:t>
            </a:r>
            <a:r>
              <a:rPr lang="en-US" altLang="en-US" sz="2000" dirty="0">
                <a:latin typeface="Times New Roman" panose="02020603050405020304" pitchFamily="18" charset="0"/>
              </a:rPr>
              <a:t>(13) = (13 −1) = 12.</a:t>
            </a:r>
          </a:p>
          <a:p>
            <a:r>
              <a:rPr lang="en-US" altLang="en-US" sz="2400" dirty="0">
                <a:latin typeface="Times New Roman" panose="02020603050405020304" pitchFamily="18" charset="0"/>
              </a:rPr>
              <a:t>What is the value of </a:t>
            </a:r>
            <a:r>
              <a:rPr lang="en-US" altLang="en-US" sz="2400" dirty="0">
                <a:latin typeface="Symbol" panose="05050102010706020507" pitchFamily="18" charset="2"/>
              </a:rPr>
              <a:t>f</a:t>
            </a:r>
            <a:r>
              <a:rPr lang="en-US" altLang="en-US" sz="2400" dirty="0">
                <a:latin typeface="Times New Roman" panose="02020603050405020304" pitchFamily="18" charset="0"/>
              </a:rPr>
              <a:t>(10)?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</a:rPr>
              <a:t>We can use the third rule: </a:t>
            </a:r>
            <a:r>
              <a:rPr lang="en-US" altLang="en-US" sz="2000" dirty="0">
                <a:latin typeface="Symbol" panose="05050102010706020507" pitchFamily="18" charset="2"/>
              </a:rPr>
              <a:t>f</a:t>
            </a:r>
            <a:r>
              <a:rPr lang="en-US" altLang="en-US" sz="2000" dirty="0">
                <a:latin typeface="Times New Roman" panose="02020603050405020304" pitchFamily="18" charset="0"/>
              </a:rPr>
              <a:t>(10) = </a:t>
            </a:r>
            <a:r>
              <a:rPr lang="en-US" altLang="en-US" sz="2000" dirty="0">
                <a:latin typeface="Symbol" panose="05050102010706020507" pitchFamily="18" charset="2"/>
              </a:rPr>
              <a:t>f</a:t>
            </a:r>
            <a:r>
              <a:rPr lang="en-US" altLang="en-US" sz="2000" dirty="0">
                <a:latin typeface="Times New Roman" panose="02020603050405020304" pitchFamily="18" charset="0"/>
              </a:rPr>
              <a:t>(2) × </a:t>
            </a:r>
            <a:r>
              <a:rPr lang="en-US" altLang="en-US" sz="2000" dirty="0">
                <a:latin typeface="Symbol" panose="05050102010706020507" pitchFamily="18" charset="2"/>
              </a:rPr>
              <a:t>f</a:t>
            </a:r>
            <a:r>
              <a:rPr lang="en-US" altLang="en-US" sz="2000" dirty="0">
                <a:latin typeface="Times New Roman" panose="02020603050405020304" pitchFamily="18" charset="0"/>
              </a:rPr>
              <a:t>(5) = 1 × 4 = 4, because 2 and 5 are primes.</a:t>
            </a:r>
          </a:p>
          <a:p>
            <a:r>
              <a:rPr lang="en-US" altLang="en-US" sz="2400" dirty="0">
                <a:latin typeface="Times New Roman" panose="02020603050405020304" pitchFamily="18" charset="0"/>
              </a:rPr>
              <a:t>What is the value of </a:t>
            </a:r>
            <a:r>
              <a:rPr lang="en-US" altLang="en-US" sz="2400" dirty="0">
                <a:latin typeface="Symbol" panose="05050102010706020507" pitchFamily="18" charset="2"/>
              </a:rPr>
              <a:t>f</a:t>
            </a:r>
            <a:r>
              <a:rPr lang="en-US" altLang="en-US" sz="2400" dirty="0">
                <a:latin typeface="Times New Roman" panose="02020603050405020304" pitchFamily="18" charset="0"/>
              </a:rPr>
              <a:t>(240)?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We can write 240 = 2</a:t>
            </a:r>
            <a:r>
              <a:rPr lang="en-US" altLang="en-US" baseline="30000" dirty="0">
                <a:latin typeface="Times New Roman" panose="02020603050405020304" pitchFamily="18" charset="0"/>
              </a:rPr>
              <a:t>4</a:t>
            </a:r>
            <a:r>
              <a:rPr lang="en-US" altLang="en-US" dirty="0">
                <a:latin typeface="Times New Roman" panose="02020603050405020304" pitchFamily="18" charset="0"/>
              </a:rPr>
              <a:t> × 3</a:t>
            </a:r>
            <a:r>
              <a:rPr lang="en-US" altLang="en-US" baseline="30000" dirty="0">
                <a:latin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</a:rPr>
              <a:t> × 5</a:t>
            </a:r>
            <a:r>
              <a:rPr lang="en-US" altLang="en-US" baseline="30000" dirty="0">
                <a:latin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</a:rPr>
              <a:t>. Then </a:t>
            </a:r>
            <a:r>
              <a:rPr lang="en-US" altLang="en-US" dirty="0">
                <a:latin typeface="Symbol" panose="05050102010706020507" pitchFamily="18" charset="2"/>
              </a:rPr>
              <a:t>f</a:t>
            </a:r>
            <a:r>
              <a:rPr lang="en-US" altLang="en-US" dirty="0">
                <a:latin typeface="Times New Roman" panose="02020603050405020304" pitchFamily="18" charset="0"/>
              </a:rPr>
              <a:t>(240) = (2</a:t>
            </a:r>
            <a:r>
              <a:rPr lang="en-US" altLang="en-US" baseline="30000" dirty="0">
                <a:latin typeface="Times New Roman" panose="02020603050405020304" pitchFamily="18" charset="0"/>
              </a:rPr>
              <a:t>4</a:t>
            </a:r>
            <a:r>
              <a:rPr lang="en-US" altLang="en-US" dirty="0">
                <a:latin typeface="Times New Roman" panose="02020603050405020304" pitchFamily="18" charset="0"/>
              </a:rPr>
              <a:t> −2</a:t>
            </a:r>
            <a:r>
              <a:rPr lang="en-US" altLang="en-US" baseline="30000" dirty="0">
                <a:latin typeface="Times New Roman" panose="02020603050405020304" pitchFamily="18" charset="0"/>
              </a:rPr>
              <a:t>3</a:t>
            </a:r>
            <a:r>
              <a:rPr lang="en-US" altLang="en-US" dirty="0">
                <a:latin typeface="Times New Roman" panose="02020603050405020304" pitchFamily="18" charset="0"/>
              </a:rPr>
              <a:t>) × (3</a:t>
            </a:r>
            <a:r>
              <a:rPr lang="en-US" altLang="en-US" baseline="30000" dirty="0">
                <a:latin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</a:rPr>
              <a:t> − 3</a:t>
            </a:r>
            <a:r>
              <a:rPr lang="en-US" altLang="en-US" baseline="30000" dirty="0">
                <a:latin typeface="Times New Roman" panose="02020603050405020304" pitchFamily="18" charset="0"/>
              </a:rPr>
              <a:t>0</a:t>
            </a:r>
            <a:r>
              <a:rPr lang="en-US" altLang="en-US" dirty="0">
                <a:latin typeface="Times New Roman" panose="02020603050405020304" pitchFamily="18" charset="0"/>
              </a:rPr>
              <a:t>) × (5</a:t>
            </a:r>
            <a:r>
              <a:rPr lang="en-US" altLang="en-US" baseline="30000" dirty="0">
                <a:latin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</a:rPr>
              <a:t> − 5</a:t>
            </a:r>
            <a:r>
              <a:rPr lang="en-US" altLang="en-US" baseline="30000" dirty="0">
                <a:latin typeface="Times New Roman" panose="02020603050405020304" pitchFamily="18" charset="0"/>
              </a:rPr>
              <a:t>0</a:t>
            </a:r>
            <a:r>
              <a:rPr lang="en-US" altLang="en-US" dirty="0">
                <a:latin typeface="Times New Roman" panose="02020603050405020304" pitchFamily="18" charset="0"/>
              </a:rPr>
              <a:t>) = 64</a:t>
            </a:r>
          </a:p>
          <a:p>
            <a:r>
              <a:rPr lang="en-US" altLang="en-US" sz="2400" dirty="0">
                <a:latin typeface="Times New Roman" panose="02020603050405020304" pitchFamily="18" charset="0"/>
              </a:rPr>
              <a:t>Can we say that </a:t>
            </a:r>
            <a:r>
              <a:rPr lang="en-US" altLang="en-US" sz="2400" dirty="0">
                <a:latin typeface="Symbol" panose="05050102010706020507" pitchFamily="18" charset="2"/>
              </a:rPr>
              <a:t>f</a:t>
            </a:r>
            <a:r>
              <a:rPr lang="en-US" altLang="en-US" sz="2400" dirty="0">
                <a:latin typeface="Times New Roman" panose="02020603050405020304" pitchFamily="18" charset="0"/>
              </a:rPr>
              <a:t>(49) = </a:t>
            </a:r>
            <a:r>
              <a:rPr lang="en-US" altLang="en-US" sz="2400" dirty="0">
                <a:latin typeface="Symbol" panose="05050102010706020507" pitchFamily="18" charset="2"/>
              </a:rPr>
              <a:t>f</a:t>
            </a:r>
            <a:r>
              <a:rPr lang="en-US" altLang="en-US" sz="2400" dirty="0">
                <a:latin typeface="Times New Roman" panose="02020603050405020304" pitchFamily="18" charset="0"/>
              </a:rPr>
              <a:t>(7) × </a:t>
            </a:r>
            <a:r>
              <a:rPr lang="en-US" altLang="en-US" sz="2400" dirty="0">
                <a:latin typeface="Symbol" panose="05050102010706020507" pitchFamily="18" charset="2"/>
              </a:rPr>
              <a:t>f</a:t>
            </a:r>
            <a:r>
              <a:rPr lang="en-US" altLang="en-US" sz="2400" dirty="0">
                <a:latin typeface="Times New Roman" panose="02020603050405020304" pitchFamily="18" charset="0"/>
              </a:rPr>
              <a:t>(7) = 6 × 6 = 36?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</a:rPr>
              <a:t>No. The third rule applies when </a:t>
            </a:r>
            <a:r>
              <a:rPr lang="en-US" altLang="en-US" sz="2000" i="1" dirty="0">
                <a:latin typeface="Times New Roman" panose="02020603050405020304" pitchFamily="18" charset="0"/>
              </a:rPr>
              <a:t>m</a:t>
            </a:r>
            <a:r>
              <a:rPr lang="en-US" altLang="en-US" sz="2000" dirty="0">
                <a:latin typeface="Times New Roman" panose="02020603050405020304" pitchFamily="18" charset="0"/>
              </a:rPr>
              <a:t> and </a:t>
            </a:r>
            <a:r>
              <a:rPr lang="en-US" altLang="en-US" sz="2000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 are relatively prime. Here 49 = 7</a:t>
            </a:r>
            <a:r>
              <a:rPr lang="en-US" altLang="en-US" sz="200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000" dirty="0">
                <a:latin typeface="Times New Roman" panose="02020603050405020304" pitchFamily="18" charset="0"/>
              </a:rPr>
              <a:t>. We need to use the fourth rule: </a:t>
            </a:r>
            <a:r>
              <a:rPr lang="en-US" altLang="en-US" sz="2000" dirty="0">
                <a:latin typeface="Symbol" panose="05050102010706020507" pitchFamily="18" charset="2"/>
              </a:rPr>
              <a:t>f</a:t>
            </a:r>
            <a:r>
              <a:rPr lang="en-US" altLang="en-US" sz="2000" dirty="0">
                <a:latin typeface="Times New Roman" panose="02020603050405020304" pitchFamily="18" charset="0"/>
              </a:rPr>
              <a:t>(49) = 7</a:t>
            </a:r>
            <a:r>
              <a:rPr lang="en-US" altLang="en-US" sz="200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000" dirty="0">
                <a:latin typeface="Times New Roman" panose="02020603050405020304" pitchFamily="18" charset="0"/>
              </a:rPr>
              <a:t> − 7</a:t>
            </a:r>
            <a:r>
              <a:rPr lang="en-US" altLang="en-US" sz="2000" baseline="30000" dirty="0">
                <a:latin typeface="Times New Roman" panose="02020603050405020304" pitchFamily="18" charset="0"/>
              </a:rPr>
              <a:t>1</a:t>
            </a:r>
            <a:r>
              <a:rPr lang="en-US" altLang="en-US" sz="2000" dirty="0">
                <a:latin typeface="Times New Roman" panose="02020603050405020304" pitchFamily="18" charset="0"/>
              </a:rPr>
              <a:t> = 42.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454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BE16-A883-4E46-90CF-E53E3D40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Understand working of RSA - A Public Key Cryptosystem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1DBE8-BF67-40CF-AEB4-E3C1E23F3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Key generation (mostly done by receiver e.g. Webserver)</a:t>
            </a:r>
          </a:p>
          <a:p>
            <a:pPr lvl="1"/>
            <a:r>
              <a:rPr lang="en-US" sz="2800" dirty="0"/>
              <a:t>Pick some prime numbers </a:t>
            </a:r>
            <a:r>
              <a:rPr lang="en-US" sz="2800" i="1" dirty="0"/>
              <a:t>p</a:t>
            </a:r>
            <a:r>
              <a:rPr lang="en-US" sz="2800" dirty="0"/>
              <a:t> and </a:t>
            </a:r>
            <a:r>
              <a:rPr lang="en-US" sz="2800" i="1" dirty="0"/>
              <a:t>q</a:t>
            </a:r>
          </a:p>
          <a:p>
            <a:pPr lvl="1"/>
            <a:r>
              <a:rPr lang="en-US" sz="2800" dirty="0"/>
              <a:t>Calculate </a:t>
            </a:r>
            <a:r>
              <a:rPr lang="en-US" sz="2800" i="1" dirty="0"/>
              <a:t>n = p * q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Computer Euler totient </a:t>
            </a:r>
            <a:r>
              <a:rPr lang="el-GR" sz="2800" i="1" dirty="0"/>
              <a:t>Φ</a:t>
            </a:r>
            <a:r>
              <a:rPr lang="en-US" altLang="en-US" sz="2800" i="1" dirty="0"/>
              <a:t>(n) = (p -1) * (q – 1)</a:t>
            </a:r>
          </a:p>
          <a:p>
            <a:pPr lvl="1"/>
            <a:r>
              <a:rPr lang="en-US" sz="2800" dirty="0"/>
              <a:t>Take e from the set of </a:t>
            </a:r>
            <a:r>
              <a:rPr lang="el-GR" sz="2800" i="1" dirty="0"/>
              <a:t>Φ</a:t>
            </a:r>
            <a:r>
              <a:rPr lang="en-US" sz="2800" i="1" dirty="0"/>
              <a:t>*</a:t>
            </a:r>
            <a:r>
              <a:rPr lang="en-US" altLang="en-US" sz="2800" i="1" dirty="0"/>
              <a:t>(n)</a:t>
            </a:r>
          </a:p>
          <a:p>
            <a:pPr lvl="1"/>
            <a:r>
              <a:rPr lang="en-US" altLang="en-US" sz="2800" dirty="0"/>
              <a:t>Find </a:t>
            </a:r>
            <a:r>
              <a:rPr lang="en-US" altLang="en-US" sz="2800" i="1" dirty="0"/>
              <a:t>d</a:t>
            </a:r>
            <a:r>
              <a:rPr lang="en-US" altLang="en-US" sz="2800" dirty="0"/>
              <a:t> which inverse of </a:t>
            </a:r>
            <a:r>
              <a:rPr lang="en-US" altLang="en-US" sz="2800" i="1" dirty="0"/>
              <a:t>e</a:t>
            </a:r>
            <a:r>
              <a:rPr lang="en-US" altLang="en-US" sz="2800" dirty="0"/>
              <a:t> in mod </a:t>
            </a:r>
            <a:r>
              <a:rPr lang="el-GR" sz="2800" i="1" dirty="0"/>
              <a:t>Φ</a:t>
            </a:r>
            <a:r>
              <a:rPr lang="en-US" altLang="en-US" sz="2800" i="1" dirty="0"/>
              <a:t>(n)</a:t>
            </a:r>
            <a:r>
              <a:rPr lang="en-US" altLang="en-US" sz="2800" dirty="0"/>
              <a:t> (e.g. </a:t>
            </a:r>
            <a:r>
              <a:rPr lang="en-US" altLang="en-US" sz="2800" i="1" dirty="0"/>
              <a:t>e * d == 1 mod n</a:t>
            </a:r>
            <a:r>
              <a:rPr lang="en-US" altLang="en-US" sz="2800" dirty="0"/>
              <a:t>)</a:t>
            </a:r>
          </a:p>
          <a:p>
            <a:pPr lvl="1"/>
            <a:r>
              <a:rPr lang="en-US" altLang="en-US" sz="2800" dirty="0"/>
              <a:t>Send (e, n) to sender (e.g. SSL certificate)</a:t>
            </a:r>
          </a:p>
          <a:p>
            <a:r>
              <a:rPr lang="en-US" sz="3200" dirty="0"/>
              <a:t>Encryption and Decryption (sender and receiver e.g. Webserver and web client)</a:t>
            </a:r>
          </a:p>
          <a:p>
            <a:pPr lvl="1"/>
            <a:r>
              <a:rPr lang="en-US" sz="2800" i="1" dirty="0"/>
              <a:t>C = P</a:t>
            </a:r>
            <a:r>
              <a:rPr lang="en-US" sz="2800" i="1" baseline="30000" dirty="0"/>
              <a:t>e</a:t>
            </a:r>
            <a:r>
              <a:rPr lang="en-US" sz="2800" i="1" dirty="0"/>
              <a:t> mod n</a:t>
            </a:r>
          </a:p>
          <a:p>
            <a:pPr lvl="1"/>
            <a:r>
              <a:rPr lang="en-US" sz="2800" i="1" dirty="0"/>
              <a:t>P = C</a:t>
            </a:r>
            <a:r>
              <a:rPr lang="en-US" sz="2800" i="1" baseline="30000" dirty="0"/>
              <a:t>d</a:t>
            </a:r>
            <a:r>
              <a:rPr lang="en-US" sz="2800" i="1" dirty="0"/>
              <a:t> mod 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0F28E7-4F56-4013-8A21-D575D7187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678" y="4560947"/>
            <a:ext cx="2933322" cy="205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2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BE16-A883-4E46-90CF-E53E3D40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Understand working of RSA - A Public Key Cryptosystem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1DBE8-BF67-40CF-AEB4-E3C1E23F3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Key generation (mostly done by receiver e.g. Webserver)</a:t>
            </a:r>
          </a:p>
          <a:p>
            <a:pPr lvl="1"/>
            <a:r>
              <a:rPr lang="en-US" sz="2800" dirty="0"/>
              <a:t>Pick some prime numbers </a:t>
            </a:r>
            <a:r>
              <a:rPr lang="en-US" sz="2800" i="1" dirty="0"/>
              <a:t>p</a:t>
            </a:r>
            <a:r>
              <a:rPr lang="en-US" sz="2800" dirty="0"/>
              <a:t> and </a:t>
            </a:r>
            <a:r>
              <a:rPr lang="en-US" sz="2800" i="1" dirty="0"/>
              <a:t>q, </a:t>
            </a:r>
            <a:r>
              <a:rPr lang="en-US" sz="2800" i="1" dirty="0">
                <a:solidFill>
                  <a:srgbClr val="FF0000"/>
                </a:solidFill>
              </a:rPr>
              <a:t>p = 7 and q = 11</a:t>
            </a:r>
          </a:p>
          <a:p>
            <a:pPr lvl="1"/>
            <a:r>
              <a:rPr lang="en-US" sz="2800" dirty="0"/>
              <a:t>Calculate </a:t>
            </a:r>
            <a:r>
              <a:rPr lang="en-US" sz="2800" i="1" dirty="0"/>
              <a:t>n = p * q</a:t>
            </a:r>
            <a:r>
              <a:rPr lang="en-US" sz="2800" dirty="0"/>
              <a:t>, </a:t>
            </a:r>
            <a:r>
              <a:rPr lang="en-US" sz="2800" i="1" dirty="0">
                <a:solidFill>
                  <a:srgbClr val="FF0000"/>
                </a:solidFill>
              </a:rPr>
              <a:t>n = 7 * 11 = 77</a:t>
            </a:r>
          </a:p>
          <a:p>
            <a:pPr lvl="1"/>
            <a:r>
              <a:rPr lang="en-US" sz="2800" dirty="0"/>
              <a:t>Computer Euler totient </a:t>
            </a:r>
            <a:r>
              <a:rPr lang="el-GR" sz="2800" i="1" dirty="0"/>
              <a:t>Φ</a:t>
            </a:r>
            <a:r>
              <a:rPr lang="en-US" altLang="en-US" sz="2800" i="1" dirty="0"/>
              <a:t>(n) = (p -1) * (q – 1), </a:t>
            </a:r>
            <a:r>
              <a:rPr lang="el-GR" sz="2800" i="1" dirty="0">
                <a:solidFill>
                  <a:srgbClr val="FF0000"/>
                </a:solidFill>
              </a:rPr>
              <a:t>Φ</a:t>
            </a:r>
            <a:r>
              <a:rPr lang="en-US" altLang="en-US" sz="2800" i="1" dirty="0">
                <a:solidFill>
                  <a:srgbClr val="FF0000"/>
                </a:solidFill>
              </a:rPr>
              <a:t>(n) = 6 * 10 = 60</a:t>
            </a:r>
          </a:p>
          <a:p>
            <a:pPr lvl="1"/>
            <a:r>
              <a:rPr lang="en-US" sz="2800" dirty="0"/>
              <a:t>Take e from the set of </a:t>
            </a:r>
            <a:r>
              <a:rPr lang="el-GR" sz="2800" i="1" dirty="0"/>
              <a:t>Φ</a:t>
            </a:r>
            <a:r>
              <a:rPr lang="en-US" sz="2800" i="1" dirty="0"/>
              <a:t>*</a:t>
            </a:r>
            <a:r>
              <a:rPr lang="en-US" altLang="en-US" sz="2800" i="1" dirty="0"/>
              <a:t>(n), </a:t>
            </a:r>
            <a:r>
              <a:rPr lang="en-US" altLang="en-US" sz="2800" i="1" dirty="0">
                <a:solidFill>
                  <a:srgbClr val="FF0000"/>
                </a:solidFill>
              </a:rPr>
              <a:t>e = 13</a:t>
            </a:r>
          </a:p>
          <a:p>
            <a:pPr lvl="1"/>
            <a:r>
              <a:rPr lang="en-US" altLang="en-US" sz="2800" dirty="0"/>
              <a:t>Find </a:t>
            </a:r>
            <a:r>
              <a:rPr lang="en-US" altLang="en-US" sz="2800" i="1" dirty="0"/>
              <a:t>d</a:t>
            </a:r>
            <a:r>
              <a:rPr lang="en-US" altLang="en-US" sz="2800" dirty="0"/>
              <a:t> which inverse of </a:t>
            </a:r>
            <a:r>
              <a:rPr lang="en-US" altLang="en-US" sz="2800" i="1" dirty="0"/>
              <a:t>e</a:t>
            </a:r>
            <a:r>
              <a:rPr lang="en-US" altLang="en-US" sz="2800" dirty="0"/>
              <a:t> in mod </a:t>
            </a:r>
            <a:r>
              <a:rPr lang="el-GR" sz="2800" i="1" dirty="0"/>
              <a:t>Φ</a:t>
            </a:r>
            <a:r>
              <a:rPr lang="en-US" altLang="en-US" sz="2800" i="1" dirty="0"/>
              <a:t>(n), </a:t>
            </a:r>
            <a:r>
              <a:rPr lang="en-US" altLang="en-US" sz="2800" i="1" dirty="0">
                <a:solidFill>
                  <a:srgbClr val="FF0000"/>
                </a:solidFill>
              </a:rPr>
              <a:t>d = 37</a:t>
            </a:r>
            <a:r>
              <a:rPr lang="en-US" altLang="en-US" sz="2800" dirty="0">
                <a:solidFill>
                  <a:srgbClr val="FF0000"/>
                </a:solidFill>
              </a:rPr>
              <a:t> (e.g. </a:t>
            </a:r>
            <a:r>
              <a:rPr lang="en-US" altLang="en-US" sz="2800" i="1" dirty="0">
                <a:solidFill>
                  <a:srgbClr val="FF0000"/>
                </a:solidFill>
              </a:rPr>
              <a:t>13 * 37 == 1 mod 77</a:t>
            </a:r>
            <a:r>
              <a:rPr lang="en-US" altLang="en-US" sz="2800" dirty="0">
                <a:solidFill>
                  <a:srgbClr val="FF0000"/>
                </a:solidFill>
              </a:rPr>
              <a:t>)</a:t>
            </a:r>
            <a:r>
              <a:rPr lang="en-US" altLang="en-US" sz="2800" dirty="0"/>
              <a:t> </a:t>
            </a:r>
          </a:p>
          <a:p>
            <a:pPr lvl="1"/>
            <a:r>
              <a:rPr lang="en-US" altLang="en-US" sz="2800" dirty="0"/>
              <a:t>Send (e, n) to sender, </a:t>
            </a:r>
            <a:r>
              <a:rPr lang="en-US" altLang="en-US" sz="2800" dirty="0">
                <a:solidFill>
                  <a:srgbClr val="FF0000"/>
                </a:solidFill>
              </a:rPr>
              <a:t>(13, 77)</a:t>
            </a:r>
            <a:r>
              <a:rPr lang="en-US" altLang="en-US" sz="2800" dirty="0"/>
              <a:t> (e.g. SSL certificate)</a:t>
            </a:r>
          </a:p>
          <a:p>
            <a:r>
              <a:rPr lang="en-US" sz="3200" dirty="0"/>
              <a:t>Encryption and Decryption (sender and receiver e.g. Webserver and web client)</a:t>
            </a:r>
          </a:p>
          <a:p>
            <a:pPr lvl="1"/>
            <a:r>
              <a:rPr lang="en-US" sz="2800" i="1" dirty="0"/>
              <a:t>C = P</a:t>
            </a:r>
            <a:r>
              <a:rPr lang="en-US" sz="2800" i="1" baseline="30000" dirty="0"/>
              <a:t>e</a:t>
            </a:r>
            <a:r>
              <a:rPr lang="en-US" sz="2800" i="1" dirty="0"/>
              <a:t> mod n, </a:t>
            </a:r>
            <a:r>
              <a:rPr lang="en-US" sz="2800" i="1" dirty="0">
                <a:solidFill>
                  <a:srgbClr val="FF0000"/>
                </a:solidFill>
              </a:rPr>
              <a:t>5</a:t>
            </a:r>
            <a:r>
              <a:rPr lang="en-US" sz="2800" i="1" baseline="30000" dirty="0">
                <a:solidFill>
                  <a:srgbClr val="FF0000"/>
                </a:solidFill>
              </a:rPr>
              <a:t>13</a:t>
            </a:r>
            <a:r>
              <a:rPr lang="en-US" sz="2800" i="1" dirty="0">
                <a:solidFill>
                  <a:srgbClr val="FF0000"/>
                </a:solidFill>
              </a:rPr>
              <a:t> mod 77 = 26</a:t>
            </a:r>
          </a:p>
          <a:p>
            <a:pPr lvl="1"/>
            <a:r>
              <a:rPr lang="en-US" sz="2800" i="1" dirty="0"/>
              <a:t>P = C</a:t>
            </a:r>
            <a:r>
              <a:rPr lang="en-US" sz="2800" i="1" baseline="30000" dirty="0"/>
              <a:t>d</a:t>
            </a:r>
            <a:r>
              <a:rPr lang="en-US" sz="2800" i="1" dirty="0"/>
              <a:t> mod n, </a:t>
            </a:r>
            <a:r>
              <a:rPr lang="en-US" sz="2800" i="1" dirty="0">
                <a:solidFill>
                  <a:srgbClr val="FF0000"/>
                </a:solidFill>
              </a:rPr>
              <a:t>26</a:t>
            </a:r>
            <a:r>
              <a:rPr lang="en-US" sz="2800" i="1" baseline="30000" dirty="0">
                <a:solidFill>
                  <a:srgbClr val="FF0000"/>
                </a:solidFill>
              </a:rPr>
              <a:t>37</a:t>
            </a:r>
            <a:r>
              <a:rPr lang="en-US" sz="2800" i="1" dirty="0">
                <a:solidFill>
                  <a:srgbClr val="FF0000"/>
                </a:solidFill>
              </a:rPr>
              <a:t> mod 77 = 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0F28E7-4F56-4013-8A21-D575D7187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678" y="4560947"/>
            <a:ext cx="2933322" cy="205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487B9-2C62-4753-9657-B6B3ACC0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RSA secure?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8E90E-FCD0-4D7B-8AF4-34B4CD89B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>
                <a:solidFill>
                  <a:srgbClr val="FF0000"/>
                </a:solidFill>
              </a:rPr>
              <a:t>(7, 33) is a public key. Everyone knows key generation algorithm…</a:t>
            </a:r>
          </a:p>
          <a:p>
            <a:pPr lvl="1"/>
            <a:r>
              <a:rPr lang="en-US" sz="2800" dirty="0"/>
              <a:t>e = 7 (public key component), we must have to find out corresponding </a:t>
            </a:r>
            <a:r>
              <a:rPr lang="en-US" sz="2800" i="1" dirty="0"/>
              <a:t>d </a:t>
            </a:r>
            <a:r>
              <a:rPr lang="en-US" sz="2800" dirty="0"/>
              <a:t>(private key)</a:t>
            </a:r>
          </a:p>
          <a:p>
            <a:pPr lvl="1"/>
            <a:r>
              <a:rPr lang="en-US" sz="2800" i="1" dirty="0"/>
              <a:t>33 </a:t>
            </a:r>
            <a:r>
              <a:rPr lang="en-US" sz="2800" dirty="0"/>
              <a:t>is multiplication of 3 and 11.</a:t>
            </a:r>
          </a:p>
          <a:p>
            <a:pPr lvl="1"/>
            <a:r>
              <a:rPr lang="en-US" sz="2800" dirty="0"/>
              <a:t>Hence, we can find </a:t>
            </a:r>
            <a:r>
              <a:rPr lang="el-GR" sz="2800" i="1" dirty="0"/>
              <a:t>Φ</a:t>
            </a:r>
            <a:r>
              <a:rPr lang="en-US" altLang="en-US" sz="2800" i="1" dirty="0"/>
              <a:t>(n) = (p -1) * (q – 1), (3 – 1) * (11 – 1) = 20</a:t>
            </a:r>
          </a:p>
          <a:p>
            <a:pPr lvl="1"/>
            <a:r>
              <a:rPr lang="en-US" sz="2800" dirty="0"/>
              <a:t>We know the relation between </a:t>
            </a:r>
            <a:r>
              <a:rPr lang="en-US" sz="2800" i="1" dirty="0"/>
              <a:t>e </a:t>
            </a:r>
            <a:r>
              <a:rPr lang="en-US" sz="2800" dirty="0"/>
              <a:t>and</a:t>
            </a:r>
            <a:r>
              <a:rPr lang="en-US" sz="2800" i="1" dirty="0"/>
              <a:t> d. (</a:t>
            </a:r>
            <a:r>
              <a:rPr lang="en-US" altLang="en-US" sz="2800" i="1" dirty="0"/>
              <a:t>e * d == 1 mod n)</a:t>
            </a:r>
          </a:p>
          <a:p>
            <a:pPr lvl="1"/>
            <a:r>
              <a:rPr lang="en-US" sz="2800" dirty="0"/>
              <a:t>Use</a:t>
            </a:r>
            <a:r>
              <a:rPr lang="en-US" sz="2800" i="1" dirty="0"/>
              <a:t> </a:t>
            </a:r>
            <a:r>
              <a:rPr lang="en-IN" sz="2800" i="1" dirty="0"/>
              <a:t>extended Euclidean Algorithm </a:t>
            </a:r>
            <a:r>
              <a:rPr lang="en-IN" sz="2800" dirty="0"/>
              <a:t>to find the inverse of e in the modulus of </a:t>
            </a:r>
            <a:r>
              <a:rPr lang="el-GR" sz="2800" i="1" dirty="0"/>
              <a:t>Φ</a:t>
            </a:r>
            <a:r>
              <a:rPr lang="en-US" altLang="en-US" sz="2800" i="1" dirty="0"/>
              <a:t>(n).</a:t>
            </a:r>
          </a:p>
          <a:p>
            <a:pPr lvl="1"/>
            <a:r>
              <a:rPr lang="en-US" altLang="en-US" sz="2800" i="1" dirty="0"/>
              <a:t>Also, for small values you can use </a:t>
            </a:r>
            <a:r>
              <a:rPr lang="en-US" sz="2800" i="1" dirty="0"/>
              <a:t>x</a:t>
            </a:r>
            <a:r>
              <a:rPr lang="en-US" sz="2800" i="1" baseline="30000" dirty="0"/>
              <a:t>(b – 2) </a:t>
            </a:r>
            <a:r>
              <a:rPr lang="en-US" sz="2800" i="1" dirty="0"/>
              <a:t>mod b (Thanks to Fermat theorem)</a:t>
            </a:r>
          </a:p>
          <a:p>
            <a:pPr lvl="1"/>
            <a:r>
              <a:rPr lang="en-US" sz="2800" i="1" dirty="0"/>
              <a:t>The value of d = 3.</a:t>
            </a:r>
          </a:p>
        </p:txBody>
      </p:sp>
    </p:spTree>
    <p:extLst>
      <p:ext uri="{BB962C8B-B14F-4D97-AF65-F5344CB8AC3E}">
        <p14:creationId xmlns:p14="http://schemas.microsoft.com/office/powerpoint/2010/main" val="304969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5355-BE62-4636-899B-E31E6E61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public key and private key cryptography?</a:t>
            </a:r>
          </a:p>
        </p:txBody>
      </p:sp>
      <p:pic>
        <p:nvPicPr>
          <p:cNvPr id="1026" name="Picture 2" descr="All about SSL Cryptography | DigiCert.com">
            <a:extLst>
              <a:ext uri="{FF2B5EF4-FFF2-40B4-BE49-F238E27FC236}">
                <a16:creationId xmlns:a16="http://schemas.microsoft.com/office/drawing/2014/main" id="{31432A24-7960-478C-9094-DB4387674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576070"/>
            <a:ext cx="5715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E11FC8C-F916-4D80-B799-E9B70945C45A}"/>
              </a:ext>
            </a:extLst>
          </p:cNvPr>
          <p:cNvSpPr/>
          <p:nvPr/>
        </p:nvSpPr>
        <p:spPr>
          <a:xfrm>
            <a:off x="436866" y="3290570"/>
            <a:ext cx="11340846" cy="494475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73BB7"/>
                </a:solidFill>
              </a:rPr>
              <a:t>Public (Asymmetric Key) Key Cryptography – Sender and receiver shall always have different keys</a:t>
            </a:r>
            <a:endParaRPr lang="en-IN" dirty="0">
              <a:solidFill>
                <a:srgbClr val="673BB7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52F349A-D45B-47B7-8D45-C3B001793E84}"/>
              </a:ext>
            </a:extLst>
          </p:cNvPr>
          <p:cNvSpPr/>
          <p:nvPr/>
        </p:nvSpPr>
        <p:spPr>
          <a:xfrm>
            <a:off x="436866" y="4041521"/>
            <a:ext cx="11340846" cy="494475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73BB7"/>
                </a:solidFill>
              </a:rPr>
              <a:t>Private (Symmetric Key) Key Cryptography – Sender and receiver shall always have a same keys</a:t>
            </a:r>
            <a:endParaRPr lang="en-IN" dirty="0">
              <a:solidFill>
                <a:srgbClr val="673BB7"/>
              </a:solidFill>
            </a:endParaRP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F10E6ED1-F6EE-4FDA-A629-825CF0F92175}"/>
              </a:ext>
            </a:extLst>
          </p:cNvPr>
          <p:cNvSpPr/>
          <p:nvPr/>
        </p:nvSpPr>
        <p:spPr>
          <a:xfrm>
            <a:off x="146304" y="1194816"/>
            <a:ext cx="6827520" cy="697992"/>
          </a:xfrm>
          <a:custGeom>
            <a:avLst/>
            <a:gdLst>
              <a:gd name="connsiteX0" fmla="*/ 0 w 4011168"/>
              <a:gd name="connsiteY0" fmla="*/ 101602 h 609600"/>
              <a:gd name="connsiteX1" fmla="*/ 101602 w 4011168"/>
              <a:gd name="connsiteY1" fmla="*/ 0 h 609600"/>
              <a:gd name="connsiteX2" fmla="*/ 2339848 w 4011168"/>
              <a:gd name="connsiteY2" fmla="*/ 0 h 609600"/>
              <a:gd name="connsiteX3" fmla="*/ 2339848 w 4011168"/>
              <a:gd name="connsiteY3" fmla="*/ 0 h 609600"/>
              <a:gd name="connsiteX4" fmla="*/ 3342640 w 4011168"/>
              <a:gd name="connsiteY4" fmla="*/ 0 h 609600"/>
              <a:gd name="connsiteX5" fmla="*/ 3909566 w 4011168"/>
              <a:gd name="connsiteY5" fmla="*/ 0 h 609600"/>
              <a:gd name="connsiteX6" fmla="*/ 4011168 w 4011168"/>
              <a:gd name="connsiteY6" fmla="*/ 101602 h 609600"/>
              <a:gd name="connsiteX7" fmla="*/ 4011168 w 4011168"/>
              <a:gd name="connsiteY7" fmla="*/ 355600 h 609600"/>
              <a:gd name="connsiteX8" fmla="*/ 5103930 w 4011168"/>
              <a:gd name="connsiteY8" fmla="*/ 697992 h 609600"/>
              <a:gd name="connsiteX9" fmla="*/ 4011168 w 4011168"/>
              <a:gd name="connsiteY9" fmla="*/ 508000 h 609600"/>
              <a:gd name="connsiteX10" fmla="*/ 4011168 w 4011168"/>
              <a:gd name="connsiteY10" fmla="*/ 507998 h 609600"/>
              <a:gd name="connsiteX11" fmla="*/ 3909566 w 4011168"/>
              <a:gd name="connsiteY11" fmla="*/ 609600 h 609600"/>
              <a:gd name="connsiteX12" fmla="*/ 3342640 w 4011168"/>
              <a:gd name="connsiteY12" fmla="*/ 609600 h 609600"/>
              <a:gd name="connsiteX13" fmla="*/ 2339848 w 4011168"/>
              <a:gd name="connsiteY13" fmla="*/ 609600 h 609600"/>
              <a:gd name="connsiteX14" fmla="*/ 2339848 w 4011168"/>
              <a:gd name="connsiteY14" fmla="*/ 609600 h 609600"/>
              <a:gd name="connsiteX15" fmla="*/ 101602 w 4011168"/>
              <a:gd name="connsiteY15" fmla="*/ 609600 h 609600"/>
              <a:gd name="connsiteX16" fmla="*/ 0 w 4011168"/>
              <a:gd name="connsiteY16" fmla="*/ 507998 h 609600"/>
              <a:gd name="connsiteX17" fmla="*/ 0 w 4011168"/>
              <a:gd name="connsiteY17" fmla="*/ 508000 h 609600"/>
              <a:gd name="connsiteX18" fmla="*/ 0 w 4011168"/>
              <a:gd name="connsiteY18" fmla="*/ 355600 h 609600"/>
              <a:gd name="connsiteX19" fmla="*/ 0 w 4011168"/>
              <a:gd name="connsiteY19" fmla="*/ 355600 h 609600"/>
              <a:gd name="connsiteX20" fmla="*/ 0 w 4011168"/>
              <a:gd name="connsiteY20" fmla="*/ 101602 h 609600"/>
              <a:gd name="connsiteX0" fmla="*/ 0 w 6827520"/>
              <a:gd name="connsiteY0" fmla="*/ 101602 h 697992"/>
              <a:gd name="connsiteX1" fmla="*/ 101602 w 6827520"/>
              <a:gd name="connsiteY1" fmla="*/ 0 h 697992"/>
              <a:gd name="connsiteX2" fmla="*/ 2339848 w 6827520"/>
              <a:gd name="connsiteY2" fmla="*/ 0 h 697992"/>
              <a:gd name="connsiteX3" fmla="*/ 2339848 w 6827520"/>
              <a:gd name="connsiteY3" fmla="*/ 0 h 697992"/>
              <a:gd name="connsiteX4" fmla="*/ 3342640 w 6827520"/>
              <a:gd name="connsiteY4" fmla="*/ 0 h 697992"/>
              <a:gd name="connsiteX5" fmla="*/ 3909566 w 6827520"/>
              <a:gd name="connsiteY5" fmla="*/ 0 h 697992"/>
              <a:gd name="connsiteX6" fmla="*/ 6827520 w 6827520"/>
              <a:gd name="connsiteY6" fmla="*/ 686818 h 697992"/>
              <a:gd name="connsiteX7" fmla="*/ 4011168 w 6827520"/>
              <a:gd name="connsiteY7" fmla="*/ 355600 h 697992"/>
              <a:gd name="connsiteX8" fmla="*/ 5103930 w 6827520"/>
              <a:gd name="connsiteY8" fmla="*/ 697992 h 697992"/>
              <a:gd name="connsiteX9" fmla="*/ 4011168 w 6827520"/>
              <a:gd name="connsiteY9" fmla="*/ 508000 h 697992"/>
              <a:gd name="connsiteX10" fmla="*/ 4011168 w 6827520"/>
              <a:gd name="connsiteY10" fmla="*/ 507998 h 697992"/>
              <a:gd name="connsiteX11" fmla="*/ 3909566 w 6827520"/>
              <a:gd name="connsiteY11" fmla="*/ 609600 h 697992"/>
              <a:gd name="connsiteX12" fmla="*/ 3342640 w 6827520"/>
              <a:gd name="connsiteY12" fmla="*/ 609600 h 697992"/>
              <a:gd name="connsiteX13" fmla="*/ 2339848 w 6827520"/>
              <a:gd name="connsiteY13" fmla="*/ 609600 h 697992"/>
              <a:gd name="connsiteX14" fmla="*/ 2339848 w 6827520"/>
              <a:gd name="connsiteY14" fmla="*/ 609600 h 697992"/>
              <a:gd name="connsiteX15" fmla="*/ 101602 w 6827520"/>
              <a:gd name="connsiteY15" fmla="*/ 609600 h 697992"/>
              <a:gd name="connsiteX16" fmla="*/ 0 w 6827520"/>
              <a:gd name="connsiteY16" fmla="*/ 507998 h 697992"/>
              <a:gd name="connsiteX17" fmla="*/ 0 w 6827520"/>
              <a:gd name="connsiteY17" fmla="*/ 508000 h 697992"/>
              <a:gd name="connsiteX18" fmla="*/ 0 w 6827520"/>
              <a:gd name="connsiteY18" fmla="*/ 355600 h 697992"/>
              <a:gd name="connsiteX19" fmla="*/ 0 w 6827520"/>
              <a:gd name="connsiteY19" fmla="*/ 355600 h 697992"/>
              <a:gd name="connsiteX20" fmla="*/ 0 w 6827520"/>
              <a:gd name="connsiteY20" fmla="*/ 101602 h 69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827520" h="697992">
                <a:moveTo>
                  <a:pt x="0" y="101602"/>
                </a:moveTo>
                <a:cubicBezTo>
                  <a:pt x="0" y="45489"/>
                  <a:pt x="45489" y="0"/>
                  <a:pt x="101602" y="0"/>
                </a:cubicBezTo>
                <a:lnTo>
                  <a:pt x="2339848" y="0"/>
                </a:lnTo>
                <a:lnTo>
                  <a:pt x="2339848" y="0"/>
                </a:lnTo>
                <a:lnTo>
                  <a:pt x="3342640" y="0"/>
                </a:lnTo>
                <a:lnTo>
                  <a:pt x="3909566" y="0"/>
                </a:lnTo>
                <a:cubicBezTo>
                  <a:pt x="3965679" y="0"/>
                  <a:pt x="6827520" y="630705"/>
                  <a:pt x="6827520" y="686818"/>
                </a:cubicBezTo>
                <a:lnTo>
                  <a:pt x="4011168" y="355600"/>
                </a:lnTo>
                <a:lnTo>
                  <a:pt x="5103930" y="697992"/>
                </a:lnTo>
                <a:lnTo>
                  <a:pt x="4011168" y="508000"/>
                </a:lnTo>
                <a:lnTo>
                  <a:pt x="4011168" y="507998"/>
                </a:lnTo>
                <a:cubicBezTo>
                  <a:pt x="4011168" y="564111"/>
                  <a:pt x="3965679" y="609600"/>
                  <a:pt x="3909566" y="609600"/>
                </a:cubicBezTo>
                <a:lnTo>
                  <a:pt x="3342640" y="609600"/>
                </a:lnTo>
                <a:lnTo>
                  <a:pt x="2339848" y="609600"/>
                </a:lnTo>
                <a:lnTo>
                  <a:pt x="2339848" y="609600"/>
                </a:lnTo>
                <a:lnTo>
                  <a:pt x="101602" y="609600"/>
                </a:lnTo>
                <a:cubicBezTo>
                  <a:pt x="45489" y="609600"/>
                  <a:pt x="0" y="564111"/>
                  <a:pt x="0" y="507998"/>
                </a:cubicBezTo>
                <a:lnTo>
                  <a:pt x="0" y="508000"/>
                </a:lnTo>
                <a:lnTo>
                  <a:pt x="0" y="355600"/>
                </a:lnTo>
                <a:lnTo>
                  <a:pt x="0" y="355600"/>
                </a:lnTo>
                <a:lnTo>
                  <a:pt x="0" y="101602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Keys can be same or different</a:t>
            </a:r>
            <a:endParaRPr lang="en-IN" dirty="0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58B1A0AC-1BBC-4DC6-ABE8-11063C1D84A1}"/>
              </a:ext>
            </a:extLst>
          </p:cNvPr>
          <p:cNvSpPr/>
          <p:nvPr/>
        </p:nvSpPr>
        <p:spPr>
          <a:xfrm>
            <a:off x="5827778" y="787655"/>
            <a:ext cx="6217920" cy="1368552"/>
          </a:xfrm>
          <a:custGeom>
            <a:avLst/>
            <a:gdLst>
              <a:gd name="connsiteX0" fmla="*/ 0 w 4011168"/>
              <a:gd name="connsiteY0" fmla="*/ 101602 h 609600"/>
              <a:gd name="connsiteX1" fmla="*/ 101602 w 4011168"/>
              <a:gd name="connsiteY1" fmla="*/ 0 h 609600"/>
              <a:gd name="connsiteX2" fmla="*/ 668528 w 4011168"/>
              <a:gd name="connsiteY2" fmla="*/ 0 h 609600"/>
              <a:gd name="connsiteX3" fmla="*/ 668528 w 4011168"/>
              <a:gd name="connsiteY3" fmla="*/ 0 h 609600"/>
              <a:gd name="connsiteX4" fmla="*/ 1671320 w 4011168"/>
              <a:gd name="connsiteY4" fmla="*/ 0 h 609600"/>
              <a:gd name="connsiteX5" fmla="*/ 3909566 w 4011168"/>
              <a:gd name="connsiteY5" fmla="*/ 0 h 609600"/>
              <a:gd name="connsiteX6" fmla="*/ 4011168 w 4011168"/>
              <a:gd name="connsiteY6" fmla="*/ 101602 h 609600"/>
              <a:gd name="connsiteX7" fmla="*/ 4011168 w 4011168"/>
              <a:gd name="connsiteY7" fmla="*/ 355600 h 609600"/>
              <a:gd name="connsiteX8" fmla="*/ 4011168 w 4011168"/>
              <a:gd name="connsiteY8" fmla="*/ 355600 h 609600"/>
              <a:gd name="connsiteX9" fmla="*/ 4011168 w 4011168"/>
              <a:gd name="connsiteY9" fmla="*/ 508000 h 609600"/>
              <a:gd name="connsiteX10" fmla="*/ 4011168 w 4011168"/>
              <a:gd name="connsiteY10" fmla="*/ 507998 h 609600"/>
              <a:gd name="connsiteX11" fmla="*/ 3909566 w 4011168"/>
              <a:gd name="connsiteY11" fmla="*/ 609600 h 609600"/>
              <a:gd name="connsiteX12" fmla="*/ 1671320 w 4011168"/>
              <a:gd name="connsiteY12" fmla="*/ 609600 h 609600"/>
              <a:gd name="connsiteX13" fmla="*/ -553140 w 4011168"/>
              <a:gd name="connsiteY13" fmla="*/ 1368552 h 609600"/>
              <a:gd name="connsiteX14" fmla="*/ 668528 w 4011168"/>
              <a:gd name="connsiteY14" fmla="*/ 609600 h 609600"/>
              <a:gd name="connsiteX15" fmla="*/ 101602 w 4011168"/>
              <a:gd name="connsiteY15" fmla="*/ 609600 h 609600"/>
              <a:gd name="connsiteX16" fmla="*/ 0 w 4011168"/>
              <a:gd name="connsiteY16" fmla="*/ 507998 h 609600"/>
              <a:gd name="connsiteX17" fmla="*/ 0 w 4011168"/>
              <a:gd name="connsiteY17" fmla="*/ 508000 h 609600"/>
              <a:gd name="connsiteX18" fmla="*/ 0 w 4011168"/>
              <a:gd name="connsiteY18" fmla="*/ 355600 h 609600"/>
              <a:gd name="connsiteX19" fmla="*/ 0 w 4011168"/>
              <a:gd name="connsiteY19" fmla="*/ 355600 h 609600"/>
              <a:gd name="connsiteX20" fmla="*/ 0 w 4011168"/>
              <a:gd name="connsiteY20" fmla="*/ 101602 h 609600"/>
              <a:gd name="connsiteX0" fmla="*/ 0 w 6217920"/>
              <a:gd name="connsiteY0" fmla="*/ 1345186 h 1368552"/>
              <a:gd name="connsiteX1" fmla="*/ 2308354 w 6217920"/>
              <a:gd name="connsiteY1" fmla="*/ 0 h 1368552"/>
              <a:gd name="connsiteX2" fmla="*/ 2875280 w 6217920"/>
              <a:gd name="connsiteY2" fmla="*/ 0 h 1368552"/>
              <a:gd name="connsiteX3" fmla="*/ 2875280 w 6217920"/>
              <a:gd name="connsiteY3" fmla="*/ 0 h 1368552"/>
              <a:gd name="connsiteX4" fmla="*/ 3878072 w 6217920"/>
              <a:gd name="connsiteY4" fmla="*/ 0 h 1368552"/>
              <a:gd name="connsiteX5" fmla="*/ 6116318 w 6217920"/>
              <a:gd name="connsiteY5" fmla="*/ 0 h 1368552"/>
              <a:gd name="connsiteX6" fmla="*/ 6217920 w 6217920"/>
              <a:gd name="connsiteY6" fmla="*/ 101602 h 1368552"/>
              <a:gd name="connsiteX7" fmla="*/ 6217920 w 6217920"/>
              <a:gd name="connsiteY7" fmla="*/ 355600 h 1368552"/>
              <a:gd name="connsiteX8" fmla="*/ 6217920 w 6217920"/>
              <a:gd name="connsiteY8" fmla="*/ 355600 h 1368552"/>
              <a:gd name="connsiteX9" fmla="*/ 6217920 w 6217920"/>
              <a:gd name="connsiteY9" fmla="*/ 508000 h 1368552"/>
              <a:gd name="connsiteX10" fmla="*/ 6217920 w 6217920"/>
              <a:gd name="connsiteY10" fmla="*/ 507998 h 1368552"/>
              <a:gd name="connsiteX11" fmla="*/ 6116318 w 6217920"/>
              <a:gd name="connsiteY11" fmla="*/ 609600 h 1368552"/>
              <a:gd name="connsiteX12" fmla="*/ 3878072 w 6217920"/>
              <a:gd name="connsiteY12" fmla="*/ 609600 h 1368552"/>
              <a:gd name="connsiteX13" fmla="*/ 1653612 w 6217920"/>
              <a:gd name="connsiteY13" fmla="*/ 1368552 h 1368552"/>
              <a:gd name="connsiteX14" fmla="*/ 2875280 w 6217920"/>
              <a:gd name="connsiteY14" fmla="*/ 609600 h 1368552"/>
              <a:gd name="connsiteX15" fmla="*/ 2308354 w 6217920"/>
              <a:gd name="connsiteY15" fmla="*/ 609600 h 1368552"/>
              <a:gd name="connsiteX16" fmla="*/ 2206752 w 6217920"/>
              <a:gd name="connsiteY16" fmla="*/ 507998 h 1368552"/>
              <a:gd name="connsiteX17" fmla="*/ 2206752 w 6217920"/>
              <a:gd name="connsiteY17" fmla="*/ 508000 h 1368552"/>
              <a:gd name="connsiteX18" fmla="*/ 2206752 w 6217920"/>
              <a:gd name="connsiteY18" fmla="*/ 355600 h 1368552"/>
              <a:gd name="connsiteX19" fmla="*/ 2206752 w 6217920"/>
              <a:gd name="connsiteY19" fmla="*/ 355600 h 1368552"/>
              <a:gd name="connsiteX20" fmla="*/ 0 w 6217920"/>
              <a:gd name="connsiteY20" fmla="*/ 1345186 h 1368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17920" h="1368552">
                <a:moveTo>
                  <a:pt x="0" y="1345186"/>
                </a:moveTo>
                <a:cubicBezTo>
                  <a:pt x="0" y="1289073"/>
                  <a:pt x="2252241" y="0"/>
                  <a:pt x="2308354" y="0"/>
                </a:cubicBezTo>
                <a:lnTo>
                  <a:pt x="2875280" y="0"/>
                </a:lnTo>
                <a:lnTo>
                  <a:pt x="2875280" y="0"/>
                </a:lnTo>
                <a:lnTo>
                  <a:pt x="3878072" y="0"/>
                </a:lnTo>
                <a:lnTo>
                  <a:pt x="6116318" y="0"/>
                </a:lnTo>
                <a:cubicBezTo>
                  <a:pt x="6172431" y="0"/>
                  <a:pt x="6217920" y="45489"/>
                  <a:pt x="6217920" y="101602"/>
                </a:cubicBezTo>
                <a:lnTo>
                  <a:pt x="6217920" y="355600"/>
                </a:lnTo>
                <a:lnTo>
                  <a:pt x="6217920" y="355600"/>
                </a:lnTo>
                <a:lnTo>
                  <a:pt x="6217920" y="508000"/>
                </a:lnTo>
                <a:lnTo>
                  <a:pt x="6217920" y="507998"/>
                </a:lnTo>
                <a:cubicBezTo>
                  <a:pt x="6217920" y="564111"/>
                  <a:pt x="6172431" y="609600"/>
                  <a:pt x="6116318" y="609600"/>
                </a:cubicBezTo>
                <a:lnTo>
                  <a:pt x="3878072" y="609600"/>
                </a:lnTo>
                <a:lnTo>
                  <a:pt x="1653612" y="1368552"/>
                </a:lnTo>
                <a:lnTo>
                  <a:pt x="2875280" y="609600"/>
                </a:lnTo>
                <a:lnTo>
                  <a:pt x="2308354" y="609600"/>
                </a:lnTo>
                <a:cubicBezTo>
                  <a:pt x="2252241" y="609600"/>
                  <a:pt x="2206752" y="564111"/>
                  <a:pt x="2206752" y="507998"/>
                </a:cubicBezTo>
                <a:lnTo>
                  <a:pt x="2206752" y="508000"/>
                </a:lnTo>
                <a:lnTo>
                  <a:pt x="2206752" y="355600"/>
                </a:lnTo>
                <a:lnTo>
                  <a:pt x="2206752" y="355600"/>
                </a:lnTo>
                <a:cubicBezTo>
                  <a:pt x="2206752" y="270934"/>
                  <a:pt x="0" y="1429852"/>
                  <a:pt x="0" y="1345186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Algorithms can be same or different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414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3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3C569-D50A-4D69-B7AC-9022457C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RSA secure?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7ADF7-DCAA-4FAB-ADC8-15874EB53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of RSA is dependent on how hard to factor n (modulus). – </a:t>
            </a:r>
            <a:r>
              <a:rPr lang="en-US" dirty="0">
                <a:solidFill>
                  <a:srgbClr val="00B050"/>
                </a:solidFill>
              </a:rPr>
              <a:t>Factorization Problem</a:t>
            </a:r>
          </a:p>
          <a:p>
            <a:pPr algn="l"/>
            <a:r>
              <a:rPr lang="en-US" dirty="0"/>
              <a:t>Visit the official site: </a:t>
            </a:r>
            <a:r>
              <a:rPr lang="en-US" dirty="0">
                <a:solidFill>
                  <a:srgbClr val="0070C0"/>
                </a:solidFill>
              </a:rPr>
              <a:t>https://web.archive.org/web/20010805210445/http://www.rsa.com/rsalabs/challenges/factoring/numbers.html#RSA576</a:t>
            </a:r>
          </a:p>
          <a:p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766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413F-34E9-49F1-808A-42846ADD2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factorization challenge (RSA-640 Factored)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56CC-0B46-4FA6-B1CB-BDC6A4DC0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310 7418240490 0437213507 5003588856 7930037346 0228427275 4572016194 8823206440 5180815045 5634682967 1723286782 4379162728 3803341547 1073108501 9195485290 0733772482 2783525742 3864540146 9173660247 7652346609</a:t>
            </a:r>
          </a:p>
          <a:p>
            <a:r>
              <a:rPr lang="en-US" dirty="0">
                <a:solidFill>
                  <a:srgbClr val="FF0000"/>
                </a:solidFill>
              </a:rPr>
              <a:t>P = 1634733 6458092538 4844313388 3865090859 8417836700 3309231218 1110852389 3331001045 0815121211 8167511579</a:t>
            </a:r>
          </a:p>
          <a:p>
            <a:endParaRPr lang="en-US" dirty="0"/>
          </a:p>
          <a:p>
            <a:pPr algn="l"/>
            <a:r>
              <a:rPr lang="en-US" dirty="0">
                <a:solidFill>
                  <a:srgbClr val="00B050"/>
                </a:solidFill>
              </a:rPr>
              <a:t>Q = 1900871 2816648221 1312685157 3935413975 4718967899 6851549366 6638539088 0271038021 0449895719 1261465571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2873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7849-B3EE-4BF7-AA75-70FD9429E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RSA-704 to RSA-2048 remain open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81DB8C-6DF0-4942-A059-AC420F8D78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621458"/>
              </p:ext>
            </p:extLst>
          </p:nvPr>
        </p:nvGraphicFramePr>
        <p:xfrm>
          <a:off x="2878178" y="961136"/>
          <a:ext cx="6435644" cy="519684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08911">
                  <a:extLst>
                    <a:ext uri="{9D8B030D-6E8A-4147-A177-3AD203B41FA5}">
                      <a16:colId xmlns:a16="http://schemas.microsoft.com/office/drawing/2014/main" val="3888164774"/>
                    </a:ext>
                  </a:extLst>
                </a:gridCol>
                <a:gridCol w="1608911">
                  <a:extLst>
                    <a:ext uri="{9D8B030D-6E8A-4147-A177-3AD203B41FA5}">
                      <a16:colId xmlns:a16="http://schemas.microsoft.com/office/drawing/2014/main" val="618598360"/>
                    </a:ext>
                  </a:extLst>
                </a:gridCol>
                <a:gridCol w="1608911">
                  <a:extLst>
                    <a:ext uri="{9D8B030D-6E8A-4147-A177-3AD203B41FA5}">
                      <a16:colId xmlns:a16="http://schemas.microsoft.com/office/drawing/2014/main" val="4196318138"/>
                    </a:ext>
                  </a:extLst>
                </a:gridCol>
                <a:gridCol w="1608911">
                  <a:extLst>
                    <a:ext uri="{9D8B030D-6E8A-4147-A177-3AD203B41FA5}">
                      <a16:colId xmlns:a16="http://schemas.microsoft.com/office/drawing/2014/main" val="1625849921"/>
                    </a:ext>
                  </a:extLst>
                </a:gridCol>
              </a:tblGrid>
              <a:tr h="2406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number</a:t>
                      </a:r>
                    </a:p>
                  </a:txBody>
                  <a:tcPr marL="60158" marR="60158" marT="30079" marB="300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digits</a:t>
                      </a:r>
                    </a:p>
                  </a:txBody>
                  <a:tcPr marL="60158" marR="60158" marT="30079" marB="300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prize</a:t>
                      </a:r>
                    </a:p>
                  </a:txBody>
                  <a:tcPr marL="60158" marR="60158" marT="30079" marB="300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factored</a:t>
                      </a:r>
                    </a:p>
                  </a:txBody>
                  <a:tcPr marL="60158" marR="60158" marT="30079" marB="30079" anchor="ctr"/>
                </a:tc>
                <a:extLst>
                  <a:ext uri="{0D108BD9-81ED-4DB2-BD59-A6C34878D82A}">
                    <a16:rowId xmlns:a16="http://schemas.microsoft.com/office/drawing/2014/main" val="379624760"/>
                  </a:ext>
                </a:extLst>
              </a:tr>
              <a:tr h="2406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RSA-100</a:t>
                      </a:r>
                    </a:p>
                  </a:txBody>
                  <a:tcPr marL="60158" marR="60158" marT="30079" marB="300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100</a:t>
                      </a:r>
                    </a:p>
                  </a:txBody>
                  <a:tcPr marL="60158" marR="60158" marT="30079" marB="300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 </a:t>
                      </a:r>
                    </a:p>
                  </a:txBody>
                  <a:tcPr marL="60158" marR="60158" marT="30079" marB="300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Apr. 1991</a:t>
                      </a:r>
                    </a:p>
                  </a:txBody>
                  <a:tcPr marL="60158" marR="60158" marT="30079" marB="30079" anchor="ctr"/>
                </a:tc>
                <a:extLst>
                  <a:ext uri="{0D108BD9-81ED-4DB2-BD59-A6C34878D82A}">
                    <a16:rowId xmlns:a16="http://schemas.microsoft.com/office/drawing/2014/main" val="655964411"/>
                  </a:ext>
                </a:extLst>
              </a:tr>
              <a:tr h="2406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RSA-110</a:t>
                      </a:r>
                    </a:p>
                  </a:txBody>
                  <a:tcPr marL="60158" marR="60158" marT="30079" marB="300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110</a:t>
                      </a:r>
                    </a:p>
                  </a:txBody>
                  <a:tcPr marL="60158" marR="60158" marT="30079" marB="300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 </a:t>
                      </a:r>
                    </a:p>
                  </a:txBody>
                  <a:tcPr marL="60158" marR="60158" marT="30079" marB="300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Apr. 1992</a:t>
                      </a:r>
                    </a:p>
                  </a:txBody>
                  <a:tcPr marL="60158" marR="60158" marT="30079" marB="30079" anchor="ctr"/>
                </a:tc>
                <a:extLst>
                  <a:ext uri="{0D108BD9-81ED-4DB2-BD59-A6C34878D82A}">
                    <a16:rowId xmlns:a16="http://schemas.microsoft.com/office/drawing/2014/main" val="4236452711"/>
                  </a:ext>
                </a:extLst>
              </a:tr>
              <a:tr h="2406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RSA-120</a:t>
                      </a:r>
                    </a:p>
                  </a:txBody>
                  <a:tcPr marL="60158" marR="60158" marT="30079" marB="300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120</a:t>
                      </a:r>
                    </a:p>
                  </a:txBody>
                  <a:tcPr marL="60158" marR="60158" marT="30079" marB="300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 </a:t>
                      </a:r>
                    </a:p>
                  </a:txBody>
                  <a:tcPr marL="60158" marR="60158" marT="30079" marB="300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Jun. 1993</a:t>
                      </a:r>
                    </a:p>
                  </a:txBody>
                  <a:tcPr marL="60158" marR="60158" marT="30079" marB="30079" anchor="ctr"/>
                </a:tc>
                <a:extLst>
                  <a:ext uri="{0D108BD9-81ED-4DB2-BD59-A6C34878D82A}">
                    <a16:rowId xmlns:a16="http://schemas.microsoft.com/office/drawing/2014/main" val="3442152346"/>
                  </a:ext>
                </a:extLst>
              </a:tr>
              <a:tr h="2406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RSA-129</a:t>
                      </a:r>
                    </a:p>
                  </a:txBody>
                  <a:tcPr marL="60158" marR="60158" marT="30079" marB="300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129</a:t>
                      </a:r>
                    </a:p>
                  </a:txBody>
                  <a:tcPr marL="60158" marR="60158" marT="30079" marB="300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$100</a:t>
                      </a:r>
                    </a:p>
                  </a:txBody>
                  <a:tcPr marL="60158" marR="60158" marT="30079" marB="300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Apr. 1994</a:t>
                      </a:r>
                    </a:p>
                  </a:txBody>
                  <a:tcPr marL="60158" marR="60158" marT="30079" marB="30079" anchor="ctr"/>
                </a:tc>
                <a:extLst>
                  <a:ext uri="{0D108BD9-81ED-4DB2-BD59-A6C34878D82A}">
                    <a16:rowId xmlns:a16="http://schemas.microsoft.com/office/drawing/2014/main" val="1078398941"/>
                  </a:ext>
                </a:extLst>
              </a:tr>
              <a:tr h="2406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RSA-130</a:t>
                      </a:r>
                    </a:p>
                  </a:txBody>
                  <a:tcPr marL="60158" marR="60158" marT="30079" marB="300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130</a:t>
                      </a:r>
                    </a:p>
                  </a:txBody>
                  <a:tcPr marL="60158" marR="60158" marT="30079" marB="300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 </a:t>
                      </a:r>
                    </a:p>
                  </a:txBody>
                  <a:tcPr marL="60158" marR="60158" marT="30079" marB="300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Apr. 10, 1996</a:t>
                      </a:r>
                    </a:p>
                  </a:txBody>
                  <a:tcPr marL="60158" marR="60158" marT="30079" marB="30079" anchor="ctr"/>
                </a:tc>
                <a:extLst>
                  <a:ext uri="{0D108BD9-81ED-4DB2-BD59-A6C34878D82A}">
                    <a16:rowId xmlns:a16="http://schemas.microsoft.com/office/drawing/2014/main" val="2919999106"/>
                  </a:ext>
                </a:extLst>
              </a:tr>
              <a:tr h="2406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RSA-140</a:t>
                      </a:r>
                    </a:p>
                  </a:txBody>
                  <a:tcPr marL="60158" marR="60158" marT="30079" marB="300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140</a:t>
                      </a:r>
                    </a:p>
                  </a:txBody>
                  <a:tcPr marL="60158" marR="60158" marT="30079" marB="300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 </a:t>
                      </a:r>
                    </a:p>
                  </a:txBody>
                  <a:tcPr marL="60158" marR="60158" marT="30079" marB="300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Feb. 2, 1999</a:t>
                      </a:r>
                    </a:p>
                  </a:txBody>
                  <a:tcPr marL="60158" marR="60158" marT="30079" marB="30079" anchor="ctr"/>
                </a:tc>
                <a:extLst>
                  <a:ext uri="{0D108BD9-81ED-4DB2-BD59-A6C34878D82A}">
                    <a16:rowId xmlns:a16="http://schemas.microsoft.com/office/drawing/2014/main" val="224315204"/>
                  </a:ext>
                </a:extLst>
              </a:tr>
              <a:tr h="2406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RSA-150</a:t>
                      </a:r>
                    </a:p>
                  </a:txBody>
                  <a:tcPr marL="60158" marR="60158" marT="30079" marB="300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150</a:t>
                      </a:r>
                    </a:p>
                  </a:txBody>
                  <a:tcPr marL="60158" marR="60158" marT="30079" marB="300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 </a:t>
                      </a:r>
                    </a:p>
                  </a:txBody>
                  <a:tcPr marL="60158" marR="60158" marT="30079" marB="300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Apr. 16, 2004</a:t>
                      </a:r>
                    </a:p>
                  </a:txBody>
                  <a:tcPr marL="60158" marR="60158" marT="30079" marB="30079" anchor="ctr"/>
                </a:tc>
                <a:extLst>
                  <a:ext uri="{0D108BD9-81ED-4DB2-BD59-A6C34878D82A}">
                    <a16:rowId xmlns:a16="http://schemas.microsoft.com/office/drawing/2014/main" val="2317248723"/>
                  </a:ext>
                </a:extLst>
              </a:tr>
              <a:tr h="2406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RSA-155</a:t>
                      </a:r>
                    </a:p>
                  </a:txBody>
                  <a:tcPr marL="60158" marR="60158" marT="30079" marB="300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155</a:t>
                      </a:r>
                    </a:p>
                  </a:txBody>
                  <a:tcPr marL="60158" marR="60158" marT="30079" marB="300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 </a:t>
                      </a:r>
                    </a:p>
                  </a:txBody>
                  <a:tcPr marL="60158" marR="60158" marT="30079" marB="300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Aug. 22, 1999</a:t>
                      </a:r>
                    </a:p>
                  </a:txBody>
                  <a:tcPr marL="60158" marR="60158" marT="30079" marB="30079" anchor="ctr"/>
                </a:tc>
                <a:extLst>
                  <a:ext uri="{0D108BD9-81ED-4DB2-BD59-A6C34878D82A}">
                    <a16:rowId xmlns:a16="http://schemas.microsoft.com/office/drawing/2014/main" val="3226795484"/>
                  </a:ext>
                </a:extLst>
              </a:tr>
              <a:tr h="2406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RSA-160</a:t>
                      </a:r>
                    </a:p>
                  </a:txBody>
                  <a:tcPr marL="60158" marR="60158" marT="30079" marB="300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160</a:t>
                      </a:r>
                    </a:p>
                  </a:txBody>
                  <a:tcPr marL="60158" marR="60158" marT="30079" marB="300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 </a:t>
                      </a:r>
                    </a:p>
                  </a:txBody>
                  <a:tcPr marL="60158" marR="60158" marT="30079" marB="300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Apr. 1, 2003</a:t>
                      </a:r>
                    </a:p>
                  </a:txBody>
                  <a:tcPr marL="60158" marR="60158" marT="30079" marB="30079" anchor="ctr"/>
                </a:tc>
                <a:extLst>
                  <a:ext uri="{0D108BD9-81ED-4DB2-BD59-A6C34878D82A}">
                    <a16:rowId xmlns:a16="http://schemas.microsoft.com/office/drawing/2014/main" val="257134463"/>
                  </a:ext>
                </a:extLst>
              </a:tr>
              <a:tr h="2406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RSA-200</a:t>
                      </a:r>
                    </a:p>
                  </a:txBody>
                  <a:tcPr marL="60158" marR="60158" marT="30079" marB="300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200</a:t>
                      </a:r>
                    </a:p>
                  </a:txBody>
                  <a:tcPr marL="60158" marR="60158" marT="30079" marB="300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 </a:t>
                      </a:r>
                    </a:p>
                  </a:txBody>
                  <a:tcPr marL="60158" marR="60158" marT="30079" marB="300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May 9, 2005</a:t>
                      </a:r>
                    </a:p>
                  </a:txBody>
                  <a:tcPr marL="60158" marR="60158" marT="30079" marB="30079" anchor="ctr"/>
                </a:tc>
                <a:extLst>
                  <a:ext uri="{0D108BD9-81ED-4DB2-BD59-A6C34878D82A}">
                    <a16:rowId xmlns:a16="http://schemas.microsoft.com/office/drawing/2014/main" val="3318585988"/>
                  </a:ext>
                </a:extLst>
              </a:tr>
              <a:tr h="2406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RSA-576</a:t>
                      </a:r>
                    </a:p>
                  </a:txBody>
                  <a:tcPr marL="60158" marR="60158" marT="30079" marB="300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174</a:t>
                      </a:r>
                    </a:p>
                  </a:txBody>
                  <a:tcPr marL="60158" marR="60158" marT="30079" marB="300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$10,000</a:t>
                      </a:r>
                    </a:p>
                  </a:txBody>
                  <a:tcPr marL="60158" marR="60158" marT="30079" marB="300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Dec. 3, 2003</a:t>
                      </a:r>
                    </a:p>
                  </a:txBody>
                  <a:tcPr marL="60158" marR="60158" marT="30079" marB="30079" anchor="ctr"/>
                </a:tc>
                <a:extLst>
                  <a:ext uri="{0D108BD9-81ED-4DB2-BD59-A6C34878D82A}">
                    <a16:rowId xmlns:a16="http://schemas.microsoft.com/office/drawing/2014/main" val="1683195632"/>
                  </a:ext>
                </a:extLst>
              </a:tr>
              <a:tr h="2406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RSA-640</a:t>
                      </a:r>
                    </a:p>
                  </a:txBody>
                  <a:tcPr marL="60158" marR="60158" marT="30079" marB="300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193</a:t>
                      </a:r>
                    </a:p>
                  </a:txBody>
                  <a:tcPr marL="60158" marR="60158" marT="30079" marB="300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$20,000</a:t>
                      </a:r>
                    </a:p>
                  </a:txBody>
                  <a:tcPr marL="60158" marR="60158" marT="30079" marB="300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Nov. 4, 2005</a:t>
                      </a:r>
                    </a:p>
                  </a:txBody>
                  <a:tcPr marL="60158" marR="60158" marT="30079" marB="30079" anchor="ctr"/>
                </a:tc>
                <a:extLst>
                  <a:ext uri="{0D108BD9-81ED-4DB2-BD59-A6C34878D82A}">
                    <a16:rowId xmlns:a16="http://schemas.microsoft.com/office/drawing/2014/main" val="1456281214"/>
                  </a:ext>
                </a:extLst>
              </a:tr>
              <a:tr h="2406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RSA-704</a:t>
                      </a:r>
                    </a:p>
                  </a:txBody>
                  <a:tcPr marL="60158" marR="60158" marT="30079" marB="300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212</a:t>
                      </a:r>
                    </a:p>
                  </a:txBody>
                  <a:tcPr marL="60158" marR="60158" marT="30079" marB="300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$30,000</a:t>
                      </a:r>
                    </a:p>
                  </a:txBody>
                  <a:tcPr marL="60158" marR="60158" marT="30079" marB="300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open</a:t>
                      </a:r>
                    </a:p>
                  </a:txBody>
                  <a:tcPr marL="60158" marR="60158" marT="30079" marB="30079" anchor="ctr"/>
                </a:tc>
                <a:extLst>
                  <a:ext uri="{0D108BD9-81ED-4DB2-BD59-A6C34878D82A}">
                    <a16:rowId xmlns:a16="http://schemas.microsoft.com/office/drawing/2014/main" val="523006716"/>
                  </a:ext>
                </a:extLst>
              </a:tr>
              <a:tr h="2406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RSA-768</a:t>
                      </a:r>
                    </a:p>
                  </a:txBody>
                  <a:tcPr marL="60158" marR="60158" marT="30079" marB="300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232</a:t>
                      </a:r>
                    </a:p>
                  </a:txBody>
                  <a:tcPr marL="60158" marR="60158" marT="30079" marB="300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$50,000</a:t>
                      </a:r>
                    </a:p>
                  </a:txBody>
                  <a:tcPr marL="60158" marR="60158" marT="30079" marB="300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open</a:t>
                      </a:r>
                    </a:p>
                  </a:txBody>
                  <a:tcPr marL="60158" marR="60158" marT="30079" marB="30079" anchor="ctr"/>
                </a:tc>
                <a:extLst>
                  <a:ext uri="{0D108BD9-81ED-4DB2-BD59-A6C34878D82A}">
                    <a16:rowId xmlns:a16="http://schemas.microsoft.com/office/drawing/2014/main" val="151060379"/>
                  </a:ext>
                </a:extLst>
              </a:tr>
              <a:tr h="2406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RSA-896</a:t>
                      </a:r>
                    </a:p>
                  </a:txBody>
                  <a:tcPr marL="60158" marR="60158" marT="30079" marB="300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270</a:t>
                      </a:r>
                    </a:p>
                  </a:txBody>
                  <a:tcPr marL="60158" marR="60158" marT="30079" marB="300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$75,000</a:t>
                      </a:r>
                    </a:p>
                  </a:txBody>
                  <a:tcPr marL="60158" marR="60158" marT="30079" marB="300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open</a:t>
                      </a:r>
                    </a:p>
                  </a:txBody>
                  <a:tcPr marL="60158" marR="60158" marT="30079" marB="30079" anchor="ctr"/>
                </a:tc>
                <a:extLst>
                  <a:ext uri="{0D108BD9-81ED-4DB2-BD59-A6C34878D82A}">
                    <a16:rowId xmlns:a16="http://schemas.microsoft.com/office/drawing/2014/main" val="1157987195"/>
                  </a:ext>
                </a:extLst>
              </a:tr>
              <a:tr h="2406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RSA-1024</a:t>
                      </a:r>
                    </a:p>
                  </a:txBody>
                  <a:tcPr marL="60158" marR="60158" marT="30079" marB="300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309</a:t>
                      </a:r>
                    </a:p>
                  </a:txBody>
                  <a:tcPr marL="60158" marR="60158" marT="30079" marB="300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$100,000</a:t>
                      </a:r>
                    </a:p>
                  </a:txBody>
                  <a:tcPr marL="60158" marR="60158" marT="30079" marB="300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open</a:t>
                      </a:r>
                    </a:p>
                  </a:txBody>
                  <a:tcPr marL="60158" marR="60158" marT="30079" marB="30079" anchor="ctr"/>
                </a:tc>
                <a:extLst>
                  <a:ext uri="{0D108BD9-81ED-4DB2-BD59-A6C34878D82A}">
                    <a16:rowId xmlns:a16="http://schemas.microsoft.com/office/drawing/2014/main" val="3832857793"/>
                  </a:ext>
                </a:extLst>
              </a:tr>
              <a:tr h="2406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RSA-1536</a:t>
                      </a:r>
                    </a:p>
                  </a:txBody>
                  <a:tcPr marL="60158" marR="60158" marT="30079" marB="300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463</a:t>
                      </a:r>
                    </a:p>
                  </a:txBody>
                  <a:tcPr marL="60158" marR="60158" marT="30079" marB="300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$150,000</a:t>
                      </a:r>
                    </a:p>
                  </a:txBody>
                  <a:tcPr marL="60158" marR="60158" marT="30079" marB="300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open</a:t>
                      </a:r>
                    </a:p>
                  </a:txBody>
                  <a:tcPr marL="60158" marR="60158" marT="30079" marB="30079" anchor="ctr"/>
                </a:tc>
                <a:extLst>
                  <a:ext uri="{0D108BD9-81ED-4DB2-BD59-A6C34878D82A}">
                    <a16:rowId xmlns:a16="http://schemas.microsoft.com/office/drawing/2014/main" val="4205069632"/>
                  </a:ext>
                </a:extLst>
              </a:tr>
              <a:tr h="2406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RSA-2048</a:t>
                      </a:r>
                    </a:p>
                  </a:txBody>
                  <a:tcPr marL="60158" marR="60158" marT="30079" marB="300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617</a:t>
                      </a:r>
                    </a:p>
                  </a:txBody>
                  <a:tcPr marL="60158" marR="60158" marT="30079" marB="300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$200,000</a:t>
                      </a:r>
                    </a:p>
                  </a:txBody>
                  <a:tcPr marL="60158" marR="60158" marT="30079" marB="300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</a:rPr>
                        <a:t>open</a:t>
                      </a:r>
                    </a:p>
                  </a:txBody>
                  <a:tcPr marL="60158" marR="60158" marT="30079" marB="30079" anchor="ctr"/>
                </a:tc>
                <a:extLst>
                  <a:ext uri="{0D108BD9-81ED-4DB2-BD59-A6C34878D82A}">
                    <a16:rowId xmlns:a16="http://schemas.microsoft.com/office/drawing/2014/main" val="230812157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DA690E9-5AB6-4140-8FEF-011D9EBDAE29}"/>
              </a:ext>
            </a:extLst>
          </p:cNvPr>
          <p:cNvSpPr/>
          <p:nvPr/>
        </p:nvSpPr>
        <p:spPr>
          <a:xfrm>
            <a:off x="2878178" y="6182362"/>
            <a:ext cx="679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Source: http://mathworld.wolfram.com/news/2005-11-08/rsa-640/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558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DBA17-B48C-4DF2-8165-CA95008F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example of RSA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A4653-F91C-4E2B-AAA2-AE0E7B77B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</a:t>
            </a:r>
          </a:p>
          <a:p>
            <a:r>
              <a:rPr lang="en-US" dirty="0"/>
              <a:t>12131072439211271897323671531612440428472427633701410925634549312301964373042085619324197365322416866541017057361365214171711713797974299334871062829803541</a:t>
            </a:r>
          </a:p>
          <a:p>
            <a:r>
              <a:rPr lang="en-US" dirty="0"/>
              <a:t>q </a:t>
            </a:r>
          </a:p>
          <a:p>
            <a:r>
              <a:rPr lang="en-US" dirty="0"/>
              <a:t>12027524255478748885956220793734512128733387803682075433653899983955179850988797899869146900809131611153346817050832096022160146366346391812470987105415233</a:t>
            </a:r>
          </a:p>
          <a:p>
            <a:r>
              <a:rPr lang="en-US" dirty="0"/>
              <a:t>With these two large numbers, we can calculate n and ϕ(n)</a:t>
            </a:r>
          </a:p>
          <a:p>
            <a:r>
              <a:rPr lang="en-US" dirty="0"/>
              <a:t>n</a:t>
            </a:r>
          </a:p>
          <a:p>
            <a:r>
              <a:rPr lang="en-US" dirty="0"/>
              <a:t>14590676800758332323018693934907063529240187237535716439958187101987343879900535893836957140267014980212181808629246742282815702292207674690654340122488967247240792696998710058129010319931785875366371086235765651050788371429711563734278891146353510271203276516651841172685983798867211183720508552634661874005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9683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6B62-1CC6-4FF8-B159-EBD65991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example of RSA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D2100-57A8-4A79-87FE-D2BE1A561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ϕ(n) </a:t>
            </a:r>
          </a:p>
          <a:p>
            <a:r>
              <a:rPr lang="en-US" dirty="0"/>
              <a:t>145906768007583323230186939349070635292401872375357164399581871019873438799005358938369571402670149802121818086292467422828157022922076746906543401224889648313811232279966317301397777852365301547848273478871297222058587457152891606459269718119268971163555070802643999529549644116811947516513938184296683521280</a:t>
            </a:r>
          </a:p>
          <a:p>
            <a:r>
              <a:rPr lang="en-US" dirty="0"/>
              <a:t>e - </a:t>
            </a:r>
            <a:r>
              <a:rPr lang="en-US" dirty="0">
                <a:solidFill>
                  <a:srgbClr val="0070C0"/>
                </a:solidFill>
              </a:rPr>
              <a:t>the public key</a:t>
            </a:r>
          </a:p>
          <a:p>
            <a:r>
              <a:rPr lang="en-US" dirty="0"/>
              <a:t>65537 has a GCD of 1 with ϕ(n), so let's use it as the public key. To calculate the private key, use extended Euclidean algorithm to find the multiplicative inverse with respect to ϕ(n).</a:t>
            </a:r>
          </a:p>
          <a:p>
            <a:r>
              <a:rPr lang="en-US" dirty="0"/>
              <a:t>d - </a:t>
            </a:r>
            <a:r>
              <a:rPr lang="en-US" dirty="0">
                <a:solidFill>
                  <a:srgbClr val="0070C0"/>
                </a:solidFill>
              </a:rPr>
              <a:t>the private key</a:t>
            </a:r>
          </a:p>
          <a:p>
            <a:r>
              <a:rPr lang="en-US" dirty="0"/>
              <a:t>8948942500927444436822854592177309391966958606588425744549785445648767483962981839093494197326287961679797060891728367987549933157416111385408881327548811058824719307758252727843790650401568062342355006724004246666565423238350292221549362328947213886644581878912794612340780772570262664409103650237254513971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153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04BFF-27B4-4FFE-9A7A-47CCD8F08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example of RSA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854A2-DAD4-459C-9B3E-4D88CF94C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Encryption: </a:t>
            </a:r>
          </a:p>
          <a:p>
            <a:r>
              <a:rPr lang="en-US" dirty="0"/>
              <a:t>1976620216402300889624482718775150</a:t>
            </a:r>
            <a:r>
              <a:rPr lang="en-US" baseline="30000" dirty="0"/>
              <a:t>e</a:t>
            </a:r>
            <a:r>
              <a:rPr lang="en-US" dirty="0"/>
              <a:t> mod n</a:t>
            </a:r>
          </a:p>
          <a:p>
            <a:r>
              <a:rPr lang="en-US" dirty="0"/>
              <a:t>35052111338673026690212423937053328511880760811579981620642802346685810623109850235943049080973386241113784040794704193978215378499765413083646438784740952306932534945195080183861574225226218879827232453912820596886440377536082465681750074417459151485407445862511023472235560823053497791518928820272257787786</a:t>
            </a:r>
          </a:p>
          <a:p>
            <a:r>
              <a:rPr lang="en-US" b="1" dirty="0"/>
              <a:t>Decryption:</a:t>
            </a:r>
          </a:p>
          <a:p>
            <a:r>
              <a:rPr lang="en-US" dirty="0"/>
              <a:t>35052111338673026690212423937053328511880760811579981620642802346685810623109850235943049080973386241113784040794704193978215378499765413083646438784740952306932534945195080183861574225226218879827232453912820596886440377536082465681750074417459151485407445862511023472235560823053497791518928820272257787786</a:t>
            </a:r>
            <a:r>
              <a:rPr lang="en-US" baseline="30000" dirty="0"/>
              <a:t>d</a:t>
            </a:r>
            <a:r>
              <a:rPr lang="en-US" dirty="0"/>
              <a:t> mod n</a:t>
            </a:r>
          </a:p>
          <a:p>
            <a:r>
              <a:rPr lang="en-US" dirty="0"/>
              <a:t>1976620216402300889624482718775150 (which is our plaintext "attack at dawn")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664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BE51-E926-4122-83C5-5877BF294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input message size is greater than modulus?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F365-329F-4BD2-B5B2-A658F5DA1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2C4D714-F3C5-44E4-BBCF-AEE2D173A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" y="798259"/>
            <a:ext cx="4430203" cy="5700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8F13430-0CAE-4AA7-A2CD-6A70E0177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832" y="798259"/>
            <a:ext cx="4771580" cy="5700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262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F384-730E-465D-B537-D73045BA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Euler's Totient function (</a:t>
            </a:r>
            <a:r>
              <a:rPr lang="en-US" altLang="en-US" dirty="0"/>
              <a:t>Phi-Function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225BA-E8A8-472C-A5DD-FF7EA2F10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400050">
              <a:tabLst>
                <a:tab pos="54800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Suppose a ≥ 1 and m ≥ 2 are integers. If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(a, m)=1, then we say that a and m are relatively prime.</a:t>
            </a:r>
          </a:p>
          <a:p>
            <a:pPr marR="497840">
              <a:tabLst>
                <a:tab pos="54800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number of integers 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(m&gt;1),  that are relatively prime to m and  does not exceed m is denoted by  Φ(m), called Euler’s Totient function  or phi function. </a:t>
            </a:r>
          </a:p>
          <a:p>
            <a:pPr marR="497840">
              <a:tabLst>
                <a:tab pos="54800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Φ(1)=1</a:t>
            </a:r>
          </a:p>
          <a:p>
            <a:pPr marR="497840">
              <a:tabLst>
                <a:tab pos="54800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Φ(p)= p – 1</a:t>
            </a:r>
          </a:p>
          <a:p>
            <a:pPr marR="497840">
              <a:tabLst>
                <a:tab pos="54800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Φ(p x q) = Φ(p) x Φ(q) if p and q are relative price</a:t>
            </a:r>
          </a:p>
          <a:p>
            <a:pPr marR="497840">
              <a:tabLst>
                <a:tab pos="54800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Φ(p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p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- p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e – 1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if p is prime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9595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EC52-6823-4F16-9EF8-0A015C1E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020AA-B2D9-46EE-AE1D-CBDAD2172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latin typeface="Times New Roman" panose="02020603050405020304" pitchFamily="18" charset="0"/>
              </a:rPr>
              <a:t>What is the value of </a:t>
            </a:r>
            <a:r>
              <a:rPr lang="en-US" altLang="en-US" sz="2400" dirty="0">
                <a:latin typeface="Symbol" panose="05050102010706020507" pitchFamily="18" charset="2"/>
              </a:rPr>
              <a:t>f</a:t>
            </a:r>
            <a:r>
              <a:rPr lang="en-US" altLang="en-US" sz="2400" dirty="0">
                <a:latin typeface="Times New Roman" panose="02020603050405020304" pitchFamily="18" charset="0"/>
              </a:rPr>
              <a:t>(13)?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</a:rPr>
              <a:t>Because 13 is a prime, </a:t>
            </a:r>
            <a:r>
              <a:rPr lang="en-US" altLang="en-US" sz="2000" dirty="0">
                <a:latin typeface="Symbol" panose="05050102010706020507" pitchFamily="18" charset="2"/>
              </a:rPr>
              <a:t>f</a:t>
            </a:r>
            <a:r>
              <a:rPr lang="en-US" altLang="en-US" sz="2000" dirty="0">
                <a:latin typeface="Times New Roman" panose="02020603050405020304" pitchFamily="18" charset="0"/>
              </a:rPr>
              <a:t>(13) = (13 −1) = 12.</a:t>
            </a:r>
          </a:p>
          <a:p>
            <a:r>
              <a:rPr lang="en-US" altLang="en-US" sz="2400" dirty="0">
                <a:latin typeface="Times New Roman" panose="02020603050405020304" pitchFamily="18" charset="0"/>
              </a:rPr>
              <a:t>What is the value of </a:t>
            </a:r>
            <a:r>
              <a:rPr lang="en-US" altLang="en-US" sz="2400" dirty="0">
                <a:latin typeface="Symbol" panose="05050102010706020507" pitchFamily="18" charset="2"/>
              </a:rPr>
              <a:t>f</a:t>
            </a:r>
            <a:r>
              <a:rPr lang="en-US" altLang="en-US" sz="2400" dirty="0">
                <a:latin typeface="Times New Roman" panose="02020603050405020304" pitchFamily="18" charset="0"/>
              </a:rPr>
              <a:t>(10)?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</a:rPr>
              <a:t>We can use the third rule: </a:t>
            </a:r>
            <a:r>
              <a:rPr lang="en-US" altLang="en-US" sz="2000" dirty="0">
                <a:latin typeface="Symbol" panose="05050102010706020507" pitchFamily="18" charset="2"/>
              </a:rPr>
              <a:t>f</a:t>
            </a:r>
            <a:r>
              <a:rPr lang="en-US" altLang="en-US" sz="2000" dirty="0">
                <a:latin typeface="Times New Roman" panose="02020603050405020304" pitchFamily="18" charset="0"/>
              </a:rPr>
              <a:t>(10) = </a:t>
            </a:r>
            <a:r>
              <a:rPr lang="en-US" altLang="en-US" sz="2000" dirty="0">
                <a:latin typeface="Symbol" panose="05050102010706020507" pitchFamily="18" charset="2"/>
              </a:rPr>
              <a:t>f</a:t>
            </a:r>
            <a:r>
              <a:rPr lang="en-US" altLang="en-US" sz="2000" dirty="0">
                <a:latin typeface="Times New Roman" panose="02020603050405020304" pitchFamily="18" charset="0"/>
              </a:rPr>
              <a:t>(2) × </a:t>
            </a:r>
            <a:r>
              <a:rPr lang="en-US" altLang="en-US" sz="2000" dirty="0">
                <a:latin typeface="Symbol" panose="05050102010706020507" pitchFamily="18" charset="2"/>
              </a:rPr>
              <a:t>f</a:t>
            </a:r>
            <a:r>
              <a:rPr lang="en-US" altLang="en-US" sz="2000" dirty="0">
                <a:latin typeface="Times New Roman" panose="02020603050405020304" pitchFamily="18" charset="0"/>
              </a:rPr>
              <a:t>(5) = 1 × 4 = 4, because 2 and 5 are primes.</a:t>
            </a:r>
          </a:p>
          <a:p>
            <a:r>
              <a:rPr lang="en-US" altLang="en-US" sz="2400" dirty="0">
                <a:latin typeface="Times New Roman" panose="02020603050405020304" pitchFamily="18" charset="0"/>
              </a:rPr>
              <a:t>What is the value of </a:t>
            </a:r>
            <a:r>
              <a:rPr lang="en-US" altLang="en-US" sz="2400" dirty="0">
                <a:latin typeface="Symbol" panose="05050102010706020507" pitchFamily="18" charset="2"/>
              </a:rPr>
              <a:t>f</a:t>
            </a:r>
            <a:r>
              <a:rPr lang="en-US" altLang="en-US" sz="2400" dirty="0">
                <a:latin typeface="Times New Roman" panose="02020603050405020304" pitchFamily="18" charset="0"/>
              </a:rPr>
              <a:t>(240)?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We can write 240 = 2</a:t>
            </a:r>
            <a:r>
              <a:rPr lang="en-US" altLang="en-US" baseline="30000" dirty="0">
                <a:latin typeface="Times New Roman" panose="02020603050405020304" pitchFamily="18" charset="0"/>
              </a:rPr>
              <a:t>4</a:t>
            </a:r>
            <a:r>
              <a:rPr lang="en-US" altLang="en-US" dirty="0">
                <a:latin typeface="Times New Roman" panose="02020603050405020304" pitchFamily="18" charset="0"/>
              </a:rPr>
              <a:t> × 3</a:t>
            </a:r>
            <a:r>
              <a:rPr lang="en-US" altLang="en-US" baseline="30000" dirty="0">
                <a:latin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</a:rPr>
              <a:t> × 5</a:t>
            </a:r>
            <a:r>
              <a:rPr lang="en-US" altLang="en-US" baseline="30000" dirty="0">
                <a:latin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</a:rPr>
              <a:t>. Then </a:t>
            </a:r>
            <a:r>
              <a:rPr lang="en-US" altLang="en-US" dirty="0">
                <a:latin typeface="Symbol" panose="05050102010706020507" pitchFamily="18" charset="2"/>
              </a:rPr>
              <a:t>f</a:t>
            </a:r>
            <a:r>
              <a:rPr lang="en-US" altLang="en-US" dirty="0">
                <a:latin typeface="Times New Roman" panose="02020603050405020304" pitchFamily="18" charset="0"/>
              </a:rPr>
              <a:t>(240) = (2</a:t>
            </a:r>
            <a:r>
              <a:rPr lang="en-US" altLang="en-US" baseline="30000" dirty="0">
                <a:latin typeface="Times New Roman" panose="02020603050405020304" pitchFamily="18" charset="0"/>
              </a:rPr>
              <a:t>4</a:t>
            </a:r>
            <a:r>
              <a:rPr lang="en-US" altLang="en-US" dirty="0">
                <a:latin typeface="Times New Roman" panose="02020603050405020304" pitchFamily="18" charset="0"/>
              </a:rPr>
              <a:t> −2</a:t>
            </a:r>
            <a:r>
              <a:rPr lang="en-US" altLang="en-US" baseline="30000" dirty="0">
                <a:latin typeface="Times New Roman" panose="02020603050405020304" pitchFamily="18" charset="0"/>
              </a:rPr>
              <a:t>3</a:t>
            </a:r>
            <a:r>
              <a:rPr lang="en-US" altLang="en-US" dirty="0">
                <a:latin typeface="Times New Roman" panose="02020603050405020304" pitchFamily="18" charset="0"/>
              </a:rPr>
              <a:t>) × (3</a:t>
            </a:r>
            <a:r>
              <a:rPr lang="en-US" altLang="en-US" baseline="30000" dirty="0">
                <a:latin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</a:rPr>
              <a:t> − 3</a:t>
            </a:r>
            <a:r>
              <a:rPr lang="en-US" altLang="en-US" baseline="30000" dirty="0">
                <a:latin typeface="Times New Roman" panose="02020603050405020304" pitchFamily="18" charset="0"/>
              </a:rPr>
              <a:t>0</a:t>
            </a:r>
            <a:r>
              <a:rPr lang="en-US" altLang="en-US" dirty="0">
                <a:latin typeface="Times New Roman" panose="02020603050405020304" pitchFamily="18" charset="0"/>
              </a:rPr>
              <a:t>) × (5</a:t>
            </a:r>
            <a:r>
              <a:rPr lang="en-US" altLang="en-US" baseline="30000" dirty="0">
                <a:latin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</a:rPr>
              <a:t> − 5</a:t>
            </a:r>
            <a:r>
              <a:rPr lang="en-US" altLang="en-US" baseline="30000" dirty="0">
                <a:latin typeface="Times New Roman" panose="02020603050405020304" pitchFamily="18" charset="0"/>
              </a:rPr>
              <a:t>0</a:t>
            </a:r>
            <a:r>
              <a:rPr lang="en-US" altLang="en-US" dirty="0">
                <a:latin typeface="Times New Roman" panose="02020603050405020304" pitchFamily="18" charset="0"/>
              </a:rPr>
              <a:t>) = 64</a:t>
            </a:r>
          </a:p>
          <a:p>
            <a:r>
              <a:rPr lang="en-US" altLang="en-US" sz="2400" dirty="0">
                <a:latin typeface="Times New Roman" panose="02020603050405020304" pitchFamily="18" charset="0"/>
              </a:rPr>
              <a:t>Can we say that </a:t>
            </a:r>
            <a:r>
              <a:rPr lang="en-US" altLang="en-US" sz="2400" dirty="0">
                <a:latin typeface="Symbol" panose="05050102010706020507" pitchFamily="18" charset="2"/>
              </a:rPr>
              <a:t>f</a:t>
            </a:r>
            <a:r>
              <a:rPr lang="en-US" altLang="en-US" sz="2400" dirty="0">
                <a:latin typeface="Times New Roman" panose="02020603050405020304" pitchFamily="18" charset="0"/>
              </a:rPr>
              <a:t>(49) = </a:t>
            </a:r>
            <a:r>
              <a:rPr lang="en-US" altLang="en-US" sz="2400" dirty="0">
                <a:latin typeface="Symbol" panose="05050102010706020507" pitchFamily="18" charset="2"/>
              </a:rPr>
              <a:t>f</a:t>
            </a:r>
            <a:r>
              <a:rPr lang="en-US" altLang="en-US" sz="2400" dirty="0">
                <a:latin typeface="Times New Roman" panose="02020603050405020304" pitchFamily="18" charset="0"/>
              </a:rPr>
              <a:t>(7) × </a:t>
            </a:r>
            <a:r>
              <a:rPr lang="en-US" altLang="en-US" sz="2400" dirty="0">
                <a:latin typeface="Symbol" panose="05050102010706020507" pitchFamily="18" charset="2"/>
              </a:rPr>
              <a:t>f</a:t>
            </a:r>
            <a:r>
              <a:rPr lang="en-US" altLang="en-US" sz="2400" dirty="0">
                <a:latin typeface="Times New Roman" panose="02020603050405020304" pitchFamily="18" charset="0"/>
              </a:rPr>
              <a:t>(7) = 6 × 6 = 36?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</a:rPr>
              <a:t>No. The third rule applies when </a:t>
            </a:r>
            <a:r>
              <a:rPr lang="en-US" altLang="en-US" sz="2000" i="1" dirty="0">
                <a:latin typeface="Times New Roman" panose="02020603050405020304" pitchFamily="18" charset="0"/>
              </a:rPr>
              <a:t>m</a:t>
            </a:r>
            <a:r>
              <a:rPr lang="en-US" altLang="en-US" sz="2000" dirty="0">
                <a:latin typeface="Times New Roman" panose="02020603050405020304" pitchFamily="18" charset="0"/>
              </a:rPr>
              <a:t> and </a:t>
            </a:r>
            <a:r>
              <a:rPr lang="en-US" altLang="en-US" sz="2000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 are relatively prime. Here 49 = 7</a:t>
            </a:r>
            <a:r>
              <a:rPr lang="en-US" altLang="en-US" sz="200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000" dirty="0">
                <a:latin typeface="Times New Roman" panose="02020603050405020304" pitchFamily="18" charset="0"/>
              </a:rPr>
              <a:t>. We need to use the fourth rule: </a:t>
            </a:r>
            <a:r>
              <a:rPr lang="en-US" altLang="en-US" sz="2000" dirty="0">
                <a:latin typeface="Symbol" panose="05050102010706020507" pitchFamily="18" charset="2"/>
              </a:rPr>
              <a:t>f</a:t>
            </a:r>
            <a:r>
              <a:rPr lang="en-US" altLang="en-US" sz="2000" dirty="0">
                <a:latin typeface="Times New Roman" panose="02020603050405020304" pitchFamily="18" charset="0"/>
              </a:rPr>
              <a:t>(49) = 7</a:t>
            </a:r>
            <a:r>
              <a:rPr lang="en-US" altLang="en-US" sz="200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000" dirty="0">
                <a:latin typeface="Times New Roman" panose="02020603050405020304" pitchFamily="18" charset="0"/>
              </a:rPr>
              <a:t> − 7</a:t>
            </a:r>
            <a:r>
              <a:rPr lang="en-US" altLang="en-US" sz="2000" baseline="30000" dirty="0">
                <a:latin typeface="Times New Roman" panose="02020603050405020304" pitchFamily="18" charset="0"/>
              </a:rPr>
              <a:t>1</a:t>
            </a:r>
            <a:r>
              <a:rPr lang="en-US" altLang="en-US" sz="2000" dirty="0">
                <a:latin typeface="Times New Roman" panose="02020603050405020304" pitchFamily="18" charset="0"/>
              </a:rPr>
              <a:t> = 42.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6323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77D9-1ED8-4C92-86AA-52B09EC1C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more important theorems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1C9CB-D951-4294-88C8-8CB645C7B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Fermat’s Little Theorem</a:t>
            </a:r>
          </a:p>
          <a:p>
            <a:pPr lvl="1"/>
            <a:r>
              <a:rPr lang="en-US" dirty="0"/>
              <a:t>First Version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altLang="en-US" sz="2000" i="1" dirty="0">
                <a:latin typeface="Times New Roman" panose="02020603050405020304" pitchFamily="18" charset="0"/>
              </a:rPr>
              <a:t>a</a:t>
            </a:r>
            <a:r>
              <a:rPr lang="en-US" altLang="en-US" sz="2000" i="1" baseline="30000" dirty="0">
                <a:latin typeface="Times New Roman" panose="02020603050405020304" pitchFamily="18" charset="0"/>
              </a:rPr>
              <a:t>p − 1</a:t>
            </a:r>
            <a:r>
              <a:rPr lang="en-US" altLang="en-US" sz="2000" i="1" dirty="0">
                <a:latin typeface="Times New Roman" panose="02020603050405020304" pitchFamily="18" charset="0"/>
              </a:rPr>
              <a:t> ≡ 1 mod p</a:t>
            </a:r>
          </a:p>
          <a:p>
            <a:pPr lvl="1"/>
            <a:r>
              <a:rPr lang="en-IN" dirty="0"/>
              <a:t>Second Version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US" altLang="en-US" sz="2000" i="1" dirty="0">
                <a:latin typeface="Times New Roman" panose="02020603050405020304" pitchFamily="18" charset="0"/>
              </a:rPr>
              <a:t>a</a:t>
            </a:r>
            <a:r>
              <a:rPr lang="en-US" altLang="en-US" sz="2000" i="1" baseline="30000" dirty="0">
                <a:latin typeface="Times New Roman" panose="02020603050405020304" pitchFamily="18" charset="0"/>
              </a:rPr>
              <a:t>p</a:t>
            </a:r>
            <a:r>
              <a:rPr lang="en-US" altLang="en-US" sz="2000" i="1" dirty="0">
                <a:latin typeface="Times New Roman" panose="02020603050405020304" pitchFamily="18" charset="0"/>
              </a:rPr>
              <a:t> ≡ a mod p</a:t>
            </a:r>
          </a:p>
          <a:p>
            <a:r>
              <a:rPr lang="en-US" altLang="en-US" sz="2400" dirty="0">
                <a:latin typeface="Times New Roman" panose="02020603050405020304" pitchFamily="18" charset="0"/>
              </a:rPr>
              <a:t>Find the result of 6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10</a:t>
            </a:r>
            <a:r>
              <a:rPr lang="en-US" altLang="en-US" sz="2400" dirty="0">
                <a:latin typeface="Times New Roman" panose="02020603050405020304" pitchFamily="18" charset="0"/>
              </a:rPr>
              <a:t> mod 11.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We have 6</a:t>
            </a:r>
            <a:r>
              <a:rPr lang="en-US" altLang="en-US" baseline="30000" dirty="0">
                <a:latin typeface="Times New Roman" panose="02020603050405020304" pitchFamily="18" charset="0"/>
              </a:rPr>
              <a:t>10</a:t>
            </a:r>
            <a:r>
              <a:rPr lang="en-US" altLang="en-US" dirty="0">
                <a:latin typeface="Times New Roman" panose="02020603050405020304" pitchFamily="18" charset="0"/>
              </a:rPr>
              <a:t> mod 11 = 1. This is the first version of Fermat’s little theorem where </a:t>
            </a:r>
            <a:r>
              <a:rPr lang="en-US" altLang="en-US" i="1" dirty="0">
                <a:latin typeface="Times New Roman" panose="02020603050405020304" pitchFamily="18" charset="0"/>
              </a:rPr>
              <a:t>p</a:t>
            </a:r>
            <a:r>
              <a:rPr lang="en-US" altLang="en-US" dirty="0">
                <a:latin typeface="Times New Roman" panose="02020603050405020304" pitchFamily="18" charset="0"/>
              </a:rPr>
              <a:t> = 11.</a:t>
            </a:r>
          </a:p>
          <a:p>
            <a:r>
              <a:rPr lang="en-US" altLang="en-US" sz="2400" dirty="0">
                <a:latin typeface="Times New Roman" panose="02020603050405020304" pitchFamily="18" charset="0"/>
              </a:rPr>
              <a:t>Find the result of 3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12</a:t>
            </a:r>
            <a:r>
              <a:rPr lang="en-US" altLang="en-US" sz="2400" dirty="0">
                <a:latin typeface="Times New Roman" panose="02020603050405020304" pitchFamily="18" charset="0"/>
              </a:rPr>
              <a:t> mod 11.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Here the exponent (12) and the modulus (11) are not the same. With substitution this can be solved using Fermat’s little theorem.</a:t>
            </a:r>
          </a:p>
          <a:p>
            <a:pPr lvl="1"/>
            <a:endParaRPr lang="en-US" altLang="en-US" dirty="0">
              <a:latin typeface="Times New Roman" panose="02020603050405020304" pitchFamily="18" charset="0"/>
            </a:endParaRPr>
          </a:p>
          <a:p>
            <a:pPr lvl="1"/>
            <a:endParaRPr lang="en-US" altLang="en-US" dirty="0">
              <a:latin typeface="Times New Roman" panose="02020603050405020304" pitchFamily="18" charset="0"/>
            </a:endParaRPr>
          </a:p>
          <a:p>
            <a:r>
              <a:rPr lang="en-US" altLang="en-US" dirty="0"/>
              <a:t>Euler’s Theorem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First Version </a:t>
            </a:r>
            <a:r>
              <a:rPr lang="en-US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sz="2000" i="1" dirty="0" err="1">
                <a:latin typeface="Times New Roman" panose="02020603050405020304" pitchFamily="18" charset="0"/>
              </a:rPr>
              <a:t>a</a:t>
            </a:r>
            <a:r>
              <a:rPr lang="en-US" altLang="en-US" sz="2000" i="1" baseline="30000" dirty="0" err="1">
                <a:latin typeface="Symbol" panose="05050102010706020507" pitchFamily="18" charset="2"/>
              </a:rPr>
              <a:t>f</a:t>
            </a:r>
            <a:r>
              <a:rPr lang="en-US" altLang="en-US" sz="2000" i="1" baseline="30000" dirty="0">
                <a:latin typeface="Times New Roman" panose="02020603050405020304" pitchFamily="18" charset="0"/>
              </a:rPr>
              <a:t>(n)</a:t>
            </a:r>
            <a:r>
              <a:rPr lang="en-US" altLang="en-US" sz="2000" i="1" dirty="0">
                <a:latin typeface="Times New Roman" panose="02020603050405020304" pitchFamily="18" charset="0"/>
              </a:rPr>
              <a:t> ≡ 1 (mod n)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Second Version </a:t>
            </a:r>
            <a:r>
              <a:rPr lang="en-US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sz="2000" i="1" dirty="0">
                <a:latin typeface="Times New Roman" panose="02020603050405020304" pitchFamily="18" charset="0"/>
              </a:rPr>
              <a:t>a </a:t>
            </a:r>
            <a:r>
              <a:rPr lang="en-US" altLang="en-US" sz="2000" i="1" baseline="30000" dirty="0">
                <a:latin typeface="Times New Roman" panose="02020603050405020304" pitchFamily="18" charset="0"/>
              </a:rPr>
              <a:t>k × </a:t>
            </a:r>
            <a:r>
              <a:rPr lang="en-US" altLang="en-US" sz="2000" i="1" baseline="30000" dirty="0">
                <a:latin typeface="Symbol" panose="05050102010706020507" pitchFamily="18" charset="2"/>
              </a:rPr>
              <a:t>f</a:t>
            </a:r>
            <a:r>
              <a:rPr lang="en-US" altLang="en-US" sz="2000" i="1" baseline="30000" dirty="0">
                <a:latin typeface="Times New Roman" panose="02020603050405020304" pitchFamily="18" charset="0"/>
              </a:rPr>
              <a:t>(n) + 1</a:t>
            </a:r>
            <a:r>
              <a:rPr lang="en-US" altLang="en-US" sz="2000" i="1" dirty="0">
                <a:latin typeface="Times New Roman" panose="02020603050405020304" pitchFamily="18" charset="0"/>
              </a:rPr>
              <a:t> ≡  a (mod n)</a:t>
            </a:r>
          </a:p>
          <a:p>
            <a:r>
              <a:rPr lang="en-US" altLang="en-US" sz="2400" dirty="0">
                <a:latin typeface="Times New Roman" panose="02020603050405020304" pitchFamily="18" charset="0"/>
              </a:rPr>
              <a:t>Find the result of 6</a:t>
            </a:r>
            <a:r>
              <a:rPr lang="en-US" altLang="en-US" sz="2400" baseline="30000" dirty="0">
                <a:latin typeface="Times New Roman" panose="02020603050405020304" pitchFamily="18" charset="0"/>
              </a:rPr>
              <a:t>24</a:t>
            </a:r>
            <a:r>
              <a:rPr lang="en-US" altLang="en-US" sz="2400" dirty="0">
                <a:latin typeface="Times New Roman" panose="02020603050405020304" pitchFamily="18" charset="0"/>
              </a:rPr>
              <a:t> mod 35.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</a:rPr>
              <a:t>We have 6</a:t>
            </a:r>
            <a:r>
              <a:rPr lang="en-US" altLang="en-US" sz="2000" baseline="30000" dirty="0">
                <a:latin typeface="Times New Roman" panose="02020603050405020304" pitchFamily="18" charset="0"/>
              </a:rPr>
              <a:t>24</a:t>
            </a:r>
            <a:r>
              <a:rPr lang="en-US" altLang="en-US" sz="2000" dirty="0">
                <a:latin typeface="Times New Roman" panose="02020603050405020304" pitchFamily="18" charset="0"/>
              </a:rPr>
              <a:t> mod 35 = 6</a:t>
            </a:r>
            <a:r>
              <a:rPr lang="en-US" altLang="en-US" sz="2000" baseline="30000" dirty="0">
                <a:latin typeface="Symbol" panose="05050102010706020507" pitchFamily="18" charset="2"/>
              </a:rPr>
              <a:t>f</a:t>
            </a:r>
            <a:r>
              <a:rPr lang="en-US" altLang="en-US" sz="2000" baseline="30000" dirty="0">
                <a:latin typeface="Times New Roman" panose="02020603050405020304" pitchFamily="18" charset="0"/>
              </a:rPr>
              <a:t>(35)</a:t>
            </a:r>
            <a:r>
              <a:rPr lang="en-US" altLang="en-US" sz="2000" dirty="0">
                <a:latin typeface="Times New Roman" panose="02020603050405020304" pitchFamily="18" charset="0"/>
              </a:rPr>
              <a:t> mod 35 = 1.</a:t>
            </a:r>
          </a:p>
          <a:p>
            <a:pPr lvl="1"/>
            <a:endParaRPr lang="en-US" altLang="en-US" i="1" dirty="0">
              <a:latin typeface="Times New Roman" panose="02020603050405020304" pitchFamily="18" charset="0"/>
            </a:endParaRPr>
          </a:p>
          <a:p>
            <a:pPr lvl="1"/>
            <a:endParaRPr lang="en-US" altLang="en-US" dirty="0"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16">
            <a:extLst>
              <a:ext uri="{FF2B5EF4-FFF2-40B4-BE49-F238E27FC236}">
                <a16:creationId xmlns:a16="http://schemas.microsoft.com/office/drawing/2014/main" id="{EE1D169A-D61A-46A1-8A98-D11A36A4C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836" y="3854831"/>
            <a:ext cx="8866188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18">
            <a:extLst>
              <a:ext uri="{FF2B5EF4-FFF2-40B4-BE49-F238E27FC236}">
                <a16:creationId xmlns:a16="http://schemas.microsoft.com/office/drawing/2014/main" id="{E342DF0C-197F-4B78-9EEF-0CE2F38EB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3936" y="4562699"/>
            <a:ext cx="6476884" cy="94615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 dirty="0">
                <a:latin typeface="Times New Roman" panose="02020603050405020304" pitchFamily="18" charset="0"/>
              </a:rPr>
              <a:t>The second version of Euler’s theorem is used in the RSA cryptosystem as a Proof.</a:t>
            </a:r>
          </a:p>
        </p:txBody>
      </p:sp>
    </p:spTree>
    <p:extLst>
      <p:ext uri="{BB962C8B-B14F-4D97-AF65-F5344CB8AC3E}">
        <p14:creationId xmlns:p14="http://schemas.microsoft.com/office/powerpoint/2010/main" val="421282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C4DDC-AC8A-4847-B514-A07E904A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8E39C-CA55-44EA-97D9-D1801827D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Congruence</a:t>
            </a:r>
          </a:p>
          <a:p>
            <a:pPr marR="370205">
              <a:tabLst>
                <a:tab pos="54800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 say that a is congruent to b modulo m, and we write a ≡ b mod m, if m divides b - a.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•  Example: -2 ≡ 19 (mod 21), 20 ≡ 0 (mod 10).</a:t>
            </a:r>
          </a:p>
          <a:p>
            <a:pPr marR="436880">
              <a:tabLst>
                <a:tab pos="54800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Congruence modulo m is an equivalence relation  on the integers. </a:t>
            </a:r>
          </a:p>
          <a:p>
            <a:pPr marR="436880" lvl="1">
              <a:tabLst>
                <a:tab pos="91440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any integer is congruent to itself modulo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(reflexivity)</a:t>
            </a:r>
          </a:p>
          <a:p>
            <a:pPr marR="436880" lvl="1">
              <a:tabLst>
                <a:tab pos="747713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 ≡ b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mod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implies that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 ≡ 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mod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(symmetry)</a:t>
            </a:r>
          </a:p>
          <a:p>
            <a:pPr marR="436880" lvl="1">
              <a:tabLst>
                <a:tab pos="54800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 ≡ b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mod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 ≡ 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mod m implies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 ≡ 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mod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(transitivity)</a:t>
            </a:r>
          </a:p>
          <a:p>
            <a:endParaRPr lang="en-US" dirty="0"/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2BAFA6EE-4497-422C-B76C-5E1B871BC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3931651"/>
            <a:ext cx="4952999" cy="800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055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BD2A3-D24F-4B04-B0D1-3F9FB454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prove the working of RSA?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CDD58-449A-4EEC-98DB-E381E1126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= P</a:t>
            </a:r>
            <a:r>
              <a:rPr lang="en-US" baseline="30000" dirty="0"/>
              <a:t>e x d</a:t>
            </a:r>
            <a:r>
              <a:rPr lang="en-US" dirty="0"/>
              <a:t> mod n</a:t>
            </a:r>
          </a:p>
          <a:p>
            <a:r>
              <a:rPr lang="en-US" dirty="0"/>
              <a:t>Let’s n = p x q = 11 x 5 = 55</a:t>
            </a:r>
          </a:p>
          <a:p>
            <a:r>
              <a:rPr lang="en-US" altLang="en-US" dirty="0">
                <a:latin typeface="Symbol" panose="05050102010706020507" pitchFamily="18" charset="2"/>
              </a:rPr>
              <a:t>f</a:t>
            </a:r>
            <a:r>
              <a:rPr lang="en-US" altLang="en-US" dirty="0">
                <a:latin typeface="Arial" panose="020B0604020202020204" pitchFamily="34" charset="0"/>
              </a:rPr>
              <a:t>(55) = 40</a:t>
            </a:r>
          </a:p>
          <a:p>
            <a:r>
              <a:rPr lang="en-US" dirty="0">
                <a:latin typeface="Arial" panose="020B0604020202020204" pitchFamily="34" charset="0"/>
              </a:rPr>
              <a:t>Z</a:t>
            </a:r>
            <a:r>
              <a:rPr lang="en-US" baseline="-25000" dirty="0">
                <a:latin typeface="Arial" panose="020B0604020202020204" pitchFamily="34" charset="0"/>
              </a:rPr>
              <a:t>40</a:t>
            </a:r>
            <a:r>
              <a:rPr lang="en-US" baseline="30000" dirty="0">
                <a:latin typeface="Arial" panose="020B0604020202020204" pitchFamily="34" charset="0"/>
              </a:rPr>
              <a:t>*</a:t>
            </a:r>
            <a:r>
              <a:rPr lang="en-US" dirty="0">
                <a:latin typeface="Arial" panose="020B0604020202020204" pitchFamily="34" charset="0"/>
              </a:rPr>
              <a:t> = </a:t>
            </a:r>
            <a:r>
              <a:rPr lang="en-US" sz="2000" dirty="0">
                <a:latin typeface="Arial" panose="020B0604020202020204" pitchFamily="34" charset="0"/>
              </a:rPr>
              <a:t>{</a:t>
            </a:r>
            <a:r>
              <a:rPr lang="en-US" sz="2000" dirty="0"/>
              <a:t>1, 3, 7, 9, 11, 13, 17, 19, 21, 23, 27, 29, 31, 33, 37, 39}</a:t>
            </a:r>
          </a:p>
          <a:p>
            <a:r>
              <a:rPr lang="en-US" dirty="0"/>
              <a:t>Let’s e = 3</a:t>
            </a:r>
          </a:p>
          <a:p>
            <a:r>
              <a:rPr lang="en-US" dirty="0"/>
              <a:t>So, d = 27 because 3 x 27 = 1 mod 40</a:t>
            </a:r>
          </a:p>
          <a:p>
            <a:r>
              <a:rPr lang="en-US" dirty="0"/>
              <a:t>But 3 x 27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 </a:t>
            </a:r>
            <a:r>
              <a:rPr lang="en-US" dirty="0"/>
              <a:t>1 mod 55</a:t>
            </a:r>
          </a:p>
          <a:p>
            <a:r>
              <a:rPr lang="en-US" dirty="0"/>
              <a:t>Still 5 = 5</a:t>
            </a:r>
            <a:r>
              <a:rPr lang="en-US" baseline="30000" dirty="0"/>
              <a:t>3 x 27</a:t>
            </a:r>
            <a:r>
              <a:rPr lang="en-US" dirty="0"/>
              <a:t> mod 55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0695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28B4-165A-4BD8-ADEF-B02D619D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Algorithm for Computing </a:t>
            </a:r>
            <a:r>
              <a:rPr lang="en-US" altLang="en-US" i="1" dirty="0"/>
              <a:t>a</a:t>
            </a:r>
            <a:r>
              <a:rPr lang="en-US" altLang="en-US" i="1" baseline="30000" dirty="0"/>
              <a:t>b</a:t>
            </a:r>
            <a:r>
              <a:rPr lang="en-US" altLang="en-US" i="1" dirty="0"/>
              <a:t> </a:t>
            </a:r>
            <a:r>
              <a:rPr lang="en-US" altLang="en-US" dirty="0"/>
              <a:t>mod </a:t>
            </a:r>
            <a:r>
              <a:rPr lang="en-US" altLang="en-US" i="1" dirty="0"/>
              <a:t>n</a:t>
            </a:r>
            <a:r>
              <a:rPr lang="en-US" altLang="en-US" i="1" dirty="0">
                <a:latin typeface="Times New Roman" panose="02020603050405020304" pitchFamily="18" charset="0"/>
              </a:rPr>
              <a:t> - </a:t>
            </a:r>
            <a:r>
              <a:rPr lang="en-US" altLang="en-US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Fast Exponentiation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478F5-D738-4658-B341-59C491A96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15">
            <a:extLst>
              <a:ext uri="{FF2B5EF4-FFF2-40B4-BE49-F238E27FC236}">
                <a16:creationId xmlns:a16="http://schemas.microsoft.com/office/drawing/2014/main" id="{A876E33A-233E-41E3-B1F0-FB4DD9FF8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2" y="2206625"/>
            <a:ext cx="8299450" cy="335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0195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5BA12-D145-4129-B5A9-67983CDC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Algorithm for Computing </a:t>
            </a:r>
            <a:r>
              <a:rPr lang="en-US" altLang="en-US" i="1" dirty="0"/>
              <a:t>a</a:t>
            </a:r>
            <a:r>
              <a:rPr lang="en-US" altLang="en-US" i="1" baseline="30000" dirty="0"/>
              <a:t>b</a:t>
            </a:r>
            <a:r>
              <a:rPr lang="en-US" altLang="en-US" i="1" dirty="0"/>
              <a:t> </a:t>
            </a:r>
            <a:r>
              <a:rPr lang="en-US" altLang="en-US" dirty="0"/>
              <a:t>mod </a:t>
            </a:r>
            <a:r>
              <a:rPr lang="en-US" altLang="en-US" i="1" dirty="0"/>
              <a:t>n</a:t>
            </a:r>
            <a:r>
              <a:rPr lang="en-US" altLang="en-US" i="1" dirty="0">
                <a:latin typeface="Times New Roman" panose="02020603050405020304" pitchFamily="18" charset="0"/>
              </a:rPr>
              <a:t> - </a:t>
            </a:r>
            <a:r>
              <a:rPr lang="en-US" altLang="en-US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Fast Exponentiation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ED542-827E-45CD-9E14-073658C1B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Let’s comput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e N</a:t>
            </a:r>
            <a:r>
              <a:rPr lang="en-US" altLang="en-US" sz="2400" baseline="30000" dirty="0">
                <a:solidFill>
                  <a:srgbClr val="333333"/>
                </a:solidFill>
                <a:latin typeface="Consolas" panose="020B0609020204030204" pitchFamily="49" charset="0"/>
              </a:rPr>
              <a:t>37</a:t>
            </a:r>
            <a:r>
              <a:rPr lang="en-US" alt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mod 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37 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100101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in Binary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First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lists number 		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Zero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calls for Square 		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400" b="1" i="0" u="none" strike="noStrike" cap="none" normalizeH="0" baseline="3000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Zero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calls for Square 		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400" b="1" i="0" u="none" strike="noStrike" cap="none" normalizeH="0" baseline="3000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400" b="1" i="0" u="none" strike="noStrike" cap="none" normalizeH="0" baseline="30000" dirty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calls for Square + Multiply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400" b="1" i="0" u="none" strike="noStrike" cap="none" normalizeH="0" baseline="3000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400" b="1" i="0" u="none" strike="noStrike" cap="none" normalizeH="0" baseline="30000" dirty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400" b="1" i="0" u="none" strike="noStrike" cap="none" normalizeH="0" baseline="3000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Zero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calls for Square 		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400" b="1" i="0" u="none" strike="noStrike" cap="none" normalizeH="0" baseline="3000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400" b="1" i="0" u="none" strike="noStrike" cap="none" normalizeH="0" baseline="30000" dirty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400" b="1" i="0" u="none" strike="noStrike" cap="none" normalizeH="0" baseline="3000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400" b="1" i="0" u="none" strike="noStrike" cap="none" normalizeH="0" baseline="3000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calls for Square + Multiply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400" b="1" i="0" u="none" strike="noStrike" cap="none" normalizeH="0" baseline="3000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400" b="1" i="0" u="none" strike="noStrike" cap="none" normalizeH="0" baseline="30000" dirty="0">
                <a:ln>
                  <a:noFill/>
                </a:ln>
                <a:solidFill>
                  <a:srgbClr val="FF66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400" b="1" i="0" u="none" strike="noStrike" cap="none" normalizeH="0" baseline="3000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400" b="1" i="0" u="none" strike="noStrike" cap="none" normalizeH="0" baseline="3000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400" b="1" i="0" u="none" strike="noStrike" cap="none" normalizeH="0" baseline="3000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*N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i="1" dirty="0">
                <a:solidFill>
                  <a:srgbClr val="FF0000"/>
                </a:solidFill>
              </a:rPr>
              <a:t>We went from requiring 36 steps to only 7.</a:t>
            </a:r>
            <a:endParaRPr kumimoji="0" lang="en-US" altLang="en-US" sz="5400" b="0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606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2B9A-375A-4BB7-9BA4-7A4FD9FD6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possible attacks on RSA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7865D-8E8D-4419-99A0-9C7A91C47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Chosen-ciphertext Attack</a:t>
            </a:r>
          </a:p>
          <a:p>
            <a:r>
              <a:rPr lang="en-IN" dirty="0"/>
              <a:t>Common Modulus</a:t>
            </a:r>
          </a:p>
          <a:p>
            <a:r>
              <a:rPr lang="en-IN" dirty="0"/>
              <a:t>Faulty Encryption</a:t>
            </a:r>
          </a:p>
          <a:p>
            <a:r>
              <a:rPr lang="en-IN" dirty="0"/>
              <a:t>Low Exponent (We will see later while studying Chinese Remainder Theorem)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98819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6879-F064-4379-8560-DF8CBB57B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Chosen-Ciphertext Attack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D33C8-F6AA-4B04-AC0F-BC471B987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it-IT" dirty="0"/>
              <a:t>Compute </a:t>
            </a:r>
            <a:r>
              <a:rPr lang="it-IT" i="1" dirty="0"/>
              <a:t>Y </a:t>
            </a:r>
            <a:r>
              <a:rPr lang="it-IT" dirty="0"/>
              <a:t>= </a:t>
            </a:r>
            <a:r>
              <a:rPr lang="it-IT" i="1" dirty="0"/>
              <a:t>C </a:t>
            </a:r>
            <a:r>
              <a:rPr lang="it-IT" dirty="0"/>
              <a:t>× X</a:t>
            </a:r>
            <a:r>
              <a:rPr lang="it-IT" i="1" baseline="30000" dirty="0"/>
              <a:t>e</a:t>
            </a:r>
            <a:r>
              <a:rPr lang="it-IT" dirty="0"/>
              <a:t> mod </a:t>
            </a:r>
            <a:r>
              <a:rPr lang="it-IT" i="1" dirty="0"/>
              <a:t>n</a:t>
            </a:r>
            <a:r>
              <a:rPr lang="it-IT" dirty="0"/>
              <a:t>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Submit </a:t>
            </a:r>
            <a:r>
              <a:rPr lang="en-US" i="1" dirty="0"/>
              <a:t>Y </a:t>
            </a:r>
            <a:r>
              <a:rPr lang="en-US" dirty="0"/>
              <a:t>as a chosen ciphertext and receive back </a:t>
            </a:r>
            <a:r>
              <a:rPr lang="en-US" i="1" dirty="0"/>
              <a:t>Z </a:t>
            </a:r>
            <a:r>
              <a:rPr lang="en-US" dirty="0"/>
              <a:t>= </a:t>
            </a:r>
            <a:r>
              <a:rPr lang="en-US" i="1" dirty="0"/>
              <a:t>Y</a:t>
            </a:r>
            <a:r>
              <a:rPr lang="en-US" i="1" baseline="30000" dirty="0"/>
              <a:t>d</a:t>
            </a:r>
            <a:r>
              <a:rPr lang="en-US" i="1" dirty="0"/>
              <a:t>  </a:t>
            </a:r>
            <a:r>
              <a:rPr lang="en-US" dirty="0"/>
              <a:t>mod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i="1" dirty="0"/>
              <a:t>Z</a:t>
            </a:r>
            <a:r>
              <a:rPr lang="en-US" dirty="0"/>
              <a:t> = (</a:t>
            </a:r>
            <a:r>
              <a:rPr lang="it-IT" dirty="0"/>
              <a:t>(C × X</a:t>
            </a:r>
            <a:r>
              <a:rPr lang="it-IT" baseline="30000" dirty="0"/>
              <a:t>e</a:t>
            </a:r>
            <a:r>
              <a:rPr lang="it-IT" dirty="0"/>
              <a:t>) </a:t>
            </a:r>
            <a:r>
              <a:rPr lang="en-US" baseline="30000" dirty="0"/>
              <a:t>d</a:t>
            </a:r>
            <a:r>
              <a:rPr lang="en-US" dirty="0"/>
              <a:t> mod n)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i="1" dirty="0"/>
              <a:t>Z</a:t>
            </a:r>
            <a:r>
              <a:rPr lang="en-US" dirty="0"/>
              <a:t> = (</a:t>
            </a:r>
            <a:r>
              <a:rPr lang="it-IT" dirty="0"/>
              <a:t>M × X</a:t>
            </a:r>
            <a:r>
              <a:rPr lang="it-IT" baseline="30000" dirty="0"/>
              <a:t>e</a:t>
            </a:r>
            <a:r>
              <a:rPr lang="en-US" baseline="30000" dirty="0"/>
              <a:t>d </a:t>
            </a:r>
            <a:r>
              <a:rPr lang="en-US" dirty="0"/>
              <a:t>mod n)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i="1" dirty="0"/>
              <a:t>Z</a:t>
            </a:r>
            <a:r>
              <a:rPr lang="en-US" dirty="0"/>
              <a:t> * X</a:t>
            </a:r>
            <a:r>
              <a:rPr lang="en-US" baseline="30000" dirty="0"/>
              <a:t>-1</a:t>
            </a:r>
            <a:r>
              <a:rPr lang="en-US" dirty="0"/>
              <a:t> = M mod n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M = </a:t>
            </a:r>
            <a:r>
              <a:rPr lang="en-US" i="1" dirty="0"/>
              <a:t>Z</a:t>
            </a:r>
            <a:r>
              <a:rPr lang="en-US" dirty="0"/>
              <a:t> * X</a:t>
            </a:r>
            <a:r>
              <a:rPr lang="en-US" baseline="30000" dirty="0"/>
              <a:t>-1</a:t>
            </a:r>
            <a:r>
              <a:rPr lang="en-US" dirty="0"/>
              <a:t> mod 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6873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6C74-E7A8-4253-8C02-19BBE1C8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D3AB2-A049-4865-919C-5E56BC983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losing Slides PowerPoint Template - PPT Slides | SketchBubble">
            <a:extLst>
              <a:ext uri="{FF2B5EF4-FFF2-40B4-BE49-F238E27FC236}">
                <a16:creationId xmlns:a16="http://schemas.microsoft.com/office/drawing/2014/main" id="{15F7BC48-628B-4090-9CD4-12C623940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78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48F3-95ED-4362-B0F1-617EFFE9F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Multiplicative Inverse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96F91-F7B7-4681-AD00-47302C9FF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Z</a:t>
            </a:r>
            <a:r>
              <a:rPr lang="en-US" altLang="en-US" baseline="-2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altLang="en-US" dirty="0"/>
              <a:t>two numbers a and b (co-primes or relative primes) are the multiplicative inverse of each other if </a:t>
            </a:r>
            <a:r>
              <a:rPr lang="en-US" dirty="0"/>
              <a:t>GCD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(a, b) = 1, </a:t>
            </a:r>
            <a:r>
              <a:rPr lang="en-US" dirty="0"/>
              <a:t>GCD (a, n) = 1, GCD (b, n) = 1</a:t>
            </a:r>
            <a:r>
              <a:rPr lang="en-US" altLang="en-US" b="1" dirty="0">
                <a:latin typeface="Arial" panose="020B0604020202020204" pitchFamily="34" charset="0"/>
              </a:rPr>
              <a:t>.</a:t>
            </a:r>
          </a:p>
          <a:p>
            <a:endParaRPr lang="en-US" altLang="en-US" dirty="0"/>
          </a:p>
          <a:p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altLang="en-US" dirty="0"/>
              <a:t>Find all multiplicative inverses in Z</a:t>
            </a:r>
            <a:r>
              <a:rPr lang="en-US" altLang="en-US" baseline="-25000" dirty="0"/>
              <a:t>10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lvl="1"/>
            <a:r>
              <a:rPr lang="en-US" altLang="en-US" sz="2400" dirty="0"/>
              <a:t>(1, 1), (3, 7) and (9, 9)</a:t>
            </a:r>
          </a:p>
          <a:p>
            <a:r>
              <a:rPr lang="en-US" altLang="en-US" dirty="0"/>
              <a:t>Find all multiplicative inverse pairs in Z</a:t>
            </a:r>
            <a:r>
              <a:rPr lang="en-US" altLang="en-US" baseline="-2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lvl="1"/>
            <a:r>
              <a:rPr lang="en-US" altLang="en-US" dirty="0"/>
              <a:t>(1, 1), (2, 6), (3, 4), (5, 9), (7, 8), (9, 9), and (10, 10)</a:t>
            </a:r>
            <a:endParaRPr lang="en-US" dirty="0"/>
          </a:p>
          <a:p>
            <a:endParaRPr lang="en-US" altLang="en-US" sz="3200" dirty="0"/>
          </a:p>
          <a:p>
            <a:endParaRPr lang="en-US" dirty="0"/>
          </a:p>
        </p:txBody>
      </p:sp>
      <p:pic>
        <p:nvPicPr>
          <p:cNvPr id="4" name="Picture 19">
            <a:extLst>
              <a:ext uri="{FF2B5EF4-FFF2-40B4-BE49-F238E27FC236}">
                <a16:creationId xmlns:a16="http://schemas.microsoft.com/office/drawing/2014/main" id="{6F77D541-1864-42A1-B2DD-AAD83D1E6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238" y="1947333"/>
            <a:ext cx="33083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616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70C1-4355-475F-9D9C-940AD4E6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Extended Euclidean algorithm to find multiplicative inverse</a:t>
            </a:r>
            <a:endParaRPr lang="en-US" dirty="0"/>
          </a:p>
        </p:txBody>
      </p:sp>
      <p:pic>
        <p:nvPicPr>
          <p:cNvPr id="4" name="Picture 15">
            <a:extLst>
              <a:ext uri="{FF2B5EF4-FFF2-40B4-BE49-F238E27FC236}">
                <a16:creationId xmlns:a16="http://schemas.microsoft.com/office/drawing/2014/main" id="{EF517409-2E25-41C3-9EC5-F71A858B0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419" y="1532731"/>
            <a:ext cx="7523162" cy="379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8452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4973-1F88-4081-B12B-60F34129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Multiplicative Inverse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1B8E2-B546-428E-BB2A-9E3636A66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28</a:t>
            </a:r>
            <a:r>
              <a:rPr lang="en-US" baseline="30000" dirty="0"/>
              <a:t>-1</a:t>
            </a:r>
            <a:r>
              <a:rPr lang="en-US" dirty="0"/>
              <a:t> mod 75</a:t>
            </a:r>
          </a:p>
          <a:p>
            <a:pPr lvl="1"/>
            <a:r>
              <a:rPr lang="en-US" dirty="0"/>
              <a:t>75 = 2 x 28 + 19</a:t>
            </a:r>
          </a:p>
          <a:p>
            <a:pPr lvl="1"/>
            <a:r>
              <a:rPr lang="en-US" dirty="0"/>
              <a:t>28 = 1 x 19 + 9</a:t>
            </a:r>
          </a:p>
          <a:p>
            <a:pPr lvl="1"/>
            <a:r>
              <a:rPr lang="en-US" dirty="0"/>
              <a:t>19 = 2 x 9 + 1</a:t>
            </a:r>
          </a:p>
          <a:p>
            <a:pPr lvl="1"/>
            <a:r>
              <a:rPr lang="en-US" dirty="0"/>
              <a:t>9 = 9 x 1</a:t>
            </a:r>
          </a:p>
          <a:p>
            <a:r>
              <a:rPr lang="en-US" dirty="0"/>
              <a:t>So, GCD(28, 75) = 1. So, what is the inverse?</a:t>
            </a:r>
          </a:p>
          <a:p>
            <a:r>
              <a:rPr lang="en-US" dirty="0"/>
              <a:t>Can you express the GCD as a linear combination of 28 and 75?</a:t>
            </a:r>
          </a:p>
          <a:p>
            <a:pPr lvl="1"/>
            <a:r>
              <a:rPr lang="en-US" dirty="0"/>
              <a:t>19 =75 – 2 x 28</a:t>
            </a:r>
          </a:p>
          <a:p>
            <a:pPr lvl="1"/>
            <a:r>
              <a:rPr lang="en-US" dirty="0"/>
              <a:t>9 = 28 – 19 = 28 - (75 – 2 x 28) = -75 + 3 x 28</a:t>
            </a:r>
          </a:p>
          <a:p>
            <a:pPr lvl="1"/>
            <a:r>
              <a:rPr lang="en-US" dirty="0"/>
              <a:t>1 = 19 – 2 x 9 = (75 – 2 x 28) – 2 x (-75 + 3 x 28)= 3 x 75 – 8 x 28</a:t>
            </a:r>
          </a:p>
          <a:p>
            <a:r>
              <a:rPr lang="en-US" dirty="0"/>
              <a:t>Thus, </a:t>
            </a:r>
            <a:r>
              <a:rPr lang="en-US" dirty="0" err="1"/>
              <a:t>gcd</a:t>
            </a:r>
            <a:r>
              <a:rPr lang="en-US" dirty="0"/>
              <a:t>(28,75)= 1= 3 x 75 – 8 x 28.</a:t>
            </a:r>
          </a:p>
          <a:p>
            <a:r>
              <a:rPr lang="en-US" dirty="0"/>
              <a:t>So, what is 28</a:t>
            </a:r>
            <a:r>
              <a:rPr lang="en-US" baseline="30000" dirty="0"/>
              <a:t>-1</a:t>
            </a:r>
            <a:r>
              <a:rPr lang="en-US" dirty="0"/>
              <a:t> mod 75?</a:t>
            </a:r>
          </a:p>
          <a:p>
            <a:r>
              <a:rPr lang="en-US" dirty="0"/>
              <a:t>Answer is -8 mod 75 = 67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7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0590-77EB-4955-A211-77E0040C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is the lesson?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9701E-028D-4763-8852-BAFB6D5B6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remainders generated by the EA algorithm can be expressed as a linear combination of the positive (+</a:t>
            </a:r>
            <a:r>
              <a:rPr lang="en-US" dirty="0" err="1"/>
              <a:t>ve</a:t>
            </a:r>
            <a:r>
              <a:rPr lang="en-US" dirty="0"/>
              <a:t>) integers a and b.</a:t>
            </a:r>
          </a:p>
          <a:p>
            <a:r>
              <a:rPr lang="en-US" dirty="0"/>
              <a:t>And the expression is unique.</a:t>
            </a:r>
          </a:p>
          <a:p>
            <a:r>
              <a:rPr lang="en-US" dirty="0"/>
              <a:t>The extended EA algorithm generates/computes this linear combination in a systematic fashion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47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1FB4-C3D9-4F80-B7C2-FBC9683F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formulate the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487BC-9931-49AC-A83D-A54C8D6F4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3035769"/>
            <a:ext cx="11929641" cy="3390664"/>
          </a:xfrm>
        </p:spPr>
        <p:txBody>
          <a:bodyPr/>
          <a:lstStyle/>
          <a:p>
            <a:r>
              <a:rPr lang="en-US" dirty="0"/>
              <a:t>For 0 ≤ j ≤ m, we have that </a:t>
            </a:r>
            <a:r>
              <a:rPr lang="en-US" dirty="0" err="1"/>
              <a:t>r</a:t>
            </a:r>
            <a:r>
              <a:rPr lang="en-US" baseline="-25000" dirty="0" err="1"/>
              <a:t>j</a:t>
            </a:r>
            <a:r>
              <a:rPr lang="en-US" dirty="0"/>
              <a:t> = s</a:t>
            </a:r>
            <a:r>
              <a:rPr lang="en-US" baseline="-25000" dirty="0"/>
              <a:t>j</a:t>
            </a:r>
            <a:r>
              <a:rPr lang="en-US" dirty="0"/>
              <a:t>r</a:t>
            </a:r>
            <a:r>
              <a:rPr lang="en-US" baseline="-25000" dirty="0"/>
              <a:t>0</a:t>
            </a:r>
            <a:r>
              <a:rPr lang="en-US" dirty="0"/>
              <a:t>+t</a:t>
            </a:r>
            <a:r>
              <a:rPr lang="en-US" baseline="-25000" dirty="0"/>
              <a:t>j</a:t>
            </a:r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, where the </a:t>
            </a:r>
            <a:r>
              <a:rPr lang="en-US" dirty="0" err="1"/>
              <a:t>r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‘s are as defined in the Euclidean Algorithm, and the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 err="1"/>
              <a:t>‘s</a:t>
            </a:r>
            <a:r>
              <a:rPr lang="en-US" dirty="0"/>
              <a:t> and the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 err="1"/>
              <a:t>‘s</a:t>
            </a:r>
            <a:r>
              <a:rPr lang="en-US" dirty="0"/>
              <a:t> are as defined in the recurrence.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14E47A-E5B1-46D7-8F21-4B3615442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12" y="1300279"/>
            <a:ext cx="3452838" cy="11190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6A8956-59BF-416D-819E-2728B7B1A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812" y="1327597"/>
            <a:ext cx="3355116" cy="105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39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D2D2-671C-465D-8914-85F7D2F6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Extended Euclidean algorithm to find multiplicative inverse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ED9C2-C02E-4252-AECF-C03362956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5">
            <a:extLst>
              <a:ext uri="{FF2B5EF4-FFF2-40B4-BE49-F238E27FC236}">
                <a16:creationId xmlns:a16="http://schemas.microsoft.com/office/drawing/2014/main" id="{80F7BA5F-4BFC-4532-940B-FD9BD685A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255" y="1905000"/>
            <a:ext cx="7523162" cy="379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1214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7276</TotalTime>
  <Words>2533</Words>
  <Application>Microsoft Office PowerPoint</Application>
  <PresentationFormat>Widescreen</PresentationFormat>
  <Paragraphs>280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Consolas</vt:lpstr>
      <vt:lpstr>Roboto Condensed Light</vt:lpstr>
      <vt:lpstr>Roboto Condensed</vt:lpstr>
      <vt:lpstr>Wingdings</vt:lpstr>
      <vt:lpstr>Symbol</vt:lpstr>
      <vt:lpstr>Arial</vt:lpstr>
      <vt:lpstr>Times New Roman</vt:lpstr>
      <vt:lpstr>Calibri</vt:lpstr>
      <vt:lpstr>Wingdings 3</vt:lpstr>
      <vt:lpstr>Office Theme</vt:lpstr>
      <vt:lpstr>PowerPoint Presentation</vt:lpstr>
      <vt:lpstr>What are public key and private key cryptography?</vt:lpstr>
      <vt:lpstr>Modular Arithmetic</vt:lpstr>
      <vt:lpstr>Multiplicative Inverse</vt:lpstr>
      <vt:lpstr>Extended Euclidean algorithm to find multiplicative inverse</vt:lpstr>
      <vt:lpstr>Multiplicative Inverse Example</vt:lpstr>
      <vt:lpstr>So, what is the lesson?</vt:lpstr>
      <vt:lpstr>Let’s formulate the series</vt:lpstr>
      <vt:lpstr>Extended Euclidean algorithm to find multiplicative inverse</vt:lpstr>
      <vt:lpstr>Example</vt:lpstr>
      <vt:lpstr>Improvement</vt:lpstr>
      <vt:lpstr>Find the multiplicative inverse of 11 in Z26.</vt:lpstr>
      <vt:lpstr>Find the multiplicative inverse of 23 in Z100.</vt:lpstr>
      <vt:lpstr>Find the inverse of 12 in Z26.</vt:lpstr>
      <vt:lpstr>Euler's Totient function (Phi-Function)</vt:lpstr>
      <vt:lpstr>Examples</vt:lpstr>
      <vt:lpstr>Let’s Understand working of RSA - A Public Key Cryptosystem</vt:lpstr>
      <vt:lpstr>Let’s Understand working of RSA - A Public Key Cryptosystem</vt:lpstr>
      <vt:lpstr>Is the RSA secure?</vt:lpstr>
      <vt:lpstr>How to make RSA secure?</vt:lpstr>
      <vt:lpstr>RSA factorization challenge (RSA-640 Factored)</vt:lpstr>
      <vt:lpstr>RSA-704 to RSA-2048 remain open</vt:lpstr>
      <vt:lpstr>Real example of RSA</vt:lpstr>
      <vt:lpstr>Real example of RSA</vt:lpstr>
      <vt:lpstr>Real example of RSA</vt:lpstr>
      <vt:lpstr>What is the input message size is greater than modulus?</vt:lpstr>
      <vt:lpstr>Euler's Totient function (Phi-Function)</vt:lpstr>
      <vt:lpstr>Examples</vt:lpstr>
      <vt:lpstr>Two more important theorems</vt:lpstr>
      <vt:lpstr>Why to prove the working of RSA?</vt:lpstr>
      <vt:lpstr>Algorithm for Computing ab mod n - Fast Exponentiation</vt:lpstr>
      <vt:lpstr>Algorithm for Computing ab mod n - Fast Exponentiation</vt:lpstr>
      <vt:lpstr>Other possible attacks on RSA</vt:lpstr>
      <vt:lpstr>Chosen-Ciphertext Attack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PARTH SHAH</cp:lastModifiedBy>
  <cp:revision>1002</cp:revision>
  <cp:lastPrinted>2021-02-05T02:25:01Z</cp:lastPrinted>
  <dcterms:created xsi:type="dcterms:W3CDTF">2020-05-01T05:09:15Z</dcterms:created>
  <dcterms:modified xsi:type="dcterms:W3CDTF">2021-12-24T06:47:40Z</dcterms:modified>
</cp:coreProperties>
</file>