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7" r:id="rId3"/>
    <p:sldId id="258" r:id="rId4"/>
    <p:sldId id="259" r:id="rId5"/>
    <p:sldId id="274" r:id="rId6"/>
    <p:sldId id="273" r:id="rId7"/>
    <p:sldId id="269" r:id="rId8"/>
    <p:sldId id="270" r:id="rId9"/>
    <p:sldId id="271" r:id="rId10"/>
    <p:sldId id="275" r:id="rId11"/>
    <p:sldId id="276" r:id="rId12"/>
    <p:sldId id="260" r:id="rId13"/>
    <p:sldId id="278" r:id="rId14"/>
    <p:sldId id="272" r:id="rId15"/>
    <p:sldId id="279" r:id="rId16"/>
    <p:sldId id="280" r:id="rId17"/>
    <p:sldId id="277" r:id="rId18"/>
    <p:sldId id="282" r:id="rId19"/>
    <p:sldId id="283" r:id="rId20"/>
    <p:sldId id="281" r:id="rId21"/>
    <p:sldId id="284" r:id="rId22"/>
    <p:sldId id="285" r:id="rId23"/>
    <p:sldId id="286" r:id="rId24"/>
    <p:sldId id="287" r:id="rId25"/>
    <p:sldId id="261" r:id="rId26"/>
    <p:sldId id="288" r:id="rId27"/>
    <p:sldId id="289" r:id="rId28"/>
    <p:sldId id="262" r:id="rId29"/>
    <p:sldId id="290" r:id="rId30"/>
    <p:sldId id="291" r:id="rId31"/>
    <p:sldId id="292" r:id="rId32"/>
    <p:sldId id="264" r:id="rId33"/>
    <p:sldId id="265" r:id="rId34"/>
    <p:sldId id="268" r:id="rId35"/>
    <p:sldId id="263" r:id="rId36"/>
    <p:sldId id="293" r:id="rId37"/>
    <p:sldId id="294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274" autoAdjust="0"/>
  </p:normalViewPr>
  <p:slideViewPr>
    <p:cSldViewPr snapToGrid="0" snapToObjects="1"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3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14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1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1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2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0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0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0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089BBA6D-31A5-0747-A1E7-5CFF81F0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1" y="1016745"/>
            <a:ext cx="1526954" cy="143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9F416-6724-C41C-1972-1C75B82A3884}"/>
              </a:ext>
            </a:extLst>
          </p:cNvPr>
          <p:cNvSpPr txBox="1"/>
          <p:nvPr/>
        </p:nvSpPr>
        <p:spPr>
          <a:xfrm>
            <a:off x="2854317" y="1348668"/>
            <a:ext cx="4575572" cy="5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E1389"/>
                </a:solidFill>
              </a:rPr>
              <a:t>Arab Academy for Science &amp;Technology &amp; Maritime Transport</a:t>
            </a:r>
            <a:br>
              <a:rPr lang="en-US" sz="1350" b="1" dirty="0">
                <a:solidFill>
                  <a:srgbClr val="0E1389"/>
                </a:solidFill>
              </a:rPr>
            </a:br>
            <a:br>
              <a:rPr lang="en-US" sz="525" b="1" dirty="0">
                <a:solidFill>
                  <a:srgbClr val="0E1389"/>
                </a:solidFill>
              </a:rPr>
            </a:br>
            <a:r>
              <a:rPr lang="en-US" sz="1350" b="1" dirty="0">
                <a:solidFill>
                  <a:srgbClr val="0E1389"/>
                </a:solidFill>
              </a:rPr>
              <a:t>College of Artificial Intelligence</a:t>
            </a:r>
            <a:endParaRPr lang="en-EG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071D4-81A5-4B49-7CE3-433C4EA39583}"/>
              </a:ext>
            </a:extLst>
          </p:cNvPr>
          <p:cNvSpPr txBox="1"/>
          <p:nvPr/>
        </p:nvSpPr>
        <p:spPr>
          <a:xfrm>
            <a:off x="2146852" y="2453879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Data Science Department</a:t>
            </a:r>
          </a:p>
          <a:p>
            <a:pPr algn="ctr"/>
            <a:r>
              <a:rPr lang="en-US" sz="1350" b="1" dirty="0"/>
              <a:t>DS413 Big Data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3E247-8F74-3084-1F45-5CD0C73550F1}"/>
              </a:ext>
            </a:extLst>
          </p:cNvPr>
          <p:cNvSpPr txBox="1"/>
          <p:nvPr/>
        </p:nvSpPr>
        <p:spPr>
          <a:xfrm>
            <a:off x="2286000" y="329298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Project classification bank customers </a:t>
            </a:r>
            <a:endParaRPr lang="en-AE" sz="2000" b="1" i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DF1BD-7536-E9BA-22D1-02D584626B8D}"/>
              </a:ext>
            </a:extLst>
          </p:cNvPr>
          <p:cNvSpPr txBox="1"/>
          <p:nvPr/>
        </p:nvSpPr>
        <p:spPr>
          <a:xfrm>
            <a:off x="2216426" y="401282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Supervised By: </a:t>
            </a:r>
            <a:br>
              <a:rPr lang="en-US" dirty="0"/>
            </a:br>
            <a:r>
              <a:rPr lang="en-US" dirty="0"/>
              <a:t>Prof .Osama </a:t>
            </a:r>
            <a:r>
              <a:rPr lang="en-US" dirty="0" err="1"/>
              <a:t>Badawy</a:t>
            </a:r>
            <a:endParaRPr lang="en-US" dirty="0"/>
          </a:p>
          <a:p>
            <a:pPr algn="ctr"/>
            <a:r>
              <a:rPr lang="en-US" dirty="0"/>
              <a:t>Eng. Hady Yasser</a:t>
            </a:r>
            <a:endParaRPr lang="en-A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298CD-1538-7D72-1F88-9EC2D0A1996E}"/>
              </a:ext>
            </a:extLst>
          </p:cNvPr>
          <p:cNvSpPr txBox="1"/>
          <p:nvPr/>
        </p:nvSpPr>
        <p:spPr>
          <a:xfrm>
            <a:off x="2286000" y="4948764"/>
            <a:ext cx="4572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350" b="1" dirty="0"/>
              <a:t>By:</a:t>
            </a:r>
          </a:p>
          <a:p>
            <a:pPr algn="ctr"/>
            <a:r>
              <a:rPr lang="en" sz="1400" dirty="0"/>
              <a:t>Karim Gaber 221003403</a:t>
            </a:r>
          </a:p>
        </p:txBody>
      </p:sp>
    </p:spTree>
    <p:extLst>
      <p:ext uri="{BB962C8B-B14F-4D97-AF65-F5344CB8AC3E}">
        <p14:creationId xmlns:p14="http://schemas.microsoft.com/office/powerpoint/2010/main" val="63085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17986"/>
            <a:ext cx="8957187" cy="63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720968"/>
            <a:ext cx="8672051" cy="54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2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cap="none" dirty="0">
                <a:latin typeface="Arial" panose="020B0604020202020204" pitchFamily="34" charset="0"/>
              </a:rPr>
              <a:t>Data Partitioning for Spark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Training Data:</a:t>
            </a:r>
            <a:r>
              <a:rPr lang="en-US" dirty="0"/>
              <a:t> 70-80% used for model training.</a:t>
            </a:r>
          </a:p>
          <a:p>
            <a:r>
              <a:rPr lang="en-US" b="1" dirty="0"/>
              <a:t>Validation Data:</a:t>
            </a:r>
            <a:r>
              <a:rPr lang="en-US" dirty="0"/>
              <a:t> 10-15% used to tune model parameters.</a:t>
            </a:r>
          </a:p>
          <a:p>
            <a:r>
              <a:rPr lang="en-US" b="1" dirty="0"/>
              <a:t>Testing Data:</a:t>
            </a:r>
            <a:r>
              <a:rPr lang="en-US" dirty="0"/>
              <a:t> 10-15% used to evaluate model performance.</a:t>
            </a:r>
          </a:p>
          <a:p>
            <a:r>
              <a:rPr lang="en-US" b="1" dirty="0"/>
              <a:t>Method:</a:t>
            </a:r>
            <a:r>
              <a:rPr lang="en-US" dirty="0"/>
              <a:t> Use </a:t>
            </a:r>
            <a:r>
              <a:rPr lang="en-US" dirty="0" err="1"/>
              <a:t>randomsplit</a:t>
            </a:r>
            <a:r>
              <a:rPr lang="en-US" dirty="0"/>
              <a:t>() for partitioning datasets into these subsets in Spark.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8" y="764930"/>
            <a:ext cx="8396654" cy="59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" y="164592"/>
            <a:ext cx="8960837" cy="62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0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1" y="439615"/>
            <a:ext cx="8805846" cy="63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0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" y="448408"/>
            <a:ext cx="9056077" cy="64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4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1095982"/>
          </a:xfrm>
        </p:spPr>
        <p:txBody>
          <a:bodyPr>
            <a:normAutofit/>
          </a:bodyPr>
          <a:lstStyle/>
          <a:p>
            <a:r>
              <a:rPr lang="en-US" sz="4400" b="1" dirty="0"/>
              <a:t>Model Selection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333" y="2380487"/>
            <a:ext cx="6946390" cy="327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Models considered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(accuracy ,</a:t>
            </a:r>
            <a:r>
              <a:rPr lang="en-US" dirty="0" err="1"/>
              <a:t>recall,precision</a:t>
            </a:r>
            <a:r>
              <a:rPr lang="en-US" dirty="0"/>
              <a:t>, f1-score </a:t>
            </a:r>
            <a:r>
              <a:rPr lang="en-US" dirty="0" err="1"/>
              <a:t>confusion_matrix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Feature Importance after decision 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5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9" y="449505"/>
            <a:ext cx="8528539" cy="57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9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0" y="342167"/>
            <a:ext cx="7957040" cy="65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2367095"/>
            <a:ext cx="7773339" cy="29980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Goal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800" dirty="0"/>
              <a:t>Predict customer churn to identify at-risk customers and encourage the use of fixed banking transactions, promoting customer loyalty and increased engagement with banking services..</a:t>
            </a:r>
          </a:p>
          <a:p>
            <a:r>
              <a:rPr lang="en-US" b="1" dirty="0">
                <a:solidFill>
                  <a:srgbClr val="FF0000"/>
                </a:solidFill>
              </a:rPr>
              <a:t>Business Problem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800" dirty="0"/>
              <a:t>High churn rates lead to significant revenue loss. Analyzing withdrawal and deposit patterns is crucial due to the presence of wallets available in every store, helping improve customer loyalty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211015"/>
            <a:ext cx="8651630" cy="64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1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5" y="501162"/>
            <a:ext cx="6697010" cy="60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281354"/>
            <a:ext cx="8997696" cy="65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4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8" y="202223"/>
            <a:ext cx="8818686" cy="635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298939"/>
            <a:ext cx="8458200" cy="63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6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Model Evaluation using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Metrics used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Precision, Recall, and F1 Score</a:t>
            </a:r>
          </a:p>
          <a:p>
            <a:r>
              <a:rPr lang="en-US" dirty="0"/>
              <a:t>Include a comparison table of model performance.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29" y="518746"/>
            <a:ext cx="8280156" cy="61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7" y="219807"/>
            <a:ext cx="7306408" cy="63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9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2367094"/>
            <a:ext cx="7773339" cy="2292829"/>
          </a:xfrm>
        </p:spPr>
        <p:txBody>
          <a:bodyPr/>
          <a:lstStyle/>
          <a:p>
            <a:r>
              <a:rPr lang="en-US" dirty="0"/>
              <a:t>Histogram :between </a:t>
            </a:r>
            <a:r>
              <a:rPr lang="en-US" dirty="0" err="1"/>
              <a:t>numercal</a:t>
            </a:r>
            <a:r>
              <a:rPr lang="en-US" dirty="0"/>
              <a:t> values </a:t>
            </a:r>
          </a:p>
          <a:p>
            <a:r>
              <a:rPr lang="en-US" dirty="0"/>
              <a:t>Boxplot : between categorical values </a:t>
            </a:r>
          </a:p>
          <a:p>
            <a:r>
              <a:rPr lang="en-US" dirty="0"/>
              <a:t>Scatter plot : </a:t>
            </a:r>
            <a:r>
              <a:rPr lang="en-US" dirty="0" err="1"/>
              <a:t>Avg_Open_To_Buy</a:t>
            </a:r>
            <a:r>
              <a:rPr lang="en-US" dirty="0"/>
              <a:t> vs. </a:t>
            </a:r>
            <a:r>
              <a:rPr lang="en-US" dirty="0" err="1"/>
              <a:t>Total_Trans_Amt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1"/>
            <a:ext cx="4703885" cy="38573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31" y="290146"/>
            <a:ext cx="4007094" cy="3681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5669"/>
            <a:ext cx="4703885" cy="2822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885" y="3971647"/>
            <a:ext cx="4440115" cy="28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2453951"/>
            <a:ext cx="7773339" cy="333725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Brief description of the dataset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Size:</a:t>
            </a:r>
            <a:r>
              <a:rPr lang="en-US" dirty="0"/>
              <a:t> 1.5Gb</a:t>
            </a:r>
          </a:p>
          <a:p>
            <a:pPr lvl="1"/>
            <a:r>
              <a:rPr lang="en-US" b="1" dirty="0"/>
              <a:t>Key Attributes:</a:t>
            </a:r>
            <a:r>
              <a:rPr lang="en-US" dirty="0"/>
              <a:t> Customer Age, Gender, Income, Card Category, Total Transactions</a:t>
            </a:r>
          </a:p>
          <a:p>
            <a:r>
              <a:rPr lang="en-US" dirty="0"/>
              <a:t>Mention the data source and preprocessing.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4" y="2945423"/>
            <a:ext cx="4905450" cy="37469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46" y="0"/>
            <a:ext cx="4843538" cy="2945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283" y="209549"/>
            <a:ext cx="4162717" cy="64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71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523875"/>
            <a:ext cx="86963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83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007707"/>
            <a:ext cx="7773338" cy="21553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POWER bi </a:t>
            </a:r>
            <a:endParaRPr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60375" y="3163078"/>
            <a:ext cx="7998295" cy="2836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dirty="0"/>
          </a:p>
        </p:txBody>
      </p:sp>
      <p:sp>
        <p:nvSpPr>
          <p:cNvPr id="4" name="AutoShape 2" descr="‪Power BI Logo, symbol, meaning, history, PNG, brand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3257938"/>
            <a:ext cx="7255019" cy="217247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3918857"/>
            <a:ext cx="7773339" cy="3872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Insights You Can Gain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8" y="167951"/>
            <a:ext cx="8742784" cy="3750906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8498" y="4146908"/>
            <a:ext cx="840848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Disparities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Analyze how transaction amounts differ across income levels and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Identify which income groups are economically active or underperforming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Evaluate how education impacts spending within income groups,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guiding education-focused economic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Growth Drivers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Determine which demographic groups contribute the most to economic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5A4D-2C01-538A-74A3-0CFB4315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3" y="4226767"/>
            <a:ext cx="8602825" cy="2146041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</a:rPr>
              <a:t>nsights You Can Gain</a:t>
            </a:r>
            <a:br>
              <a:rPr lang="en-US" sz="1800" b="1" dirty="0"/>
            </a:br>
            <a:r>
              <a:rPr lang="en-US" sz="1800" b="1" dirty="0"/>
              <a:t>Spending Patterns by Age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>
                <a:solidFill>
                  <a:schemeClr val="accent1"/>
                </a:solidFill>
              </a:rPr>
              <a:t>See which age groups contribute the most to total transaction amounts and the number of transactions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b="1" dirty="0"/>
              <a:t>Credit Utilization Trends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>
                <a:solidFill>
                  <a:schemeClr val="accent1"/>
                </a:solidFill>
              </a:rPr>
              <a:t>Understand how credit card usage (utilization ratio) increases or decreases as customers age.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b="1" dirty="0"/>
              <a:t>Economic Behavior Across Age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>
                <a:solidFill>
                  <a:schemeClr val="accent1"/>
                </a:solidFill>
              </a:rPr>
              <a:t>Identify whether younger customers are spending more but utilizing less credit or if older customers are utilizing credit at higher rates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b="1" dirty="0"/>
              <a:t>Resource Allocation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>
                <a:solidFill>
                  <a:schemeClr val="accent1"/>
                </a:solidFill>
              </a:rPr>
              <a:t>Use the insights to target marketing efforts or financial products at the age groups with higher transaction counts or credit utilization</a:t>
            </a:r>
            <a:r>
              <a:rPr lang="en-US" sz="1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1" y="186612"/>
            <a:ext cx="8593494" cy="36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10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    </a:t>
            </a:r>
            <a:r>
              <a:rPr lang="en-US" dirty="0">
                <a:solidFill>
                  <a:srgbClr val="FF0000"/>
                </a:solidFill>
              </a:rPr>
              <a:t>Highlight key results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Best model: [classification bank customers and marketing]</a:t>
            </a:r>
          </a:p>
          <a:p>
            <a:pPr lvl="1"/>
            <a:r>
              <a:rPr lang="en-US" dirty="0"/>
              <a:t>Accuracy: [./.95]</a:t>
            </a:r>
          </a:p>
          <a:p>
            <a:pPr lvl="1"/>
            <a:r>
              <a:rPr lang="en-US" dirty="0"/>
              <a:t>Important features influencing </a:t>
            </a:r>
            <a:r>
              <a:rPr lang="en-US" dirty="0" err="1"/>
              <a:t>markerting</a:t>
            </a:r>
            <a:r>
              <a:rPr lang="en-US" dirty="0"/>
              <a:t> prediction.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9" y="1019908"/>
            <a:ext cx="7773338" cy="1811215"/>
          </a:xfrm>
        </p:spPr>
        <p:txBody>
          <a:bodyPr/>
          <a:lstStyle/>
          <a:p>
            <a:r>
              <a:rPr lang="en-US" b="1" dirty="0"/>
              <a:t>Business Recommendations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331" y="2924986"/>
            <a:ext cx="79140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target at-risk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personalized offers to enhance retention and reduce churn.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Enhance customer ser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high-value segments to foster loyalty and increase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Monitor transaction activity and utilization 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optimize marketing efforts and boost customer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75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Challenges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Imbalanced dataset.</a:t>
            </a:r>
          </a:p>
          <a:p>
            <a:pPr lvl="1"/>
            <a:r>
              <a:rPr lang="en-US" dirty="0"/>
              <a:t>Limited feature granularity.</a:t>
            </a:r>
          </a:p>
          <a:p>
            <a:r>
              <a:rPr lang="en-US" b="1" dirty="0">
                <a:solidFill>
                  <a:srgbClr val="FF0000"/>
                </a:solidFill>
              </a:rPr>
              <a:t>Future Work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Use of advanced models (e.g., machine </a:t>
            </a:r>
            <a:r>
              <a:rPr lang="en-US" dirty="0" err="1"/>
              <a:t>learing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real-time develop churn prediction system to improve marketing strategies and customer targeting</a:t>
            </a:r>
          </a:p>
        </p:txBody>
      </p:sp>
    </p:spTree>
    <p:extLst>
      <p:ext uri="{BB962C8B-B14F-4D97-AF65-F5344CB8AC3E}">
        <p14:creationId xmlns:p14="http://schemas.microsoft.com/office/powerpoint/2010/main" val="3386275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Summarize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: Enables businesses to make proactive, data-driven marketing decisions, focusing on encouraging fixed banking transactions and promoting customer loyalty.</a:t>
            </a:r>
            <a:endParaRPr lang="ar-EG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Effectiveness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The developed system achieves high accuracy and offers valuable insights into withdrawal and deposit patterns, supporting targeted campaigns and enhancing customer retention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544450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857499"/>
            <a:ext cx="7773339" cy="580293"/>
          </a:xfrm>
        </p:spPr>
        <p:txBody>
          <a:bodyPr>
            <a:normAutofit/>
          </a:bodyPr>
          <a:lstStyle/>
          <a:p>
            <a:r>
              <a:rPr lang="en-US" b="1" dirty="0"/>
              <a:t>Thank you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84639" y="7772398"/>
            <a:ext cx="8274032" cy="8792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8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Preparation&amp;Engineering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Describe the preprocessing steps</a:t>
            </a:r>
            <a:r>
              <a:rPr lang="en-US" sz="2400" dirty="0"/>
              <a:t>:</a:t>
            </a:r>
          </a:p>
          <a:p>
            <a:r>
              <a:rPr lang="en-US" dirty="0"/>
              <a:t>Handling missing values.</a:t>
            </a:r>
          </a:p>
          <a:p>
            <a:r>
              <a:rPr lang="en-US" dirty="0"/>
              <a:t>Encoding categorical variables.</a:t>
            </a:r>
          </a:p>
          <a:p>
            <a:r>
              <a:rPr lang="en-US" dirty="0"/>
              <a:t>Feature scaling and normalization.</a:t>
            </a:r>
          </a:p>
          <a:p>
            <a:r>
              <a:rPr lang="en-US" dirty="0"/>
              <a:t>Remove outliers.</a:t>
            </a:r>
          </a:p>
          <a:p>
            <a:r>
              <a:rPr lang="en-US" dirty="0"/>
              <a:t>Time based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776748"/>
            <a:ext cx="8750711" cy="50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363793"/>
            <a:ext cx="8997905" cy="58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251926"/>
            <a:ext cx="8294914" cy="63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9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29988"/>
            <a:ext cx="8453535" cy="65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0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177282"/>
            <a:ext cx="8509520" cy="64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898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177</TotalTime>
  <Words>632</Words>
  <Application>Microsoft Office PowerPoint</Application>
  <PresentationFormat>On-screen Show (4:3)</PresentationFormat>
  <Paragraphs>77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Tw Cen MT</vt:lpstr>
      <vt:lpstr>Droplet</vt:lpstr>
      <vt:lpstr>PowerPoint Presentation</vt:lpstr>
      <vt:lpstr>Introduction</vt:lpstr>
      <vt:lpstr>Dataset Overview</vt:lpstr>
      <vt:lpstr>Data Preparation&amp;Engineering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Partitioning for Spark</vt:lpstr>
      <vt:lpstr>PowerPoint Presentation</vt:lpstr>
      <vt:lpstr>PowerPoint Presentation</vt:lpstr>
      <vt:lpstr>PowerPoint Presentation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Evaluation using random forest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 bi </vt:lpstr>
      <vt:lpstr>Economic Disparities: Analyze how transaction amounts differ across income levels and education. Identify which income groups are economically active or underperforming. Policy Impact: Evaluate how education impacts spending within income groups,  guiding education-focused economic policies. Economic Growth Drivers: Determine which demographic groups contribute the most to economic activity. </vt:lpstr>
      <vt:lpstr>nsights You Can Gain Spending Patterns by Age: See which age groups contribute the most to total transaction amounts and the number of transactions. Credit Utilization Trends: Understand how credit card usage (utilization ratio) increases or decreases as customers age. Economic Behavior Across Age: Identify whether younger customers are spending more but utilizing less credit or if older customers are utilizing credit at higher rates. Resource Allocation: Use the insights to target marketing efforts or financial products at the age groups with higher transaction counts or credit utilization.</vt:lpstr>
      <vt:lpstr>Results</vt:lpstr>
      <vt:lpstr>Business Recommendations</vt:lpstr>
      <vt:lpstr>Challenges and Future Work</vt:lpstr>
      <vt:lpstr>Conclusion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dell</dc:creator>
  <cp:keywords/>
  <dc:description>generated using python-pptx</dc:description>
  <cp:lastModifiedBy>rewan naser aboelfetoh kadash</cp:lastModifiedBy>
  <cp:revision>19</cp:revision>
  <dcterms:created xsi:type="dcterms:W3CDTF">2013-01-27T09:14:16Z</dcterms:created>
  <dcterms:modified xsi:type="dcterms:W3CDTF">2025-01-08T08:41:11Z</dcterms:modified>
  <cp:category/>
</cp:coreProperties>
</file>