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220" d="100"/>
          <a:sy n="220" d="100"/>
        </p:scale>
        <p:origin x="-2454" y="-3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2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3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7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>
                    <a:tint val="82000"/>
                  </a:schemeClr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82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82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2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5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6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0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1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2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0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AFA872-14BF-4700-88F3-DF8E8C79CE7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image" Target="../media/image1.png"/><Relationship Id="rId26" Type="http://schemas.openxmlformats.org/officeDocument/2006/relationships/image" Target="../media/image9.png"/><Relationship Id="rId3" Type="http://schemas.openxmlformats.org/officeDocument/2006/relationships/tags" Target="../tags/tag3.xml"/><Relationship Id="rId21" Type="http://schemas.openxmlformats.org/officeDocument/2006/relationships/image" Target="../media/image4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1.xml"/><Relationship Id="rId25" Type="http://schemas.openxmlformats.org/officeDocument/2006/relationships/image" Target="../media/image8.png"/><Relationship Id="rId33" Type="http://schemas.openxmlformats.org/officeDocument/2006/relationships/image" Target="../media/image16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3.png"/><Relationship Id="rId29" Type="http://schemas.openxmlformats.org/officeDocument/2006/relationships/image" Target="../media/image12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7.png"/><Relationship Id="rId32" Type="http://schemas.openxmlformats.org/officeDocument/2006/relationships/image" Target="../media/image15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6.png"/><Relationship Id="rId28" Type="http://schemas.openxmlformats.org/officeDocument/2006/relationships/image" Target="../media/image11.png"/><Relationship Id="rId10" Type="http://schemas.openxmlformats.org/officeDocument/2006/relationships/tags" Target="../tags/tag10.xml"/><Relationship Id="rId19" Type="http://schemas.openxmlformats.org/officeDocument/2006/relationships/image" Target="../media/image2.png"/><Relationship Id="rId31" Type="http://schemas.openxmlformats.org/officeDocument/2006/relationships/image" Target="../media/image14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5.png"/><Relationship Id="rId27" Type="http://schemas.openxmlformats.org/officeDocument/2006/relationships/image" Target="../media/image10.png"/><Relationship Id="rId30" Type="http://schemas.openxmlformats.org/officeDocument/2006/relationships/image" Target="../media/image13.png"/><Relationship Id="rId8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Picture 460">
            <a:extLst>
              <a:ext uri="{FF2B5EF4-FFF2-40B4-BE49-F238E27FC236}">
                <a16:creationId xmlns:a16="http://schemas.microsoft.com/office/drawing/2014/main" id="{ABB31236-0223-D470-3D11-CA855DF8A2C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" y="21807"/>
            <a:ext cx="2339733" cy="1385066"/>
          </a:xfrm>
          <a:prstGeom prst="rect">
            <a:avLst/>
          </a:prstGeom>
        </p:spPr>
      </p:pic>
      <p:pic>
        <p:nvPicPr>
          <p:cNvPr id="335" name="Picture 334">
            <a:extLst>
              <a:ext uri="{FF2B5EF4-FFF2-40B4-BE49-F238E27FC236}">
                <a16:creationId xmlns:a16="http://schemas.microsoft.com/office/drawing/2014/main" id="{999BCAF0-13A2-F6C1-BB40-E07AB40D90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960" y="16056"/>
            <a:ext cx="2034133" cy="822400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262495A1-D3A2-590B-C046-C9F9C8D2EAB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874" y="17322"/>
            <a:ext cx="1750628" cy="626743"/>
          </a:xfrm>
          <a:prstGeom prst="rect">
            <a:avLst/>
          </a:prstGeom>
        </p:spPr>
      </p:pic>
      <p:pic>
        <p:nvPicPr>
          <p:cNvPr id="331" name="Picture 330">
            <a:extLst>
              <a:ext uri="{FF2B5EF4-FFF2-40B4-BE49-F238E27FC236}">
                <a16:creationId xmlns:a16="http://schemas.microsoft.com/office/drawing/2014/main" id="{FE4A1DA0-8070-49D9-1523-4F1066B8F0A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244" y="654375"/>
            <a:ext cx="2216000" cy="301333"/>
          </a:xfrm>
          <a:prstGeom prst="rect">
            <a:avLst/>
          </a:pr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85A7C3A2-A9A3-4D15-EDE3-92EC099C3AA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77" y="956755"/>
            <a:ext cx="2219733" cy="396267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F719EEAD-B120-A0BA-C54A-D59FB7D0B79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77" y="1353022"/>
            <a:ext cx="1988800" cy="402133"/>
          </a:xfrm>
          <a:prstGeom prst="rect">
            <a:avLst/>
          </a:prstGeom>
        </p:spPr>
      </p:pic>
      <p:pic>
        <p:nvPicPr>
          <p:cNvPr id="401" name="Picture 400">
            <a:extLst>
              <a:ext uri="{FF2B5EF4-FFF2-40B4-BE49-F238E27FC236}">
                <a16:creationId xmlns:a16="http://schemas.microsoft.com/office/drawing/2014/main" id="{3D891342-D8D3-81EA-1E1D-3B377823963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532" y="16056"/>
            <a:ext cx="2882438" cy="2819047"/>
          </a:xfrm>
          <a:prstGeom prst="rect">
            <a:avLst/>
          </a:prstGeom>
        </p:spPr>
      </p:pic>
      <p:pic>
        <p:nvPicPr>
          <p:cNvPr id="313" name="Picture 312">
            <a:extLst>
              <a:ext uri="{FF2B5EF4-FFF2-40B4-BE49-F238E27FC236}">
                <a16:creationId xmlns:a16="http://schemas.microsoft.com/office/drawing/2014/main" id="{53BE565F-B373-89BD-5E70-A08EC5CB26B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1" y="1584602"/>
            <a:ext cx="2045868" cy="1835206"/>
          </a:xfrm>
          <a:prstGeom prst="rect">
            <a:avLst/>
          </a:prstGeom>
        </p:spPr>
      </p:pic>
      <p:pic>
        <p:nvPicPr>
          <p:cNvPr id="301" name="Picture 300">
            <a:extLst>
              <a:ext uri="{FF2B5EF4-FFF2-40B4-BE49-F238E27FC236}">
                <a16:creationId xmlns:a16="http://schemas.microsoft.com/office/drawing/2014/main" id="{899ACB1E-53A9-C5FD-3151-EAE3D6C6C6EE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015" y="871462"/>
            <a:ext cx="1922668" cy="545068"/>
          </a:xfrm>
          <a:prstGeom prst="rect">
            <a:avLst/>
          </a:prstGeom>
        </p:spPr>
      </p:pic>
      <p:pic>
        <p:nvPicPr>
          <p:cNvPr id="329" name="Picture 328">
            <a:extLst>
              <a:ext uri="{FF2B5EF4-FFF2-40B4-BE49-F238E27FC236}">
                <a16:creationId xmlns:a16="http://schemas.microsoft.com/office/drawing/2014/main" id="{DE9E2F15-A6D5-84B3-F25B-E8EF4B19410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177" y="1468812"/>
            <a:ext cx="2362133" cy="741867"/>
          </a:xfrm>
          <a:prstGeom prst="rect">
            <a:avLst/>
          </a:prstGeom>
        </p:spPr>
      </p:pic>
      <p:pic>
        <p:nvPicPr>
          <p:cNvPr id="355" name="Picture 354">
            <a:extLst>
              <a:ext uri="{FF2B5EF4-FFF2-40B4-BE49-F238E27FC236}">
                <a16:creationId xmlns:a16="http://schemas.microsoft.com/office/drawing/2014/main" id="{29F4ED83-86C9-801B-D8E0-CBB9F9E08C1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" y="3472090"/>
            <a:ext cx="2657600" cy="407467"/>
          </a:xfrm>
          <a:prstGeom prst="rect">
            <a:avLst/>
          </a:prstGeom>
        </p:spPr>
      </p:pic>
      <p:pic>
        <p:nvPicPr>
          <p:cNvPr id="405" name="Picture 404">
            <a:extLst>
              <a:ext uri="{FF2B5EF4-FFF2-40B4-BE49-F238E27FC236}">
                <a16:creationId xmlns:a16="http://schemas.microsoft.com/office/drawing/2014/main" id="{AC59A793-7431-7956-3C5D-C47A2663FAEE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0" y="3973945"/>
            <a:ext cx="2713600" cy="739200"/>
          </a:xfrm>
          <a:prstGeom prst="rect">
            <a:avLst/>
          </a:prstGeom>
        </p:spPr>
      </p:pic>
      <p:pic>
        <p:nvPicPr>
          <p:cNvPr id="403" name="Picture 402">
            <a:extLst>
              <a:ext uri="{FF2B5EF4-FFF2-40B4-BE49-F238E27FC236}">
                <a16:creationId xmlns:a16="http://schemas.microsoft.com/office/drawing/2014/main" id="{9621FDD3-D1CD-8887-A29A-FECF01250D39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0" y="4761290"/>
            <a:ext cx="2589867" cy="752533"/>
          </a:xfrm>
          <a:prstGeom prst="rect">
            <a:avLst/>
          </a:prstGeom>
        </p:spPr>
      </p:pic>
      <p:pic>
        <p:nvPicPr>
          <p:cNvPr id="441" name="Picture 440">
            <a:extLst>
              <a:ext uri="{FF2B5EF4-FFF2-40B4-BE49-F238E27FC236}">
                <a16:creationId xmlns:a16="http://schemas.microsoft.com/office/drawing/2014/main" id="{0CA0ABB4-3B01-63C3-4662-F94635CB4EE5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032" y="2326469"/>
            <a:ext cx="1589868" cy="1619201"/>
          </a:xfrm>
          <a:prstGeom prst="rect">
            <a:avLst/>
          </a:prstGeom>
        </p:spPr>
      </p:pic>
      <p:pic>
        <p:nvPicPr>
          <p:cNvPr id="451" name="Picture 450">
            <a:extLst>
              <a:ext uri="{FF2B5EF4-FFF2-40B4-BE49-F238E27FC236}">
                <a16:creationId xmlns:a16="http://schemas.microsoft.com/office/drawing/2014/main" id="{7F15F1A9-29EA-53E2-9701-5FAC6D96F3BA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910" y="1839745"/>
            <a:ext cx="2733106" cy="1194668"/>
          </a:xfrm>
          <a:prstGeom prst="rect">
            <a:avLst/>
          </a:prstGeom>
        </p:spPr>
      </p:pic>
      <p:pic>
        <p:nvPicPr>
          <p:cNvPr id="509" name="Picture 508">
            <a:extLst>
              <a:ext uri="{FF2B5EF4-FFF2-40B4-BE49-F238E27FC236}">
                <a16:creationId xmlns:a16="http://schemas.microsoft.com/office/drawing/2014/main" id="{26B5531F-6FC8-0CE0-9E7E-B64A634019E0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900" y="3193140"/>
            <a:ext cx="3017066" cy="127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652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47.506"/>
  <p:tag name="ORIGINALWIDTH" val="3289.839"/>
  <p:tag name="OUTPUTTYPE" val="PNG"/>
  <p:tag name="IGUANATEXVERSION" val="161"/>
  <p:tag name="LATEXADDIN" val="\documentclass{article}&#10;\usepackage{amsmath, amssymb}&#10;\pagestyle{empty}&#10;\begin{document}&#10;\centering&#10;\textbf{Linear Algebra Review}&#10;&#10;$N(V)=\{x \in \mathbb{R} \mid Vx=0 \}$&#10;&#10;$Im(V)= \{z \in \mathbb{R}^n \mid \exists x \in \mathbb{R}^n s.t. Vx=z \}$&#10;&#10;$N(V) = (Im(V))^{\perp}$&#10;&#10;$Im(V) = N(V^T)$&#10;&#10;$S^\perp = \{x \in \mathbb{R}^n \vert x^Tz = 0\forall x \in S \}$ (S: subspace)&#10;&#10;$V\in \mathbb{R}^{n\times n} \implies dim(N(V))+dim(Im(V))=n$&#10;&#10;$V$ non-singular if $V^{-1}$ exists and $implies$&#10;&#10;$N(V)=\{0\}$, all rows/columns of V are linearly independent&#10;&#10;$det(V)\neq 0$, Eigenvalues non-zero, and $rank(V)=n$&#10;&#10;$\chi _V (\lambda ) = det(\lambda I - V)=0$&#10;&#10;$\begin{bmatrix}&#10;a &amp; b \\ c &amp; d&#10;\end{bmatrix}^{-1} = \frac{1}{ad-bc}\begin{bmatrix}&#10;d &amp; -b \\ -c &amp; a&#10;\end{bmatrix}$&#10;&#10;&#10;&#10;&#10;\end{document}"/>
  <p:tag name="IGUANATEXSIZE" val="7"/>
  <p:tag name="IGUANATEXCURSOR" val="37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3.12"/>
  <p:tag name="ORIGINALWIDTH" val="3321.335"/>
  <p:tag name="OUTPUTTYPE" val="PNG"/>
  <p:tag name="IGUANATEXVERSION" val="161"/>
  <p:tag name="LATEXADDIN" val="\documentclass{article}&#10;\usepackage{amsmath}&#10;\pagestyle{empty}&#10;\begin{document}&#10;\centering&#10;&#10;\textbf{Similarity/Cayley-Hamilton}&#10;&#10;If $V=[v1, v2, \dots, vn]$ is formed from eigenvectors,&#10;&#10;$\hat{A} = V^{-1}AV$ is diagonal matrix with $\lambda_i$s and $e^{At} =  Ve^{\hat{A}t}V^{-1}$&#10;&#10;$A$ satifies its own characteristic equation&#10;&#10;$e^A$ and $A^i$ are linear combinations of $A^i$ for $i\in [0 \dots n-1]$&#10;&#10;Repeated real eigs, larger than 1x1. &#10;&#10;Repeated complex, larger than 2x2 (Jordan Blocks).&#10;&#10;&#10;\end{document}"/>
  <p:tag name="IGUANATEXSIZE" val="7"/>
  <p:tag name="IGUANATEXCURSOR" val="44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72.9283"/>
  <p:tag name="ORIGINALWIDTH" val="3736.783"/>
  <p:tag name="OUTPUTTYPE" val="PNG"/>
  <p:tag name="IGUANATEXVERSION" val="161"/>
  <p:tag name="LATEXADDIN" val="\documentclass{article}&#10;\usepackage{amsmath}&#10;\pagestyle{empty}&#10;\begin{document}&#10;&#10;\centering&#10;&#10;\textbf{Stability (Lyapunov)}&#10;&#10;Stable: $\forall \epsilon &gt; 0 \exists \delta &gt;0 s.t. \| x(t_0)-x_e\| \leq \delta \implies \| x(t)-x_e\| \leq \epsilon \forall t \geq t_o$&#10;&#10;A.S.: $\exists \eta \in R s.t. \| x(t_0)-x_e \| &lt; \eta \implies x(t) \rightarrow x_e$ as $t\rightarrow \infty$&#10;&#10;G.A.S: $x(t) \rightarrow x_e$ as $t \rightarrow \infty$ if $\forall x_0$ where $x(t_0)=x_0$&#10;&#10;&#10;&#10;\end{document}"/>
  <p:tag name="IGUANATEXSIZE" val="7"/>
  <p:tag name="IGUANATEXCURSOR" val="12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2.598"/>
  <p:tag name="ORIGINALWIDTH" val="4451.443"/>
  <p:tag name="OUTPUTTYPE" val="PNG"/>
  <p:tag name="IGUANATEXVERSION" val="161"/>
  <p:tag name="LATEXADDIN" val="\documentclass{article}&#10;\usepackage{amsmath}&#10;\pagestyle{empty}&#10;\begin{document}&#10;\centering&#10;&#10;\textbf{Stability Tests (only for LTI)}&#10;&#10;$\dot{x} = Ax + Bu$, $\lambda \in eig(A)$&#10;&#10;\begin{tabular}{|c|c|c|}&#10;\hline&#10; &amp; C.T. &amp; C.T. \\&#10;\hline&#10;Unstable &amp; Not Stable &amp; Not Stable \\&#10;\hline&#10;Stable &amp; $Re(\lambda) \leq 0$ unique &amp; $\vert \lambda \vert = 1$ for non-repeated values of $\lambda \pm 1$\\&#10; &amp; $Re(\lambda) &lt; 0$ for repeated $\lambda$ &amp; $\vert \lambda \vert &lt;1$ for all others \\&#10;\hline&#10;GAS &amp; $Re(\lambda) &lt; 0$ for all $\lambda$ &amp; $\vert \lambda \vert &lt; 1$ for all eigenvalues \\&#10;\hline&#10;BIBO &amp; All poles in OLHP &amp; All poles in unit circle\\&#10;\hline&#10;\end{tabular}&#10;&#10;&#10;&#10;&#10;&#10;\end{document}"/>
  <p:tag name="IGUANATEXSIZE" val="6"/>
  <p:tag name="IGUANATEXCURSOR" val="13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8.118"/>
  <p:tag name="ORIGINALWIDTH" val="3641.545"/>
  <p:tag name="OUTPUTTYPE" val="PNG"/>
  <p:tag name="IGUANATEXVERSION" val="161"/>
  <p:tag name="LATEXADDIN" val="\documentclass{article}&#10;\usepackage{amsmath}&#10;\pagestyle{empty}&#10;\begin{document}&#10;\centering&#10;&#10;\textbf{Stability Tests (Linearized)}&#10;&#10;$\delta\dot{x} = \bar{A}\delta x + \bar{B}\delta u$, $\lambda \in eig(\bar{A})$&#10;&#10;If $Re(\lambda)=0$ for any $\lambda$, we know nothing.&#10;&#10;\begin{tabular}{|c|c|c|}&#10;\hline&#10; &amp; C.T. &amp; C.T. \\&#10;\hline&#10;Unstable &amp; $Re(\lambda) &gt;0$ or Not Stable &amp; $\vert \lambda \vert &gt;1$ or Not Stable \\&#10;\hline&#10;Stable &amp;  &amp; \\&#10;\hline&#10;LAS &amp; $Re(\lambda) &lt; 0$ for all $\lambda$ &amp; $\vert \lambda \vert &lt; 1$ for all eigenvalues \\&#10;\hline&#10;\end{tabular}&#10;&#10;&#10;&#10;&#10;&#10;\end{document}"/>
  <p:tag name="IGUANATEXSIZE" val="7"/>
  <p:tag name="IGUANATEXCURSOR" val="24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76.715"/>
  <p:tag name="ORIGINALWIDTH" val="2235.47"/>
  <p:tag name="OUTPUTTYPE" val="PNG"/>
  <p:tag name="IGUANATEXVERSION" val="161"/>
  <p:tag name="LATEXADDIN" val="\documentclass{article}&#10;\usepackage{amsmath}&#10;\pagestyle{empty}&#10;\begin{document}&#10;&#10;\textbf{Lyapunov Equation and Function}&#10;&#10;If LTI: $A^TP+PA=-Q$ and $V=x^TPx$&#10;&#10;Pick a $Q \succ 0$, solve for P.&#10;&#10;If $\exists P \succ 0 \implies A$ stability matrix.&#10;&#10;Given $A$ stability and $\dot{x} =Ax$,&#10;&#10;$\|x(t)\|^2 \leq \frac{1}{\lambda_{min}(P)}e^{\mu (t-t_0)}x^T(t_0)Px(t_0)$&#10;&#10;$\mu = \frac{-\lambda_{min}(Q)}{\lambda_{max}(P)}$&#10;&#10;\textit{Stability via Lyapunov Function}&#10;&#10;If $\dot{x} = f(x)$ and $f(0) = 0$,&#10;&#10;i)$V(x) &gt; 0 \forall x \neq 0$ and $V(0) =0$&#10;&#10;iia) $\dot{V}(x(t)) \leq 0 \forall x$&#10;&#10;iib) $\dot{V}(x(t)) &lt; 0 \forall x \neq 0, \dot{V}(0)=0$&#10;&#10;Stable if i) and iia)&#10;&#10;GAS if i) and iib)&#10;&#10;LAS if i) and iib) around 0&#10;&#10;\end{document}"/>
  <p:tag name="IGUANATEXSIZE" val="7"/>
  <p:tag name="IGUANATEXCURSOR" val="28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9.816"/>
  <p:tag name="ORIGINALWIDTH" val="3362.58"/>
  <p:tag name="OUTPUTTYPE" val="PNG"/>
  <p:tag name="IGUANATEXVERSION" val="161"/>
  <p:tag name="LATEXADDIN" val="\documentclass{article}&#10;\usepackage{amsmath}&#10;\pagestyle{empty}&#10;\begin{document}&#10;&#10;\centering &#10;\textbf{Feedback Control(lability)}&#10;&#10;Use feedback $u=-Kx$, so $\dot{x} = (A-BK)x$&#10;&#10;To set eigenvalues, find char. eqn. of $\bar{A}=(A-BK)$&#10;&#10;and set equal to a desired char. eqn. after picking eigenvalues&#10;&#10;Let $\Gamma = [B, AB, A^2B, \dots,A^{n-1}B]$&#10;&#10;Controllable if:&#10;&#10;a) $rank([\lambda I-A, B]) = n \forall \lambda$&#10;&#10;or b) $rank(\Gamma)=n$&#10;&#10;Stabilizable if:&#10;&#10;$rank([\lambda I-A, B]) = n \forall \lambda s.t. Re(\lambda) \geq 0$&#10;&#10;&#10;\end{document}"/>
  <p:tag name="IGUANATEXSIZE" val="8"/>
  <p:tag name="IGUANATEXCURSOR" val="29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89.276"/>
  <p:tag name="ORIGINALWIDTH" val="4242.22"/>
  <p:tag name="OUTPUTTYPE" val="PNG"/>
  <p:tag name="IGUANATEXVERSION" val="161"/>
  <p:tag name="LATEXADDIN" val="\documentclass{article}&#10;\usepackage{amsmath, amssymb}&#10;\pagestyle{empty}&#10;\begin{document}&#10;\textbf{Reachability/Controllability}&#10;&#10;$\mathcal{R}[t_0, t_1] = \{ x_1 \in \mathbb{R}^n \vert \exists u(.) \in \mathcal{U}_{[t_0,t_1]},x_1=\int_{t_0}^{t_1} \Phi(t_1,\tau)B(\tau)u(\tau)d\tau \}$&#10;&#10;$\mathcal{C}[t_0, t_1] = \{ x_0 \in \mathbb{R}^n \vert \exists u(.) \in \mathcal{U}_{[t_0,t_1]},0=\Phi(t_1,t_0)x_0 + \int_{t_0}^{t_1} \Phi(t_1,\tau)B(\tau)u(\tau)d\tau \}$&#10;&#10;$W_{\mathcal{R}}(t_0,t_1) = \int_{t_0}^{t_1} \Phi(t_1,\tau)B(\tau)B^T(\tau)\Phi^T(t_1,\tau)d\tau$ and $Im(W_{\mathcal{R}}(t_0,t_1)) = \mathcal{R}[t_0,t_1]$&#10;&#10;$W_{\mathcal{C}}(t_0,t_1) = \int_{t_0}^{t_1} \Phi(t_0,\tau)B(\tau)B^T(\tau)\Phi^T(t_0,\tau)d\tau$ and $Im(W_{\mathcal{C}}(t_0,t_1)) = \mathcal{C}[t_0,t_1]$&#10;&#10;$W_{\mathcal{R}}(t_0,t_1) = \Phi(t_1,t_0)W_{\mathcal{C}}(t_0,t_1)\Phi^T(t_1,t_0)$&#10;&#10;\textit{Control Inputs}&#10;&#10;$x_1 \in Im(W_R) \implies \exists \eta_1 s.t. x_1 = W_R \eta_1$&#10;&#10;$u_R(t) = B^T(t)\Phi^T(t_f,t)\eta_1$&#10;&#10;$x_0 \in Im(W_C) \implies \exists \eta_0 s.t. x_0 = W_C \eta_0$&#10;&#10;$u_C(t) = -B^T(t)\Phi^T(t_0,t)\eta_0$&#10;&#10;&#10;&#10;\end{document}"/>
  <p:tag name="IGUANATEXSIZE" val="7"/>
  <p:tag name="IGUANATEXCURSOR" val="108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6.355"/>
  <p:tag name="ORIGINALWIDTH" val="2860.142"/>
  <p:tag name="OUTPUTTYPE" val="PNG"/>
  <p:tag name="IGUANATEXVERSION" val="161"/>
  <p:tag name="LATEXADDIN" val="\documentclass{article}&#10;\usepackage{amsmath}&#10;\pagestyle{empty}&#10;\begin{document}&#10;&#10;\centering&#10;\textbf{Dynamical Systems}&#10;&#10;state transition function: $g: \tau \times \tau \times X \times U \rightarrow X$&#10;&#10;output mapping: $h:\tau \times X \times U \rightarrow Y$&#10;&#10;Is a dynamical system if &#10;&#10;$\forall t_0$ and $t_1 &gt; t_0, g(t_0,t_1,x,u_{[t_0 t_1]})$ well defined&#10;&#10;and $g(t_0,t_0,x,u) =x$&#10;&#10;Four parts of a dynamical system: initial time, &#10;&#10;initial state, input over desired time, time of interest&#10;&#10;\end{document}"/>
  <p:tag name="IGUANATEXSIZE" val="7"/>
  <p:tag name="IGUANATEXCURSOR" val="43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85.4143"/>
  <p:tag name="ORIGINALWIDTH" val="1914.51"/>
  <p:tag name="OUTPUTTYPE" val="PNG"/>
  <p:tag name="IGUANATEXVERSION" val="161"/>
  <p:tag name="LATEXADDIN" val="\documentclass{article}&#10;\usepackage{amsmath}&#10;\pagestyle{empty}&#10;\begin{document}&#10;\centering&#10;\textbf{Linearization}&#10;&#10;$\begin{matrix}&#10;  \bar{A} = \frac{\partial f}{\partial x}|_{x^{eq},u^{eq}} &amp; \bar{B} = \frac{\partial f}{\partial u}|_{x^{eq},u^{eq}}\\ &#10;  \bar{C} = \frac{\partial g}{\partial x}|_{x^{eq},u^{eq}} &amp; \bar{D} = \frac{\partial f}{\partial u}|_{x^{eq},u^{eq}}&#10;\end{matrix}$&#10;&#10;$\delta \dot{x} = \bar{A}\delta x + \bar{B} \delta u$ \quad $\dot{y} = \bar{C}\delta x + \bar{D} \delta u$&#10;&#10;$\delta x = x-x^{eq}$ \quad $\delta u = u-u^{eq}$&#10;&#10;&#10;\end{document}"/>
  <p:tag name="IGUANATEXSIZE" val="9"/>
  <p:tag name="IGUANATEXCURSOR" val="54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3.697"/>
  <p:tag name="ORIGINALWIDTH" val="3115.86"/>
  <p:tag name="OUTPUTTYPE" val="PNG"/>
  <p:tag name="IGUANATEXVERSION" val="161"/>
  <p:tag name="LATEXADDIN" val="\documentclass{article}&#10;\usepackage{amsmath}&#10;\pagestyle{empty}&#10;\begin{document}&#10;\centering&#10;&#10;\textit{Equilibrium Point(s)}&#10;&#10;$f(x^{eq},u^{eq}) = 0$&#10;&#10;$x(t_0) = x^{eq}$ and $u(\tau ) = u^{eq}, \tau \geq t_0 \implies x(t) = x^{eq} \forall t &gt;t_0$&#10;&#10;&#10;&#10;\end{document}"/>
  <p:tag name="IGUANATEXSIZE" val="7"/>
  <p:tag name="IGUANATEXCURSOR" val="9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7.1803"/>
  <p:tag name="ORIGINALWIDTH" val="3121.11"/>
  <p:tag name="OUTPUTTYPE" val="PNG"/>
  <p:tag name="IGUANATEXVERSION" val="161"/>
  <p:tag name="LATEXADDIN" val="\documentclass{article}&#10;\usepackage{amsmath}&#10;\pagestyle{empty}&#10;\begin{document}&#10;&#10;\centering&#10;&#10;\textit{Trajectory}&#10;&#10;Show that solution satisfies dynamics&#10;&#10;$\dot{x}^{sol}(t) = f(x^{sol}(t),u^{sol}(t))$ and $y^{sol}(t) = g(x^{sol}(t),u^{sol}(t))$&#10;&#10;Typically results in LTV, but can result in LTI&#10;&#10;&#10;\end{document}"/>
  <p:tag name="IGUANATEXSIZE" val="7"/>
  <p:tag name="IGUANATEXCURSOR" val="29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5.4293"/>
  <p:tag name="ORIGINALWIDTH" val="2796.4"/>
  <p:tag name="OUTPUTTYPE" val="PNG"/>
  <p:tag name="IGUANATEXVERSION" val="161"/>
  <p:tag name="LATEXADDIN" val="\documentclass{article}&#10;\usepackage{amsmath}&#10;\pagestyle{empty}&#10;\begin{document}&#10;\centering&#10;&#10;\textit{Feedback Linearization}&#10;&#10;let $u=u_{ff}+\hat{u}$&#10;&#10;$u_{ff}$ cancels out non-linearities&#10;&#10;$\hat{u}$ is new linear control (requires inversion of sytem)&#10;&#10;&#10;&#10;\end{document}"/>
  <p:tag name="IGUANATEXSIZE" val="7"/>
  <p:tag name="IGUANATEXCURSOR" val="24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68.317"/>
  <p:tag name="ORIGINALWIDTH" val="3546.307"/>
  <p:tag name="OUTPUTTYPE" val="PNG"/>
  <p:tag name="IGUANATEXVERSION" val="161"/>
  <p:tag name="LATEXADDIN" val="\documentclass{article}&#10;\usepackage{amsmath}&#10;\pagestyle{empty}&#10;\begin{document}&#10;&#10;\centering&#10;&#10;\textbf{Realization Theory}&#10;&#10;$G(s) = \frac{\beta_1 s^{n-1} + \beta_2 s^{n-2} + \dots + \beta_{n-1}s+\beta_n}{s^{n} + \alpha_1 s^{n-1} + \alpha_2 s^{n-2} + \dots + \alpha_{n-1}s+\alpha_n}$&#10;&#10;SS to TF: $Y(s) = (C(sI-A)^{-1}B + D)U(s)$&#10;&#10;Same TF $\implies$ zero-state eq. $\implies$ same zero-state response&#10;&#10;but not necessarily initial cond. response&#10;&#10;If mapping $\bar{A}=V^{-1}AV$,$\bar{B}=V^{-1}$,and $\bar{C}=CV$ exists $\implies$&#10;&#10;Algebraic Equivalence $\implies$ same eigenvalues, same dimension, &#10;&#10;an initial condition in the other system with same trajectory,&#10;&#10;and zero-state eq (same similarity transform for discrete system).&#10;&#10;\textit{Controllable Canonical Form}&#10;&#10;$\dot{x}=\begin{bmatrix}&#10;-\alpha_1 &amp; -\alpha_2 &amp; \dots &amp; -\alpha_{n-1} &amp; -\alpha_n \\&#10;1 &amp; 0 &amp; \cdots &amp; 0 &amp; 0\\&#10;0 &amp; 1 &amp; \cdots &amp; 0 &amp; 0\\&#10;\cdots &amp; \cdots &amp; \ddots &amp; \cdots &amp; \cdots\\&#10;0 &amp; 0 &amp; \cdots &amp; 1 &amp; 0\\&#10;\end{bmatrix}x + \begin{bmatrix}&#10;1 \\ 0 \\ 0 \\ \vdots \\ 0&#10;\end{bmatrix}u$&#10;&#10;$y=\begin{bmatrix}&#10;\beta_1 &amp; \beta_2 &amp; \cdots &amp; \beta_{n-1} &amp; \beta_n&#10;\end{bmatrix}$,&#10;$x=\begin{bmatrix}&#10;\xi^{(n-1)} \\ \xi^{(n-2)} \\ \vdots \\ \dot{\xi} \\ \xi &#10;\end{bmatrix}$&#10;&#10;\textit{Observable Canonical Form}&#10;&#10;$\bar{A}=A^T$, $\bar{B}=C^T$, $\bar{C}=B^T$, $\bar{D}=D^T$, &#10;&#10;&#10;\end{document}"/>
  <p:tag name="IGUANATEXSIZE" val="8"/>
  <p:tag name="IGUANATEXCURSOR" val="72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80.427"/>
  <p:tag name="ORIGINALWIDTH" val="2876.64"/>
  <p:tag name="OUTPUTTYPE" val="PNG"/>
  <p:tag name="IGUANATEXVERSION" val="161"/>
  <p:tag name="LATEXADDIN" val="\documentclass{article}&#10;\usepackage{amsmath}&#10;\pagestyle{empty}&#10;\begin{document}&#10;\centering&#10;\textbf{Solution to Linear System}&#10;&#10;$x(t) = \Phi(t,t_0)x_0 + \int_{t_0}^t\Phi(t,\tau)B(\tau)u(\tau)d\tau$&#10;&#10;$\Phi(t,\tau)$: state transition matrix&#10;&#10;(i)$\frac{d}{dt}\Phi(t,\tau)=A(t)\Phi(t,\tau)$&#10;&#10;(ii)$\frac{d}{d\tau}\Phi(t,\tau)=\Phi(t,\tau)A(t)$&#10;&#10;(iii)$\Phi(t,t) = I$&#10;&#10;(iv)$\Phi(t_1,t_0)^{-1}=\Phi(t_0,t_1)$&#10;&#10;(v)$\Phi(t_2,t_0) = \Phi(t_2,t_1)\Phi(t_1,t_0)$&#10;&#10;For LTI, $\Phi(t,t_0)=e^{A(t-t_0)}$&#10;&#10;\textit{Matrix Exponential}&#10;&#10;$e^{At} = \sum_{k=0}^\infty \frac{A^k t^k}{k!}$&#10;&#10;$e^{At} = \mathcal{L}^{-1}(sI-A)^{-1}$&#10;&#10;if A (block) diagonal, &#10;&#10;$A^k= \begin{bmatrix}&#10;A_{11}^k &amp; 0 \\ 0 &amp; A_{22}^k&#10;\end{bmatrix}$ and $e^{At}=\begin{bmatrix}&#10;e^{A_{11}t} &amp; 0 \\ 0 &amp; e^{A_{22}t}&#10;\end{bmatrix}$&#10;&#10;$\mu = \begin{bmatrix}&#10;\sigma &amp; \omega \\ -\omega &amp; \sigma&#10;\end{bmatrix} \implies e^{\mu t}=\begin{bmatrix}&#10;e^{\sigma t}\cos (\omega t) &amp; e^{\sigma t}\sin (\omega t) \\ -e^{\sigma t}\sin (\omega t) &amp; e^{\sigma t}\cos (\omega t)&#10;\end{bmatrix}$&#10;&#10;&#10;&#10;&#10;\end{document}"/>
  <p:tag name="IGUANATEXSIZE" val="7"/>
  <p:tag name="IGUANATEXCURSOR" val="100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6.4042"/>
  <p:tag name="ORIGINALWIDTH" val="2703.412"/>
  <p:tag name="OUTPUTTYPE" val="PNG"/>
  <p:tag name="IGUANATEXVERSION" val="161"/>
  <p:tag name="LATEXADDIN" val="\documentclass{article}&#10;\usepackage{amsmath}&#10;\pagestyle{empty}&#10;\begin{document}&#10;&#10;\centering&#10;&#10;\textbf{Discretization}&#10;&#10;$x_{k+1} = \bar{A}x_k + \bar{B}u_k$&#10;&#10;Exact: $\bar{A}=e^{AT}$, $\bar{B} = \int_0^T e^{A(T-\tau)}d\tau B$, $\bar{C} = C$&#10;&#10;Solving $\bar{B}$, subsitute new $s=T-\tau$ where $T=\frac{1}{f_s}$&#10;&#10;Euler: $\bar{A}=I+TA$, $\bar{B} = TB$&#10;&#10;&#10;&#10;\end{document}"/>
  <p:tag name="IGUANATEXSIZE" val="7"/>
  <p:tag name="IGUANATEXCURSOR" val="26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Kade Howes</dc:creator>
  <cp:lastModifiedBy>Kade Howes</cp:lastModifiedBy>
  <cp:revision>13</cp:revision>
  <dcterms:created xsi:type="dcterms:W3CDTF">2024-10-14T13:39:49Z</dcterms:created>
  <dcterms:modified xsi:type="dcterms:W3CDTF">2024-10-14T19:58:46Z</dcterms:modified>
</cp:coreProperties>
</file>