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A34B63-A118-2EEE-EDAC-FBE256B70D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" y="31000"/>
            <a:ext cx="2339733" cy="1385067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999BCAF0-13A2-F6C1-BB40-E07AB40D90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7" y="5633420"/>
            <a:ext cx="2034133" cy="8224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262495A1-D3A2-590B-C046-C9F9C8D2EA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0249"/>
            <a:ext cx="1750628" cy="626744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E4A1DA0-8070-49D9-1523-4F1066B8F0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60" y="696915"/>
            <a:ext cx="2216000" cy="30133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5A7C3A2-A9A3-4D15-EDE3-92EC099C3A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60" y="1000006"/>
            <a:ext cx="2219733" cy="3962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719EEAD-B120-A0BA-C54A-D59FB7D0B7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44" y="1402234"/>
            <a:ext cx="1988801" cy="402133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3D891342-D8D3-81EA-1E1D-3B37782396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17" y="1593794"/>
            <a:ext cx="2882438" cy="2819047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53BE565F-B373-89BD-5E70-A08EC5CB26B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0" y="1593794"/>
            <a:ext cx="2045868" cy="183520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899ACB1E-53A9-C5FD-3151-EAE3D6C6C6E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36" y="68409"/>
            <a:ext cx="1922668" cy="545068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DE9E2F15-A6D5-84B3-F25B-E8EF4B19410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83" y="749769"/>
            <a:ext cx="2362133" cy="741868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29F4ED83-86C9-801B-D8E0-CBB9F9E08C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" y="3481283"/>
            <a:ext cx="2657600" cy="407467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AC59A793-7431-7956-3C5D-C47A2663FAE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" y="3983137"/>
            <a:ext cx="2713600" cy="7392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9621FDD3-D1CD-8887-A29A-FECF01250D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" y="4770484"/>
            <a:ext cx="2589867" cy="752533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0CA0ABB4-3B01-63C3-4662-F94635CB4EE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21" y="1970376"/>
            <a:ext cx="1589868" cy="1619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A7F13-B566-36F1-6902-2AC9D4E06CB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45" y="16143"/>
            <a:ext cx="2536839" cy="1194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6BA59-0267-1637-4ABE-4314275917D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50" y="4760013"/>
            <a:ext cx="3017066" cy="1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7.506"/>
  <p:tag name="ORIGINALWIDTH" val="3289.839"/>
  <p:tag name="OUTPUTTYPE" val="PNG"/>
  <p:tag name="IGUANATEXVERSION" val="161"/>
  <p:tag name="LATEXADDIN" val="\documentclass{article}&#10;\usepackage{amsmath, amssymb}&#10;\pagestyle{empty}&#10;\begin{document}&#10;\centering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\in \mathbb{R}^{n\times n} \implies dim(N(V))+dim(Im(V))=n$&#10;&#10;$V$ non-singular if $V^{-1}$ exists and $implies$&#10;&#10;$N(V)=\{0\}$, all rows/columns of V are linearly independent&#10;&#10;$det(V)\neq 0$, Eigenvalues non-zero, and $rank(V)=n$&#10;&#10;$\chi _V (\lambda ) = det(\lambda I - V)=0$&#10;&#10;$\begin{bmatrix}&#10;a &amp; b \\ c &amp; d&#10;\end{bmatrix}^{-1} = \frac{1}{ad-bc}\begin{bmatrix}&#10;d &amp; -b \\ -c &amp; a&#10;\end{bmatrix}$&#10;&#10;&#10;&#10;&#10;\end{document}"/>
  <p:tag name="IGUANATEXSIZE" val="7"/>
  <p:tag name="IGUANATEXCURSOR" val="3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3.12"/>
  <p:tag name="ORIGINALWIDTH" val="3321.335"/>
  <p:tag name="OUTPUTTYPE" val="PNG"/>
  <p:tag name="IGUANATEXVERSION" val="161"/>
  <p:tag name="LATEXADDIN" val="\documentclass{article}&#10;\usepackage{amsmath}&#10;\pagestyle{empty}&#10;\begin{document}&#10;\centering&#10;&#10;\textbf{Similarity/Cayley-Hamilton}&#10;&#10;If $V=[v1, v2, \dots, vn]$ is formed from eigenvectors,&#10;&#10;$\hat{A} = V^{-1}AV$ is diagonal matrix with $\lambda_i$s and $e^{At} =  Ve^{\hat{A}t}V^{-1}$&#10;&#10;$A$ satifies its own characteristic equation&#10;&#10;$e^A$ and $A^i$ are linear combinations of $A^i$ for $i\in [0 \dots n-1]$&#10;&#10;Repeated real eigs, larger than 1x1. &#10;&#10;Repeated complex, larger than 2x2 (Jordan Blocks).&#10;&#10;&#10;\end{document}"/>
  <p:tag name="IGUANATEXSIZE" val="7"/>
  <p:tag name="IGUANATEXCURSOR" val="4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736.783"/>
  <p:tag name="OUTPUTTYPE" val="PNG"/>
  <p:tag name="IGUANATEXVERSION" val="161"/>
  <p:tag name="LATEXADDIN" val="\documentclass{article}&#10;\usepackage{amsmath}&#10;\pagestyle{empty}&#10;\begin{document}&#10;&#10;\centering&#10;&#10;\textbf{Stability (Lyapunov)}&#10;&#10;Stable: $\forall \epsilon &gt; 0 \exists \delta &gt;0 s.t. \| x(t_0)-x_e\| \leq \delta \implies \| x(t)-x_e\| \leq \epsilon \forall t \geq t_o$&#10;&#10;A.S.: $\exists \eta \in R s.t. \| x(t_0)-x_e \| &lt; \eta \implies x(t) \rightarrow x_e$ as $t\rightarrow \infty$&#10;&#10;G.A.S: $x(t) \rightarrow x_e$ as $t \rightarrow \infty$ if $\forall x_0$ where $x(t_0)=x_0$&#10;&#10;&#10;&#10;\end{document}"/>
  <p:tag name="IGUANATEXSIZE" val="7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2.598"/>
  <p:tag name="ORIGINALWIDTH" val="4451.443"/>
  <p:tag name="OUTPUTTYPE" val="PNG"/>
  <p:tag name="IGUANATEXVERSION" val="161"/>
  <p:tag name="LATEXADDIN" val="\documentclass{article}&#10;\usepackage{amsmath}&#10;\pagestyle{empty}&#10;\begin{document}&#10;\centering&#10;&#10;\textbf{Stability Tests (only for LTI)}&#10;&#10;$\dot{x} = Ax + Bu$, $\lambda \in eig(A)$&#10;&#10;\begin{tabular}{|c|c|c|}&#10;\hline&#10; &amp; C.T. &amp; C.T. \\&#10;\hline&#10;Unstable &amp; Not Stable &amp; Not Stable \\&#10;\hline&#10;Stable &amp; $Re(\lambda) \leq 0$ unique &amp; $\vert \lambda \vert = 1$ for non-repeated values of $\lambda \pm 1$\\&#10; &amp; $Re(\lambda) &lt; 0$ for repeated $\lambda$ &amp; $\vert \lambda \vert &lt;1$ for all others \\&#10;\hline&#10;GAS &amp; $Re(\lambda) &lt; 0$ for all $\lambda$ &amp; $\vert \lambda \vert &lt; 1$ for all eigenvalues \\&#10;\hline&#10;BIBO &amp; All poles in OLHP &amp; All poles in unit circle\\&#10;\hline&#10;\end{tabular}&#10;&#10;&#10;&#10;&#10;&#10;\end{document}"/>
  <p:tag name="IGUANATEXSIZE" val="6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3641.545"/>
  <p:tag name="OUTPUTTYPE" val="PNG"/>
  <p:tag name="IGUANATEXVERSION" val="161"/>
  <p:tag name="LATEXADDIN" val="\documentclass{article}&#10;\usepackage{amsmath}&#10;\pagestyle{empty}&#10;\begin{document}&#10;\centering&#10;&#10;\textbf{Stability Tests (Linearized)}&#10;&#10;$\delta\dot{x} = \bar{A}\delta x + \bar{B}\delta u$, $\lambda \in eig(\bar{A})$&#10;&#10;If $Re(\lambda)=0$ for any $\lambda$, we know nothing.&#10;&#10;\begin{tabular}{|c|c|c|}&#10;\hline&#10; &amp; C.T. &amp; C.T. \\&#10;\hline&#10;Unstable &amp; $Re(\lambda) &gt;0$ or Not Stable &amp; $\vert \lambda \vert &gt;1$ or Not Stable \\&#10;\hline&#10;Stable &amp;  &amp; \\&#10;\hline&#10;LAS &amp; $Re(\lambda) &lt; 0$ for all $\lambda$ &amp; $\vert \lambda \vert &lt; 1$ for all eigenvalues \\&#10;\hline&#10;\end{tabular}&#10;&#10;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6.715"/>
  <p:tag name="ORIGINALWIDTH" val="2235.47"/>
  <p:tag name="OUTPUTTYPE" val="PNG"/>
  <p:tag name="IGUANATEXVERSION" val="161"/>
  <p:tag name="LATEXADDIN" val="\documentclass{article}&#10;\usepackage{amsmath}&#10;\pagestyle{empty}&#10;\begin{document}&#10;&#10;\textbf{Lyapunov Equation and Function}&#10;&#10;If LTI: $A^TP+PA=-Q$ and $V=x^TPx$&#10;&#10;Pick a $Q \succ 0$, solve for P.&#10;&#10;If $\exists P \succ 0 \implies A$ stability matrix.&#10;&#10;Given $A$ stability and $\dot{x} =Ax$,&#10;&#10;$\|x(t)\|^2 \leq \frac{1}{\lambda_{min}(P)}e^{\mu (t-t_0)}x^T(t_0)Px(t_0)$&#10;&#10;$\mu = \frac{-\lambda_{min}(Q)}{\lambda_{max}(P)}$&#10;&#10;\textit{Stability via Lyapunov Function}&#10;&#10;If $\dot{x} = f(x)$ and $f(0) = 0$,&#10;&#10;i)$V(x) &gt; 0 \forall x \neq 0$ and $V(0) =0$&#10;&#10;iia) $\dot{V}(x(t)) \leq 0 \forall x$&#10;&#10;iib) $\dot{V}(x(t)) &lt; 0 \forall x \neq 0, \dot{V}(0)=0$&#10;&#10;Stable if i) and iia)&#10;&#10;GAS if i) and iib)&#10;&#10;LAS if i) and iib) around 0&#10;&#10;\end{document}"/>
  <p:tag name="IGUANATEXSIZE" val="7"/>
  <p:tag name="IGUANATEXCURSOR" val="2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9.816"/>
  <p:tag name="ORIGINALWIDTH" val="3121.11"/>
  <p:tag name="OUTPUTTYPE" val="PNG"/>
  <p:tag name="IGUANATEXVERSION" val="161"/>
  <p:tag name="LATEXADDIN" val="\documentclass{article}&#10;\usepackage{amsmath}&#10;\pagestyle{empty}&#10;\begin{document}&#10;&#10;\centering &#10;\textbf{Feedback Control(lability)}&#10;&#10;Use feedback $u=-Kx$, so $\dot{x} = (A-BK)x$&#10;&#10;To set eigenvalues, find char. eqn. of $\bar{A}=(A-BK)$ and &#10;&#10;set equal to a desired char. eqn. after picking eigenvalues&#10;&#10;Let $\Gamma = [B, AB, A^2B, \dots,A^{n-1}B]$&#10;&#10;Controllable if:&#10;&#10;a) $rank([\lambda I-A, B]) = n \forall \lambda$&#10;&#10;or b) $rank(\Gamma)=n$&#10;&#10;Stabilizable if:&#10;&#10;$rank([\lambda I-A, B]) = n \forall \lambda s.t. Re(\lambda) \geq 0$&#10;&#10;&#10;\end{document}"/>
  <p:tag name="IGUANATEXSIZE" val="8"/>
  <p:tag name="IGUANATEXCURSOR" val="2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7.72"/>
  <p:tag name="ORIGINALWIDTH" val="4242.22"/>
  <p:tag name="OUTPUTTYPE" val="PNG"/>
  <p:tag name="IGUANATEXVERSION" val="161"/>
  <p:tag name="LATEXADDIN" val="\documentclass{article}&#10;\usepackage{amsmath, amssymb}&#10;\pagestyle{empty}&#10;\begin{document}&#10;\textbf{Reachability/Controllability}&#10;&#10;$\mathcal{R}[t_0, t_1] = \{ x_1 \in \mathbb{R}^n \vert \exists u(.) \in \mathcal{U}_{[t_0,t_1]},x_1=\int_{t_0}^{t_1} \Phi(t_1,\tau)B(\tau)u(\tau)d\tau \}$&#10;&#10;$\mathcal{C}[t_0, t_1] = \{ x_0 \in \mathbb{R}^n \vert \exists u(.) \in \mathcal{U}_{[t_0,t_1]},0=\Phi(t_1,t_0)x_0 + \int_{t_0}^{t_1} \Phi(t_1,\tau)B(\tau)u(\tau)d\tau \}$&#10;&#10;$W_{\mathcal{R}}(t_0,t_1) = \int_{t_0}^{t_1} \Phi(t_1,\tau)B(\tau)B^T(\tau)\Phi^T(t_1,\tau)d\tau$ and $Im(W_{\mathcal{R}}(t_0,t_1)) = \mathcal{R}[t_0,t_1]$&#10;&#10;$W_{\mathcal{C}}(t_0,t_1) = \int_{t_0}^{t_1} \Phi(t_0,\tau)B(\tau)B^T(\tau)\Phi^T(t_0,\tau)d\tau$ and $Im(W_{\mathcal{C}}(t_0,t_1)) = \mathcal{C}[t_0,t_1]$&#10;&#10;$W_{\mathcal{R}}(t_0,t_1) = \Phi(t_1,t_0)W_{\mathcal{C}}(t_0,t_1)\Phi^T(t_1,t_0)$&#10;&#10;\textit{Control Inputs}&#10;&#10;$x_1 \in Im(W_R) \implies \exists \eta_1 s.t. x_1 = W_R \eta_1$&#10;&#10;$u_R(t) = B^T(t)\Phi^T(t_f,t)\eta_1$&#10;&#10;$x_0 \in Im(W_C) \implies \exists \eta_0 s.t. x_0 = W_C \eta_0$&#10;&#10;$u_C(t) = -B^T(t)\Phi^T(t_0,t)\eta_0$&#10;&#10;&#10;Can move between two points if:&#10;&#10;a) $x_1-\Phi(t_1,t_0)x_0 \in Im(W_R(t_0,t_1))$&#10;&#10;or b) $x_0 \in \mathcal{C}$ and $x_1 \in \mathcal{R}$&#10;\end{document}"/>
  <p:tag name="IGUANATEXSIZE" val="7"/>
  <p:tag name="IGUANATEXCURSOR" val="12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6.355"/>
  <p:tag name="ORIGINALWIDTH" val="2860.142"/>
  <p:tag name="OUTPUTTYPE" val="PNG"/>
  <p:tag name="IGUANATEXVERSION" val="161"/>
  <p:tag name="LATEXADDIN" val="\documentclass{article}&#10;\usepackage{amsmath}&#10;\pagestyle{empty}&#10;\begin{document}&#10;&#10;\centering&#10;\textbf{Dynamical Systems}&#10;&#10;state transition function: $g: \tau \times \tau \times X \times U \rightarrow X$&#10;&#10;output mapping: $h:\tau \times X \times U \rightarrow Y$&#10;&#10;Is a dynamical system if &#10;&#10;$\forall t_0$ and $t_1 &gt; t_0, g(t_0,t_1,x,u_{[t_0 t_1]})$ well defined&#10;&#10;and $g(t_0,t_0,x,u) =x$&#10;&#10;Four parts of a dynamical system: initial time, &#10;&#10;initial state, input over desired time, time of interest&#10;&#10;\end{document}"/>
  <p:tag name="IGUANATEXSIZE" val="7"/>
  <p:tag name="IGUANATEXCURSOR" val="4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1914.51"/>
  <p:tag name="OUTPUTTYPE" val="PNG"/>
  <p:tag name="IGUANATEXVERSION" val="161"/>
  <p:tag name="LATEXADDIN" val="\documentclass{article}&#10;\usepackage{amsmath}&#10;\pagestyle{empty}&#10;\begin{document}&#10;\centering&#10;\textbf{Linearization}&#10;&#10;$\begin{matrix}&#10;  \bar{A} = \frac{\partial f}{\partial x}|_{x^{eq},u^{eq}} &amp; \bar{B} = \frac{\partial f}{\partial u}|_{x^{eq},u^{eq}}\\ &#10;  \bar{C} = \frac{\partial g}{\partial x}|_{x^{eq},u^{eq}} &amp; \bar{D} = \frac{\partial f}{\partial u}|_{x^{eq},u^{eq}}&#10;\end{matrix}$&#10;&#10;$\delta \dot{x} = \bar{A}\delta x + \bar{B} \delta u$ \quad $\dot{y} = \bar{C}\delta x + \bar{D} \delta u$&#10;&#10;$\delta x = x-x^{eq}$ \quad $\delta u = u-u^{eq}$&#10;&#10;&#10;\end{document}"/>
  <p:tag name="IGUANATEXSIZE" val="9"/>
  <p:tag name="IGUANATEXCURSOR" val="5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115.86"/>
  <p:tag name="OUTPUTTYPE" val="PNG"/>
  <p:tag name="IGUANATEXVERSION" val="161"/>
  <p:tag name="LATEXADDIN" val="\documentclass{article}&#10;\usepackage{amsmath}&#10;\pagestyle{empty}&#10;\begin{document}&#10;\centering&#10;&#10;\textit{Equilibrium Point(s)}&#10;&#10;$f(x^{eq},u^{eq}) = 0$&#10;&#10;$x(t_0) = x^{eq}$ and $u(\tau ) = u^{eq}, \tau \geq t_0 \implies x(t) = x^{eq} \forall t &gt;t_0$&#10;&#10;&#10;&#10;\end{document}"/>
  <p:tag name="IGUANATEXSIZE" val="7"/>
  <p:tag name="IGUANATEXCURSOR" val="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3121.11"/>
  <p:tag name="OUTPUTTYPE" val="PNG"/>
  <p:tag name="IGUANATEXVERSION" val="161"/>
  <p:tag name="LATEXADDIN" val="\documentclass{article}&#10;\usepackage{amsmath}&#10;\pagestyle{empty}&#10;\begin{document}&#10;&#10;\centering&#10;&#10;\textit{Trajectory}&#10;&#10;Show that solution satisfies dynamics&#10;&#10;$\dot{x}^{sol}(t) = f(x^{sol}(t),u^{sol}(t))$ and $y^{sol}(t) = g(x^{sol}(t),u^{sol}(t))$&#10;&#10;Typically results in LTV, but can result in LTI&#10;&#10;&#10;\end{document}"/>
  <p:tag name="IGUANATEXSIZE" val="7"/>
  <p:tag name="IGUANATEXCURSOR" val="2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96.4"/>
  <p:tag name="OUTPUTTYPE" val="PNG"/>
  <p:tag name="IGUANATEXVERSION" val="161"/>
  <p:tag name="LATEXADDIN" val="\documentclass{article}&#10;\usepackage{amsmath}&#10;\pagestyle{empty}&#10;\begin{document}&#10;\centering&#10;&#10;\textit{Feedback Linearization}&#10;&#10;let $u=u_{ff}+\hat{u}$&#10;&#10;$u_{ff}$ cancels out non-linearities&#10;&#10;$\hat{u}$ is new linear control (requires inversion of sytem)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8.317"/>
  <p:tag name="ORIGINALWIDTH" val="3546.307"/>
  <p:tag name="OUTPUTTYPE" val="PNG"/>
  <p:tag name="IGUANATEXVERSION" val="161"/>
  <p:tag name="LATEXADDIN" val="\documentclass{article}&#10;\usepackage{amsmath}&#10;\pagestyle{empty}&#10;\begin{document}&#10;&#10;\centering&#10;&#10;\textbf{Realization Theory}&#10;&#10;$G(s) = \frac{\beta_1 s^{n-1} + \beta_2 s^{n-2} + \dots + \beta_{n-1}s+\beta_n}{s^{n} + \alpha_1 s^{n-1} + \alpha_2 s^{n-2} + \dots + \alpha_{n-1}s+\alpha_n}$&#10;&#10;SS to TF: $Y(s) = (C(sI-A)^{-1}B + D)U(s)$&#10;&#10;Same TF $\implies$ zero-state eq. $\implies$ same zero-state response&#10;&#10;but not necessarily initial cond. response&#10;&#10;If mapping $\bar{A}=V^{-1}AV$,$\bar{B}=V^{-1}$,and $\bar{C}=CV$ exists $\implies$&#10;&#10;Algebraic Equivalence $\implies$ same eigenvalues, same dimension, &#10;&#10;an initial condition in the other system with same trajectory,&#10;&#10;and zero-state eq (same similarity transform for discrete system).&#10;&#10;\textit{Controllable Canonical Form}&#10;&#10;$\dot{x}=\begin{bmatrix}&#10;-\alpha_1 &amp; -\alpha_2 &amp; \dots &amp; -\alpha_{n-1} &amp; -\alpha_n \\&#10;1 &amp; 0 &amp; \cdots &amp; 0 &amp; 0\\&#10;0 &amp; 1 &amp; \cdots &amp; 0 &amp; 0\\&#10;\cdots &amp; \cdots &amp; \ddots &amp; \cdots &amp; \cdots\\&#10;0 &amp; 0 &amp; \cdots &amp; 1 &amp; 0\\&#10;\end{bmatrix}x + \begin{bmatrix}&#10;1 \\ 0 \\ 0 \\ \vdots \\ 0&#10;\end{bmatrix}u$&#10;&#10;$y=\begin{bmatrix}&#10;\beta_1 &amp; \beta_2 &amp; \cdots &amp; \beta_{n-1} &amp; \beta_n&#10;\end{bmatrix}$,&#10;$x=\begin{bmatrix}&#10;\xi^{(n-1)} \\ \xi^{(n-2)} \\ \vdots \\ \dot{\xi} \\ \xi &#10;\end{bmatrix}$&#10;&#10;\textit{Observable Canonical Form}&#10;&#10;$\bar{A}=A^T$, $\bar{B}=C^T$, $\bar{C}=B^T$, $\bar{D}=D^T$, &#10;&#10;&#10;\end{document}"/>
  <p:tag name="IGUANATEXSIZE" val="8"/>
  <p:tag name="IGUANATEXCURSOR" val="7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0.427"/>
  <p:tag name="ORIGINALWIDTH" val="2876.64"/>
  <p:tag name="OUTPUTTYPE" val="PNG"/>
  <p:tag name="IGUANATEXVERSION" val="161"/>
  <p:tag name="LATEXADDIN" val="\documentclass{article}&#10;\usepackage{amsmath}&#10;\pagestyle{empty}&#10;\begin{document}&#10;\centering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t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/>
  <p:tag name="IGUANATEXSIZE" val="7"/>
  <p:tag name="IGUANATEXCURSOR" val="10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6.4042"/>
  <p:tag name="ORIGINALWIDTH" val="2703.412"/>
  <p:tag name="OUTPUTTYPE" val="PNG"/>
  <p:tag name="IGUANATEXVERSION" val="161"/>
  <p:tag name="LATEXADDIN" val="\documentclass{article}&#10;\usepackage{amsmath}&#10;\pagestyle{empty}&#10;\begin{document}&#10;&#10;\centering&#10;&#10;\textbf{Discretization}&#10;&#10;$x_{k+1} = \bar{A}x_k + \bar{B}u_k$&#10;&#10;Exact: $\bar{A}=e^{AT}$, $\bar{B} = \int_0^T e^{A(T-\tau)}d\tau B$, $\bar{C} = C$&#10;&#10;Solving $\bar{B}$, subsitute new $s=T-\tau$ where $T=\frac{1}{f_s}$&#10;&#10;Euler: $\bar{A}=I+TA$, $\bar{B} = TB$&#10;&#10;&#10;&#10;\end{document}"/>
  <p:tag name="IGUANATEXSIZE" val="7"/>
  <p:tag name="IGUANATEXCURSOR" val="2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Howes</dc:creator>
  <cp:lastModifiedBy>Kade Howes</cp:lastModifiedBy>
  <cp:revision>16</cp:revision>
  <dcterms:created xsi:type="dcterms:W3CDTF">2024-10-14T13:39:49Z</dcterms:created>
  <dcterms:modified xsi:type="dcterms:W3CDTF">2024-10-14T20:05:53Z</dcterms:modified>
</cp:coreProperties>
</file>