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4" r:id="rId3"/>
    <p:sldId id="257" r:id="rId4"/>
    <p:sldId id="261" r:id="rId5"/>
    <p:sldId id="260" r:id="rId6"/>
    <p:sldId id="263" r:id="rId7"/>
    <p:sldId id="265" r:id="rId8"/>
    <p:sldId id="258" r:id="rId9"/>
    <p:sldId id="259" r:id="rId10"/>
    <p:sldId id="267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954" autoAdjust="0"/>
  </p:normalViewPr>
  <p:slideViewPr>
    <p:cSldViewPr>
      <p:cViewPr>
        <p:scale>
          <a:sx n="75" d="100"/>
          <a:sy n="75" d="100"/>
        </p:scale>
        <p:origin x="-101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599E-5195-43F0-8551-E49795A24D8B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AD9C-18A4-4604-A62C-0BF9397744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6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AD9C-18A4-4604-A62C-0BF9397744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5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71B38C-1B35-4691-9BF7-EDED40C9AFBC}" type="datetimeFigureOut">
              <a:rPr lang="ru-RU" smtClean="0"/>
              <a:t>30.01.2013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75124AC-69F2-4D2A-8696-89671F4705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ESB</a:t>
            </a:r>
            <a:r>
              <a:rPr lang="ru-RU" dirty="0" smtClean="0">
                <a:solidFill>
                  <a:schemeClr val="tx1"/>
                </a:solidFill>
              </a:rPr>
              <a:t> 2.0: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sz="5000" dirty="0" smtClean="0">
                <a:solidFill>
                  <a:schemeClr val="tx1"/>
                </a:solidFill>
              </a:rPr>
              <a:t>текущие наработки и перспективы</a:t>
            </a:r>
            <a:endParaRPr lang="ru-RU" sz="5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Подготовил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Соколов Егор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smtClean="0">
                <a:solidFill>
                  <a:schemeClr val="tx1"/>
                </a:solidFill>
              </a:rPr>
              <a:t>ESB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Использование развернутого сервиса шины: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Копируем примеры </a:t>
            </a:r>
            <a:r>
              <a:rPr lang="en-US" sz="2000" dirty="0" err="1" smtClean="0">
                <a:solidFill>
                  <a:schemeClr val="tx1"/>
                </a:solidFill>
              </a:rPr>
              <a:t>TestListener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TestSender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Дописываем под собственные нужды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Обновляем файлы конфигурации</a:t>
            </a:r>
          </a:p>
          <a:p>
            <a:pPr marL="400050" lvl="1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Развертывание шины: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Создаем БД с помощью готового скрипта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Копируем сборки шины и редактора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Обновляем файлы конфигурации шины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и редактора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>
                <a:solidFill>
                  <a:schemeClr val="tx1"/>
                </a:solidFill>
              </a:rPr>
              <a:t>Запускаем службу шины с помощью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готового </a:t>
            </a:r>
            <a:r>
              <a:rPr lang="en-US" sz="2000" dirty="0" smtClean="0">
                <a:solidFill>
                  <a:schemeClr val="tx1"/>
                </a:solidFill>
              </a:rPr>
              <a:t>bat</a:t>
            </a:r>
            <a:r>
              <a:rPr lang="ru-RU" sz="2000" dirty="0" smtClean="0">
                <a:solidFill>
                  <a:schemeClr val="tx1"/>
                </a:solidFill>
              </a:rPr>
              <a:t>-инсталлятора</a:t>
            </a:r>
          </a:p>
          <a:p>
            <a:pPr marL="857250" lvl="1" indent="-457200">
              <a:buFont typeface="+mj-lt"/>
              <a:buAutoNum type="alphaLcParenR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46" y="1988840"/>
            <a:ext cx="1121341" cy="11213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46" y="465313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132856"/>
            <a:ext cx="7643192" cy="2880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8000" dirty="0" smtClean="0">
                <a:solidFill>
                  <a:srgbClr val="FF0000"/>
                </a:solidFill>
              </a:rPr>
              <a:t>Спасибо за внимание</a:t>
            </a:r>
            <a:endParaRPr lang="ru-RU" sz="8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7425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gsokolov@ics.perm.ru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64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такое </a:t>
            </a:r>
            <a:r>
              <a:rPr lang="en-US" dirty="0" smtClean="0">
                <a:solidFill>
                  <a:schemeClr val="tx1"/>
                </a:solidFill>
              </a:rPr>
              <a:t>ESB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Сервисная шина предприятия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 err="1">
                <a:solidFill>
                  <a:schemeClr val="tx1"/>
                </a:solidFill>
              </a:rPr>
              <a:t>enterprise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service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bus</a:t>
            </a:r>
            <a:r>
              <a:rPr lang="ru-RU" dirty="0">
                <a:solidFill>
                  <a:schemeClr val="tx1"/>
                </a:solidFill>
              </a:rPr>
              <a:t>, </a:t>
            </a:r>
            <a:r>
              <a:rPr lang="ru-RU" i="1" dirty="0">
                <a:solidFill>
                  <a:schemeClr val="tx1"/>
                </a:solidFill>
              </a:rPr>
              <a:t>ESB</a:t>
            </a:r>
            <a:r>
              <a:rPr lang="ru-RU" dirty="0">
                <a:solidFill>
                  <a:schemeClr val="tx1"/>
                </a:solidFill>
              </a:rPr>
              <a:t>) — связующее </a:t>
            </a:r>
            <a:r>
              <a:rPr lang="ru-RU" dirty="0" smtClean="0">
                <a:solidFill>
                  <a:schemeClr val="tx1"/>
                </a:solidFill>
              </a:rPr>
              <a:t>ПО, </a:t>
            </a:r>
            <a:r>
              <a:rPr lang="ru-RU" dirty="0">
                <a:solidFill>
                  <a:schemeClr val="tx1"/>
                </a:solidFill>
              </a:rPr>
              <a:t>обеспечивающее централизованный и унифицированный событийно-ориентированный обмен сообщениями между различными информационными системами на принципах </a:t>
            </a:r>
            <a:r>
              <a:rPr lang="en-US" dirty="0" smtClean="0">
                <a:solidFill>
                  <a:schemeClr val="tx1"/>
                </a:solidFill>
              </a:rPr>
              <a:t>SOA.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005064"/>
            <a:ext cx="452500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08" y="188640"/>
            <a:ext cx="8229600" cy="9795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Архитектура шины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37774" y="2855899"/>
            <a:ext cx="151216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Прием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сообщений</a:t>
            </a:r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4038947" y="4190289"/>
            <a:ext cx="864096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69462" y="1389933"/>
            <a:ext cx="1512168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Обработка сообщений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788024" y="2630495"/>
            <a:ext cx="1567176" cy="11861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Отправка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Получение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сообщений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9" y="354201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16" y="169250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50" y="28499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64" y="399586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авая фигурная скобка 9"/>
          <p:cNvSpPr/>
          <p:nvPr/>
        </p:nvSpPr>
        <p:spPr>
          <a:xfrm rot="5400000">
            <a:off x="4130517" y="3449904"/>
            <a:ext cx="612068" cy="3978442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7551328" y="4663381"/>
            <a:ext cx="306034" cy="137607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lt1"/>
              </a:solidFill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1026633" y="4663381"/>
            <a:ext cx="306034" cy="137607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232053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20327" y="5823255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ESB</a:t>
            </a:r>
            <a:r>
              <a:rPr lang="ru-RU" dirty="0" smtClean="0"/>
              <a:t> </a:t>
            </a:r>
            <a:endParaRPr lang="en-US" dirty="0" smtClean="0"/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WinServiceHost</a:t>
            </a:r>
            <a:r>
              <a:rPr lang="en-US" dirty="0" smtClean="0"/>
              <a:t>, </a:t>
            </a:r>
            <a:r>
              <a:rPr lang="en-US" dirty="0" err="1" smtClean="0"/>
              <a:t>ConsoleHost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61384" y="5616311"/>
            <a:ext cx="10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237516" y="5587406"/>
            <a:ext cx="112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Listener</a:t>
            </a:r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 rot="19671729">
            <a:off x="1728644" y="3666648"/>
            <a:ext cx="558062" cy="3626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1676171">
            <a:off x="1702839" y="2845664"/>
            <a:ext cx="558062" cy="3626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Стрелка вниз 26"/>
          <p:cNvSpPr/>
          <p:nvPr/>
        </p:nvSpPr>
        <p:spPr>
          <a:xfrm>
            <a:off x="4243005" y="2483695"/>
            <a:ext cx="330019" cy="15121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углом 27"/>
          <p:cNvSpPr/>
          <p:nvPr/>
        </p:nvSpPr>
        <p:spPr>
          <a:xfrm>
            <a:off x="2915816" y="1774330"/>
            <a:ext cx="648072" cy="9296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углом 30"/>
          <p:cNvSpPr/>
          <p:nvPr/>
        </p:nvSpPr>
        <p:spPr>
          <a:xfrm rot="16200000" flipV="1">
            <a:off x="5171473" y="3942355"/>
            <a:ext cx="656572" cy="84740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4" name="Двойная стрелка вверх/вниз 1023"/>
          <p:cNvSpPr/>
          <p:nvPr/>
        </p:nvSpPr>
        <p:spPr>
          <a:xfrm rot="2794308">
            <a:off x="6680243" y="2248067"/>
            <a:ext cx="376729" cy="76108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Двойная стрелка вверх/вниз 33"/>
          <p:cNvSpPr/>
          <p:nvPr/>
        </p:nvSpPr>
        <p:spPr>
          <a:xfrm rot="5400000">
            <a:off x="6690602" y="2945703"/>
            <a:ext cx="376729" cy="76108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Двойная стрелка вверх/вниз 34"/>
          <p:cNvSpPr/>
          <p:nvPr/>
        </p:nvSpPr>
        <p:spPr>
          <a:xfrm rot="8231311">
            <a:off x="6731433" y="3690401"/>
            <a:ext cx="376729" cy="761089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20" y="2517071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4" y="3722671"/>
            <a:ext cx="650296" cy="6502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70" y="1774330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85185E-6 C 0.00383 0.00255 0.00799 0.00394 0.01199 0.00625 C 0.0132 0.00694 0.01424 0.00833 0.01563 0.00903 C 0.01719 0.00972 0.01876 0.00926 0.02032 0.01042 C 0.02501 0.01389 0.02987 0.01782 0.03438 0.02153 C 0.03699 0.02361 0.04167 0.02731 0.04428 0.02986 C 0.04706 0.03264 0.04966 0.03634 0.05313 0.0375 C 0.05765 0.04352 0.06598 0.04444 0.07188 0.04653 C 0.08924 0.05278 0.08108 0.05116 0.09011 0.05278 C 0.10608 0.05231 0.11841 0.05116 0.13438 0.05069 C 0.13942 0.04838 0.14515 0.04769 0.15053 0.04722 C 0.15105 0.04699 0.15209 0.04653 0.15209 0.04653 " pathEditMode="relative" ptsTypes="fffffffffff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C 0.00555 -0.00185 0.0085 -0.00741 0.01423 -0.00903 C 0.02395 -0.01759 0.03611 -0.01644 0.04583 -0.0257 C 0.04809 -0.03426 0.05729 -0.03796 0.06336 -0.04005 C 0.06701 -0.04144 0.07013 -0.04445 0.07343 -0.04676 C 0.07552 -0.04815 0.07691 -0.05139 0.07916 -0.05232 C 0.08003 -0.05278 0.0809 -0.05301 0.08177 -0.05347 C 0.08368 -0.05764 0.08611 -0.05857 0.08923 -0.06111 C 0.09218 -0.06597 0.09548 -0.0713 0.1 -0.07338 C 0.10468 -0.07963 0.10937 -0.08588 0.11423 -0.09236 C 0.11701 -0.09607 0.11875 -0.09954 0.12256 -0.10116 C 0.12673 -0.10509 0.1302 -0.11019 0.13506 -0.11227 C 0.13993 -0.1169 0.14583 -0.11968 0.15 -0.1257 " pathEditMode="relative" ptsTypes="ffffffffffff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4676 L 0.15868 -0.11435 L 0.20451 -0.12546 L 0.26701 -0.12639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8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12 -0.12917 L 0.1842 -0.12917 L 0.1842 -0.26111 L 0.30278 -0.26875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02 -0.12639 C 0.26737 -0.12199 0.26737 -0.11736 0.26789 -0.11296 C 0.26806 -0.11111 0.26928 -0.10926 0.26945 -0.10741 C 0.27188 -0.08102 0.26754 -0.09352 0.27206 -0.08194 C 0.2724 -0.07639 0.27362 -0.0706 0.27362 -0.06528 L 0.27692 0.21042 " pathEditMode="relative" ptsTypes="ffff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2963E-6 L 0.00017 0.33774 " pathEditMode="relative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78 -0.26875 L 0.30278 0.140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3773 L 0.08437 0.33773 L 0.08853 0.2412 " pathEditMode="relative" ptsTypes="A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91 0.21041 L 0.50938 0.21829 L 0.50938 0.06944 " pathEditMode="relative" ptsTypes="A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78 0.14074 L 0.49948 0.1375 L 0.49358 -0.18473 " pathEditMode="relative" ptsTypes="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57 -0.18473 L 0.56128 -0.19167 L 0.60503 -0.24445 L 0.66024 -0.26528 " pathEditMode="relative" ptsTypes="AA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38 0.06944 L 0.64896 0.07222 " pathEditMode="relative" ptsTypes="AA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0.2412 L 0.18958 0.24536 L 0.24374 0.34953 L 0.30416 0.35092 " pathEditMode="relative" ptsTypes="AA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Клиенты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Наименование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Идентификатор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URL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Подписки на сообщения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Callback </a:t>
            </a:r>
            <a:endParaRPr lang="ru-RU" sz="2000" dirty="0" smtClean="0">
              <a:solidFill>
                <a:schemeClr val="tx1"/>
              </a:solidFill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</a:rPr>
              <a:t>Дата прекращения</a:t>
            </a:r>
          </a:p>
          <a:p>
            <a:pPr lvl="1"/>
            <a:r>
              <a:rPr lang="ru-RU" sz="2000" dirty="0" smtClean="0">
                <a:solidFill>
                  <a:schemeClr val="tx1"/>
                </a:solidFill>
              </a:rPr>
              <a:t>Тип сообщения</a:t>
            </a:r>
          </a:p>
          <a:p>
            <a:pPr lvl="1"/>
            <a:r>
              <a:rPr lang="ru-RU" sz="2000" dirty="0" smtClean="0">
                <a:solidFill>
                  <a:schemeClr val="tx1"/>
                </a:solidFill>
              </a:rPr>
              <a:t>Протокол передачи (</a:t>
            </a:r>
            <a:r>
              <a:rPr lang="en-US" sz="2000" dirty="0" smtClean="0">
                <a:solidFill>
                  <a:schemeClr val="tx1"/>
                </a:solidFill>
              </a:rPr>
              <a:t>WCF, Mail, Web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Шина может выступать в качестве клиента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  <p:pic>
        <p:nvPicPr>
          <p:cNvPr id="4" name="Picture 2" descr="C:\Users\gsokolov\Desktop\1359477087_Account and 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7168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Сообщения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2751"/>
              </p:ext>
            </p:extLst>
          </p:nvPr>
        </p:nvGraphicFramePr>
        <p:xfrm>
          <a:off x="1331640" y="1988840"/>
          <a:ext cx="6096000" cy="395994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096000"/>
              </a:tblGrid>
              <a:tr h="3911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Сообщение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Отправитель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Получатель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формирования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Тело</a:t>
                      </a:r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Вложение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 группы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сообщения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Тэги</a:t>
                      </a:r>
                      <a:endParaRPr lang="ru-RU" dirty="0"/>
                    </a:p>
                  </a:txBody>
                  <a:tcPr/>
                </a:tc>
              </a:tr>
              <a:tr h="3965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Системная</a:t>
                      </a:r>
                      <a:r>
                        <a:rPr lang="ru-RU" baseline="0" dirty="0" smtClean="0"/>
                        <a:t> информация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48680"/>
            <a:ext cx="1080120" cy="1080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Редактор шины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2051720" y="4382768"/>
            <a:ext cx="1512168" cy="14401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БД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87824" y="1916832"/>
            <a:ext cx="244827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WinForms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редактор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512" y="1884004"/>
            <a:ext cx="2448272" cy="10081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редактор</a:t>
            </a:r>
          </a:p>
        </p:txBody>
      </p:sp>
      <p:sp>
        <p:nvSpPr>
          <p:cNvPr id="10" name="Двойная стрелка вверх/вниз 9"/>
          <p:cNvSpPr/>
          <p:nvPr/>
        </p:nvSpPr>
        <p:spPr>
          <a:xfrm rot="19880750">
            <a:off x="1670692" y="2976999"/>
            <a:ext cx="432048" cy="1224136"/>
          </a:xfrm>
          <a:prstGeom prst="up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Двойная стрелка вверх/вниз 10"/>
          <p:cNvSpPr/>
          <p:nvPr/>
        </p:nvSpPr>
        <p:spPr>
          <a:xfrm rot="1860896">
            <a:off x="3272315" y="2981824"/>
            <a:ext cx="432048" cy="122413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188400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/>
              <a:t>Логирование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Редактирование и просмотр сообщений</a:t>
            </a:r>
            <a:r>
              <a:rPr lang="en-US" dirty="0" smtClean="0"/>
              <a:t>,</a:t>
            </a:r>
            <a:r>
              <a:rPr lang="ru-RU" dirty="0" smtClean="0"/>
              <a:t> клиентов и др.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28582"/>
            <a:ext cx="2535890" cy="15050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11" y="4229764"/>
            <a:ext cx="2779792" cy="17677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81128"/>
            <a:ext cx="2452604" cy="17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4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Логирование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Действия, производимые шиной (прием, отправка сообщений)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Ошибки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 smtClean="0">
                <a:solidFill>
                  <a:srgbClr val="FF0000"/>
                </a:solidFill>
              </a:rPr>
              <a:t>ыделяются красным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есть возможность показывать отдельно ошибки для клиентов и для сообщений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Реализация </a:t>
            </a:r>
            <a:r>
              <a:rPr lang="ru-RU" dirty="0">
                <a:solidFill>
                  <a:schemeClr val="tx1"/>
                </a:solidFill>
              </a:rPr>
              <a:t>н</a:t>
            </a:r>
            <a:r>
              <a:rPr lang="ru-RU" dirty="0" smtClean="0">
                <a:solidFill>
                  <a:schemeClr val="tx1"/>
                </a:solidFill>
              </a:rPr>
              <a:t>а основе </a:t>
            </a:r>
            <a:r>
              <a:rPr lang="en-US" dirty="0" smtClean="0">
                <a:solidFill>
                  <a:schemeClr val="tx1"/>
                </a:solidFill>
              </a:rPr>
              <a:t>MS Enterprise Library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93096"/>
            <a:ext cx="3265793" cy="2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Многопоточный </a:t>
            </a:r>
            <a:r>
              <a:rPr lang="ru-RU" dirty="0" smtClean="0">
                <a:solidFill>
                  <a:schemeClr val="tx1"/>
                </a:solidFill>
              </a:rPr>
              <a:t>прием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ru-RU" dirty="0" smtClean="0">
                <a:solidFill>
                  <a:schemeClr val="tx1"/>
                </a:solidFill>
              </a:rPr>
              <a:t>отправка </a:t>
            </a:r>
            <a:r>
              <a:rPr lang="ru-RU" dirty="0" smtClean="0">
                <a:solidFill>
                  <a:schemeClr val="tx1"/>
                </a:solidFill>
              </a:rPr>
              <a:t>сообщений (</a:t>
            </a:r>
            <a:r>
              <a:rPr lang="ru-RU" dirty="0" smtClean="0">
                <a:solidFill>
                  <a:schemeClr val="tx1"/>
                </a:solidFill>
              </a:rPr>
              <a:t>асинхронность + </a:t>
            </a:r>
            <a:r>
              <a:rPr lang="en-US" dirty="0" smtClean="0">
                <a:solidFill>
                  <a:schemeClr val="tx1"/>
                </a:solidFill>
              </a:rPr>
              <a:t>WCF </a:t>
            </a:r>
            <a:r>
              <a:rPr lang="ru-RU" dirty="0" smtClean="0">
                <a:solidFill>
                  <a:schemeClr val="tx1"/>
                </a:solidFill>
              </a:rPr>
              <a:t>границы применимости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Маршрутизация </a:t>
            </a:r>
            <a:r>
              <a:rPr lang="ru-RU" dirty="0" smtClean="0">
                <a:solidFill>
                  <a:schemeClr val="tx1"/>
                </a:solidFill>
              </a:rPr>
              <a:t>сообщений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err="1" smtClean="0">
                <a:solidFill>
                  <a:schemeClr val="tx1"/>
                </a:solidFill>
              </a:rPr>
              <a:t>Транзакционность</a:t>
            </a:r>
            <a:r>
              <a:rPr lang="ru-RU" dirty="0" smtClean="0">
                <a:solidFill>
                  <a:schemeClr val="tx1"/>
                </a:solidFill>
              </a:rPr>
              <a:t> обработки асинхронных </a:t>
            </a:r>
            <a:r>
              <a:rPr lang="ru-RU" dirty="0" smtClean="0">
                <a:solidFill>
                  <a:schemeClr val="tx1"/>
                </a:solidFill>
              </a:rPr>
              <a:t>сообщений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Стабильность работы шины (даже в условиях недоступной БД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Прочие исправления багов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 доработки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err="1" smtClean="0">
                <a:solidFill>
                  <a:schemeClr val="tx1"/>
                </a:solidFill>
              </a:rPr>
              <a:t>Рефакторинг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ru-RU" dirty="0" err="1" smtClean="0">
                <a:solidFill>
                  <a:schemeClr val="tx1"/>
                </a:solidFill>
              </a:rPr>
              <a:t>рестайлинг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StyleCop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based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65" y="4365104"/>
            <a:ext cx="1593354" cy="15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3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Перспективы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Межшинное взаимодействие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редактор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Доработка </a:t>
            </a:r>
            <a:r>
              <a:rPr lang="en-US" dirty="0" err="1" smtClean="0">
                <a:solidFill>
                  <a:schemeClr val="tx1"/>
                </a:solidFill>
              </a:rPr>
              <a:t>WinForms</a:t>
            </a:r>
            <a:r>
              <a:rPr lang="ru-RU" dirty="0" smtClean="0">
                <a:solidFill>
                  <a:schemeClr val="tx1"/>
                </a:solidFill>
              </a:rPr>
              <a:t>-редактора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Поддержка событий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опции синхронность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ru-RU" dirty="0" smtClean="0">
                <a:solidFill>
                  <a:schemeClr val="tx1"/>
                </a:solidFill>
              </a:rPr>
              <a:t>асинхронность отправки сообщений по </a:t>
            </a:r>
            <a:r>
              <a:rPr lang="en-US" dirty="0" smtClean="0">
                <a:solidFill>
                  <a:schemeClr val="tx1"/>
                </a:solidFill>
              </a:rPr>
              <a:t>Callback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Доработка механизмов </a:t>
            </a:r>
            <a:r>
              <a:rPr lang="ru-RU" dirty="0" err="1" smtClean="0">
                <a:solidFill>
                  <a:schemeClr val="tx1"/>
                </a:solidFill>
              </a:rPr>
              <a:t>логирования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log4net,</a:t>
            </a:r>
            <a:r>
              <a:rPr lang="ru-RU" dirty="0" smtClean="0">
                <a:solidFill>
                  <a:schemeClr val="tx1"/>
                </a:solidFill>
              </a:rPr>
              <a:t>рассылка по </a:t>
            </a:r>
            <a:r>
              <a:rPr lang="en-US" dirty="0" smtClean="0">
                <a:solidFill>
                  <a:schemeClr val="tx1"/>
                </a:solidFill>
              </a:rPr>
              <a:t>email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Примеры, документация, нагрузочные тесты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Вопросы безопасности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5963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703</TotalTime>
  <Words>231</Words>
  <Application>Microsoft Office PowerPoint</Application>
  <PresentationFormat>Экран (4:3)</PresentationFormat>
  <Paragraphs>82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ESB 2.0: текущие наработки и перспективы</vt:lpstr>
      <vt:lpstr>Что такое ESB</vt:lpstr>
      <vt:lpstr>Архитектура шины</vt:lpstr>
      <vt:lpstr>Клиенты</vt:lpstr>
      <vt:lpstr>Сообщения</vt:lpstr>
      <vt:lpstr>Редактор шины</vt:lpstr>
      <vt:lpstr>Логирование</vt:lpstr>
      <vt:lpstr>Результаты работы</vt:lpstr>
      <vt:lpstr>Перспективы</vt:lpstr>
      <vt:lpstr>Использование ESB</vt:lpstr>
      <vt:lpstr>Презентация PowerPoint</vt:lpstr>
    </vt:vector>
  </TitlesOfParts>
  <Company>Flexberry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ESB: текущие наработки и перспективы</dc:title>
  <dc:creator>Sokolov George</dc:creator>
  <cp:lastModifiedBy>Sokolov George</cp:lastModifiedBy>
  <cp:revision>37</cp:revision>
  <dcterms:created xsi:type="dcterms:W3CDTF">2013-01-29T09:50:21Z</dcterms:created>
  <dcterms:modified xsi:type="dcterms:W3CDTF">2013-01-30T12:54:12Z</dcterms:modified>
</cp:coreProperties>
</file>