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EF3A17-D109-4CBD-A83E-D4A8B6CFFC2D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25E404-BEE1-4831-9023-E438CFD393C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3371850"/>
          </a:xfrm>
        </p:spPr>
        <p:txBody>
          <a:bodyPr/>
          <a:lstStyle/>
          <a:p>
            <a:r>
              <a:rPr lang="en-US" dirty="0"/>
              <a:t>Linear Regression on Boston Housing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399736"/>
          </a:xfrm>
        </p:spPr>
        <p:txBody>
          <a:bodyPr/>
          <a:lstStyle/>
          <a:p>
            <a:r>
              <a:rPr lang="en-US" dirty="0" smtClean="0"/>
              <a:t>Made by: Manish Kumar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 Steps </a:t>
            </a:r>
            <a:r>
              <a:rPr lang="en-US" dirty="0"/>
              <a:t>I</a:t>
            </a:r>
            <a:r>
              <a:rPr lang="en-US" dirty="0" smtClean="0"/>
              <a:t>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Understand </a:t>
            </a:r>
            <a:r>
              <a:rPr lang="en-US" dirty="0"/>
              <a:t>and define the problem</a:t>
            </a:r>
          </a:p>
          <a:p>
            <a:pPr lvl="0"/>
            <a:r>
              <a:rPr lang="en-US" dirty="0"/>
              <a:t>Analyze and prepare the data</a:t>
            </a:r>
          </a:p>
          <a:p>
            <a:pPr lvl="0"/>
            <a:r>
              <a:rPr lang="en-US" dirty="0"/>
              <a:t>Apply the algorithms</a:t>
            </a:r>
          </a:p>
          <a:p>
            <a:pPr lvl="0"/>
            <a:r>
              <a:rPr lang="en-US" dirty="0"/>
              <a:t>Reduce the errors</a:t>
            </a:r>
          </a:p>
          <a:p>
            <a:r>
              <a:rPr lang="en-US" dirty="0"/>
              <a:t>Predict the result</a:t>
            </a:r>
          </a:p>
        </p:txBody>
      </p:sp>
    </p:spTree>
    <p:extLst>
      <p:ext uri="{BB962C8B-B14F-4D97-AF65-F5344CB8AC3E}">
        <p14:creationId xmlns:p14="http://schemas.microsoft.com/office/powerpoint/2010/main" val="36435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8001000" cy="1048512"/>
          </a:xfrm>
        </p:spPr>
        <p:txBody>
          <a:bodyPr/>
          <a:lstStyle/>
          <a:p>
            <a:r>
              <a:rPr lang="en-US" dirty="0" smtClean="0"/>
              <a:t>Data Frame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718212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Plot.bar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010400" cy="42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/>
          </a:bodyPr>
          <a:lstStyle/>
          <a:p>
            <a:r>
              <a:rPr lang="en-US" b="1" dirty="0"/>
              <a:t>Visualizing Categorical variable                                                                                                         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0931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Distplot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4352"/>
            <a:ext cx="7696199" cy="33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86712"/>
          </a:xfrm>
        </p:spPr>
        <p:txBody>
          <a:bodyPr>
            <a:normAutofit/>
          </a:bodyPr>
          <a:lstStyle/>
          <a:p>
            <a:r>
              <a:rPr lang="en-US" b="1" dirty="0"/>
              <a:t>Box Plots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7724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Logistic </a:t>
            </a:r>
            <a:r>
              <a:rPr lang="en-US" b="1" dirty="0"/>
              <a:t>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represent binary / categorical </a:t>
            </a:r>
            <a:r>
              <a:rPr lang="en-US" dirty="0" smtClean="0"/>
              <a:t>outcome</a:t>
            </a:r>
          </a:p>
          <a:p>
            <a:r>
              <a:rPr lang="en-US" dirty="0"/>
              <a:t>C</a:t>
            </a:r>
            <a:r>
              <a:rPr lang="en-US" dirty="0" smtClean="0"/>
              <a:t>lassification algorithm</a:t>
            </a:r>
          </a:p>
          <a:p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outcome </a:t>
            </a:r>
            <a:endParaRPr lang="en-US" dirty="0" smtClean="0"/>
          </a:p>
          <a:p>
            <a:r>
              <a:rPr lang="en-US" dirty="0"/>
              <a:t>Result: 0.7708333333333334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tree is a type of supervised learning algorithm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re-defined </a:t>
            </a:r>
            <a:r>
              <a:rPr lang="en-US" dirty="0"/>
              <a:t>target </a:t>
            </a:r>
            <a:r>
              <a:rPr lang="en-US" dirty="0" smtClean="0"/>
              <a:t>variable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classification </a:t>
            </a:r>
            <a:r>
              <a:rPr lang="en-US" dirty="0" smtClean="0"/>
              <a:t>problems</a:t>
            </a:r>
          </a:p>
          <a:p>
            <a:r>
              <a:rPr lang="en-US" dirty="0"/>
              <a:t>W</a:t>
            </a:r>
            <a:r>
              <a:rPr lang="en-US" dirty="0" smtClean="0"/>
              <a:t>orks </a:t>
            </a:r>
            <a:r>
              <a:rPr lang="en-US" dirty="0"/>
              <a:t>for both categorical and continuous input </a:t>
            </a:r>
            <a:endParaRPr lang="en-US" dirty="0" smtClean="0"/>
          </a:p>
          <a:p>
            <a:r>
              <a:rPr lang="en-US" dirty="0"/>
              <a:t>Result: 0.6458333333333334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Random </a:t>
            </a:r>
            <a:r>
              <a:rPr lang="en-US" b="1" dirty="0"/>
              <a:t>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ensemble learning method for </a:t>
            </a:r>
            <a:r>
              <a:rPr lang="en-US" dirty="0" smtClean="0"/>
              <a:t>classification</a:t>
            </a:r>
          </a:p>
          <a:p>
            <a:r>
              <a:rPr lang="en-US" dirty="0"/>
              <a:t>O</a:t>
            </a:r>
            <a:r>
              <a:rPr lang="en-US" dirty="0" smtClean="0"/>
              <a:t>perate </a:t>
            </a:r>
            <a:r>
              <a:rPr lang="en-US" dirty="0"/>
              <a:t>by constructing a multitude of decision trees </a:t>
            </a:r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/>
              <a:t>prediction </a:t>
            </a:r>
            <a:r>
              <a:rPr lang="en-US" dirty="0" smtClean="0"/>
              <a:t>of </a:t>
            </a:r>
            <a:r>
              <a:rPr lang="en-US" dirty="0"/>
              <a:t>the individual trees</a:t>
            </a:r>
            <a:r>
              <a:rPr lang="en-US" dirty="0" smtClean="0"/>
              <a:t>.</a:t>
            </a:r>
          </a:p>
          <a:p>
            <a:r>
              <a:rPr lang="en-US" dirty="0"/>
              <a:t>Result: 0.7604166666666666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74120">
            <a:off x="2634029" y="374325"/>
            <a:ext cx="5728848" cy="3496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223424">
            <a:off x="1943178" y="2028509"/>
            <a:ext cx="6777123" cy="376096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86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r>
              <a:rPr lang="en-US" sz="6400" dirty="0"/>
              <a:t/>
            </a:r>
            <a:br>
              <a:rPr lang="en-US" sz="6400" dirty="0"/>
            </a:b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4183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/>
          <a:lstStyle/>
          <a:p>
            <a:pPr lvl="0"/>
            <a:r>
              <a:rPr lang="en-US" i="1" dirty="0"/>
              <a:t>D</a:t>
            </a:r>
            <a:r>
              <a:rPr lang="en-US" i="1" dirty="0" smtClean="0"/>
              <a:t>ata</a:t>
            </a:r>
            <a:r>
              <a:rPr lang="en-US" dirty="0"/>
              <a:t>: contains the information for various houses</a:t>
            </a:r>
          </a:p>
          <a:p>
            <a:pPr lvl="0"/>
            <a:r>
              <a:rPr lang="en-US" i="1" dirty="0"/>
              <a:t>T</a:t>
            </a:r>
            <a:r>
              <a:rPr lang="en-US" i="1" dirty="0" smtClean="0"/>
              <a:t>arget</a:t>
            </a:r>
            <a:r>
              <a:rPr lang="en-US" dirty="0"/>
              <a:t>: </a:t>
            </a:r>
            <a:r>
              <a:rPr lang="en-US" dirty="0" smtClean="0"/>
              <a:t>Prices </a:t>
            </a:r>
            <a:r>
              <a:rPr lang="en-US" dirty="0"/>
              <a:t>of the house</a:t>
            </a:r>
          </a:p>
          <a:p>
            <a:pPr lvl="0"/>
            <a:r>
              <a:rPr lang="en-US" i="1" dirty="0" err="1"/>
              <a:t>F</a:t>
            </a:r>
            <a:r>
              <a:rPr lang="en-US" i="1" dirty="0" err="1" smtClean="0"/>
              <a:t>eature_names</a:t>
            </a:r>
            <a:r>
              <a:rPr lang="en-US" dirty="0"/>
              <a:t>: </a:t>
            </a:r>
            <a:r>
              <a:rPr lang="en-US" dirty="0" smtClean="0"/>
              <a:t>Names </a:t>
            </a:r>
            <a:r>
              <a:rPr lang="en-US" dirty="0"/>
              <a:t>of the features</a:t>
            </a:r>
          </a:p>
          <a:p>
            <a:r>
              <a:rPr lang="en-US" i="1" dirty="0"/>
              <a:t>DESCR</a:t>
            </a:r>
            <a:r>
              <a:rPr lang="en-US" dirty="0"/>
              <a:t>: </a:t>
            </a:r>
            <a:r>
              <a:rPr lang="en-US" dirty="0" smtClean="0"/>
              <a:t>Describes </a:t>
            </a:r>
            <a:r>
              <a:rPr lang="en-US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4075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 </a:t>
            </a:r>
            <a:r>
              <a:rPr lang="en-US" dirty="0"/>
              <a:t>use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CRIM</a:t>
            </a:r>
            <a:r>
              <a:rPr lang="en-US" dirty="0" err="1"/>
              <a:t>:Per</a:t>
            </a:r>
            <a:r>
              <a:rPr lang="en-US" dirty="0"/>
              <a:t> capita crime rate by town</a:t>
            </a:r>
            <a:br>
              <a:rPr lang="en-US" dirty="0"/>
            </a:br>
            <a:r>
              <a:rPr lang="en-US" b="1" dirty="0"/>
              <a:t>ZN</a:t>
            </a:r>
            <a:r>
              <a:rPr lang="en-US" dirty="0"/>
              <a:t>: Proportion of residential land zoned for lots over 25,000 sq. </a:t>
            </a:r>
            <a:r>
              <a:rPr lang="en-US" dirty="0" err="1"/>
              <a:t>ft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INDUS</a:t>
            </a:r>
            <a:r>
              <a:rPr lang="en-US" dirty="0" err="1"/>
              <a:t>:Proportion</a:t>
            </a:r>
            <a:r>
              <a:rPr lang="en-US" dirty="0"/>
              <a:t> of non-retail business acres per town</a:t>
            </a:r>
            <a:br>
              <a:rPr lang="en-US" dirty="0"/>
            </a:br>
            <a:r>
              <a:rPr lang="en-US" b="1" dirty="0"/>
              <a:t>CHAS</a:t>
            </a:r>
            <a:r>
              <a:rPr lang="en-US" dirty="0"/>
              <a:t>: Charles River dummy variable (= 1 if tract bounds river; 0 otherwise)</a:t>
            </a:r>
            <a:br>
              <a:rPr lang="en-US" dirty="0"/>
            </a:br>
            <a:r>
              <a:rPr lang="en-US" b="1" dirty="0"/>
              <a:t>NOX</a:t>
            </a:r>
            <a:r>
              <a:rPr lang="en-US" dirty="0"/>
              <a:t>: Nitric oxide concentration (parts per 10 million)</a:t>
            </a:r>
            <a:br>
              <a:rPr lang="en-US" dirty="0"/>
            </a:br>
            <a:r>
              <a:rPr lang="en-US" b="1" dirty="0"/>
              <a:t>RM</a:t>
            </a:r>
            <a:r>
              <a:rPr lang="en-US" dirty="0"/>
              <a:t>: Average number of rooms per dwelling</a:t>
            </a:r>
            <a:br>
              <a:rPr lang="en-US" dirty="0"/>
            </a:br>
            <a:r>
              <a:rPr lang="en-US" b="1" dirty="0"/>
              <a:t>AGE</a:t>
            </a:r>
            <a:r>
              <a:rPr lang="en-US" dirty="0"/>
              <a:t>: Proportion of owner-occupied units built prior to 1940</a:t>
            </a:r>
            <a:br>
              <a:rPr lang="en-US" dirty="0"/>
            </a:br>
            <a:r>
              <a:rPr lang="en-US" b="1" dirty="0"/>
              <a:t>DIS</a:t>
            </a:r>
            <a:r>
              <a:rPr lang="en-US" dirty="0"/>
              <a:t>: Weighted distances to five Boston employment centers</a:t>
            </a:r>
            <a:br>
              <a:rPr lang="en-US" dirty="0"/>
            </a:br>
            <a:r>
              <a:rPr lang="en-US" b="1" dirty="0"/>
              <a:t>RAD</a:t>
            </a:r>
            <a:r>
              <a:rPr lang="en-US" dirty="0"/>
              <a:t>: Index of accessibility to radial highways</a:t>
            </a:r>
            <a:br>
              <a:rPr lang="en-US" dirty="0"/>
            </a:br>
            <a:r>
              <a:rPr lang="en-US" b="1" dirty="0"/>
              <a:t>TAX</a:t>
            </a:r>
            <a:r>
              <a:rPr lang="en-US" dirty="0"/>
              <a:t>: Full-value property tax rate per $10,000</a:t>
            </a:r>
            <a:br>
              <a:rPr lang="en-US" dirty="0"/>
            </a:br>
            <a:r>
              <a:rPr lang="en-US" b="1" dirty="0"/>
              <a:t>PTRATIO</a:t>
            </a:r>
            <a:r>
              <a:rPr lang="en-US" dirty="0"/>
              <a:t>: Pupil-teacher ratio by town</a:t>
            </a:r>
            <a:br>
              <a:rPr lang="en-US" dirty="0"/>
            </a:br>
            <a:r>
              <a:rPr lang="en-US" b="1" dirty="0"/>
              <a:t>B</a:t>
            </a:r>
            <a:r>
              <a:rPr lang="en-US" dirty="0"/>
              <a:t>: 1000(Bk — 0.63)², where Bk is the proportion of [people of African American descent] by town</a:t>
            </a:r>
            <a:br>
              <a:rPr lang="en-US" dirty="0"/>
            </a:br>
            <a:r>
              <a:rPr lang="en-US" b="1" dirty="0"/>
              <a:t>LSTAT</a:t>
            </a:r>
            <a:r>
              <a:rPr lang="en-US" dirty="0"/>
              <a:t>: Percentage of lower status of the population</a:t>
            </a:r>
            <a:br>
              <a:rPr lang="en-US" dirty="0"/>
            </a:br>
            <a:r>
              <a:rPr lang="en-US" b="1" dirty="0"/>
              <a:t>MEDV</a:t>
            </a:r>
            <a:r>
              <a:rPr lang="en-US" dirty="0"/>
              <a:t>: Median value of owner-occupied homes in $1000s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7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Dataframe.Info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47473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 descr="https://miro.medium.com/max/866/1*1pVtTg-mmUbGRTkuXeTvkQ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297930" cy="376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Function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35163"/>
            <a:ext cx="807720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</a:t>
            </a:r>
            <a:r>
              <a:rPr lang="en-US" dirty="0"/>
              <a:t>P</a:t>
            </a:r>
            <a:r>
              <a:rPr lang="en-US" dirty="0" smtClean="0"/>
              <a:t>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8" y="2667000"/>
            <a:ext cx="7201524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</a:t>
            </a:r>
            <a:r>
              <a:rPr lang="en-US" dirty="0"/>
              <a:t>and testing the model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performance for training set </a:t>
            </a:r>
            <a:br>
              <a:rPr lang="en-US" dirty="0"/>
            </a:br>
            <a:r>
              <a:rPr lang="en-US" dirty="0"/>
              <a:t>-------------------------------------- </a:t>
            </a:r>
            <a:br>
              <a:rPr lang="en-US" dirty="0"/>
            </a:br>
            <a:r>
              <a:rPr lang="en-US" dirty="0"/>
              <a:t>RMSE is 5.6371293350711955 </a:t>
            </a:r>
            <a:br>
              <a:rPr lang="en-US" dirty="0"/>
            </a:br>
            <a:r>
              <a:rPr lang="en-US" dirty="0"/>
              <a:t>R2 score is 0.6300745149331701   The model performance for testing set </a:t>
            </a:r>
            <a:br>
              <a:rPr lang="en-US" dirty="0"/>
            </a:br>
            <a:r>
              <a:rPr lang="en-US" dirty="0"/>
              <a:t>-------------------------------------- </a:t>
            </a:r>
            <a:br>
              <a:rPr lang="en-US" dirty="0"/>
            </a:br>
            <a:r>
              <a:rPr lang="en-US" dirty="0"/>
              <a:t>RMSE is 5.137400784702911</a:t>
            </a:r>
            <a:br>
              <a:rPr lang="en-US" dirty="0"/>
            </a:br>
            <a:r>
              <a:rPr lang="en-US" dirty="0"/>
              <a:t>R2 score is 0.6628996975186952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734312"/>
          </a:xfrm>
        </p:spPr>
        <p:txBody>
          <a:bodyPr>
            <a:normAutofit/>
          </a:bodyPr>
          <a:lstStyle/>
          <a:p>
            <a:r>
              <a:rPr lang="en-US" b="1" dirty="0" smtClean="0"/>
              <a:t>Predict Loan Approval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Machine </a:t>
            </a:r>
            <a:r>
              <a:rPr lang="en-US" dirty="0">
                <a:latin typeface="Calibri" panose="020F0502020204030204" pitchFamily="34" charset="0"/>
              </a:rPr>
              <a:t>learning project in python to predict loan </a:t>
            </a:r>
            <a:r>
              <a:rPr lang="en-US" dirty="0" smtClean="0">
                <a:latin typeface="Calibri" panose="020F0502020204030204" pitchFamily="34" charset="0"/>
              </a:rPr>
              <a:t>approval</a:t>
            </a:r>
          </a:p>
          <a:p>
            <a:r>
              <a:rPr lang="en-US" dirty="0">
                <a:latin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</a:rPr>
              <a:t>will build a machine learning model to predict the loan approval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6244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189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Linear Regression on Boston Housing Dataset </vt:lpstr>
      <vt:lpstr>Features description</vt:lpstr>
      <vt:lpstr>Features use </vt:lpstr>
      <vt:lpstr>Dataframe.Info</vt:lpstr>
      <vt:lpstr>Exploratory Data Analysis</vt:lpstr>
      <vt:lpstr>Heatmap Function </vt:lpstr>
      <vt:lpstr>Scatter Plot</vt:lpstr>
      <vt:lpstr>     Training and testing the model </vt:lpstr>
      <vt:lpstr>Predict Loan Approval </vt:lpstr>
      <vt:lpstr> Steps Involved</vt:lpstr>
      <vt:lpstr>Data Frame </vt:lpstr>
      <vt:lpstr> Plot.bar</vt:lpstr>
      <vt:lpstr>Visualizing Categorical variable                                                                                                           </vt:lpstr>
      <vt:lpstr>   Distplot</vt:lpstr>
      <vt:lpstr>Box Plots </vt:lpstr>
      <vt:lpstr> Logistic Regression </vt:lpstr>
      <vt:lpstr>Decision tree </vt:lpstr>
      <vt:lpstr> Random forest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2019-07-26T09:03:14Z</dcterms:created>
  <dcterms:modified xsi:type="dcterms:W3CDTF">2019-07-27T06:49:24Z</dcterms:modified>
</cp:coreProperties>
</file>