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92" r:id="rId3"/>
    <p:sldId id="257" r:id="rId4"/>
    <p:sldId id="259" r:id="rId5"/>
    <p:sldId id="275" r:id="rId6"/>
    <p:sldId id="274" r:id="rId7"/>
    <p:sldId id="261" r:id="rId8"/>
    <p:sldId id="268" r:id="rId9"/>
    <p:sldId id="262" r:id="rId10"/>
    <p:sldId id="276" r:id="rId11"/>
    <p:sldId id="270" r:id="rId12"/>
    <p:sldId id="277" r:id="rId13"/>
    <p:sldId id="271" r:id="rId14"/>
    <p:sldId id="263" r:id="rId15"/>
    <p:sldId id="278" r:id="rId16"/>
    <p:sldId id="272" r:id="rId17"/>
    <p:sldId id="264" r:id="rId18"/>
    <p:sldId id="265" r:id="rId19"/>
    <p:sldId id="266" r:id="rId20"/>
    <p:sldId id="27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8E3E9897-D265-4913-AF97-820B17C95BC1}"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DB8E91B-ED56-4E85-84E4-146DB8D8497D}" type="slidenum">
              <a:rPr lang="en-IN" smtClean="0"/>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E3E9897-D265-4913-AF97-820B17C95BC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B8E91B-ED56-4E85-84E4-146DB8D8497D}"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E3E9897-D265-4913-AF97-820B17C95BC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B8E91B-ED56-4E85-84E4-146DB8D8497D}"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8E3E9897-D265-4913-AF97-820B17C95BC1}"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DB8E91B-ED56-4E85-84E4-146DB8D8497D}"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8E3E9897-D265-4913-AF97-820B17C95BC1}"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DB8E91B-ED56-4E85-84E4-146DB8D8497D}" type="slidenum">
              <a:rPr lang="en-IN" smtClean="0"/>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8" name="Date Placeholder 7"/>
          <p:cNvSpPr>
            <a:spLocks noGrp="1"/>
          </p:cNvSpPr>
          <p:nvPr>
            <p:ph type="dt" sz="half" idx="10"/>
          </p:nvPr>
        </p:nvSpPr>
        <p:spPr/>
        <p:txBody>
          <a:bodyPr/>
          <a:lstStyle/>
          <a:p>
            <a:fld id="{8E3E9897-D265-4913-AF97-820B17C95BC1}" type="datetimeFigureOut">
              <a:rPr lang="en-IN" smtClean="0"/>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BDB8E91B-ED56-4E85-84E4-146DB8D8497D}"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8E3E9897-D265-4913-AF97-820B17C95BC1}"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DB8E91B-ED56-4E85-84E4-146DB8D8497D}" type="slidenum">
              <a:rPr lang="en-IN" smtClean="0"/>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3E9897-D265-4913-AF97-820B17C95BC1}"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DB8E91B-ED56-4E85-84E4-146DB8D8497D}"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E9897-D265-4913-AF97-820B17C95BC1}"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DB8E91B-ED56-4E85-84E4-146DB8D8497D}"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9" name="Date Placeholder 8"/>
          <p:cNvSpPr>
            <a:spLocks noGrp="1"/>
          </p:cNvSpPr>
          <p:nvPr>
            <p:ph type="dt" sz="half" idx="10"/>
          </p:nvPr>
        </p:nvSpPr>
        <p:spPr/>
        <p:txBody>
          <a:bodyPr/>
          <a:lstStyle/>
          <a:p>
            <a:fld id="{8E3E9897-D265-4913-AF97-820B17C95BC1}" type="datetimeFigureOut">
              <a:rPr lang="en-IN" smtClean="0"/>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BDB8E91B-ED56-4E85-84E4-146DB8D8497D}"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8E3E9897-D265-4913-AF97-820B17C95BC1}" type="datetimeFigureOut">
              <a:rPr lang="en-IN" smtClean="0"/>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BDB8E91B-ED56-4E85-84E4-146DB8D8497D}"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8E3E9897-D265-4913-AF97-820B17C95BC1}" type="datetimeFigureOut">
              <a:rPr lang="en-IN" smtClean="0"/>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DB8E91B-ED56-4E85-84E4-146DB8D8497D}"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318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63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classroom.google.com/u/1/c/MTIxNzY4ODU5NDI2" TargetMode="Externa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image" Target="../media/image9.png"/><Relationship Id="rId7" Type="http://schemas.openxmlformats.org/officeDocument/2006/relationships/hyperlink" Target="https://en.wikipedia.org/wiki/Routing" TargetMode="External"/><Relationship Id="rId6" Type="http://schemas.openxmlformats.org/officeDocument/2006/relationships/hyperlink" Target="https://en.wikipedia.org/wiki/Internet" TargetMode="External"/><Relationship Id="rId5" Type="http://schemas.openxmlformats.org/officeDocument/2006/relationships/hyperlink" Target="https://en.wikipedia.org/wiki/Router_(computing)" TargetMode="External"/><Relationship Id="rId4" Type="http://schemas.openxmlformats.org/officeDocument/2006/relationships/hyperlink" Target="https://en.wikipedia.org/wiki/Computer" TargetMode="External"/><Relationship Id="rId3" Type="http://schemas.openxmlformats.org/officeDocument/2006/relationships/hyperlink" Target="https://en.wikipedia.org/wiki/Modem" TargetMode="External"/><Relationship Id="rId2" Type="http://schemas.openxmlformats.org/officeDocument/2006/relationships/hyperlink" Target="https://en.wikipedia.org/wiki/Digital_subscriber_line" TargetMode="External"/><Relationship Id="rId10" Type="http://schemas.openxmlformats.org/officeDocument/2006/relationships/slideLayout" Target="../slideLayouts/slideLayout2.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jpeg"/><Relationship Id="rId1" Type="http://schemas.openxmlformats.org/officeDocument/2006/relationships/image" Target="../media/image13.GIF"/></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jpeg"/><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jpeg"/><Relationship Id="rId1" Type="http://schemas.openxmlformats.org/officeDocument/2006/relationships/image" Target="../media/image3.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hyperlink" Target="http://kth.diva-portal.org/smash/get/diva2:1232063/FULLTEXT01.pdf" TargetMode="External"/><Relationship Id="rId4" Type="http://schemas.openxmlformats.org/officeDocument/2006/relationships/hyperlink" Target="https://www.netacad.com/courses/packet-tracer/introduction-packet-tracer" TargetMode="External"/><Relationship Id="rId3" Type="http://schemas.openxmlformats.org/officeDocument/2006/relationships/hyperlink" Target="https://www.wikipedia.org/" TargetMode="External"/><Relationship Id="rId2" Type="http://schemas.openxmlformats.org/officeDocument/2006/relationships/hyperlink" Target="https://www.youtube.com/" TargetMode="External"/><Relationship Id="rId1" Type="http://schemas.openxmlformats.org/officeDocument/2006/relationships/hyperlink" Target="https://www.google.co.in/" TargetMode="Externa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Content Placeholder 2"/>
          <p:cNvSpPr>
            <a:spLocks noGrp="1"/>
          </p:cNvSpPr>
          <p:nvPr>
            <p:ph idx="1"/>
          </p:nvPr>
        </p:nvSpPr>
        <p:spPr>
          <a:xfrm>
            <a:off x="263525" y="3453765"/>
            <a:ext cx="6867525" cy="3101975"/>
          </a:xfrm>
        </p:spPr>
        <p:txBody>
          <a:bodyPr/>
          <a:p>
            <a:pPr marL="0" marR="0" algn="ctr">
              <a:spcBef>
                <a:spcPts val="0"/>
              </a:spcBef>
              <a:spcAft>
                <a:spcPts val="0"/>
              </a:spcAft>
            </a:pPr>
            <a:r>
              <a:rPr lang="en-IN" sz="3600" b="1" u="sng" dirty="0">
                <a:solidFill>
                  <a:schemeClr val="bg1"/>
                </a:solidFill>
                <a:effectLst/>
                <a:latin typeface="Bahnschrift SemiBold SemiConden" panose="020B0502040204020203" pitchFamily="34" charset="0"/>
                <a:cs typeface="Times New Roman" panose="02020603050405020304" pitchFamily="18" charset="0"/>
                <a:sym typeface="+mn-ea"/>
              </a:rPr>
              <a:t>NETWORK DESIGN PROPOSAL FOR INTERNET CAFÉ</a:t>
            </a:r>
            <a:endParaRPr lang="en-US" sz="3600"/>
          </a:p>
        </p:txBody>
      </p:sp>
      <p:sp>
        <p:nvSpPr>
          <p:cNvPr id="4" name="Rounded Rectangle 3"/>
          <p:cNvSpPr/>
          <p:nvPr/>
        </p:nvSpPr>
        <p:spPr>
          <a:xfrm>
            <a:off x="7449185" y="3453765"/>
            <a:ext cx="4584700" cy="3255645"/>
          </a:xfrm>
          <a:prstGeom prst="roundRect">
            <a:avLst/>
          </a:prstGeom>
          <a:gradFill>
            <a:gsLst>
              <a:gs pos="100000">
                <a:schemeClr val="bg1"/>
              </a:gs>
              <a:gs pos="100000">
                <a:srgbClr val="52762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ext Box 5"/>
          <p:cNvSpPr txBox="1"/>
          <p:nvPr/>
        </p:nvSpPr>
        <p:spPr>
          <a:xfrm>
            <a:off x="1530985" y="884555"/>
            <a:ext cx="8084185" cy="1753235"/>
          </a:xfrm>
          <a:prstGeom prst="rect">
            <a:avLst/>
          </a:prstGeom>
          <a:noFill/>
        </p:spPr>
        <p:txBody>
          <a:bodyPr wrap="square" rtlCol="0">
            <a:spAutoFit/>
          </a:bodyPr>
          <a:p>
            <a:pPr algn="ctr"/>
            <a:r>
              <a:rPr lang="en-IN" sz="5400" dirty="0">
                <a:solidFill>
                  <a:schemeClr val="tx1">
                    <a:lumMod val="75000"/>
                    <a:lumOff val="25000"/>
                  </a:schemeClr>
                </a:solidFill>
                <a:effectLst/>
                <a:latin typeface="Franklin Gothic Heavy" panose="020B0903020102020204" charset="0"/>
                <a:cs typeface="Franklin Gothic Heavy" panose="020B0903020102020204" charset="0"/>
                <a:sym typeface="+mn-ea"/>
                <a:hlinkClick r:id="rId2"/>
              </a:rPr>
              <a:t>Computer Networks</a:t>
            </a:r>
            <a:br>
              <a:rPr lang="en-IN" sz="5400" dirty="0">
                <a:solidFill>
                  <a:schemeClr val="tx1">
                    <a:lumMod val="75000"/>
                    <a:lumOff val="25000"/>
                  </a:schemeClr>
                </a:solidFill>
                <a:effectLst/>
                <a:latin typeface="Franklin Gothic Heavy" panose="020B0903020102020204" charset="0"/>
                <a:cs typeface="Franklin Gothic Heavy" panose="020B0903020102020204" charset="0"/>
                <a:sym typeface="+mn-ea"/>
              </a:rPr>
            </a:br>
            <a:r>
              <a:rPr lang="en-IN" sz="5400" dirty="0">
                <a:solidFill>
                  <a:schemeClr val="tx1">
                    <a:lumMod val="75000"/>
                    <a:lumOff val="25000"/>
                  </a:schemeClr>
                </a:solidFill>
                <a:effectLst/>
                <a:latin typeface="Franklin Gothic Heavy" panose="020B0903020102020204" charset="0"/>
                <a:cs typeface="Franklin Gothic Heavy" panose="020B0903020102020204" charset="0"/>
                <a:sym typeface="+mn-ea"/>
                <a:hlinkClick r:id="rId2"/>
              </a:rPr>
              <a:t>18CSC302J</a:t>
            </a:r>
            <a:endParaRPr lang="en-IN" sz="5400" dirty="0">
              <a:solidFill>
                <a:schemeClr val="tx1">
                  <a:lumMod val="75000"/>
                  <a:lumOff val="25000"/>
                </a:schemeClr>
              </a:solidFill>
              <a:effectLst/>
              <a:latin typeface="Franklin Gothic Heavy" panose="020B0903020102020204" charset="0"/>
              <a:cs typeface="Franklin Gothic Heavy" panose="020B0903020102020204" charset="0"/>
              <a:sym typeface="+mn-ea"/>
              <a:hlinkClick r:id="rId2"/>
            </a:endParaRPr>
          </a:p>
        </p:txBody>
      </p:sp>
      <p:sp>
        <p:nvSpPr>
          <p:cNvPr id="7" name="Text Box 6"/>
          <p:cNvSpPr txBox="1"/>
          <p:nvPr/>
        </p:nvSpPr>
        <p:spPr>
          <a:xfrm>
            <a:off x="7464425" y="4569460"/>
            <a:ext cx="4554220" cy="1630045"/>
          </a:xfrm>
          <a:prstGeom prst="rect">
            <a:avLst/>
          </a:prstGeom>
          <a:noFill/>
        </p:spPr>
        <p:txBody>
          <a:bodyPr wrap="square" rtlCol="0">
            <a:spAutoFit/>
          </a:bodyPr>
          <a:p>
            <a:pPr marL="0" marR="0" algn="l">
              <a:spcBef>
                <a:spcPts val="0"/>
              </a:spcBef>
              <a:spcAft>
                <a:spcPts val="0"/>
              </a:spcAft>
            </a:pPr>
            <a:r>
              <a:rPr lang="en-IN" sz="2000" b="1" dirty="0">
                <a:effectLst/>
                <a:latin typeface="Calibri" panose="020F0502020204030204" pitchFamily="34" charset="0"/>
                <a:cs typeface="Times New Roman" panose="02020603050405020304" pitchFamily="18" charset="0"/>
                <a:sym typeface="+mn-ea"/>
              </a:rPr>
              <a:t>Anurag </a:t>
            </a:r>
            <a:r>
              <a:rPr lang="en-IN" sz="2000" b="1" dirty="0" err="1">
                <a:effectLst/>
                <a:latin typeface="Calibri" panose="020F0502020204030204" pitchFamily="34" charset="0"/>
                <a:cs typeface="Times New Roman" panose="02020603050405020304" pitchFamily="18" charset="0"/>
                <a:sym typeface="+mn-ea"/>
              </a:rPr>
              <a:t>Nimonkar</a:t>
            </a:r>
            <a:r>
              <a:rPr lang="en-IN" sz="2000" b="1" dirty="0">
                <a:effectLst/>
                <a:latin typeface="Calibri" panose="020F0502020204030204" pitchFamily="34" charset="0"/>
                <a:cs typeface="Times New Roman" panose="02020603050405020304" pitchFamily="18" charset="0"/>
                <a:sym typeface="+mn-ea"/>
              </a:rPr>
              <a:t>(RA1811027010012)</a:t>
            </a:r>
            <a:endParaRPr lang="en-IN" sz="2000" b="1" dirty="0">
              <a:effectLst/>
              <a:latin typeface="Calibri" panose="020F0502020204030204" pitchFamily="34" charset="0"/>
              <a:cs typeface="Times New Roman" panose="02020603050405020304" pitchFamily="18" charset="0"/>
              <a:sym typeface="+mn-ea"/>
            </a:endParaRPr>
          </a:p>
          <a:p>
            <a:pPr marL="0" marR="0" algn="l">
              <a:spcBef>
                <a:spcPts val="0"/>
              </a:spcBef>
              <a:spcAft>
                <a:spcPts val="0"/>
              </a:spcAft>
            </a:pPr>
            <a:r>
              <a:rPr lang="en-IN" sz="2000" b="1" dirty="0" err="1">
                <a:effectLst/>
                <a:latin typeface="Calibri" panose="020F0502020204030204" pitchFamily="34" charset="0"/>
                <a:cs typeface="Times New Roman" panose="02020603050405020304" pitchFamily="18" charset="0"/>
                <a:sym typeface="+mn-ea"/>
              </a:rPr>
              <a:t>Nivetha</a:t>
            </a:r>
            <a:r>
              <a:rPr lang="en-IN" sz="2000" b="1" dirty="0">
                <a:effectLst/>
                <a:latin typeface="Calibri" panose="020F0502020204030204" pitchFamily="34" charset="0"/>
                <a:cs typeface="Times New Roman" panose="02020603050405020304" pitchFamily="18" charset="0"/>
                <a:sym typeface="+mn-ea"/>
              </a:rPr>
              <a:t> Jayakumar(RA1811027010013)</a:t>
            </a:r>
            <a:endParaRPr lang="en-IN" sz="2000" b="1" dirty="0">
              <a:effectLst/>
              <a:latin typeface="Calibri" panose="020F0502020204030204" pitchFamily="34" charset="0"/>
              <a:cs typeface="Times New Roman" panose="02020603050405020304" pitchFamily="18" charset="0"/>
              <a:sym typeface="+mn-ea"/>
            </a:endParaRPr>
          </a:p>
          <a:p>
            <a:pPr marL="0" marR="0" algn="l">
              <a:spcBef>
                <a:spcPts val="0"/>
              </a:spcBef>
              <a:spcAft>
                <a:spcPts val="0"/>
              </a:spcAft>
            </a:pPr>
            <a:r>
              <a:rPr lang="en-IN" sz="2000" b="1" dirty="0">
                <a:effectLst/>
                <a:latin typeface="Calibri" panose="020F0502020204030204" pitchFamily="34" charset="0"/>
                <a:cs typeface="Times New Roman" panose="02020603050405020304" pitchFamily="18" charset="0"/>
                <a:sym typeface="+mn-ea"/>
              </a:rPr>
              <a:t>Sahil Rao (RA1811027010023)</a:t>
            </a:r>
            <a:endParaRPr lang="en-IN" sz="2000" b="1" dirty="0">
              <a:effectLst/>
              <a:latin typeface="Calibri" panose="020F0502020204030204" pitchFamily="34" charset="0"/>
              <a:cs typeface="Times New Roman" panose="02020603050405020304" pitchFamily="18" charset="0"/>
              <a:sym typeface="+mn-ea"/>
            </a:endParaRPr>
          </a:p>
          <a:p>
            <a:pPr marL="0" marR="0" algn="l">
              <a:spcBef>
                <a:spcPts val="0"/>
              </a:spcBef>
              <a:spcAft>
                <a:spcPts val="0"/>
              </a:spcAft>
            </a:pPr>
            <a:r>
              <a:rPr lang="en-IN" sz="2000" b="1" dirty="0">
                <a:effectLst/>
                <a:latin typeface="Calibri" panose="020F0502020204030204" pitchFamily="34" charset="0"/>
                <a:cs typeface="Times New Roman" panose="02020603050405020304" pitchFamily="18" charset="0"/>
                <a:sym typeface="+mn-ea"/>
              </a:rPr>
              <a:t>Tamojit Sarkar (RA1811027010034)</a:t>
            </a:r>
            <a:endParaRPr lang="en-IN" sz="2000" b="1" dirty="0">
              <a:effectLst/>
              <a:latin typeface="Calibri" panose="020F0502020204030204" pitchFamily="34" charset="0"/>
              <a:cs typeface="Times New Roman" panose="02020603050405020304" pitchFamily="18" charset="0"/>
              <a:sym typeface="+mn-ea"/>
            </a:endParaRPr>
          </a:p>
          <a:p>
            <a:endParaRPr lang="en-US" sz="2000"/>
          </a:p>
        </p:txBody>
      </p:sp>
      <p:sp>
        <p:nvSpPr>
          <p:cNvPr id="8" name="Text Box 7"/>
          <p:cNvSpPr txBox="1"/>
          <p:nvPr/>
        </p:nvSpPr>
        <p:spPr>
          <a:xfrm>
            <a:off x="7464425" y="4201160"/>
            <a:ext cx="3627755" cy="368300"/>
          </a:xfrm>
          <a:prstGeom prst="rect">
            <a:avLst/>
          </a:prstGeom>
          <a:noFill/>
        </p:spPr>
        <p:txBody>
          <a:bodyPr wrap="square" rtlCol="0">
            <a:spAutoFit/>
          </a:bodyPr>
          <a:p>
            <a:r>
              <a:rPr lang="en-IN" altLang="en-US"/>
              <a:t>Created by :-</a:t>
            </a:r>
            <a:endParaRPr lang="en-I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9105" y="170180"/>
            <a:ext cx="6538595" cy="5665470"/>
          </a:xfrm>
        </p:spPr>
        <p:txBody>
          <a:bodyPr>
            <a:noAutofit/>
          </a:bodyPr>
          <a:lstStyle/>
          <a:p>
            <a:pPr>
              <a:lnSpc>
                <a:spcPct val="90000"/>
              </a:lnSpc>
            </a:pPr>
            <a:r>
              <a:rPr lang="en-IN" sz="2000" b="1"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4. </a:t>
            </a:r>
            <a:r>
              <a:rPr lang="en-IN" sz="2000" b="1" u="sng"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Cisco ASA 5505</a:t>
            </a:r>
            <a:endParaRPr lang="en-IN" sz="2000" b="1" u="sng" dirty="0">
              <a:solidFill>
                <a:srgbClr val="FF0000"/>
              </a:solidFill>
              <a:latin typeface="Calibri" panose="020F0502020204030204" pitchFamily="34" charset="0"/>
              <a:ea typeface="Times New Roman" panose="02020603050405020304" pitchFamily="18" charset="0"/>
              <a:cs typeface="Calibri" panose="020F0502020204030204" pitchFamily="34" charset="0"/>
            </a:endParaRPr>
          </a:p>
          <a:p>
            <a:pPr marL="457200" lvl="1" indent="0">
              <a:lnSpc>
                <a:spcPct val="90000"/>
              </a:lnSpc>
              <a:buNone/>
            </a:pPr>
            <a:r>
              <a:rPr lang="en-IN" sz="1600" b="1" dirty="0">
                <a:solidFill>
                  <a:srgbClr val="FFFF00"/>
                </a:solidFill>
                <a:effectLst/>
                <a:latin typeface="Calibri" panose="020F0502020204030204" pitchFamily="34" charset="0"/>
                <a:ea typeface="Times New Roman" panose="02020603050405020304" pitchFamily="18" charset="0"/>
                <a:cs typeface="Calibri" panose="020F0502020204030204" pitchFamily="34" charset="0"/>
              </a:rPr>
              <a:t>Cisco ASA 5500 Series Adaptive Security Appliances are purpose-built solutions that integrate world-class firewall, unified communications security, VPN, intrusion prevention (IPS), and content security services in a unified platform. The Cisco ASA 5500 Series provides intelligent threat </a:t>
            </a:r>
            <a:r>
              <a:rPr lang="en-IN" sz="1600" b="1" dirty="0" err="1">
                <a:solidFill>
                  <a:srgbClr val="FFFF00"/>
                </a:solidFill>
                <a:effectLst/>
                <a:latin typeface="Calibri" panose="020F0502020204030204" pitchFamily="34" charset="0"/>
                <a:ea typeface="Times New Roman" panose="02020603050405020304" pitchFamily="18" charset="0"/>
                <a:cs typeface="Calibri" panose="020F0502020204030204" pitchFamily="34" charset="0"/>
              </a:rPr>
              <a:t>defense</a:t>
            </a:r>
            <a:r>
              <a:rPr lang="en-IN" sz="1600" b="1" dirty="0">
                <a:solidFill>
                  <a:srgbClr val="FFFF00"/>
                </a:solidFill>
                <a:effectLst/>
                <a:latin typeface="Calibri" panose="020F0502020204030204" pitchFamily="34" charset="0"/>
                <a:ea typeface="Times New Roman" panose="02020603050405020304" pitchFamily="18" charset="0"/>
                <a:cs typeface="Calibri" panose="020F0502020204030204" pitchFamily="34" charset="0"/>
              </a:rPr>
              <a:t> that stops attacks before they penetrate the network perimeter, controls network and application activity, and delivers secure remote access and site-to-site connectivity. The result is a powerful multifunction network that provides security breadth, precision, and depth for protecting the café network, while reducing the overall deployment and operations costs associated with implementing comprehensive multilayer security.</a:t>
            </a:r>
            <a:endParaRPr lang="en-IN" sz="1600" b="1" dirty="0">
              <a:solidFill>
                <a:srgbClr val="FFFF00"/>
              </a:solidFill>
              <a:effectLst/>
              <a:latin typeface="Calibri" panose="020F0502020204030204" pitchFamily="34" charset="0"/>
              <a:ea typeface="Times New Roman" panose="02020603050405020304" pitchFamily="18" charset="0"/>
              <a:cs typeface="Calibri" panose="020F0502020204030204" pitchFamily="34" charset="0"/>
            </a:endParaRPr>
          </a:p>
          <a:p>
            <a:pPr marL="457200" lvl="1" indent="0">
              <a:lnSpc>
                <a:spcPct val="90000"/>
              </a:lnSpc>
              <a:buNone/>
            </a:pPr>
            <a:endParaRPr lang="en-IN" sz="1600" dirty="0">
              <a:effectLst/>
              <a:latin typeface="Calibri" panose="020F0502020204030204" pitchFamily="34" charset="0"/>
              <a:ea typeface="Times New Roman" panose="02020603050405020304" pitchFamily="18" charset="0"/>
              <a:cs typeface="Calibri" panose="020F0502020204030204" pitchFamily="34" charset="0"/>
            </a:endParaRPr>
          </a:p>
          <a:p>
            <a:pPr>
              <a:lnSpc>
                <a:spcPct val="90000"/>
              </a:lnSpc>
            </a:pPr>
            <a:r>
              <a:rPr lang="en-IN" sz="2000" b="1"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5. </a:t>
            </a:r>
            <a:r>
              <a:rPr lang="en-IN" sz="2000" b="1" u="sng"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DSL-Modem-PT</a:t>
            </a:r>
            <a:endParaRPr lang="en-IN" sz="2000" b="1" u="sng"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endParaRPr>
          </a:p>
          <a:p>
            <a:pPr marL="457200" lvl="1" indent="0">
              <a:lnSpc>
                <a:spcPct val="90000"/>
              </a:lnSpc>
              <a:buNone/>
            </a:pPr>
            <a:r>
              <a:rPr lang="en-IN" sz="1600" b="1" dirty="0">
                <a:solidFill>
                  <a:srgbClr val="FFFF00"/>
                </a:solidFill>
                <a:effectLst/>
                <a:latin typeface="Calibri" panose="020F0502020204030204" pitchFamily="34" charset="0"/>
                <a:ea typeface="Times New Roman" panose="02020603050405020304" pitchFamily="18" charset="0"/>
                <a:cs typeface="Calibri" panose="020F0502020204030204" pitchFamily="34" charset="0"/>
              </a:rPr>
              <a:t>A </a:t>
            </a:r>
            <a:r>
              <a:rPr lang="en-IN" sz="1600" b="1" strike="noStrike" dirty="0">
                <a:solidFill>
                  <a:srgbClr val="FFFF00"/>
                </a:solidFill>
                <a:effectLst/>
                <a:latin typeface="Calibri" panose="020F0502020204030204" pitchFamily="34" charset="0"/>
                <a:ea typeface="Times New Roman" panose="02020603050405020304" pitchFamily="18" charset="0"/>
                <a:cs typeface="Calibri" panose="020F0502020204030204" pitchFamily="34" charset="0"/>
                <a:hlinkClick r:id="rId2"/>
              </a:rPr>
              <a:t>digital subscriber line</a:t>
            </a:r>
            <a:r>
              <a:rPr lang="en-IN" sz="1600" b="1" dirty="0">
                <a:solidFill>
                  <a:srgbClr val="FFFF00"/>
                </a:solidFill>
                <a:effectLst/>
                <a:latin typeface="Calibri" panose="020F0502020204030204" pitchFamily="34" charset="0"/>
                <a:ea typeface="Times New Roman" panose="02020603050405020304" pitchFamily="18" charset="0"/>
                <a:cs typeface="Calibri" panose="020F0502020204030204" pitchFamily="34" charset="0"/>
              </a:rPr>
              <a:t> (DSL) </a:t>
            </a:r>
            <a:r>
              <a:rPr lang="en-IN" sz="1600" b="1" strike="noStrike" dirty="0">
                <a:solidFill>
                  <a:srgbClr val="FFFF00"/>
                </a:solidFill>
                <a:effectLst/>
                <a:latin typeface="Calibri" panose="020F0502020204030204" pitchFamily="34" charset="0"/>
                <a:ea typeface="Times New Roman" panose="02020603050405020304" pitchFamily="18" charset="0"/>
                <a:cs typeface="Calibri" panose="020F0502020204030204" pitchFamily="34" charset="0"/>
                <a:hlinkClick r:id="rId3"/>
              </a:rPr>
              <a:t>modem</a:t>
            </a:r>
            <a:r>
              <a:rPr lang="en-IN" sz="1600" b="1" dirty="0">
                <a:solidFill>
                  <a:srgbClr val="FFFF00"/>
                </a:solidFill>
                <a:effectLst/>
                <a:latin typeface="Calibri" panose="020F0502020204030204" pitchFamily="34" charset="0"/>
                <a:ea typeface="Times New Roman" panose="02020603050405020304" pitchFamily="18" charset="0"/>
                <a:cs typeface="Calibri" panose="020F0502020204030204" pitchFamily="34" charset="0"/>
              </a:rPr>
              <a:t> is a device used to connect a </a:t>
            </a:r>
            <a:r>
              <a:rPr lang="en-IN" sz="1600" b="1" strike="noStrike" dirty="0">
                <a:solidFill>
                  <a:srgbClr val="FFFF00"/>
                </a:solidFill>
                <a:effectLst/>
                <a:latin typeface="Calibri" panose="020F0502020204030204" pitchFamily="34" charset="0"/>
                <a:ea typeface="Times New Roman" panose="02020603050405020304" pitchFamily="18" charset="0"/>
                <a:cs typeface="Calibri" panose="020F0502020204030204" pitchFamily="34" charset="0"/>
                <a:hlinkClick r:id="rId4"/>
              </a:rPr>
              <a:t>computer</a:t>
            </a:r>
            <a:r>
              <a:rPr lang="en-IN" sz="1600" b="1" dirty="0">
                <a:solidFill>
                  <a:srgbClr val="FFFF00"/>
                </a:solidFill>
                <a:effectLst/>
                <a:latin typeface="Calibri" panose="020F0502020204030204" pitchFamily="34" charset="0"/>
                <a:ea typeface="Times New Roman" panose="02020603050405020304" pitchFamily="18" charset="0"/>
                <a:cs typeface="Calibri" panose="020F0502020204030204" pitchFamily="34" charset="0"/>
              </a:rPr>
              <a:t> or </a:t>
            </a:r>
            <a:r>
              <a:rPr lang="en-IN" sz="1600" b="1" strike="noStrike" dirty="0">
                <a:solidFill>
                  <a:srgbClr val="FFFF00"/>
                </a:solidFill>
                <a:effectLst/>
                <a:latin typeface="Calibri" panose="020F0502020204030204" pitchFamily="34" charset="0"/>
                <a:ea typeface="Times New Roman" panose="02020603050405020304" pitchFamily="18" charset="0"/>
                <a:cs typeface="Calibri" panose="020F0502020204030204" pitchFamily="34" charset="0"/>
                <a:hlinkClick r:id="rId5"/>
              </a:rPr>
              <a:t>router</a:t>
            </a:r>
            <a:r>
              <a:rPr lang="en-IN" sz="1600" b="1" dirty="0">
                <a:solidFill>
                  <a:srgbClr val="FFFF00"/>
                </a:solidFill>
                <a:effectLst/>
                <a:latin typeface="Calibri" panose="020F0502020204030204" pitchFamily="34" charset="0"/>
                <a:ea typeface="Times New Roman" panose="02020603050405020304" pitchFamily="18" charset="0"/>
                <a:cs typeface="Calibri" panose="020F0502020204030204" pitchFamily="34" charset="0"/>
              </a:rPr>
              <a:t> to a telephone line which provides the </a:t>
            </a:r>
            <a:r>
              <a:rPr lang="en-IN" sz="1600" b="1" strike="noStrike" dirty="0">
                <a:solidFill>
                  <a:srgbClr val="FFFF00"/>
                </a:solidFill>
                <a:effectLst/>
                <a:latin typeface="Calibri" panose="020F0502020204030204" pitchFamily="34" charset="0"/>
                <a:ea typeface="Times New Roman" panose="02020603050405020304" pitchFamily="18" charset="0"/>
                <a:cs typeface="Calibri" panose="020F0502020204030204" pitchFamily="34" charset="0"/>
                <a:hlinkClick r:id="rId2"/>
              </a:rPr>
              <a:t>digital subscriber line</a:t>
            </a:r>
            <a:r>
              <a:rPr lang="en-IN" sz="1600" b="1" dirty="0">
                <a:solidFill>
                  <a:srgbClr val="FFFF00"/>
                </a:solidFill>
                <a:effectLst/>
                <a:latin typeface="Calibri" panose="020F0502020204030204" pitchFamily="34" charset="0"/>
                <a:ea typeface="Times New Roman" panose="02020603050405020304" pitchFamily="18" charset="0"/>
                <a:cs typeface="Calibri" panose="020F0502020204030204" pitchFamily="34" charset="0"/>
              </a:rPr>
              <a:t> service for connection to the </a:t>
            </a:r>
            <a:r>
              <a:rPr lang="en-IN" sz="1600" b="1" strike="noStrike" dirty="0">
                <a:solidFill>
                  <a:srgbClr val="FFFF00"/>
                </a:solidFill>
                <a:effectLst/>
                <a:latin typeface="Calibri" panose="020F0502020204030204" pitchFamily="34" charset="0"/>
                <a:ea typeface="Times New Roman" panose="02020603050405020304" pitchFamily="18" charset="0"/>
                <a:cs typeface="Calibri" panose="020F0502020204030204" pitchFamily="34" charset="0"/>
                <a:hlinkClick r:id="rId6"/>
              </a:rPr>
              <a:t>Internet</a:t>
            </a:r>
            <a:r>
              <a:rPr lang="en-IN" sz="1600" b="1" dirty="0">
                <a:solidFill>
                  <a:srgbClr val="FFFF00"/>
                </a:solidFill>
                <a:effectLst/>
                <a:latin typeface="Calibri" panose="020F0502020204030204" pitchFamily="34" charset="0"/>
                <a:ea typeface="Times New Roman" panose="02020603050405020304" pitchFamily="18" charset="0"/>
                <a:cs typeface="Calibri" panose="020F0502020204030204" pitchFamily="34" charset="0"/>
              </a:rPr>
              <a:t>, which is often called DSL</a:t>
            </a:r>
            <a:r>
              <a:rPr lang="en-IN" sz="1600" b="1" i="1" dirty="0">
                <a:solidFill>
                  <a:srgbClr val="FFFF00"/>
                </a:solidFill>
                <a:effectLst/>
                <a:latin typeface="Calibri" panose="020F0502020204030204" pitchFamily="34" charset="0"/>
                <a:ea typeface="Times New Roman" panose="02020603050405020304" pitchFamily="18" charset="0"/>
                <a:cs typeface="Calibri" panose="020F0502020204030204" pitchFamily="34" charset="0"/>
              </a:rPr>
              <a:t> </a:t>
            </a:r>
            <a:r>
              <a:rPr lang="en-IN" sz="1600" b="1" dirty="0">
                <a:solidFill>
                  <a:srgbClr val="FFFF00"/>
                </a:solidFill>
                <a:effectLst/>
                <a:latin typeface="Calibri" panose="020F0502020204030204" pitchFamily="34" charset="0"/>
                <a:ea typeface="Times New Roman" panose="02020603050405020304" pitchFamily="18" charset="0"/>
                <a:cs typeface="Calibri" panose="020F0502020204030204" pitchFamily="34" charset="0"/>
              </a:rPr>
              <a:t>broadband. The term DSL</a:t>
            </a:r>
            <a:r>
              <a:rPr lang="en-IN" sz="1600" b="1" i="1" dirty="0">
                <a:solidFill>
                  <a:srgbClr val="FFFF00"/>
                </a:solidFill>
                <a:effectLst/>
                <a:latin typeface="Calibri" panose="020F0502020204030204" pitchFamily="34" charset="0"/>
                <a:ea typeface="Times New Roman" panose="02020603050405020304" pitchFamily="18" charset="0"/>
                <a:cs typeface="Calibri" panose="020F0502020204030204" pitchFamily="34" charset="0"/>
              </a:rPr>
              <a:t> </a:t>
            </a:r>
            <a:r>
              <a:rPr lang="en-IN" sz="1600" b="1" dirty="0">
                <a:solidFill>
                  <a:srgbClr val="FFFF00"/>
                </a:solidFill>
                <a:effectLst/>
                <a:latin typeface="Calibri" panose="020F0502020204030204" pitchFamily="34" charset="0"/>
                <a:ea typeface="Times New Roman" panose="02020603050405020304" pitchFamily="18" charset="0"/>
                <a:cs typeface="Calibri" panose="020F0502020204030204" pitchFamily="34" charset="0"/>
              </a:rPr>
              <a:t>modem is technically used to describe a modem which connects to a single computer, through an Ethernet port, USB port, or is installed in a computer PCI slot. The more common DSL</a:t>
            </a:r>
            <a:r>
              <a:rPr lang="en-IN" sz="1600" b="1" i="1" dirty="0">
                <a:solidFill>
                  <a:srgbClr val="FFFF00"/>
                </a:solidFill>
                <a:effectLst/>
                <a:latin typeface="Calibri" panose="020F0502020204030204" pitchFamily="34" charset="0"/>
                <a:ea typeface="Times New Roman" panose="02020603050405020304" pitchFamily="18" charset="0"/>
                <a:cs typeface="Calibri" panose="020F0502020204030204" pitchFamily="34" charset="0"/>
              </a:rPr>
              <a:t> </a:t>
            </a:r>
            <a:r>
              <a:rPr lang="en-IN" sz="1600" b="1" dirty="0">
                <a:solidFill>
                  <a:srgbClr val="FFFF00"/>
                </a:solidFill>
                <a:effectLst/>
                <a:latin typeface="Calibri" panose="020F0502020204030204" pitchFamily="34" charset="0"/>
                <a:ea typeface="Times New Roman" panose="02020603050405020304" pitchFamily="18" charset="0"/>
                <a:cs typeface="Calibri" panose="020F0502020204030204" pitchFamily="34" charset="0"/>
              </a:rPr>
              <a:t>router is a standalone device that combines the function of a DSL modem and a </a:t>
            </a:r>
            <a:r>
              <a:rPr lang="en-IN" sz="1600" b="1" strike="noStrike" dirty="0">
                <a:solidFill>
                  <a:srgbClr val="FFFF00"/>
                </a:solidFill>
                <a:effectLst/>
                <a:latin typeface="Calibri" panose="020F0502020204030204" pitchFamily="34" charset="0"/>
                <a:ea typeface="Times New Roman" panose="02020603050405020304" pitchFamily="18" charset="0"/>
                <a:cs typeface="Calibri" panose="020F0502020204030204" pitchFamily="34" charset="0"/>
                <a:hlinkClick r:id="rId7"/>
              </a:rPr>
              <a:t>router</a:t>
            </a:r>
            <a:r>
              <a:rPr lang="en-IN" sz="1600" b="1" dirty="0">
                <a:solidFill>
                  <a:srgbClr val="FFFF00"/>
                </a:solidFill>
                <a:effectLst/>
                <a:latin typeface="Calibri" panose="020F0502020204030204" pitchFamily="34" charset="0"/>
                <a:ea typeface="Times New Roman" panose="02020603050405020304" pitchFamily="18" charset="0"/>
                <a:cs typeface="Calibri" panose="020F0502020204030204" pitchFamily="34" charset="0"/>
              </a:rPr>
              <a:t>, and can connect multiple computers through multiple</a:t>
            </a:r>
            <a:endParaRPr lang="en-IN" sz="1600" b="1" dirty="0">
              <a:solidFill>
                <a:srgbClr val="FFFF00"/>
              </a:solidFill>
              <a:effectLst/>
              <a:latin typeface="Calibri" panose="020F0502020204030204" pitchFamily="34" charset="0"/>
              <a:ea typeface="Times New Roman" panose="02020603050405020304" pitchFamily="18" charset="0"/>
              <a:cs typeface="Calibri" panose="020F0502020204030204" pitchFamily="34" charset="0"/>
            </a:endParaRPr>
          </a:p>
          <a:p>
            <a:pPr marL="457200" lvl="1" indent="0">
              <a:lnSpc>
                <a:spcPct val="90000"/>
              </a:lnSpc>
              <a:buNone/>
            </a:pPr>
            <a:endParaRPr lang="en-IN" sz="1600" b="1" dirty="0">
              <a:solidFill>
                <a:srgbClr val="FFFF00"/>
              </a:solidFill>
              <a:effectLst/>
              <a:latin typeface="Calibri" panose="020F0502020204030204" pitchFamily="34" charset="0"/>
              <a:ea typeface="Times New Roman" panose="02020603050405020304" pitchFamily="18" charset="0"/>
              <a:cs typeface="Calibri" panose="020F0502020204030204" pitchFamily="34" charset="0"/>
            </a:endParaRPr>
          </a:p>
          <a:p>
            <a:pPr marL="0" indent="0">
              <a:lnSpc>
                <a:spcPct val="90000"/>
              </a:lnSpc>
              <a:buNone/>
            </a:pPr>
            <a:endParaRPr lang="en-IN" sz="1600" b="1" dirty="0">
              <a:solidFill>
                <a:srgbClr val="FFFF00"/>
              </a:solidFill>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14" name="Rectangle 13"/>
          <p:cNvSpPr>
            <a:spLocks noGrp="1" noRot="1" noChangeAspect="1" noMove="1" noResize="1" noEditPoints="1" noAdjustHandles="1" noChangeArrowheads="1" noChangeShapeType="1" noTextEdit="1"/>
          </p:cNvSpPr>
          <p:nvPr/>
        </p:nvSpPr>
        <p:spPr>
          <a:xfrm>
            <a:off x="7534656" y="-2"/>
            <a:ext cx="4657344"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a:spLocks noGrp="1" noRot="1" noChangeAspect="1" noMove="1" noResize="1" noEditPoints="1" noAdjustHandles="1" noChangeArrowheads="1" noChangeShapeType="1" noTextEdit="1"/>
          </p:cNvSpPr>
          <p:nvPr/>
        </p:nvSpPr>
        <p:spPr>
          <a:xfrm>
            <a:off x="8020813" y="479893"/>
            <a:ext cx="3685031" cy="5458969"/>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a:spLocks noGrp="1" noRot="1" noChangeAspect="1" noMove="1" noResize="1" noEditPoints="1" noAdjustHandles="1" noChangeArrowheads="1" noChangeShapeType="1" noTextEdit="1"/>
          </p:cNvSpPr>
          <p:nvPr/>
        </p:nvSpPr>
        <p:spPr>
          <a:xfrm>
            <a:off x="8186411" y="644485"/>
            <a:ext cx="3353835" cy="51297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7.png" descr="CISCO ASA5505-BUN-K9 VPN Wired Cisco ASA 5505 10-User Bundle - Newegg.com"/>
          <p:cNvPicPr/>
          <p:nvPr/>
        </p:nvPicPr>
        <p:blipFill rotWithShape="1">
          <a:blip r:embed="rId8"/>
          <a:srcRect l="1993" r="1333"/>
          <a:stretch>
            <a:fillRect/>
          </a:stretch>
        </p:blipFill>
        <p:spPr>
          <a:xfrm>
            <a:off x="8340435" y="822036"/>
            <a:ext cx="3026664" cy="2348100"/>
          </a:xfrm>
          <a:prstGeom prst="rect">
            <a:avLst/>
          </a:prstGeom>
        </p:spPr>
      </p:pic>
      <p:pic>
        <p:nvPicPr>
          <p:cNvPr id="9" name="image9.png" descr="Cisco Cable/dsl Vpn Router W/16-pt (rv016) - Review - Nataliezxalashova"/>
          <p:cNvPicPr/>
          <p:nvPr/>
        </p:nvPicPr>
        <p:blipFill rotWithShape="1">
          <a:blip r:embed="rId9"/>
          <a:srcRect t="22419" r="4" b="4"/>
          <a:stretch>
            <a:fillRect/>
          </a:stretch>
        </p:blipFill>
        <p:spPr>
          <a:xfrm>
            <a:off x="8340435" y="3255097"/>
            <a:ext cx="3026664" cy="23481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1975" y="1140460"/>
            <a:ext cx="6750050" cy="4633595"/>
          </a:xfrm>
        </p:spPr>
        <p:txBody>
          <a:bodyPr>
            <a:noAutofit/>
          </a:bodyPr>
          <a:lstStyle/>
          <a:p>
            <a:pPr>
              <a:lnSpc>
                <a:spcPct val="90000"/>
              </a:lnSpc>
            </a:pPr>
            <a:r>
              <a:rPr lang="en-IN" sz="2000" b="1"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6. </a:t>
            </a:r>
            <a:r>
              <a:rPr lang="en-IN" sz="2000" b="1" u="sng"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Printer PT</a:t>
            </a:r>
            <a:endParaRPr lang="en-IN" sz="2000" b="1" u="sng" dirty="0">
              <a:solidFill>
                <a:srgbClr val="FF0000"/>
              </a:solidFill>
              <a:latin typeface="Calibri" panose="020F0502020204030204" pitchFamily="34" charset="0"/>
              <a:ea typeface="Times New Roman" panose="02020603050405020304" pitchFamily="18" charset="0"/>
              <a:cs typeface="Calibri" panose="020F0502020204030204" pitchFamily="34" charset="0"/>
            </a:endParaRPr>
          </a:p>
          <a:p>
            <a:pPr marL="228600" lvl="1" indent="0">
              <a:lnSpc>
                <a:spcPct val="90000"/>
              </a:lnSpc>
              <a:buNone/>
            </a:pPr>
            <a:r>
              <a:rPr lang="en-IN" sz="2000" b="1" dirty="0">
                <a:solidFill>
                  <a:srgbClr val="FFFF00"/>
                </a:solidFill>
                <a:latin typeface="Calibri" panose="020F0502020204030204" pitchFamily="34" charset="0"/>
                <a:cs typeface="Calibri" panose="020F0502020204030204" pitchFamily="34" charset="0"/>
              </a:rPr>
              <a:t>A Printer is a peripheral device which makes a persistent representation of graphics or text, usually on paper. While most output is human-readable, bar code printers are an example of an expanded use for printers.</a:t>
            </a:r>
            <a:endParaRPr lang="en-US" sz="2000" b="1" dirty="0">
              <a:solidFill>
                <a:srgbClr val="FFFF00"/>
              </a:solidFill>
              <a:latin typeface="Calibri" panose="020F0502020204030204" pitchFamily="34" charset="0"/>
              <a:cs typeface="Calibri" panose="020F0502020204030204" pitchFamily="34" charset="0"/>
            </a:endParaRPr>
          </a:p>
          <a:p>
            <a:pPr marL="457200" lvl="1" indent="0">
              <a:lnSpc>
                <a:spcPct val="90000"/>
              </a:lnSpc>
              <a:buNone/>
            </a:pPr>
            <a:endParaRPr lang="en-IN" sz="2000" b="1" dirty="0">
              <a:effectLst/>
              <a:latin typeface="Calibri" panose="020F0502020204030204" pitchFamily="34" charset="0"/>
              <a:ea typeface="Times New Roman" panose="02020603050405020304" pitchFamily="18" charset="0"/>
              <a:cs typeface="Calibri" panose="020F0502020204030204" pitchFamily="34" charset="0"/>
            </a:endParaRPr>
          </a:p>
          <a:p>
            <a:pPr marL="457200" lvl="1" indent="0">
              <a:lnSpc>
                <a:spcPct val="90000"/>
              </a:lnSpc>
              <a:buNone/>
            </a:pPr>
            <a:endParaRPr lang="en-IN" sz="2000" dirty="0">
              <a:effectLst/>
              <a:latin typeface="Calibri" panose="020F0502020204030204" pitchFamily="34" charset="0"/>
              <a:ea typeface="Times New Roman" panose="02020603050405020304" pitchFamily="18" charset="0"/>
              <a:cs typeface="Calibri" panose="020F0502020204030204" pitchFamily="34" charset="0"/>
            </a:endParaRPr>
          </a:p>
          <a:p>
            <a:pPr>
              <a:lnSpc>
                <a:spcPct val="90000"/>
              </a:lnSpc>
            </a:pPr>
            <a:r>
              <a:rPr lang="en-IN" sz="2000" b="1"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7.</a:t>
            </a:r>
            <a:r>
              <a:rPr lang="en-IN" sz="2000" b="1" u="sng"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 Server-PT servers</a:t>
            </a:r>
            <a:endParaRPr lang="en-IN" sz="2000" b="1" u="sng"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endParaRPr>
          </a:p>
          <a:p>
            <a:pPr marL="457200" lvl="1" indent="0">
              <a:lnSpc>
                <a:spcPct val="90000"/>
              </a:lnSpc>
              <a:buNone/>
            </a:pPr>
            <a:r>
              <a:rPr lang="en-IN" sz="2000" b="1" dirty="0">
                <a:solidFill>
                  <a:srgbClr val="FFFF00"/>
                </a:solidFill>
                <a:effectLst/>
                <a:latin typeface="Calibri" panose="020F0502020204030204" pitchFamily="34" charset="0"/>
                <a:ea typeface="Times New Roman" panose="02020603050405020304" pitchFamily="18" charset="0"/>
                <a:cs typeface="Calibri" panose="020F0502020204030204" pitchFamily="34" charset="0"/>
              </a:rPr>
              <a:t>Servers are an entirely different breed when compared to other end devices. They have various functionalities and also have space for two network interfaces. The modules available for servers are the same as PC modules, except that the servers do not have the PC-HOST-NM-1AM module.</a:t>
            </a:r>
            <a:endParaRPr lang="en-IN" sz="2000" b="1" dirty="0">
              <a:solidFill>
                <a:srgbClr val="FFFF00"/>
              </a:solidFill>
              <a:effectLst/>
              <a:latin typeface="Calibri" panose="020F0502020204030204" pitchFamily="34" charset="0"/>
              <a:ea typeface="Times New Roman" panose="02020603050405020304" pitchFamily="18" charset="0"/>
              <a:cs typeface="Calibri" panose="020F0502020204030204" pitchFamily="34" charset="0"/>
            </a:endParaRPr>
          </a:p>
          <a:p>
            <a:pPr marL="457200" lvl="1" indent="0">
              <a:lnSpc>
                <a:spcPct val="90000"/>
              </a:lnSpc>
              <a:buNone/>
            </a:pPr>
            <a:endParaRPr lang="en-IN" sz="2000" b="1" dirty="0">
              <a:solidFill>
                <a:srgbClr val="FFFF00"/>
              </a:solidFill>
              <a:effectLst/>
              <a:latin typeface="Calibri" panose="020F0502020204030204" pitchFamily="34" charset="0"/>
              <a:ea typeface="Times New Roman" panose="02020603050405020304" pitchFamily="18" charset="0"/>
              <a:cs typeface="Calibri" panose="020F0502020204030204" pitchFamily="34" charset="0"/>
            </a:endParaRPr>
          </a:p>
          <a:p>
            <a:pPr marL="0" indent="0">
              <a:lnSpc>
                <a:spcPct val="90000"/>
              </a:lnSpc>
              <a:buNone/>
            </a:pPr>
            <a:endParaRPr lang="en-IN" sz="2000" b="1" dirty="0">
              <a:solidFill>
                <a:srgbClr val="FFFF00"/>
              </a:solidFill>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9" name="Rectangle 8"/>
          <p:cNvSpPr>
            <a:spLocks noGrp="1" noRot="1" noChangeAspect="1" noMove="1" noResize="1" noEditPoints="1" noAdjustHandles="1" noChangeArrowheads="1" noChangeShapeType="1" noTextEdit="1"/>
          </p:cNvSpPr>
          <p:nvPr/>
        </p:nvSpPr>
        <p:spPr>
          <a:xfrm>
            <a:off x="7534656" y="-2"/>
            <a:ext cx="4657344"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Grp="1" noRot="1" noChangeAspect="1" noMove="1" noResize="1" noEditPoints="1" noAdjustHandles="1" noChangeArrowheads="1" noChangeShapeType="1" noTextEdit="1"/>
          </p:cNvSpPr>
          <p:nvPr/>
        </p:nvSpPr>
        <p:spPr>
          <a:xfrm>
            <a:off x="8020813" y="479893"/>
            <a:ext cx="3685031" cy="5458969"/>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a:spLocks noGrp="1" noRot="1" noChangeAspect="1" noMove="1" noResize="1" noEditPoints="1" noAdjustHandles="1" noChangeArrowheads="1" noChangeShapeType="1" noTextEdit="1"/>
          </p:cNvSpPr>
          <p:nvPr/>
        </p:nvSpPr>
        <p:spPr>
          <a:xfrm>
            <a:off x="8186411" y="644485"/>
            <a:ext cx="3353835" cy="51297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close up of a printer&#10;&#10;Description automatically generated"/>
          <p:cNvPicPr>
            <a:picLocks noChangeAspect="1"/>
          </p:cNvPicPr>
          <p:nvPr/>
        </p:nvPicPr>
        <p:blipFill rotWithShape="1">
          <a:blip r:embed="rId1">
            <a:extLst>
              <a:ext uri="{28A0092B-C50C-407E-A947-70E740481C1C}">
                <a14:useLocalDpi xmlns:a14="http://schemas.microsoft.com/office/drawing/2010/main" val="0"/>
              </a:ext>
            </a:extLst>
          </a:blip>
          <a:srcRect l="9608" r="4615" b="-1"/>
          <a:stretch>
            <a:fillRect/>
          </a:stretch>
        </p:blipFill>
        <p:spPr>
          <a:xfrm>
            <a:off x="8349996" y="919138"/>
            <a:ext cx="3026664" cy="2348100"/>
          </a:xfrm>
          <a:prstGeom prst="rect">
            <a:avLst/>
          </a:prstGeom>
        </p:spPr>
      </p:pic>
      <p:pic>
        <p:nvPicPr>
          <p:cNvPr id="6" name="Picture 5" descr="A close up of electronics&#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1579" y="3399190"/>
            <a:ext cx="3631633" cy="224312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9095" y="322580"/>
            <a:ext cx="6908800" cy="5951220"/>
          </a:xfrm>
        </p:spPr>
        <p:txBody>
          <a:bodyPr>
            <a:noAutofit/>
          </a:bodyPr>
          <a:lstStyle/>
          <a:p>
            <a:pPr marL="457200" lvl="1" indent="0">
              <a:lnSpc>
                <a:spcPct val="90000"/>
              </a:lnSpc>
              <a:buNone/>
            </a:pPr>
            <a:endParaRPr lang="en-IN" dirty="0">
              <a:effectLst/>
              <a:latin typeface="Calibri" panose="020F0502020204030204" pitchFamily="34" charset="0"/>
              <a:ea typeface="Times New Roman" panose="02020603050405020304" pitchFamily="18" charset="0"/>
              <a:cs typeface="Calibri" panose="020F0502020204030204" pitchFamily="34" charset="0"/>
            </a:endParaRPr>
          </a:p>
          <a:p>
            <a:pPr>
              <a:lnSpc>
                <a:spcPct val="90000"/>
              </a:lnSpc>
            </a:pPr>
            <a:r>
              <a:rPr lang="en-IN" sz="2400" b="1"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8. </a:t>
            </a:r>
            <a:r>
              <a:rPr lang="en-IN" sz="2400" b="1" u="sng"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Cloud-PT(Multiuser)</a:t>
            </a:r>
            <a:endParaRPr lang="en-IN" sz="2400" b="1"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endParaRPr>
          </a:p>
          <a:p>
            <a:pPr marL="457200" lvl="1" indent="0">
              <a:lnSpc>
                <a:spcPct val="90000"/>
              </a:lnSpc>
              <a:buNone/>
            </a:pPr>
            <a:r>
              <a:rPr lang="en-IN" sz="2400" b="1" dirty="0">
                <a:solidFill>
                  <a:srgbClr val="FFFF00"/>
                </a:solidFill>
                <a:effectLst/>
                <a:latin typeface="Calibri" panose="020F0502020204030204" pitchFamily="34" charset="0"/>
                <a:ea typeface="Times New Roman" panose="02020603050405020304" pitchFamily="18" charset="0"/>
                <a:cs typeface="Calibri" panose="020F0502020204030204" pitchFamily="34" charset="0"/>
              </a:rPr>
              <a:t>Cloud allows us to implement cloud computing in our project. Cloud computing is the delivery of on-demand computing services -- from applications to storage and processing power -- typically over the internet and on a pay-as-you-go basis.</a:t>
            </a:r>
            <a:endParaRPr lang="en-IN" sz="2400" b="1" dirty="0">
              <a:solidFill>
                <a:srgbClr val="FFFF00"/>
              </a:solidFill>
              <a:effectLst/>
              <a:latin typeface="Calibri" panose="020F0502020204030204" pitchFamily="34" charset="0"/>
              <a:ea typeface="Times New Roman" panose="02020603050405020304" pitchFamily="18" charset="0"/>
              <a:cs typeface="Calibri" panose="020F0502020204030204" pitchFamily="34" charset="0"/>
            </a:endParaRPr>
          </a:p>
          <a:p>
            <a:pPr marL="457200" lvl="1" indent="0">
              <a:lnSpc>
                <a:spcPct val="90000"/>
              </a:lnSpc>
              <a:buNone/>
            </a:pPr>
            <a:endParaRPr lang="en-IN" sz="2400" b="1" dirty="0">
              <a:solidFill>
                <a:srgbClr val="FFFF00"/>
              </a:solidFill>
              <a:latin typeface="Calibri" panose="020F0502020204030204" pitchFamily="34" charset="0"/>
              <a:ea typeface="Times New Roman" panose="02020603050405020304" pitchFamily="18" charset="0"/>
              <a:cs typeface="Calibri" panose="020F0502020204030204" pitchFamily="34" charset="0"/>
            </a:endParaRPr>
          </a:p>
          <a:p>
            <a:pPr>
              <a:lnSpc>
                <a:spcPct val="90000"/>
              </a:lnSpc>
            </a:pPr>
            <a:r>
              <a:rPr lang="en-IN" sz="2400" b="1" dirty="0" err="1">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9. </a:t>
            </a:r>
            <a:r>
              <a:rPr lang="en-IN" sz="2400" b="1" u="sng" dirty="0" err="1">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TrueCafe</a:t>
            </a:r>
            <a:endParaRPr lang="en-IN" sz="2400" b="1" u="sng" dirty="0">
              <a:solidFill>
                <a:srgbClr val="FF0000"/>
              </a:solidFill>
              <a:latin typeface="Calibri" panose="020F0502020204030204" pitchFamily="34" charset="0"/>
              <a:ea typeface="Times New Roman" panose="02020603050405020304" pitchFamily="18" charset="0"/>
              <a:cs typeface="Calibri" panose="020F0502020204030204" pitchFamily="34" charset="0"/>
            </a:endParaRPr>
          </a:p>
          <a:p>
            <a:pPr marL="457200" lvl="1" indent="0">
              <a:lnSpc>
                <a:spcPct val="90000"/>
              </a:lnSpc>
              <a:buNone/>
            </a:pPr>
            <a:r>
              <a:rPr lang="en-IN" sz="2400" b="1" dirty="0">
                <a:solidFill>
                  <a:srgbClr val="FFFF00"/>
                </a:solidFill>
                <a:effectLst/>
                <a:latin typeface="Calibri" panose="020F0502020204030204" pitchFamily="34" charset="0"/>
                <a:ea typeface="Times New Roman" panose="02020603050405020304" pitchFamily="18" charset="0"/>
                <a:cs typeface="Calibri" panose="020F0502020204030204" pitchFamily="34" charset="0"/>
              </a:rPr>
              <a:t>Its an internet café software, which helps in the management of the café by providing features like wireless billing(Wi-Fi hotspot supported),print management, power management, web reports etc. This software plays a key role in managing the café efficiently. </a:t>
            </a:r>
            <a:endParaRPr lang="en-IN" sz="2400" b="1" dirty="0">
              <a:solidFill>
                <a:srgbClr val="FFFF00"/>
              </a:solidFill>
              <a:effectLst/>
              <a:latin typeface="Calibri" panose="020F0502020204030204" pitchFamily="34" charset="0"/>
              <a:ea typeface="Times New Roman" panose="02020603050405020304" pitchFamily="18" charset="0"/>
              <a:cs typeface="Calibri" panose="020F0502020204030204" pitchFamily="34" charset="0"/>
            </a:endParaRPr>
          </a:p>
          <a:p>
            <a:pPr>
              <a:lnSpc>
                <a:spcPct val="90000"/>
              </a:lnSpc>
            </a:pPr>
            <a:endParaRPr lang="en-IN" sz="2400" b="1" dirty="0">
              <a:solidFill>
                <a:srgbClr val="FFFF00"/>
              </a:solidFill>
              <a:effectLst/>
              <a:latin typeface="Calibri" panose="020F0502020204030204" pitchFamily="34" charset="0"/>
              <a:ea typeface="Times New Roman" panose="02020603050405020304" pitchFamily="18" charset="0"/>
              <a:cs typeface="Calibri" panose="020F0502020204030204" pitchFamily="34" charset="0"/>
            </a:endParaRPr>
          </a:p>
          <a:p>
            <a:pPr>
              <a:lnSpc>
                <a:spcPct val="90000"/>
              </a:lnSpc>
            </a:pPr>
            <a:endParaRPr lang="en-IN" sz="2400" dirty="0">
              <a:effectLst/>
              <a:latin typeface="Calibri" panose="020F0502020204030204" pitchFamily="34" charset="0"/>
              <a:ea typeface="Times New Roman" panose="02020603050405020304" pitchFamily="18" charset="0"/>
              <a:cs typeface="Calibri" panose="020F0502020204030204" pitchFamily="34" charset="0"/>
            </a:endParaRPr>
          </a:p>
          <a:p>
            <a:pPr lvl="1">
              <a:lnSpc>
                <a:spcPct val="90000"/>
              </a:lnSpc>
            </a:pPr>
            <a:endParaRPr lang="en-IN" sz="2400" dirty="0">
              <a:effectLst/>
              <a:latin typeface="Calibri" panose="020F0502020204030204" pitchFamily="34" charset="0"/>
              <a:ea typeface="Times New Roman" panose="02020603050405020304" pitchFamily="18" charset="0"/>
              <a:cs typeface="Calibri" panose="020F0502020204030204" pitchFamily="34" charset="0"/>
            </a:endParaRPr>
          </a:p>
          <a:p>
            <a:pPr>
              <a:lnSpc>
                <a:spcPct val="90000"/>
              </a:lnSpc>
            </a:pPr>
            <a:endParaRPr lang="en-IN" sz="2400" dirty="0">
              <a:latin typeface="Calibri" panose="020F0502020204030204" pitchFamily="34" charset="0"/>
              <a:cs typeface="Calibri" panose="020F0502020204030204" pitchFamily="34" charset="0"/>
            </a:endParaRPr>
          </a:p>
        </p:txBody>
      </p:sp>
      <p:sp>
        <p:nvSpPr>
          <p:cNvPr id="24" name="Rectangle 23"/>
          <p:cNvSpPr>
            <a:spLocks noGrp="1" noRot="1" noChangeAspect="1" noMove="1" noResize="1" noEditPoints="1" noAdjustHandles="1" noChangeArrowheads="1" noChangeShapeType="1" noTextEdit="1"/>
          </p:cNvSpPr>
          <p:nvPr/>
        </p:nvSpPr>
        <p:spPr>
          <a:xfrm>
            <a:off x="7534656" y="-2"/>
            <a:ext cx="4657344"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a:spLocks noGrp="1" noRot="1" noChangeAspect="1" noMove="1" noResize="1" noEditPoints="1" noAdjustHandles="1" noChangeArrowheads="1" noChangeShapeType="1" noTextEdit="1"/>
          </p:cNvSpPr>
          <p:nvPr/>
        </p:nvSpPr>
        <p:spPr>
          <a:xfrm>
            <a:off x="8020813" y="479893"/>
            <a:ext cx="3685031" cy="5458969"/>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a:spLocks noGrp="1" noRot="1" noChangeAspect="1" noMove="1" noResize="1" noEditPoints="1" noAdjustHandles="1" noChangeArrowheads="1" noChangeShapeType="1" noTextEdit="1"/>
          </p:cNvSpPr>
          <p:nvPr/>
        </p:nvSpPr>
        <p:spPr>
          <a:xfrm>
            <a:off x="8186411" y="644485"/>
            <a:ext cx="3353835" cy="51297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icture containing text&#10;&#10;Description automatically generated"/>
          <p:cNvPicPr>
            <a:picLocks noChangeAspect="1"/>
          </p:cNvPicPr>
          <p:nvPr/>
        </p:nvPicPr>
        <p:blipFill rotWithShape="1">
          <a:blip r:embed="rId1">
            <a:extLst>
              <a:ext uri="{28A0092B-C50C-407E-A947-70E740481C1C}">
                <a14:useLocalDpi xmlns:a14="http://schemas.microsoft.com/office/drawing/2010/main" val="0"/>
              </a:ext>
            </a:extLst>
          </a:blip>
          <a:srcRect l="1035" r="13033"/>
          <a:stretch>
            <a:fillRect/>
          </a:stretch>
        </p:blipFill>
        <p:spPr>
          <a:xfrm>
            <a:off x="8528917" y="3429000"/>
            <a:ext cx="2744111" cy="2128894"/>
          </a:xfrm>
          <a:prstGeom prst="rect">
            <a:avLst/>
          </a:prstGeom>
        </p:spPr>
      </p:pic>
      <p:pic>
        <p:nvPicPr>
          <p:cNvPr id="1026" name="Picture 2" descr="Difference between Private and Public Cloud Hos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8928" y="1001434"/>
            <a:ext cx="2324100" cy="19240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blipFill rotWithShape="1">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a:spLocks noGrp="1" noRot="1" noChangeAspect="1" noMove="1" noResize="1" noEditPoints="1" noAdjustHandles="1" noChangeArrowheads="1" noChangeShapeType="1" noTextEdit="1"/>
          </p:cNvSpPr>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31136" y="467418"/>
            <a:ext cx="7729728" cy="1188720"/>
          </a:xfrm>
          <a:solidFill>
            <a:srgbClr val="FFFFFF"/>
          </a:solidFill>
        </p:spPr>
        <p:txBody>
          <a:bodyPr>
            <a:normAutofit/>
          </a:bodyPr>
          <a:lstStyle/>
          <a:p>
            <a:r>
              <a:rPr lang="en-US" b="1" u="sng" dirty="0">
                <a:solidFill>
                  <a:srgbClr val="FF0000"/>
                </a:solidFill>
                <a:effectLst/>
                <a:ea typeface="Calibri" panose="020F0502020204030204" pitchFamily="34" charset="0"/>
                <a:cs typeface="Times New Roman" panose="02020603050405020304" pitchFamily="18" charset="0"/>
              </a:rPr>
              <a:t>Implementation</a:t>
            </a:r>
            <a:endParaRPr lang="en-US" b="1" u="sng" dirty="0">
              <a:solidFill>
                <a:srgbClr val="FF0000"/>
              </a:solidFill>
              <a:effectLst/>
              <a:ea typeface="Calibri" panose="020F0502020204030204" pitchFamily="34" charset="0"/>
              <a:cs typeface="Times New Roman" panose="02020603050405020304" pitchFamily="18" charset="0"/>
            </a:endParaRPr>
          </a:p>
        </p:txBody>
      </p:sp>
      <p:sp>
        <p:nvSpPr>
          <p:cNvPr id="3" name="Content Placeholder 2"/>
          <p:cNvSpPr>
            <a:spLocks noGrp="1"/>
          </p:cNvSpPr>
          <p:nvPr>
            <p:ph idx="1"/>
          </p:nvPr>
        </p:nvSpPr>
        <p:spPr>
          <a:xfrm>
            <a:off x="1706062" y="2291262"/>
            <a:ext cx="8779512" cy="2879256"/>
          </a:xfrm>
        </p:spPr>
        <p:txBody>
          <a:bodyPr>
            <a:noAutofit/>
          </a:bodyPr>
          <a:lstStyle/>
          <a:p>
            <a:pPr marL="342900" lvl="0" indent="-342900">
              <a:lnSpc>
                <a:spcPct val="90000"/>
              </a:lnSpc>
              <a:buSzPts val="2000"/>
              <a:buFont typeface="Arial" panose="020B0604020202020204" pitchFamily="34" charset="0"/>
              <a:buChar char="●"/>
            </a:pPr>
            <a:r>
              <a:rPr lang="en-IN" sz="1600" b="1" u="none" strike="noStrike" dirty="0">
                <a:solidFill>
                  <a:srgbClr val="404040"/>
                </a:solidFill>
                <a:effectLst/>
                <a:latin typeface="Calibri" panose="020F0502020204030204" pitchFamily="34" charset="0"/>
                <a:ea typeface="Noto Sans Symbols"/>
                <a:cs typeface="Calibri" panose="020F0502020204030204" pitchFamily="34" charset="0"/>
              </a:rPr>
              <a:t>The internal private IP Address range for the users and other devices within the café is 192.168.1.2-36.</a:t>
            </a:r>
            <a:endParaRPr lang="en-IN" sz="1600" b="1" u="none" strike="noStrike" dirty="0">
              <a:solidFill>
                <a:srgbClr val="404040"/>
              </a:solidFill>
              <a:effectLst/>
              <a:latin typeface="Calibri" panose="020F0502020204030204" pitchFamily="34" charset="0"/>
              <a:ea typeface="Noto Sans Symbols"/>
              <a:cs typeface="Calibri" panose="020F0502020204030204" pitchFamily="34" charset="0"/>
            </a:endParaRPr>
          </a:p>
          <a:p>
            <a:pPr marL="342900" lvl="0" indent="-342900">
              <a:lnSpc>
                <a:spcPct val="90000"/>
              </a:lnSpc>
              <a:buSzPts val="2000"/>
              <a:buFont typeface="Arial" panose="020B0604020202020204" pitchFamily="34" charset="0"/>
              <a:buChar char="●"/>
            </a:pPr>
            <a:r>
              <a:rPr lang="en-IN" sz="1600" b="1" u="none" strike="noStrike" dirty="0">
                <a:solidFill>
                  <a:srgbClr val="404040"/>
                </a:solidFill>
                <a:effectLst/>
                <a:latin typeface="Calibri" panose="020F0502020204030204" pitchFamily="34" charset="0"/>
                <a:ea typeface="Noto Sans Symbols"/>
                <a:cs typeface="Calibri" panose="020F0502020204030204" pitchFamily="34" charset="0"/>
              </a:rPr>
              <a:t>The subnet masks of all the devices are the same – 255.255.255.0</a:t>
            </a:r>
            <a:endParaRPr lang="en-IN" sz="1600" b="1" u="none" strike="noStrike" dirty="0">
              <a:solidFill>
                <a:srgbClr val="404040"/>
              </a:solidFill>
              <a:effectLst/>
              <a:latin typeface="Calibri" panose="020F0502020204030204" pitchFamily="34" charset="0"/>
              <a:ea typeface="Noto Sans Symbols"/>
              <a:cs typeface="Calibri" panose="020F0502020204030204" pitchFamily="34" charset="0"/>
            </a:endParaRPr>
          </a:p>
          <a:p>
            <a:pPr marL="342900" lvl="0" indent="-342900">
              <a:lnSpc>
                <a:spcPct val="90000"/>
              </a:lnSpc>
              <a:buSzPts val="2000"/>
              <a:buFont typeface="Arial" panose="020B0604020202020204" pitchFamily="34" charset="0"/>
              <a:buChar char="●"/>
            </a:pPr>
            <a:r>
              <a:rPr lang="en-IN" sz="1600" b="1" u="none" strike="noStrike" dirty="0">
                <a:solidFill>
                  <a:srgbClr val="404040"/>
                </a:solidFill>
                <a:effectLst/>
                <a:latin typeface="Calibri" panose="020F0502020204030204" pitchFamily="34" charset="0"/>
                <a:ea typeface="Noto Sans Symbols"/>
                <a:cs typeface="Calibri" panose="020F0502020204030204" pitchFamily="34" charset="0"/>
              </a:rPr>
              <a:t>The IP Addresses of the LAN interface of the firewall and computer on which the café management system is setup should be configured with static IP Addresses (192.168.10.1) belonging to the 192.168.1.0/31.</a:t>
            </a:r>
            <a:endParaRPr lang="en-IN" sz="1600" b="1" u="none" strike="noStrike" dirty="0">
              <a:solidFill>
                <a:srgbClr val="404040"/>
              </a:solidFill>
              <a:effectLst/>
              <a:latin typeface="Calibri" panose="020F0502020204030204" pitchFamily="34" charset="0"/>
              <a:ea typeface="Noto Sans Symbols"/>
              <a:cs typeface="Calibri" panose="020F0502020204030204" pitchFamily="34" charset="0"/>
            </a:endParaRPr>
          </a:p>
          <a:p>
            <a:pPr marL="342900" lvl="0" indent="-342900">
              <a:lnSpc>
                <a:spcPct val="90000"/>
              </a:lnSpc>
              <a:buSzPts val="2000"/>
              <a:buFont typeface="Arial" panose="020B0604020202020204" pitchFamily="34" charset="0"/>
              <a:buChar char="●"/>
            </a:pPr>
            <a:r>
              <a:rPr lang="en-IN" sz="1600" b="1" u="none" strike="noStrike" dirty="0">
                <a:solidFill>
                  <a:srgbClr val="404040"/>
                </a:solidFill>
                <a:effectLst/>
                <a:latin typeface="Calibri" panose="020F0502020204030204" pitchFamily="34" charset="0"/>
                <a:ea typeface="Noto Sans Symbols"/>
                <a:cs typeface="Calibri" panose="020F0502020204030204" pitchFamily="34" charset="0"/>
              </a:rPr>
              <a:t>It should be ensured that the static IP Addresses provided for the LAN interface of the firewall and the café management system is excluded from the DHCP scope configured on the router for avoiding duplicate IP addressing.</a:t>
            </a:r>
            <a:endParaRPr lang="en-IN" sz="1600" b="1" u="none" strike="noStrike" dirty="0">
              <a:solidFill>
                <a:srgbClr val="404040"/>
              </a:solidFill>
              <a:effectLst/>
              <a:latin typeface="Calibri" panose="020F0502020204030204" pitchFamily="34" charset="0"/>
              <a:ea typeface="Noto Sans Symbols"/>
              <a:cs typeface="Calibri" panose="020F0502020204030204" pitchFamily="34" charset="0"/>
            </a:endParaRPr>
          </a:p>
          <a:p>
            <a:pPr marL="342900" lvl="0" indent="-342900">
              <a:lnSpc>
                <a:spcPct val="90000"/>
              </a:lnSpc>
              <a:buSzPts val="2000"/>
              <a:buFont typeface="Arial" panose="020B0604020202020204" pitchFamily="34" charset="0"/>
              <a:buChar char="●"/>
            </a:pPr>
            <a:r>
              <a:rPr lang="en-IN" sz="1600" b="1" u="none" strike="noStrike" dirty="0">
                <a:solidFill>
                  <a:srgbClr val="404040"/>
                </a:solidFill>
                <a:effectLst/>
                <a:latin typeface="Calibri" panose="020F0502020204030204" pitchFamily="34" charset="0"/>
                <a:ea typeface="Noto Sans Symbols"/>
                <a:cs typeface="Calibri" panose="020F0502020204030204" pitchFamily="34" charset="0"/>
              </a:rPr>
              <a:t>The default gateway and the DNS server which is to be provided in the DHCP scope would be the IP address of the LAN interface of the firewall. </a:t>
            </a:r>
            <a:endParaRPr lang="en-IN" sz="1600" b="1" u="none" strike="noStrike" dirty="0">
              <a:solidFill>
                <a:srgbClr val="404040"/>
              </a:solidFill>
              <a:effectLst/>
              <a:latin typeface="Calibri" panose="020F0502020204030204" pitchFamily="34" charset="0"/>
              <a:ea typeface="Noto Sans Symbols"/>
              <a:cs typeface="Calibri" panose="020F0502020204030204" pitchFamily="34" charset="0"/>
            </a:endParaRPr>
          </a:p>
          <a:p>
            <a:pPr>
              <a:lnSpc>
                <a:spcPct val="90000"/>
              </a:lnSpc>
            </a:pPr>
            <a:endParaRPr lang="en-IN" sz="1600" b="1" dirty="0">
              <a:solidFill>
                <a:srgbClr val="404040"/>
              </a:solidFill>
              <a:latin typeface="Calibri" panose="020F0502020204030204" pitchFamily="34" charset="0"/>
              <a:cs typeface="Calibri" panose="020F050202020403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blipFill rotWithShape="1">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a:spLocks noGrp="1" noRot="1" noChangeAspect="1" noMove="1" noResize="1" noEditPoints="1" noAdjustHandles="1" noChangeArrowheads="1" noChangeShapeType="1" noTextEdit="1"/>
          </p:cNvSpPr>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70176" y="426778"/>
            <a:ext cx="7729728" cy="1188720"/>
          </a:xfrm>
          <a:solidFill>
            <a:srgbClr val="FFFFFF"/>
          </a:solidFill>
        </p:spPr>
        <p:txBody>
          <a:bodyPr>
            <a:normAutofit/>
          </a:bodyPr>
          <a:lstStyle/>
          <a:p>
            <a:r>
              <a:rPr lang="en-US" b="1" u="sng" dirty="0">
                <a:solidFill>
                  <a:srgbClr val="FF0000"/>
                </a:solidFill>
                <a:effectLst/>
                <a:ea typeface="Calibri" panose="020F0502020204030204" pitchFamily="34" charset="0"/>
                <a:cs typeface="Times New Roman" panose="02020603050405020304" pitchFamily="18" charset="0"/>
              </a:rPr>
              <a:t>Implementation</a:t>
            </a:r>
            <a:endParaRPr lang="en-US" b="1" u="sng" dirty="0">
              <a:solidFill>
                <a:srgbClr val="FF0000"/>
              </a:solidFill>
              <a:effectLst/>
              <a:ea typeface="Calibri" panose="020F0502020204030204" pitchFamily="34" charset="0"/>
              <a:cs typeface="Times New Roman" panose="02020603050405020304" pitchFamily="18" charset="0"/>
            </a:endParaRPr>
          </a:p>
        </p:txBody>
      </p:sp>
      <p:sp>
        <p:nvSpPr>
          <p:cNvPr id="3" name="Content Placeholder 2"/>
          <p:cNvSpPr>
            <a:spLocks noGrp="1"/>
          </p:cNvSpPr>
          <p:nvPr>
            <p:ph idx="1"/>
          </p:nvPr>
        </p:nvSpPr>
        <p:spPr>
          <a:xfrm>
            <a:off x="1706062" y="2291262"/>
            <a:ext cx="8779512" cy="2879256"/>
          </a:xfrm>
        </p:spPr>
        <p:txBody>
          <a:bodyPr>
            <a:normAutofit/>
          </a:bodyPr>
          <a:lstStyle/>
          <a:p>
            <a:pPr marL="342900" lvl="0" indent="-342900">
              <a:lnSpc>
                <a:spcPct val="90000"/>
              </a:lnSpc>
              <a:buSzPts val="2000"/>
              <a:buFont typeface="Arial" panose="020B0604020202020204" pitchFamily="34" charset="0"/>
              <a:buChar char="●"/>
            </a:pPr>
            <a:r>
              <a:rPr lang="en-IN" sz="1600" b="1" u="none" strike="noStrike" dirty="0">
                <a:solidFill>
                  <a:srgbClr val="404040"/>
                </a:solidFill>
                <a:effectLst/>
                <a:latin typeface="Calibri" panose="020F0502020204030204" pitchFamily="34" charset="0"/>
                <a:ea typeface="Noto Sans Symbols"/>
                <a:cs typeface="Calibri" panose="020F0502020204030204" pitchFamily="34" charset="0"/>
              </a:rPr>
              <a:t>The default gateway for the three servers, i.e., the DNS server, Google server and YouTube server, is the same – 10.10.10.1</a:t>
            </a:r>
            <a:endParaRPr lang="en-IN" sz="1600" b="1" u="none" strike="noStrike" dirty="0">
              <a:solidFill>
                <a:srgbClr val="404040"/>
              </a:solidFill>
              <a:effectLst/>
              <a:latin typeface="Calibri" panose="020F0502020204030204" pitchFamily="34" charset="0"/>
              <a:ea typeface="Noto Sans Symbols"/>
              <a:cs typeface="Calibri" panose="020F0502020204030204" pitchFamily="34" charset="0"/>
            </a:endParaRPr>
          </a:p>
          <a:p>
            <a:pPr marL="342900" lvl="0" indent="-342900">
              <a:lnSpc>
                <a:spcPct val="90000"/>
              </a:lnSpc>
              <a:buSzPts val="2000"/>
              <a:buFont typeface="Arial" panose="020B0604020202020204" pitchFamily="34" charset="0"/>
              <a:buChar char="●"/>
            </a:pPr>
            <a:r>
              <a:rPr lang="en-IN" sz="1600" b="1" dirty="0">
                <a:solidFill>
                  <a:srgbClr val="404040"/>
                </a:solidFill>
                <a:effectLst/>
                <a:latin typeface="Calibri" panose="020F0502020204030204" pitchFamily="34" charset="0"/>
                <a:ea typeface="Noto Sans Symbols"/>
                <a:cs typeface="Calibri" panose="020F0502020204030204" pitchFamily="34" charset="0"/>
              </a:rPr>
              <a:t>The switch is connected to Ethernet 6 of the cloud via port Fast Ethernet 3/1 with the help of a Copper Cross-Over.</a:t>
            </a:r>
            <a:endParaRPr lang="en-IN" sz="1600" b="1" dirty="0">
              <a:solidFill>
                <a:srgbClr val="404040"/>
              </a:solidFill>
              <a:effectLst/>
              <a:latin typeface="Calibri" panose="020F0502020204030204" pitchFamily="34" charset="0"/>
              <a:ea typeface="Noto Sans Symbols"/>
              <a:cs typeface="Calibri" panose="020F0502020204030204" pitchFamily="34" charset="0"/>
            </a:endParaRPr>
          </a:p>
          <a:p>
            <a:pPr marL="342900" lvl="0" indent="-342900">
              <a:lnSpc>
                <a:spcPct val="90000"/>
              </a:lnSpc>
              <a:buSzPts val="2000"/>
              <a:buFont typeface="Arial" panose="020B0604020202020204" pitchFamily="34" charset="0"/>
              <a:buChar char="●"/>
            </a:pPr>
            <a:r>
              <a:rPr lang="en-IN" sz="1600" b="1" dirty="0">
                <a:solidFill>
                  <a:srgbClr val="404040"/>
                </a:solidFill>
                <a:effectLst/>
                <a:latin typeface="Calibri" panose="020F0502020204030204" pitchFamily="34" charset="0"/>
                <a:ea typeface="Noto Sans Symbols"/>
                <a:cs typeface="Calibri" panose="020F0502020204030204" pitchFamily="34" charset="0"/>
              </a:rPr>
              <a:t>The cloud is connected to modem 4 with the help of a Phone cable. The name of the modem and the port used for connection are added under DSL service of the cloud.</a:t>
            </a:r>
            <a:endParaRPr lang="en-IN" sz="1600" b="1" dirty="0">
              <a:solidFill>
                <a:srgbClr val="404040"/>
              </a:solidFill>
              <a:effectLst/>
              <a:latin typeface="Calibri" panose="020F0502020204030204" pitchFamily="34" charset="0"/>
              <a:ea typeface="Noto Sans Symbols"/>
              <a:cs typeface="Calibri" panose="020F0502020204030204" pitchFamily="34" charset="0"/>
            </a:endParaRPr>
          </a:p>
          <a:p>
            <a:pPr marL="342900" indent="-342900">
              <a:lnSpc>
                <a:spcPct val="90000"/>
              </a:lnSpc>
              <a:buSzPts val="2000"/>
              <a:buFont typeface="Arial" panose="020B0604020202020204" pitchFamily="34" charset="0"/>
              <a:buChar char="●"/>
            </a:pPr>
            <a:r>
              <a:rPr lang="en-IN" sz="1600" b="1" dirty="0">
                <a:solidFill>
                  <a:srgbClr val="404040"/>
                </a:solidFill>
                <a:effectLst/>
                <a:latin typeface="Calibri" panose="020F0502020204030204" pitchFamily="34" charset="0"/>
                <a:ea typeface="Noto Sans Symbols"/>
                <a:cs typeface="Calibri" panose="020F0502020204030204" pitchFamily="34" charset="0"/>
              </a:rPr>
              <a:t>The IP of the interface between the ADSL connection and the café modem is the default gateway used for the servers, i.e., 10.10.10.1</a:t>
            </a:r>
            <a:endParaRPr lang="en-IN" sz="1600" b="1" dirty="0">
              <a:solidFill>
                <a:srgbClr val="404040"/>
              </a:solidFill>
              <a:effectLst/>
              <a:latin typeface="Calibri" panose="020F0502020204030204" pitchFamily="34" charset="0"/>
              <a:ea typeface="Noto Sans Symbols"/>
              <a:cs typeface="Calibri" panose="020F0502020204030204" pitchFamily="34" charset="0"/>
            </a:endParaRPr>
          </a:p>
          <a:p>
            <a:pPr marL="342900" lvl="0" indent="-342900">
              <a:lnSpc>
                <a:spcPct val="90000"/>
              </a:lnSpc>
              <a:buSzPts val="2000"/>
              <a:buFont typeface="Arial" panose="020B0604020202020204" pitchFamily="34" charset="0"/>
              <a:buChar char="●"/>
            </a:pPr>
            <a:endParaRPr lang="en-IN" sz="1600" b="1" dirty="0">
              <a:solidFill>
                <a:srgbClr val="404040"/>
              </a:solidFill>
              <a:effectLst/>
              <a:latin typeface="Calibri" panose="020F0502020204030204" pitchFamily="34" charset="0"/>
              <a:ea typeface="Noto Sans Symbols"/>
              <a:cs typeface="Calibri" panose="020F0502020204030204" pitchFamily="34" charset="0"/>
            </a:endParaRPr>
          </a:p>
          <a:p>
            <a:pPr>
              <a:lnSpc>
                <a:spcPct val="90000"/>
              </a:lnSpc>
            </a:pPr>
            <a:endParaRPr lang="en-IN" sz="1600" b="1" dirty="0">
              <a:solidFill>
                <a:srgbClr val="404040"/>
              </a:solidFill>
              <a:latin typeface="Calibri" panose="020F0502020204030204" pitchFamily="34" charset="0"/>
              <a:cs typeface="Calibri" panose="020F050202020403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a:spLocks noGrp="1" noRot="1" noChangeAspect="1" noMove="1" noResize="1" noEditPoints="1" noAdjustHandles="1" noChangeArrowheads="1" noChangeShapeType="1" noTextEdit="1"/>
          </p:cNvSpPr>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31136" y="437601"/>
            <a:ext cx="7729728" cy="1188720"/>
          </a:xfrm>
          <a:solidFill>
            <a:srgbClr val="FFFFFF"/>
          </a:solidFill>
        </p:spPr>
        <p:txBody>
          <a:bodyPr>
            <a:normAutofit/>
          </a:bodyPr>
          <a:lstStyle/>
          <a:p>
            <a:r>
              <a:rPr lang="en-IN" b="1" u="sng" dirty="0">
                <a:solidFill>
                  <a:srgbClr val="FF0000"/>
                </a:solidFill>
              </a:rPr>
              <a:t>Implementation</a:t>
            </a:r>
            <a:endParaRPr lang="en-IN" b="1" u="sng" dirty="0">
              <a:solidFill>
                <a:srgbClr val="FF0000"/>
              </a:solidFill>
            </a:endParaRPr>
          </a:p>
        </p:txBody>
      </p:sp>
      <p:sp>
        <p:nvSpPr>
          <p:cNvPr id="3" name="Content Placeholder 2"/>
          <p:cNvSpPr>
            <a:spLocks noGrp="1"/>
          </p:cNvSpPr>
          <p:nvPr>
            <p:ph idx="1"/>
          </p:nvPr>
        </p:nvSpPr>
        <p:spPr>
          <a:xfrm>
            <a:off x="1706062" y="2291262"/>
            <a:ext cx="8779512" cy="2879256"/>
          </a:xfrm>
        </p:spPr>
        <p:txBody>
          <a:bodyPr>
            <a:noAutofit/>
          </a:bodyPr>
          <a:lstStyle/>
          <a:p>
            <a:pPr marL="342900" lvl="0" indent="-342900">
              <a:lnSpc>
                <a:spcPct val="90000"/>
              </a:lnSpc>
              <a:buSzPts val="2000"/>
              <a:buFont typeface="Arial" panose="020B0604020202020204" pitchFamily="34" charset="0"/>
              <a:buChar char="●"/>
            </a:pPr>
            <a:r>
              <a:rPr lang="en-IN" sz="1600" b="1" dirty="0">
                <a:solidFill>
                  <a:srgbClr val="404040"/>
                </a:solidFill>
                <a:effectLst/>
                <a:latin typeface="Calibri" panose="020F0502020204030204" pitchFamily="34" charset="0"/>
                <a:ea typeface="Noto Sans Symbols"/>
                <a:cs typeface="Calibri" panose="020F0502020204030204" pitchFamily="34" charset="0"/>
              </a:rPr>
              <a:t>The IP of the interface between the modem and the router of the café is the default gateway used earlier, i.e., 10.10.10.1. The port used is Fast Ethernet 0/0 of the router.</a:t>
            </a:r>
            <a:endParaRPr lang="en-IN" sz="1600" b="1" dirty="0">
              <a:solidFill>
                <a:srgbClr val="404040"/>
              </a:solidFill>
              <a:effectLst/>
              <a:latin typeface="Calibri" panose="020F0502020204030204" pitchFamily="34" charset="0"/>
              <a:ea typeface="Noto Sans Symbols"/>
              <a:cs typeface="Calibri" panose="020F0502020204030204" pitchFamily="34" charset="0"/>
            </a:endParaRPr>
          </a:p>
          <a:p>
            <a:pPr marL="342900" lvl="0" indent="-342900">
              <a:lnSpc>
                <a:spcPct val="90000"/>
              </a:lnSpc>
              <a:buSzPts val="2000"/>
              <a:buFont typeface="Arial" panose="020B0604020202020204" pitchFamily="34" charset="0"/>
              <a:buChar char="●"/>
            </a:pPr>
            <a:r>
              <a:rPr lang="en-IN" sz="1600" b="1" dirty="0">
                <a:solidFill>
                  <a:srgbClr val="404040"/>
                </a:solidFill>
                <a:effectLst/>
                <a:latin typeface="Calibri" panose="020F0502020204030204" pitchFamily="34" charset="0"/>
                <a:ea typeface="Noto Sans Symbols"/>
                <a:cs typeface="Calibri" panose="020F0502020204030204" pitchFamily="34" charset="0"/>
              </a:rPr>
              <a:t>The IP of the interface between the router and the firewall device is the default gateway of the router, i.e., 203.1.1.1. The port used is Fast Ethernet 0/1 of the router and Ethernet 0/0 of the firewall.</a:t>
            </a:r>
            <a:endParaRPr lang="en-IN" sz="1600" b="1" dirty="0">
              <a:solidFill>
                <a:srgbClr val="404040"/>
              </a:solidFill>
              <a:effectLst/>
              <a:latin typeface="Calibri" panose="020F0502020204030204" pitchFamily="34" charset="0"/>
              <a:ea typeface="Noto Sans Symbols"/>
              <a:cs typeface="Calibri" panose="020F0502020204030204" pitchFamily="34" charset="0"/>
            </a:endParaRPr>
          </a:p>
          <a:p>
            <a:pPr marL="342900" lvl="0" indent="-342900">
              <a:lnSpc>
                <a:spcPct val="90000"/>
              </a:lnSpc>
              <a:buSzPts val="2000"/>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 pos="900430" algn="l"/>
              </a:tabLst>
            </a:pPr>
            <a:r>
              <a:rPr lang="en-IN" sz="1600" b="1" dirty="0">
                <a:solidFill>
                  <a:srgbClr val="404040"/>
                </a:solidFill>
                <a:effectLst/>
                <a:latin typeface="Calibri" panose="020F0502020204030204" pitchFamily="34" charset="0"/>
                <a:ea typeface="Noto Sans Symbols"/>
                <a:cs typeface="Calibri" panose="020F0502020204030204" pitchFamily="34" charset="0"/>
              </a:rPr>
              <a:t>The firewall is connected to the first switch via port </a:t>
            </a:r>
            <a:r>
              <a:rPr lang="en-IN" sz="1600" b="1" dirty="0" err="1">
                <a:solidFill>
                  <a:srgbClr val="404040"/>
                </a:solidFill>
                <a:effectLst/>
                <a:latin typeface="Calibri" panose="020F0502020204030204" pitchFamily="34" charset="0"/>
                <a:ea typeface="Noto Sans Symbols"/>
                <a:cs typeface="Calibri" panose="020F0502020204030204" pitchFamily="34" charset="0"/>
              </a:rPr>
              <a:t>FastEthernet</a:t>
            </a:r>
            <a:r>
              <a:rPr lang="en-IN" sz="1600" b="1" dirty="0">
                <a:solidFill>
                  <a:srgbClr val="404040"/>
                </a:solidFill>
                <a:effectLst/>
                <a:latin typeface="Calibri" panose="020F0502020204030204" pitchFamily="34" charset="0"/>
                <a:ea typeface="Noto Sans Symbols"/>
                <a:cs typeface="Calibri" panose="020F0502020204030204" pitchFamily="34" charset="0"/>
              </a:rPr>
              <a:t> 0/17.</a:t>
            </a:r>
            <a:endParaRPr lang="en-IN" sz="1600" b="1" dirty="0">
              <a:solidFill>
                <a:srgbClr val="404040"/>
              </a:solidFill>
              <a:effectLst/>
              <a:latin typeface="Calibri" panose="020F0502020204030204" pitchFamily="34" charset="0"/>
              <a:ea typeface="Noto Sans Symbols"/>
              <a:cs typeface="Calibri" panose="020F0502020204030204" pitchFamily="34" charset="0"/>
            </a:endParaRPr>
          </a:p>
          <a:p>
            <a:pPr marL="342900" lvl="0" indent="-342900">
              <a:lnSpc>
                <a:spcPct val="90000"/>
              </a:lnSpc>
              <a:buSzPts val="2000"/>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 pos="900430" algn="l"/>
              </a:tabLst>
            </a:pPr>
            <a:r>
              <a:rPr lang="en-IN" sz="1600" b="1" dirty="0">
                <a:solidFill>
                  <a:srgbClr val="404040"/>
                </a:solidFill>
                <a:effectLst/>
                <a:latin typeface="Calibri" panose="020F0502020204030204" pitchFamily="34" charset="0"/>
                <a:ea typeface="Noto Sans Symbols"/>
                <a:cs typeface="Calibri" panose="020F0502020204030204" pitchFamily="34" charset="0"/>
              </a:rPr>
              <a:t>The default gateways of all the 31 PCs and the printers is the IP used at the interface for the firewall, </a:t>
            </a:r>
            <a:r>
              <a:rPr lang="en-IN" sz="1600" b="1" dirty="0" err="1">
                <a:solidFill>
                  <a:srgbClr val="404040"/>
                </a:solidFill>
                <a:effectLst/>
                <a:latin typeface="Calibri" panose="020F0502020204030204" pitchFamily="34" charset="0"/>
                <a:ea typeface="Noto Sans Symbols"/>
                <a:cs typeface="Calibri" panose="020F0502020204030204" pitchFamily="34" charset="0"/>
              </a:rPr>
              <a:t>i.e</a:t>
            </a:r>
            <a:r>
              <a:rPr lang="en-IN" sz="1600" b="1" dirty="0">
                <a:solidFill>
                  <a:srgbClr val="404040"/>
                </a:solidFill>
                <a:effectLst/>
                <a:latin typeface="Calibri" panose="020F0502020204030204" pitchFamily="34" charset="0"/>
                <a:ea typeface="Noto Sans Symbols"/>
                <a:cs typeface="Calibri" panose="020F0502020204030204" pitchFamily="34" charset="0"/>
              </a:rPr>
              <a:t>, 192.168.10.1.</a:t>
            </a:r>
            <a:endParaRPr lang="en-IN" sz="1600" b="1" dirty="0">
              <a:solidFill>
                <a:srgbClr val="404040"/>
              </a:solidFill>
              <a:effectLst/>
              <a:latin typeface="Calibri" panose="020F0502020204030204" pitchFamily="34" charset="0"/>
              <a:ea typeface="Noto Sans Symbols"/>
              <a:cs typeface="Calibri" panose="020F0502020204030204" pitchFamily="34" charset="0"/>
            </a:endParaRPr>
          </a:p>
          <a:p>
            <a:pPr marL="342900" lvl="0" indent="-342900">
              <a:lnSpc>
                <a:spcPct val="90000"/>
              </a:lnSpc>
              <a:buSzPts val="2000"/>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 pos="900430" algn="l"/>
              </a:tabLst>
            </a:pPr>
            <a:r>
              <a:rPr lang="en-IN" sz="1600" b="1" dirty="0">
                <a:solidFill>
                  <a:srgbClr val="404040"/>
                </a:solidFill>
                <a:effectLst/>
                <a:latin typeface="Calibri" panose="020F0502020204030204" pitchFamily="34" charset="0"/>
                <a:ea typeface="Noto Sans Symbols"/>
                <a:cs typeface="Calibri" panose="020F0502020204030204" pitchFamily="34" charset="0"/>
              </a:rPr>
              <a:t>All the PCs are connected to the switches via their port Fa0.</a:t>
            </a:r>
            <a:endParaRPr lang="en-IN" sz="1600" b="1" dirty="0">
              <a:solidFill>
                <a:srgbClr val="404040"/>
              </a:solidFill>
              <a:effectLst/>
              <a:latin typeface="Calibri" panose="020F0502020204030204" pitchFamily="34" charset="0"/>
              <a:ea typeface="Noto Sans Symbols"/>
              <a:cs typeface="Calibri" panose="020F0502020204030204" pitchFamily="34" charset="0"/>
            </a:endParaRPr>
          </a:p>
          <a:p>
            <a:pPr marL="342900" lvl="0" indent="-342900">
              <a:lnSpc>
                <a:spcPct val="90000"/>
              </a:lnSpc>
              <a:buSzPts val="2000"/>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 pos="900430" algn="l"/>
              </a:tabLst>
            </a:pPr>
            <a:r>
              <a:rPr lang="en-IN" sz="1600" b="1" dirty="0">
                <a:solidFill>
                  <a:srgbClr val="404040"/>
                </a:solidFill>
                <a:effectLst/>
                <a:latin typeface="Calibri" panose="020F0502020204030204" pitchFamily="34" charset="0"/>
                <a:ea typeface="Noto Sans Symbols"/>
                <a:cs typeface="Calibri" panose="020F0502020204030204" pitchFamily="34" charset="0"/>
              </a:rPr>
              <a:t>The first switch is connected to the second via ports Fa0/1 and Fa0/18 of the first and second switch respectively.</a:t>
            </a:r>
            <a:endParaRPr lang="en-IN" sz="1600" b="1" dirty="0">
              <a:solidFill>
                <a:srgbClr val="404040"/>
              </a:solidFill>
              <a:effectLst/>
              <a:latin typeface="Calibri" panose="020F0502020204030204" pitchFamily="34" charset="0"/>
              <a:ea typeface="Noto Sans Symbols"/>
              <a:cs typeface="Calibri" panose="020F0502020204030204" pitchFamily="34" charset="0"/>
            </a:endParaRPr>
          </a:p>
          <a:p>
            <a:pPr marL="0" lvl="0" indent="0">
              <a:lnSpc>
                <a:spcPct val="90000"/>
              </a:lnSpc>
              <a:buSzPts val="2000"/>
              <a:buNone/>
            </a:pPr>
            <a:endParaRPr lang="en-IN" sz="1600" dirty="0">
              <a:solidFill>
                <a:srgbClr val="404040"/>
              </a:solidFill>
              <a:effectLst/>
              <a:latin typeface="Calibri" panose="020F0502020204030204" pitchFamily="34" charset="0"/>
              <a:ea typeface="Noto Sans Symbols"/>
              <a:cs typeface="Calibri" panose="020F0502020204030204" pitchFamily="34" charset="0"/>
            </a:endParaRPr>
          </a:p>
          <a:p>
            <a:pPr>
              <a:lnSpc>
                <a:spcPct val="90000"/>
              </a:lnSpc>
            </a:pPr>
            <a:endParaRPr lang="en-IN" sz="1600" dirty="0">
              <a:solidFill>
                <a:srgbClr val="404040"/>
              </a:solidFill>
              <a:latin typeface="Calibri" panose="020F0502020204030204" pitchFamily="34" charset="0"/>
              <a:cs typeface="Calibri" panose="020F050202020403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83870" y="1291590"/>
            <a:ext cx="11138535" cy="2595880"/>
          </a:xfrm>
        </p:spPr>
        <p:txBody>
          <a:bodyPr>
            <a:normAutofit/>
          </a:bodyPr>
          <a:lstStyle/>
          <a:p>
            <a:r>
              <a:rPr lang="en-IN" sz="2000" dirty="0">
                <a:solidFill>
                  <a:srgbClr val="FFFFFF"/>
                </a:solidFill>
                <a:latin typeface="Calibri" panose="020F0502020204030204" pitchFamily="34" charset="0"/>
                <a:cs typeface="Calibri" panose="020F0502020204030204" pitchFamily="34" charset="0"/>
              </a:rPr>
              <a:t>All computers have been connected to the internet via ethernet cables. Data packets are sent and received from the servers successfully</a:t>
            </a:r>
            <a:endParaRPr lang="en-IN" sz="2000" dirty="0">
              <a:solidFill>
                <a:srgbClr val="FFFFFF"/>
              </a:solidFill>
              <a:latin typeface="Calibri" panose="020F0502020204030204" pitchFamily="34" charset="0"/>
              <a:cs typeface="Calibri" panose="020F0502020204030204" pitchFamily="34" charset="0"/>
            </a:endParaRPr>
          </a:p>
          <a:p>
            <a:r>
              <a:rPr lang="en-IN" sz="2000" dirty="0">
                <a:solidFill>
                  <a:srgbClr val="FFFFFF"/>
                </a:solidFill>
                <a:latin typeface="Calibri" panose="020F0502020204030204" pitchFamily="34" charset="0"/>
                <a:cs typeface="Calibri" panose="020F0502020204030204" pitchFamily="34" charset="0"/>
              </a:rPr>
              <a:t>A firewall was used to block </a:t>
            </a:r>
            <a:r>
              <a:rPr lang="en-IN" sz="2000" dirty="0" err="1">
                <a:solidFill>
                  <a:srgbClr val="FFFFFF"/>
                </a:solidFill>
                <a:latin typeface="Calibri" panose="020F0502020204030204" pitchFamily="34" charset="0"/>
                <a:cs typeface="Calibri" panose="020F0502020204030204" pitchFamily="34" charset="0"/>
              </a:rPr>
              <a:t>Youtube’s</a:t>
            </a:r>
            <a:r>
              <a:rPr lang="en-IN" sz="2000" dirty="0">
                <a:solidFill>
                  <a:srgbClr val="FFFFFF"/>
                </a:solidFill>
                <a:latin typeface="Calibri" panose="020F0502020204030204" pitchFamily="34" charset="0"/>
                <a:cs typeface="Calibri" panose="020F0502020204030204" pitchFamily="34" charset="0"/>
              </a:rPr>
              <a:t> IP from being accessed by the computers in the internet café. Data packets are not transmitted from the server. The request reaches a time-out as it doesn’t receive any response from the server.</a:t>
            </a:r>
            <a:endParaRPr lang="en-IN" sz="2000" dirty="0">
              <a:solidFill>
                <a:srgbClr val="FFFFFF"/>
              </a:solidFill>
              <a:latin typeface="Calibri" panose="020F0502020204030204" pitchFamily="34" charset="0"/>
              <a:cs typeface="Calibri" panose="020F0502020204030204" pitchFamily="34" charset="0"/>
            </a:endParaRPr>
          </a:p>
          <a:p>
            <a:r>
              <a:rPr lang="en-IN" sz="2000" dirty="0">
                <a:solidFill>
                  <a:srgbClr val="FFFFFF"/>
                </a:solidFill>
                <a:latin typeface="Calibri" panose="020F0502020204030204" pitchFamily="34" charset="0"/>
                <a:cs typeface="Calibri" panose="020F0502020204030204" pitchFamily="34" charset="0"/>
              </a:rPr>
              <a:t>Google’s IP is allowed access. Data packets are sent and received from its server.</a:t>
            </a:r>
            <a:endParaRPr lang="en-IN" sz="2000" dirty="0">
              <a:solidFill>
                <a:srgbClr val="FFFFFF"/>
              </a:solidFill>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2"/>
          <a:stretch>
            <a:fillRect/>
          </a:stretch>
        </p:blipFill>
        <p:spPr>
          <a:xfrm>
            <a:off x="111002" y="3824747"/>
            <a:ext cx="2880360" cy="2899435"/>
          </a:xfrm>
          <a:prstGeom prst="rect">
            <a:avLst/>
          </a:prstGeom>
        </p:spPr>
      </p:pic>
      <p:pic>
        <p:nvPicPr>
          <p:cNvPr id="7" name="Picture 6"/>
          <p:cNvPicPr>
            <a:picLocks noChangeAspect="1"/>
          </p:cNvPicPr>
          <p:nvPr/>
        </p:nvPicPr>
        <p:blipFill>
          <a:blip r:embed="rId3"/>
          <a:stretch>
            <a:fillRect/>
          </a:stretch>
        </p:blipFill>
        <p:spPr>
          <a:xfrm>
            <a:off x="9170670" y="4169410"/>
            <a:ext cx="2451735" cy="2492375"/>
          </a:xfrm>
          <a:prstGeom prst="rect">
            <a:avLst/>
          </a:prstGeom>
        </p:spPr>
      </p:pic>
      <p:pic>
        <p:nvPicPr>
          <p:cNvPr id="8" name="Picture 7"/>
          <p:cNvPicPr>
            <a:picLocks noChangeAspect="1"/>
          </p:cNvPicPr>
          <p:nvPr/>
        </p:nvPicPr>
        <p:blipFill>
          <a:blip r:embed="rId4"/>
          <a:stretch>
            <a:fillRect/>
          </a:stretch>
        </p:blipFill>
        <p:spPr>
          <a:xfrm>
            <a:off x="3204210" y="3824605"/>
            <a:ext cx="2862580" cy="2900045"/>
          </a:xfrm>
          <a:prstGeom prst="rect">
            <a:avLst/>
          </a:prstGeom>
        </p:spPr>
      </p:pic>
      <p:pic>
        <p:nvPicPr>
          <p:cNvPr id="5" name="Picture 4"/>
          <p:cNvPicPr>
            <a:picLocks noChangeAspect="1"/>
          </p:cNvPicPr>
          <p:nvPr/>
        </p:nvPicPr>
        <p:blipFill>
          <a:blip r:embed="rId5"/>
          <a:stretch>
            <a:fillRect/>
          </a:stretch>
        </p:blipFill>
        <p:spPr>
          <a:xfrm>
            <a:off x="6665595" y="4169410"/>
            <a:ext cx="2310765" cy="2493010"/>
          </a:xfrm>
          <a:prstGeom prst="rect">
            <a:avLst/>
          </a:prstGeom>
        </p:spPr>
      </p:pic>
      <p:sp>
        <p:nvSpPr>
          <p:cNvPr id="4" name="Text Box 3"/>
          <p:cNvSpPr txBox="1"/>
          <p:nvPr/>
        </p:nvSpPr>
        <p:spPr>
          <a:xfrm>
            <a:off x="3204210" y="208280"/>
            <a:ext cx="4493895" cy="1137285"/>
          </a:xfrm>
          <a:prstGeom prst="rect">
            <a:avLst/>
          </a:prstGeom>
          <a:noFill/>
        </p:spPr>
        <p:txBody>
          <a:bodyPr wrap="square" rtlCol="0">
            <a:spAutoFit/>
          </a:bodyPr>
          <a:p>
            <a:br>
              <a:rPr lang="en-IN" dirty="0">
                <a:effectLst/>
                <a:ea typeface="Calibri" panose="020F0502020204030204" pitchFamily="34" charset="0"/>
                <a:cs typeface="Times New Roman" panose="02020603050405020304" pitchFamily="18" charset="0"/>
                <a:sym typeface="+mn-ea"/>
              </a:rPr>
            </a:br>
            <a:r>
              <a:rPr lang="en-US" sz="3200" b="1" u="sng" dirty="0">
                <a:solidFill>
                  <a:srgbClr val="FF0000"/>
                </a:solidFill>
                <a:effectLst/>
                <a:ea typeface="Calibri" panose="020F0502020204030204" pitchFamily="34" charset="0"/>
                <a:cs typeface="Times New Roman" panose="02020603050405020304" pitchFamily="18" charset="0"/>
                <a:sym typeface="+mn-ea"/>
              </a:rPr>
              <a:t>Results and Discussion</a:t>
            </a:r>
            <a:endParaRPr lang="en-IN" dirty="0"/>
          </a:p>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473700" y="431165"/>
            <a:ext cx="4267200" cy="1535430"/>
          </a:xfrm>
          <a:prstGeom prst="rect">
            <a:avLst/>
          </a:prstGeom>
          <a:solidFill>
            <a:schemeClr val="accent2"/>
          </a:solidFill>
          <a:ln w="190500" cap="sq" cmpd="thinThick">
            <a:solidFill>
              <a:schemeClr val="accent2"/>
            </a:solidFill>
            <a:miter lim="800000"/>
          </a:ln>
        </p:spPr>
        <p:txBody>
          <a:bodyPr wrap="square" anchor="ctr">
            <a:normAutofit/>
          </a:bodyPr>
          <a:lstStyle/>
          <a:p>
            <a:r>
              <a:rPr lang="en-US" sz="3200" b="1" u="sng" dirty="0">
                <a:solidFill>
                  <a:srgbClr val="FF0000"/>
                </a:solidFill>
                <a:effectLst/>
                <a:ea typeface="Calibri" panose="020F0502020204030204" pitchFamily="34" charset="0"/>
                <a:cs typeface="Times New Roman" panose="02020603050405020304" pitchFamily="18" charset="0"/>
              </a:rPr>
              <a:t>Conclusion</a:t>
            </a:r>
            <a:endParaRPr lang="en-US" sz="3200" b="1" u="sng" dirty="0">
              <a:solidFill>
                <a:srgbClr val="FF0000"/>
              </a:solidFill>
              <a:effectLst/>
              <a:ea typeface="Calibri" panose="020F0502020204030204" pitchFamily="34" charset="0"/>
              <a:cs typeface="Times New Roman" panose="02020603050405020304" pitchFamily="18" charset="0"/>
            </a:endParaRPr>
          </a:p>
        </p:txBody>
      </p:sp>
      <p:sp>
        <p:nvSpPr>
          <p:cNvPr id="3" name="Content Placeholder 2"/>
          <p:cNvSpPr>
            <a:spLocks noGrp="1"/>
          </p:cNvSpPr>
          <p:nvPr>
            <p:ph idx="1"/>
          </p:nvPr>
        </p:nvSpPr>
        <p:spPr>
          <a:xfrm>
            <a:off x="527685" y="2418715"/>
            <a:ext cx="11195685" cy="3968750"/>
          </a:xfrm>
        </p:spPr>
        <p:txBody>
          <a:bodyPr anchor="ctr">
            <a:normAutofit/>
          </a:bodyPr>
          <a:lstStyle/>
          <a:p>
            <a:pPr marL="228600"/>
            <a:r>
              <a:rPr lang="en-IN" sz="2400" b="1" dirty="0">
                <a:solidFill>
                  <a:srgbClr val="FFFF00"/>
                </a:solidFill>
                <a:effectLst/>
                <a:latin typeface="Calibri" panose="020F0502020204030204" pitchFamily="34" charset="0"/>
                <a:ea typeface="Times New Roman" panose="02020603050405020304" pitchFamily="18" charset="0"/>
                <a:cs typeface="Calibri" panose="020F0502020204030204" pitchFamily="34" charset="0"/>
              </a:rPr>
              <a:t>A network design for an internet cafe supporting 30 users has been created successfully. All users share a common ADSL network. Certain websites have been blocked using an extended ACL in the firewall. A billing software has been installed on all the PCs to monitor usage. The cafe also has printing, FAX and Xerox facilities. The PCs are coupled with a common storage for the users to download and print files.</a:t>
            </a:r>
            <a:endParaRPr lang="en-IN" sz="2400" b="1" dirty="0">
              <a:solidFill>
                <a:srgbClr val="FFFF00"/>
              </a:solidFill>
              <a:effectLst/>
              <a:latin typeface="Calibri" panose="020F0502020204030204" pitchFamily="34" charset="0"/>
              <a:ea typeface="Times New Roman" panose="02020603050405020304" pitchFamily="18" charset="0"/>
              <a:cs typeface="Calibri" panose="020F0502020204030204" pitchFamily="34" charset="0"/>
            </a:endParaRPr>
          </a:p>
          <a:p>
            <a:pPr marL="228600"/>
            <a:r>
              <a:rPr lang="en-IN" sz="2400" b="1" dirty="0">
                <a:solidFill>
                  <a:srgbClr val="FFFF00"/>
                </a:solidFill>
                <a:effectLst/>
                <a:latin typeface="Calibri" panose="020F0502020204030204" pitchFamily="34" charset="0"/>
                <a:ea typeface="Times New Roman" panose="02020603050405020304" pitchFamily="18" charset="0"/>
                <a:cs typeface="Calibri" panose="020F0502020204030204" pitchFamily="34" charset="0"/>
              </a:rPr>
              <a:t>All the possible issues have been considered and suitable measures have been taken to avoid them. The devices have been configured and a working model of the network has been created on a simulator (Cisco Packet Tracer) successfully.</a:t>
            </a:r>
            <a:endParaRPr lang="en-IN" sz="2400" b="1" dirty="0">
              <a:solidFill>
                <a:srgbClr val="FFFF00"/>
              </a:solidFill>
              <a:effectLst/>
              <a:latin typeface="Calibri" panose="020F0502020204030204" pitchFamily="34" charset="0"/>
              <a:ea typeface="Times New Roman" panose="02020603050405020304" pitchFamily="18" charset="0"/>
              <a:cs typeface="Calibri" panose="020F0502020204030204" pitchFamily="34" charset="0"/>
            </a:endParaRPr>
          </a:p>
          <a:p>
            <a:pPr marL="0" indent="0">
              <a:buNone/>
            </a:pPr>
            <a:endParaRPr lang="en-IN" sz="2400" b="1" dirty="0">
              <a:solidFill>
                <a:srgbClr val="FFFF00"/>
              </a:solidFill>
              <a:effectLst/>
              <a:latin typeface="Calibri" panose="020F0502020204030204" pitchFamily="34" charset="0"/>
              <a:ea typeface="Times New Roman" panose="02020603050405020304" pitchFamily="18" charset="0"/>
              <a:cs typeface="Calibri" panose="020F050202020403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2820" y="643466"/>
            <a:ext cx="5437703" cy="1152127"/>
          </a:xfrm>
          <a:noFill/>
          <a:ln>
            <a:solidFill>
              <a:srgbClr val="FFFFFF"/>
            </a:solidFill>
          </a:ln>
        </p:spPr>
        <p:txBody>
          <a:bodyPr>
            <a:normAutofit/>
          </a:bodyPr>
          <a:lstStyle/>
          <a:p>
            <a:r>
              <a:rPr lang="en-US" sz="3600" dirty="0">
                <a:solidFill>
                  <a:srgbClr val="FFFFFF"/>
                </a:solidFill>
                <a:effectLst/>
                <a:ea typeface="Calibri" panose="020F0502020204030204" pitchFamily="34" charset="0"/>
                <a:cs typeface="Times New Roman" panose="02020603050405020304" pitchFamily="18" charset="0"/>
              </a:rPr>
              <a:t>References</a:t>
            </a:r>
            <a:endParaRPr lang="en-IN" sz="3600" dirty="0">
              <a:solidFill>
                <a:srgbClr val="FFFFFF"/>
              </a:solidFill>
            </a:endParaRPr>
          </a:p>
        </p:txBody>
      </p:sp>
      <p:sp>
        <p:nvSpPr>
          <p:cNvPr id="3" name="Content Placeholder 2"/>
          <p:cNvSpPr>
            <a:spLocks noGrp="1"/>
          </p:cNvSpPr>
          <p:nvPr>
            <p:ph idx="1"/>
          </p:nvPr>
        </p:nvSpPr>
        <p:spPr>
          <a:xfrm>
            <a:off x="2072820" y="2170772"/>
            <a:ext cx="5437697" cy="3569256"/>
          </a:xfrm>
        </p:spPr>
        <p:txBody>
          <a:bodyPr>
            <a:normAutofit/>
          </a:bodyPr>
          <a:lstStyle/>
          <a:p>
            <a:pPr>
              <a:lnSpc>
                <a:spcPct val="90000"/>
              </a:lnSpc>
              <a:buSzPts val="2000"/>
            </a:pPr>
            <a:r>
              <a:rPr lang="en-IN" u="none" strike="noStrike" dirty="0">
                <a:solidFill>
                  <a:srgbClr val="FF0000"/>
                </a:solidFill>
                <a:effectLst/>
                <a:latin typeface="Calibri" panose="020F0502020204030204" pitchFamily="34" charset="0"/>
                <a:ea typeface="Calibri" panose="020F0502020204030204" pitchFamily="34" charset="0"/>
                <a:cs typeface="Calibri" panose="020F0502020204030204" pitchFamily="34" charset="0"/>
                <a:hlinkClick r:id="rId1"/>
              </a:rPr>
              <a:t>https://www.google.co.in/</a:t>
            </a:r>
            <a:endParaRPr lang="en-IN" u="none" strike="noStrike" dirty="0">
              <a:solidFill>
                <a:srgbClr val="FF0000"/>
              </a:solidFill>
              <a:effectLst/>
              <a:latin typeface="Calibri" panose="020F0502020204030204" pitchFamily="34" charset="0"/>
              <a:ea typeface="Noto Sans Symbols"/>
              <a:cs typeface="Calibri" panose="020F0502020204030204" pitchFamily="34" charset="0"/>
            </a:endParaRPr>
          </a:p>
          <a:p>
            <a:pPr>
              <a:lnSpc>
                <a:spcPct val="90000"/>
              </a:lnSpc>
              <a:buSzPts val="2000"/>
            </a:pPr>
            <a:r>
              <a:rPr lang="en-IN" u="none" strike="noStrike" dirty="0">
                <a:solidFill>
                  <a:srgbClr val="FF0000"/>
                </a:solidFill>
                <a:effectLst/>
                <a:latin typeface="Calibri" panose="020F0502020204030204" pitchFamily="34" charset="0"/>
                <a:ea typeface="Calibri" panose="020F0502020204030204" pitchFamily="34" charset="0"/>
                <a:cs typeface="Calibri" panose="020F0502020204030204" pitchFamily="34" charset="0"/>
                <a:hlinkClick r:id="rId2"/>
              </a:rPr>
              <a:t>https://www.youtube.com</a:t>
            </a:r>
            <a:endParaRPr lang="en-IN" u="none" strike="noStrike" dirty="0">
              <a:solidFill>
                <a:srgbClr val="FF0000"/>
              </a:solidFill>
              <a:effectLst/>
              <a:latin typeface="Calibri" panose="020F0502020204030204" pitchFamily="34" charset="0"/>
              <a:ea typeface="Noto Sans Symbols"/>
              <a:cs typeface="Calibri" panose="020F0502020204030204" pitchFamily="34" charset="0"/>
            </a:endParaRPr>
          </a:p>
          <a:p>
            <a:pPr>
              <a:lnSpc>
                <a:spcPct val="90000"/>
              </a:lnSpc>
              <a:buSzPts val="2000"/>
            </a:pPr>
            <a:r>
              <a:rPr lang="en-IN" u="none" strike="noStrike" dirty="0">
                <a:solidFill>
                  <a:srgbClr val="FF0000"/>
                </a:solidFill>
                <a:effectLst/>
                <a:latin typeface="Calibri" panose="020F0502020204030204" pitchFamily="34" charset="0"/>
                <a:ea typeface="Calibri" panose="020F0502020204030204" pitchFamily="34" charset="0"/>
                <a:cs typeface="Calibri" panose="020F0502020204030204" pitchFamily="34" charset="0"/>
                <a:hlinkClick r:id="rId3"/>
              </a:rPr>
              <a:t>https://www.wikipedia.org</a:t>
            </a:r>
            <a:endParaRPr lang="en-IN" u="none" strike="noStrike" dirty="0">
              <a:solidFill>
                <a:srgbClr val="FF0000"/>
              </a:solidFill>
              <a:effectLst/>
              <a:latin typeface="Calibri" panose="020F0502020204030204" pitchFamily="34" charset="0"/>
              <a:ea typeface="Noto Sans Symbols"/>
              <a:cs typeface="Calibri" panose="020F0502020204030204" pitchFamily="34" charset="0"/>
            </a:endParaRPr>
          </a:p>
          <a:p>
            <a:pPr>
              <a:lnSpc>
                <a:spcPct val="90000"/>
              </a:lnSpc>
              <a:buSzPts val="2000"/>
            </a:pPr>
            <a:r>
              <a:rPr lang="en-IN" u="none" strike="noStrike" dirty="0">
                <a:solidFill>
                  <a:srgbClr val="FF0000"/>
                </a:solidFill>
                <a:effectLst/>
                <a:latin typeface="Calibri" panose="020F0502020204030204" pitchFamily="34" charset="0"/>
                <a:ea typeface="Calibri" panose="020F0502020204030204" pitchFamily="34" charset="0"/>
                <a:cs typeface="Calibri" panose="020F0502020204030204" pitchFamily="34" charset="0"/>
                <a:hlinkClick r:id="rId4"/>
              </a:rPr>
              <a:t>https://www.netacad.com/courses/packet-tracer/introduction-packet-tracer</a:t>
            </a:r>
            <a:endParaRPr lang="en-IN" u="none" strike="noStrike" dirty="0">
              <a:solidFill>
                <a:srgbClr val="FF0000"/>
              </a:solidFill>
              <a:effectLst/>
              <a:latin typeface="Calibri" panose="020F0502020204030204" pitchFamily="34" charset="0"/>
              <a:ea typeface="Calibri" panose="020F0502020204030204" pitchFamily="34" charset="0"/>
              <a:cs typeface="Calibri" panose="020F0502020204030204" pitchFamily="34" charset="0"/>
            </a:endParaRPr>
          </a:p>
          <a:p>
            <a:pPr>
              <a:lnSpc>
                <a:spcPct val="90000"/>
              </a:lnSpc>
              <a:buSzPts val="2000"/>
            </a:pPr>
            <a:r>
              <a:rPr lang="en-IN" u="none" strike="noStrike" dirty="0">
                <a:solidFill>
                  <a:srgbClr val="FF0000"/>
                </a:solidFill>
                <a:effectLst/>
                <a:latin typeface="Calibri" panose="020F0502020204030204" pitchFamily="34" charset="0"/>
                <a:ea typeface="Noto Sans Symbols"/>
                <a:cs typeface="Calibri" panose="020F0502020204030204" pitchFamily="34" charset="0"/>
                <a:hlinkClick r:id="rId5"/>
              </a:rPr>
              <a:t>http://kth.diva-portal.org/smash/get/diva2:1232063/FULLTEXT01.pdf</a:t>
            </a:r>
            <a:endParaRPr lang="en-IN" dirty="0">
              <a:solidFill>
                <a:srgbClr val="FF0000"/>
              </a:solidFill>
              <a:latin typeface="Calibri" panose="020F0502020204030204" pitchFamily="34" charset="0"/>
              <a:ea typeface="Noto Sans Symbols"/>
              <a:cs typeface="Calibri" panose="020F0502020204030204" pitchFamily="34" charset="0"/>
            </a:endParaRPr>
          </a:p>
          <a:p>
            <a:pPr>
              <a:lnSpc>
                <a:spcPct val="90000"/>
              </a:lnSpc>
              <a:buSzPts val="2000"/>
            </a:pPr>
            <a:r>
              <a:rPr lang="en-IN" u="sng" strike="noStrike" dirty="0">
                <a:solidFill>
                  <a:srgbClr val="FF0000"/>
                </a:solidFill>
                <a:effectLst/>
                <a:latin typeface="Calibri" panose="020F0502020204030204" pitchFamily="34" charset="0"/>
                <a:ea typeface="Noto Sans Symbols"/>
                <a:cs typeface="Calibri" panose="020F0502020204030204" pitchFamily="34" charset="0"/>
              </a:rPr>
              <a:t>http://users.ece.utexas.edu/~bevans/courses/ee382c/projects/spring00/agarwal-desikan-sankar/LitSurveyReport.pdf</a:t>
            </a:r>
            <a:endParaRPr lang="en-IN" u="sng" strike="noStrike" dirty="0">
              <a:solidFill>
                <a:srgbClr val="FF0000"/>
              </a:solidFill>
              <a:effectLst/>
              <a:latin typeface="Calibri" panose="020F0502020204030204" pitchFamily="34" charset="0"/>
              <a:ea typeface="Noto Sans Symbols"/>
              <a:cs typeface="Calibri" panose="020F0502020204030204" pitchFamily="34" charset="0"/>
            </a:endParaRPr>
          </a:p>
          <a:p>
            <a:pPr>
              <a:lnSpc>
                <a:spcPct val="90000"/>
              </a:lnSpc>
              <a:buSzPts val="2000"/>
            </a:pPr>
            <a:endParaRPr lang="en-IN" u="sng" strike="noStrike" dirty="0">
              <a:solidFill>
                <a:srgbClr val="FF0000"/>
              </a:solidFill>
              <a:effectLst/>
              <a:latin typeface="Calibri" panose="020F0502020204030204" pitchFamily="34" charset="0"/>
              <a:ea typeface="Noto Sans Symbols"/>
              <a:cs typeface="Calibri" panose="020F0502020204030204" pitchFamily="34" charset="0"/>
            </a:endParaRPr>
          </a:p>
        </p:txBody>
      </p:sp>
    </p:spTree>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4" name="Text Box 3"/>
          <p:cNvSpPr txBox="1"/>
          <p:nvPr/>
        </p:nvSpPr>
        <p:spPr>
          <a:xfrm>
            <a:off x="1561465" y="2581275"/>
            <a:ext cx="9402445" cy="1568450"/>
          </a:xfrm>
          <a:prstGeom prst="rect">
            <a:avLst/>
          </a:prstGeom>
          <a:noFill/>
        </p:spPr>
        <p:txBody>
          <a:bodyPr wrap="square" rtlCol="0">
            <a:spAutoFit/>
          </a:bodyPr>
          <a:p>
            <a:pPr algn="ctr"/>
            <a:r>
              <a:rPr lang="en-IN" altLang="en-US" sz="9600" b="1">
                <a:solidFill>
                  <a:schemeClr val="bg1"/>
                </a:solidFill>
                <a:latin typeface="Brush Script MT" panose="03060802040406070304" charset="0"/>
                <a:cs typeface="Brush Script MT" panose="03060802040406070304" charset="0"/>
              </a:rPr>
              <a:t>Thank You</a:t>
            </a:r>
            <a:endParaRPr lang="en-IN" altLang="en-US" sz="9600" b="1">
              <a:solidFill>
                <a:schemeClr val="bg1"/>
              </a:solidFill>
              <a:latin typeface="Brush Script MT" panose="03060802040406070304" charset="0"/>
              <a:cs typeface="Brush Script MT" panose="0306080204040607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3" name="Rectangle 12"/>
          <p:cNvSpPr>
            <a:spLocks noGrp="1" noRot="1" noChangeAspect="1" noMove="1" noResize="1" noEditPoints="1" noAdjustHandles="1" noChangeArrowheads="1" noChangeShapeType="1" noTextEdit="1"/>
          </p:cNvSpPr>
          <p:nvPr/>
        </p:nvSpPr>
        <p:spPr>
          <a:xfrm>
            <a:off x="0" y="0"/>
            <a:ext cx="12192000" cy="6858000"/>
          </a:xfrm>
          <a:prstGeom prst="rect">
            <a:avLst/>
          </a:prstGeom>
          <a:blipFill rotWithShape="1">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a:spLocks noGrp="1" noRot="1" noChangeAspect="1" noMove="1" noResize="1" noEditPoints="1" noAdjustHandles="1" noChangeArrowheads="1" noChangeShapeType="1" noTextEdit="1"/>
          </p:cNvSpPr>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a:spLocks noGrp="1" noRot="1" noChangeAspect="1" noMove="1" noResize="1" noEditPoints="1" noAdjustHandles="1" noChangeArrowheads="1" noChangeShapeType="1" noTextEdit="1"/>
          </p:cNvSpPr>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31136" y="467418"/>
            <a:ext cx="7729728" cy="1188720"/>
          </a:xfrm>
          <a:solidFill>
            <a:srgbClr val="FFFFFF"/>
          </a:solidFill>
        </p:spPr>
        <p:txBody>
          <a:bodyPr>
            <a:normAutofit/>
          </a:bodyPr>
          <a:lstStyle/>
          <a:p>
            <a:r>
              <a:rPr lang="en-IN" sz="3600" b="1" u="sng" dirty="0">
                <a:solidFill>
                  <a:srgbClr val="FF0000"/>
                </a:solidFill>
              </a:rPr>
              <a:t>Abstract</a:t>
            </a:r>
            <a:endParaRPr lang="en-IN" sz="3600" b="1" u="sng" dirty="0">
              <a:solidFill>
                <a:srgbClr val="FF0000"/>
              </a:solidFill>
            </a:endParaRPr>
          </a:p>
        </p:txBody>
      </p:sp>
      <p:sp>
        <p:nvSpPr>
          <p:cNvPr id="3" name="Content Placeholder 2"/>
          <p:cNvSpPr>
            <a:spLocks noGrp="1"/>
          </p:cNvSpPr>
          <p:nvPr>
            <p:ph idx="1"/>
          </p:nvPr>
        </p:nvSpPr>
        <p:spPr>
          <a:xfrm>
            <a:off x="1706245" y="1875790"/>
            <a:ext cx="8779510" cy="3294380"/>
          </a:xfrm>
        </p:spPr>
        <p:txBody>
          <a:bodyPr>
            <a:noAutofit/>
          </a:bodyPr>
          <a:lstStyle/>
          <a:p>
            <a:pPr>
              <a:lnSpc>
                <a:spcPct val="90000"/>
              </a:lnSpc>
            </a:pPr>
            <a:r>
              <a:rPr lang="en-IN" sz="1600" b="1" dirty="0">
                <a:solidFill>
                  <a:srgbClr val="404040"/>
                </a:solidFill>
                <a:effectLst/>
                <a:latin typeface="Calibri" panose="020F0502020204030204" pitchFamily="34" charset="0"/>
                <a:ea typeface="Times New Roman" panose="02020603050405020304" pitchFamily="18" charset="0"/>
                <a:cs typeface="Calibri" panose="020F0502020204030204" pitchFamily="34" charset="0"/>
              </a:rPr>
              <a:t>This project presents a design and prototype implementation of a cybercafé to support 30 users who all share the same ADSL network, where the access to certain sites(servers) are blocked with the help of a firewall. The café has a printing facility too.</a:t>
            </a:r>
            <a:endParaRPr lang="en-IN" sz="1600" b="1" dirty="0">
              <a:solidFill>
                <a:srgbClr val="404040"/>
              </a:solidFill>
              <a:effectLst/>
              <a:latin typeface="Calibri" panose="020F0502020204030204" pitchFamily="34" charset="0"/>
              <a:ea typeface="Times New Roman" panose="02020603050405020304" pitchFamily="18" charset="0"/>
              <a:cs typeface="Calibri" panose="020F0502020204030204" pitchFamily="34" charset="0"/>
            </a:endParaRPr>
          </a:p>
          <a:p>
            <a:pPr>
              <a:lnSpc>
                <a:spcPct val="90000"/>
              </a:lnSpc>
            </a:pPr>
            <a:r>
              <a:rPr lang="en-IN" sz="1600" b="1" dirty="0">
                <a:solidFill>
                  <a:srgbClr val="404040"/>
                </a:solidFill>
                <a:effectLst/>
                <a:latin typeface="Calibri" panose="020F0502020204030204" pitchFamily="34" charset="0"/>
                <a:ea typeface="Times New Roman" panose="02020603050405020304" pitchFamily="18" charset="0"/>
                <a:cs typeface="Calibri" panose="020F0502020204030204" pitchFamily="34" charset="0"/>
              </a:rPr>
              <a:t>A wireless network (ADSL connection) has to be designed that gives users access to certain sites. </a:t>
            </a:r>
            <a:endParaRPr lang="en-IN" sz="1600" b="1" dirty="0">
              <a:solidFill>
                <a:srgbClr val="404040"/>
              </a:solidFill>
              <a:effectLst/>
              <a:latin typeface="Calibri" panose="020F0502020204030204" pitchFamily="34" charset="0"/>
              <a:ea typeface="Times New Roman" panose="02020603050405020304" pitchFamily="18" charset="0"/>
              <a:cs typeface="Calibri" panose="020F0502020204030204" pitchFamily="34" charset="0"/>
            </a:endParaRPr>
          </a:p>
          <a:p>
            <a:pPr>
              <a:lnSpc>
                <a:spcPct val="90000"/>
              </a:lnSpc>
            </a:pPr>
            <a:r>
              <a:rPr lang="en-IN" sz="1600" b="1" dirty="0">
                <a:solidFill>
                  <a:srgbClr val="404040"/>
                </a:solidFill>
                <a:effectLst/>
                <a:latin typeface="Calibri" panose="020F0502020204030204" pitchFamily="34" charset="0"/>
                <a:ea typeface="Times New Roman" panose="02020603050405020304" pitchFamily="18" charset="0"/>
                <a:cs typeface="Calibri" panose="020F0502020204030204" pitchFamily="34" charset="0"/>
              </a:rPr>
              <a:t>There are 31 Client computers and a printer to print the files. Three servers are used in the ADSL side to show the working of these computers. The DNS server, the server for Google and YouTube. The IP for YouTube is blocked with the help of a firewall. </a:t>
            </a:r>
            <a:endParaRPr lang="en-IN" sz="1600" b="1" dirty="0">
              <a:solidFill>
                <a:srgbClr val="404040"/>
              </a:solidFill>
              <a:effectLst/>
              <a:latin typeface="Calibri" panose="020F0502020204030204" pitchFamily="34" charset="0"/>
              <a:ea typeface="Times New Roman" panose="02020603050405020304" pitchFamily="18" charset="0"/>
              <a:cs typeface="Calibri" panose="020F0502020204030204" pitchFamily="34" charset="0"/>
            </a:endParaRPr>
          </a:p>
          <a:p>
            <a:pPr>
              <a:lnSpc>
                <a:spcPct val="90000"/>
              </a:lnSpc>
            </a:pPr>
            <a:r>
              <a:rPr lang="en-IN" sz="1600" b="1" dirty="0">
                <a:solidFill>
                  <a:srgbClr val="404040"/>
                </a:solidFill>
                <a:effectLst/>
                <a:latin typeface="Calibri" panose="020F0502020204030204" pitchFamily="34" charset="0"/>
                <a:ea typeface="Times New Roman" panose="02020603050405020304" pitchFamily="18" charset="0"/>
                <a:cs typeface="Calibri" panose="020F0502020204030204" pitchFamily="34" charset="0"/>
              </a:rPr>
              <a:t>All 30 PCs are configured to share the same network. A billing software like True café will be installed in all PCs. </a:t>
            </a:r>
            <a:endParaRPr lang="en-IN" sz="1600" b="1" dirty="0">
              <a:solidFill>
                <a:srgbClr val="404040"/>
              </a:solidFill>
              <a:effectLst/>
              <a:latin typeface="Calibri" panose="020F0502020204030204" pitchFamily="34" charset="0"/>
              <a:ea typeface="Times New Roman" panose="02020603050405020304" pitchFamily="18" charset="0"/>
              <a:cs typeface="Calibri" panose="020F0502020204030204" pitchFamily="34" charset="0"/>
            </a:endParaRPr>
          </a:p>
          <a:p>
            <a:pPr>
              <a:lnSpc>
                <a:spcPct val="90000"/>
              </a:lnSpc>
            </a:pPr>
            <a:r>
              <a:rPr lang="en-IN" sz="1600" b="1" dirty="0">
                <a:solidFill>
                  <a:srgbClr val="404040"/>
                </a:solidFill>
                <a:effectLst/>
                <a:latin typeface="Calibri" panose="020F0502020204030204" pitchFamily="34" charset="0"/>
                <a:ea typeface="Times New Roman" panose="02020603050405020304" pitchFamily="18" charset="0"/>
                <a:cs typeface="Calibri" panose="020F0502020204030204" pitchFamily="34" charset="0"/>
              </a:rPr>
              <a:t>A common cloud storage will also be used for users to download and print files. This common shared storage avoids cluttering of the PCs’ local storage with unnecessary data and the need to manually clean them out after every use. </a:t>
            </a:r>
            <a:endParaRPr lang="en-IN" sz="1600" b="1" dirty="0">
              <a:solidFill>
                <a:srgbClr val="404040"/>
              </a:solidFill>
              <a:effectLst/>
              <a:latin typeface="Calibri" panose="020F0502020204030204" pitchFamily="34" charset="0"/>
              <a:ea typeface="Times New Roman" panose="02020603050405020304" pitchFamily="18" charset="0"/>
              <a:cs typeface="Calibri" panose="020F0502020204030204" pitchFamily="34" charset="0"/>
            </a:endParaRPr>
          </a:p>
          <a:p>
            <a:pPr>
              <a:lnSpc>
                <a:spcPct val="90000"/>
              </a:lnSpc>
            </a:pPr>
            <a:endParaRPr lang="en-IN" sz="1400" b="1" dirty="0">
              <a:solidFill>
                <a:srgbClr val="404040"/>
              </a:solidFill>
              <a:effectLst/>
              <a:latin typeface="Calibri" panose="020F0502020204030204" pitchFamily="34" charset="0"/>
              <a:ea typeface="Times New Roman" panose="02020603050405020304" pitchFamily="18" charset="0"/>
              <a:cs typeface="Calibri" panose="020F050202020403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4"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blipFill rotWithShape="1">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p:cNvSpPr>
            <a:spLocks noGrp="1" noRot="1" noChangeAspect="1" noMove="1" noResize="1" noEditPoints="1" noAdjustHandles="1" noChangeArrowheads="1" noChangeShapeType="1" noTextEdit="1"/>
          </p:cNvSpPr>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1"/>
          <p:cNvSpPr>
            <a:spLocks noGrp="1" noRot="1" noChangeAspect="1" noMove="1" noResize="1" noEditPoints="1" noAdjustHandles="1" noChangeArrowheads="1" noChangeShapeType="1" noTextEdit="1"/>
          </p:cNvSpPr>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31136" y="467418"/>
            <a:ext cx="7729728" cy="1188720"/>
          </a:xfrm>
          <a:solidFill>
            <a:srgbClr val="FFFFFF"/>
          </a:solidFill>
        </p:spPr>
        <p:txBody>
          <a:bodyPr>
            <a:normAutofit/>
          </a:bodyPr>
          <a:lstStyle/>
          <a:p>
            <a:r>
              <a:rPr lang="en-IN" sz="3600" b="1" u="sng" dirty="0">
                <a:solidFill>
                  <a:srgbClr val="FF0000"/>
                </a:solidFill>
              </a:rPr>
              <a:t>Introduction</a:t>
            </a:r>
            <a:endParaRPr lang="en-IN" sz="3600" b="1" u="sng" dirty="0">
              <a:solidFill>
                <a:srgbClr val="FF0000"/>
              </a:solidFill>
            </a:endParaRPr>
          </a:p>
        </p:txBody>
      </p:sp>
      <p:sp>
        <p:nvSpPr>
          <p:cNvPr id="17" name="Content Placeholder 2"/>
          <p:cNvSpPr>
            <a:spLocks noGrp="1"/>
          </p:cNvSpPr>
          <p:nvPr>
            <p:ph idx="1"/>
          </p:nvPr>
        </p:nvSpPr>
        <p:spPr>
          <a:xfrm>
            <a:off x="1706062" y="2291262"/>
            <a:ext cx="8779512" cy="2879256"/>
          </a:xfrm>
        </p:spPr>
        <p:txBody>
          <a:bodyPr>
            <a:normAutofit/>
          </a:bodyPr>
          <a:lstStyle/>
          <a:p>
            <a:pPr>
              <a:lnSpc>
                <a:spcPct val="90000"/>
              </a:lnSpc>
            </a:pPr>
            <a:r>
              <a:rPr lang="en-IN" sz="1600" b="1" dirty="0">
                <a:solidFill>
                  <a:srgbClr val="404040"/>
                </a:solidFill>
                <a:latin typeface="Calibri" panose="020F0502020204030204" pitchFamily="34" charset="0"/>
                <a:cs typeface="Calibri" panose="020F0502020204030204" pitchFamily="34" charset="0"/>
              </a:rPr>
              <a:t>An internet café, also known as a cyber café, is a café, convenience store or a fully dedicated internet-access business that provides internet access to the public.</a:t>
            </a:r>
            <a:endParaRPr lang="en-IN" sz="1600" b="1" dirty="0">
              <a:solidFill>
                <a:srgbClr val="404040"/>
              </a:solidFill>
              <a:latin typeface="Calibri" panose="020F0502020204030204" pitchFamily="34" charset="0"/>
              <a:cs typeface="Calibri" panose="020F0502020204030204" pitchFamily="34" charset="0"/>
            </a:endParaRPr>
          </a:p>
          <a:p>
            <a:pPr>
              <a:lnSpc>
                <a:spcPct val="90000"/>
              </a:lnSpc>
            </a:pPr>
            <a:r>
              <a:rPr lang="en-IN" sz="1600" b="1" dirty="0">
                <a:solidFill>
                  <a:srgbClr val="404040"/>
                </a:solidFill>
                <a:latin typeface="Calibri" panose="020F0502020204030204" pitchFamily="34" charset="0"/>
                <a:cs typeface="Calibri" panose="020F0502020204030204" pitchFamily="34" charset="0"/>
              </a:rPr>
              <a:t>An asymmetric digital subscriber line (ADSL) is a type of digital subscriber line (DSL) technology (a data communication technology) that enables faster data transmission over copper telephone lines than a conventional voiceband modem can provide. Bandwidth and bit rate are said to be asymmetric, i.e., greater toward the customer premises (downstream) than the reverse (upstream).</a:t>
            </a:r>
            <a:endParaRPr lang="en-IN" sz="1600" b="1" dirty="0">
              <a:solidFill>
                <a:srgbClr val="404040"/>
              </a:solidFill>
              <a:latin typeface="Calibri" panose="020F0502020204030204" pitchFamily="34" charset="0"/>
              <a:cs typeface="Calibri" panose="020F0502020204030204" pitchFamily="34" charset="0"/>
            </a:endParaRPr>
          </a:p>
          <a:p>
            <a:pPr>
              <a:lnSpc>
                <a:spcPct val="90000"/>
              </a:lnSpc>
            </a:pPr>
            <a:r>
              <a:rPr lang="en-IN" sz="1600" b="1" dirty="0">
                <a:solidFill>
                  <a:srgbClr val="404040"/>
                </a:solidFill>
                <a:latin typeface="Calibri" panose="020F0502020204030204" pitchFamily="34" charset="0"/>
                <a:cs typeface="Calibri" panose="020F0502020204030204" pitchFamily="34" charset="0"/>
              </a:rPr>
              <a:t>ADSL is usually used to access the internet to download content, but not for serving content accessed by others.</a:t>
            </a:r>
            <a:endParaRPr lang="en-IN" sz="1600" b="1" dirty="0">
              <a:solidFill>
                <a:srgbClr val="404040"/>
              </a:solidFill>
              <a:latin typeface="Calibri" panose="020F0502020204030204" pitchFamily="34" charset="0"/>
              <a:cs typeface="Calibri" panose="020F0502020204030204" pitchFamily="34" charset="0"/>
            </a:endParaRPr>
          </a:p>
          <a:p>
            <a:pPr>
              <a:lnSpc>
                <a:spcPct val="90000"/>
              </a:lnSpc>
            </a:pPr>
            <a:r>
              <a:rPr lang="en-IN" sz="1600" b="1" dirty="0">
                <a:solidFill>
                  <a:srgbClr val="404040"/>
                </a:solidFill>
                <a:latin typeface="Calibri" panose="020F0502020204030204" pitchFamily="34" charset="0"/>
                <a:cs typeface="Calibri" panose="020F0502020204030204" pitchFamily="34" charset="0"/>
              </a:rPr>
              <a:t>The fee for using a computer in an internet café is generally charged as a time-based rate.</a:t>
            </a:r>
            <a:endParaRPr lang="en-IN" sz="1600" b="1" dirty="0">
              <a:solidFill>
                <a:srgbClr val="404040"/>
              </a:solidFill>
              <a:latin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2" name="Rectangle 21"/>
          <p:cNvSpPr>
            <a:spLocks noGrp="1" noRot="1" noChangeAspect="1" noMove="1" noResize="1" noEditPoints="1" noAdjustHandles="1" noChangeArrowheads="1" noChangeShapeType="1" noTextEdit="1"/>
          </p:cNvSpPr>
          <p:nvPr/>
        </p:nvSpPr>
        <p:spPr>
          <a:xfrm>
            <a:off x="0" y="0"/>
            <a:ext cx="12192000" cy="6858000"/>
          </a:xfrm>
          <a:prstGeom prst="rect">
            <a:avLst/>
          </a:pr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a:spLocks noGrp="1" noRot="1" noChangeAspect="1" noMove="1" noResize="1" noEditPoints="1" noAdjustHandles="1" noChangeArrowheads="1" noChangeShapeType="1" noTextEdit="1"/>
          </p:cNvSpPr>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a:spLocks noGrp="1" noRot="1" noChangeAspect="1" noMove="1" noResize="1" noEditPoints="1" noAdjustHandles="1" noChangeArrowheads="1" noChangeShapeType="1" noTextEdit="1"/>
          </p:cNvSpPr>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31136" y="467418"/>
            <a:ext cx="7729728" cy="1188720"/>
          </a:xfrm>
          <a:solidFill>
            <a:srgbClr val="FFFFFF"/>
          </a:solidFill>
        </p:spPr>
        <p:txBody>
          <a:bodyPr>
            <a:normAutofit/>
          </a:bodyPr>
          <a:lstStyle/>
          <a:p>
            <a:r>
              <a:rPr lang="en-IN" sz="3600" b="1" u="sng" dirty="0">
                <a:solidFill>
                  <a:srgbClr val="FF0000"/>
                </a:solidFill>
              </a:rPr>
              <a:t>Literature review</a:t>
            </a:r>
            <a:endParaRPr lang="en-IN" sz="3600" b="1" u="sng" dirty="0">
              <a:solidFill>
                <a:srgbClr val="FF0000"/>
              </a:solidFill>
            </a:endParaRPr>
          </a:p>
        </p:txBody>
      </p:sp>
      <p:sp>
        <p:nvSpPr>
          <p:cNvPr id="17" name="Content Placeholder 2"/>
          <p:cNvSpPr>
            <a:spLocks noGrp="1"/>
          </p:cNvSpPr>
          <p:nvPr>
            <p:ph idx="1"/>
          </p:nvPr>
        </p:nvSpPr>
        <p:spPr>
          <a:xfrm>
            <a:off x="1706062" y="2291262"/>
            <a:ext cx="8779512" cy="2879256"/>
          </a:xfrm>
        </p:spPr>
        <p:txBody>
          <a:bodyPr>
            <a:normAutofit/>
          </a:bodyPr>
          <a:lstStyle/>
          <a:p>
            <a:pPr>
              <a:lnSpc>
                <a:spcPct val="90000"/>
              </a:lnSpc>
            </a:pPr>
            <a:r>
              <a:rPr lang="en-IN" sz="1600" b="1" dirty="0">
                <a:solidFill>
                  <a:srgbClr val="404040"/>
                </a:solidFill>
                <a:effectLst/>
                <a:latin typeface="Calibri" panose="020F0502020204030204" pitchFamily="34" charset="0"/>
                <a:cs typeface="Calibri" panose="020F0502020204030204" pitchFamily="34" charset="0"/>
              </a:rPr>
              <a:t>The original ADSL architecture uses quadrature amplitude modulation (QAM) to transmit data on the down stream channel. This uses a single carrier frequency to modulate the signal. </a:t>
            </a:r>
            <a:endParaRPr lang="en-IN" sz="1600" b="1" dirty="0">
              <a:solidFill>
                <a:srgbClr val="404040"/>
              </a:solidFill>
              <a:effectLst/>
              <a:latin typeface="Calibri" panose="020F0502020204030204" pitchFamily="34" charset="0"/>
              <a:cs typeface="Calibri" panose="020F0502020204030204" pitchFamily="34" charset="0"/>
            </a:endParaRPr>
          </a:p>
          <a:p>
            <a:pPr>
              <a:lnSpc>
                <a:spcPct val="90000"/>
              </a:lnSpc>
            </a:pPr>
            <a:r>
              <a:rPr lang="en-IN" sz="1600" b="1" dirty="0">
                <a:solidFill>
                  <a:srgbClr val="404040"/>
                </a:solidFill>
                <a:effectLst/>
                <a:latin typeface="Calibri" panose="020F0502020204030204" pitchFamily="34" charset="0"/>
                <a:cs typeface="Calibri" panose="020F0502020204030204" pitchFamily="34" charset="0"/>
              </a:rPr>
              <a:t>QAM allows telephony and the reverse channel to be frequency division multiplexed on the same pair of wires. This setup has no self-near-end cross talk or reverse cross talk which is what gives us the ability to transmit data over long distances. However it does have self-far-end crosstalk which needs to be modelled as a source of performance limitation along with background noise. </a:t>
            </a:r>
            <a:endParaRPr lang="en-IN" sz="1600" b="1" dirty="0">
              <a:solidFill>
                <a:srgbClr val="404040"/>
              </a:solidFill>
              <a:effectLst/>
              <a:latin typeface="Calibri" panose="020F0502020204030204" pitchFamily="34" charset="0"/>
              <a:cs typeface="Calibri" panose="020F0502020204030204" pitchFamily="34" charset="0"/>
            </a:endParaRPr>
          </a:p>
          <a:p>
            <a:pPr>
              <a:lnSpc>
                <a:spcPct val="90000"/>
              </a:lnSpc>
            </a:pPr>
            <a:r>
              <a:rPr lang="en-IN" sz="1600" b="1" dirty="0">
                <a:solidFill>
                  <a:srgbClr val="404040"/>
                </a:solidFill>
                <a:effectLst/>
                <a:latin typeface="Calibri" panose="020F0502020204030204" pitchFamily="34" charset="0"/>
                <a:cs typeface="Calibri" panose="020F0502020204030204" pitchFamily="34" charset="0"/>
              </a:rPr>
              <a:t>Trying to transmit data at a high rate in</a:t>
            </a:r>
            <a:r>
              <a:rPr lang="en-IN" sz="1600" b="1" dirty="0">
                <a:solidFill>
                  <a:srgbClr val="404040"/>
                </a:solidFill>
                <a:latin typeface="Calibri" panose="020F0502020204030204" pitchFamily="34" charset="0"/>
                <a:cs typeface="Calibri" panose="020F0502020204030204" pitchFamily="34" charset="0"/>
              </a:rPr>
              <a:t> b</a:t>
            </a:r>
            <a:r>
              <a:rPr lang="en-IN" sz="1600" b="1" dirty="0">
                <a:solidFill>
                  <a:srgbClr val="404040"/>
                </a:solidFill>
                <a:effectLst/>
                <a:latin typeface="Calibri" panose="020F0502020204030204" pitchFamily="34" charset="0"/>
                <a:cs typeface="Calibri" panose="020F0502020204030204" pitchFamily="34" charset="0"/>
              </a:rPr>
              <a:t>oth (upstream and downstream) directions over a single pair of wires can lead to neither side being able to send or receive data. ADSL overcomes this by transmitting data at a high rate downstream and a lower rate upstream by frequency division multiplexing</a:t>
            </a:r>
            <a:endParaRPr lang="en-IN" sz="1600" b="1" dirty="0">
              <a:solidFill>
                <a:srgbClr val="404040"/>
              </a:solidFill>
              <a:effectLst/>
              <a:latin typeface="Calibri" panose="020F0502020204030204" pitchFamily="34" charset="0"/>
              <a:cs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2" name="Rectangle 21"/>
          <p:cNvSpPr>
            <a:spLocks noGrp="1" noRot="1" noChangeAspect="1" noMove="1" noResize="1" noEditPoints="1" noAdjustHandles="1" noChangeArrowheads="1" noChangeShapeType="1" noTextEdit="1"/>
          </p:cNvSpPr>
          <p:nvPr/>
        </p:nvSpPr>
        <p:spPr>
          <a:xfrm>
            <a:off x="0" y="635"/>
            <a:ext cx="12192000" cy="6858000"/>
          </a:xfrm>
          <a:prstGeom prst="rect">
            <a:avLst/>
          </a:pr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a:spLocks noGrp="1" noRot="1" noChangeAspect="1" noMove="1" noResize="1" noEditPoints="1" noAdjustHandles="1" noChangeArrowheads="1" noChangeShapeType="1" noTextEdit="1"/>
          </p:cNvSpPr>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a:spLocks noGrp="1" noRot="1" noChangeAspect="1" noMove="1" noResize="1" noEditPoints="1" noAdjustHandles="1" noChangeArrowheads="1" noChangeShapeType="1" noTextEdit="1"/>
          </p:cNvSpPr>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31136" y="467418"/>
            <a:ext cx="7729728" cy="1188720"/>
          </a:xfrm>
          <a:solidFill>
            <a:srgbClr val="FFFFFF"/>
          </a:solidFill>
        </p:spPr>
        <p:txBody>
          <a:bodyPr>
            <a:normAutofit/>
          </a:bodyPr>
          <a:lstStyle/>
          <a:p>
            <a:r>
              <a:rPr lang="en-IN" b="1" u="sng" dirty="0">
                <a:solidFill>
                  <a:srgbClr val="FF0000"/>
                </a:solidFill>
              </a:rPr>
              <a:t>Literature review</a:t>
            </a:r>
            <a:endParaRPr lang="en-IN" b="1" u="sng" dirty="0">
              <a:solidFill>
                <a:srgbClr val="FF0000"/>
              </a:solidFill>
            </a:endParaRPr>
          </a:p>
        </p:txBody>
      </p:sp>
      <p:sp>
        <p:nvSpPr>
          <p:cNvPr id="17" name="Content Placeholder 2"/>
          <p:cNvSpPr>
            <a:spLocks noGrp="1"/>
          </p:cNvSpPr>
          <p:nvPr>
            <p:ph idx="1"/>
          </p:nvPr>
        </p:nvSpPr>
        <p:spPr>
          <a:xfrm>
            <a:off x="1706062" y="2291262"/>
            <a:ext cx="8779512" cy="2879256"/>
          </a:xfrm>
        </p:spPr>
        <p:txBody>
          <a:bodyPr>
            <a:noAutofit/>
          </a:bodyPr>
          <a:lstStyle/>
          <a:p>
            <a:pPr>
              <a:lnSpc>
                <a:spcPct val="90000"/>
              </a:lnSpc>
            </a:pPr>
            <a:r>
              <a:rPr lang="en-IN" sz="1600" b="1" dirty="0">
                <a:solidFill>
                  <a:srgbClr val="404040"/>
                </a:solidFill>
                <a:effectLst/>
                <a:latin typeface="Calibri" panose="020F0502020204030204" pitchFamily="34" charset="0"/>
                <a:cs typeface="Calibri" panose="020F0502020204030204" pitchFamily="34" charset="0"/>
              </a:rPr>
              <a:t>Firewalls are a fundamental part of network security and often function as the first line of defence, partially separating a local network from the Internet. The task of the firewall is to prevent unauthorized network traffic from passing through itself into the protected network. </a:t>
            </a:r>
            <a:endParaRPr lang="en-IN" sz="1600" b="1" dirty="0">
              <a:solidFill>
                <a:srgbClr val="404040"/>
              </a:solidFill>
              <a:effectLst/>
              <a:latin typeface="Calibri" panose="020F0502020204030204" pitchFamily="34" charset="0"/>
              <a:cs typeface="Calibri" panose="020F0502020204030204" pitchFamily="34" charset="0"/>
            </a:endParaRPr>
          </a:p>
          <a:p>
            <a:pPr>
              <a:lnSpc>
                <a:spcPct val="90000"/>
              </a:lnSpc>
            </a:pPr>
            <a:r>
              <a:rPr lang="en-IN" sz="1600" b="1" dirty="0">
                <a:solidFill>
                  <a:srgbClr val="404040"/>
                </a:solidFill>
                <a:effectLst/>
                <a:latin typeface="Calibri" panose="020F0502020204030204" pitchFamily="34" charset="0"/>
                <a:cs typeface="Calibri" panose="020F0502020204030204" pitchFamily="34" charset="0"/>
              </a:rPr>
              <a:t>To make a firewall function properly it has to be told what traffic is to be authorized and what is not. This is done in a configuration file typically called a ruleset. The rule set is an ordered list of rules, where each rule is of the form predicate ! action. The predicate typically contains a range of source IPs, a range of destination IPs, source port, destination port, protocol and the action typically is either accept, discard, log or a combination of these. </a:t>
            </a:r>
            <a:endParaRPr lang="en-IN" sz="1600" b="1" dirty="0">
              <a:solidFill>
                <a:srgbClr val="404040"/>
              </a:solidFill>
              <a:effectLst/>
              <a:latin typeface="Calibri" panose="020F0502020204030204" pitchFamily="34" charset="0"/>
              <a:cs typeface="Calibri" panose="020F0502020204030204" pitchFamily="34" charset="0"/>
            </a:endParaRPr>
          </a:p>
          <a:p>
            <a:pPr>
              <a:lnSpc>
                <a:spcPct val="90000"/>
              </a:lnSpc>
            </a:pPr>
            <a:r>
              <a:rPr lang="en-IN" sz="1600" b="1" dirty="0">
                <a:solidFill>
                  <a:srgbClr val="404040"/>
                </a:solidFill>
                <a:effectLst/>
                <a:latin typeface="Calibri" panose="020F0502020204030204" pitchFamily="34" charset="0"/>
                <a:cs typeface="Calibri" panose="020F0502020204030204" pitchFamily="34" charset="0"/>
              </a:rPr>
              <a:t>When packets arrive at the firewall they are matched against this list of rules. Overlapping and conflicting rules are normal occurrences. To resolve the conflicts, the action of the first rule that matches the packet will been forced, therefore the order is crucial and changing the order could change the </a:t>
            </a:r>
            <a:r>
              <a:rPr lang="en-IN" sz="1600" b="1" dirty="0" err="1">
                <a:solidFill>
                  <a:srgbClr val="404040"/>
                </a:solidFill>
                <a:effectLst/>
                <a:latin typeface="Calibri" panose="020F0502020204030204" pitchFamily="34" charset="0"/>
                <a:cs typeface="Calibri" panose="020F0502020204030204" pitchFamily="34" charset="0"/>
              </a:rPr>
              <a:t>behavior</a:t>
            </a:r>
            <a:r>
              <a:rPr lang="en-IN" sz="1600" b="1" dirty="0">
                <a:solidFill>
                  <a:srgbClr val="404040"/>
                </a:solidFill>
                <a:effectLst/>
                <a:latin typeface="Calibri" panose="020F0502020204030204" pitchFamily="34" charset="0"/>
                <a:cs typeface="Calibri" panose="020F0502020204030204" pitchFamily="34" charset="0"/>
              </a:rPr>
              <a:t> of the firewall drastically.</a:t>
            </a:r>
            <a:endParaRPr lang="en-IN" sz="1600" b="1" dirty="0">
              <a:solidFill>
                <a:srgbClr val="404040"/>
              </a:solidFill>
              <a:latin typeface="Calibri" panose="020F0502020204030204" pitchFamily="34" charset="0"/>
              <a:cs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635" y="0"/>
            <a:ext cx="12192000" cy="6858000"/>
          </a:xfrm>
          <a:prstGeom prst="rect">
            <a:avLst/>
          </a:pr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a:spLocks noGrp="1" noRot="1" noChangeAspect="1" noMove="1" noResize="1" noEditPoints="1" noAdjustHandles="1" noChangeArrowheads="1" noChangeShapeType="1" noTextEdit="1"/>
          </p:cNvSpPr>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31136" y="467418"/>
            <a:ext cx="7729728" cy="1188720"/>
          </a:xfrm>
          <a:solidFill>
            <a:srgbClr val="FFFFFF"/>
          </a:solidFill>
        </p:spPr>
        <p:txBody>
          <a:bodyPr>
            <a:normAutofit/>
          </a:bodyPr>
          <a:lstStyle/>
          <a:p>
            <a:r>
              <a:rPr lang="en-US" sz="4000" b="1" u="sng" dirty="0">
                <a:solidFill>
                  <a:srgbClr val="FF0000"/>
                </a:solidFill>
                <a:effectLst/>
                <a:ea typeface="Calibri" panose="020F0502020204030204" pitchFamily="34" charset="0"/>
                <a:cs typeface="Times New Roman" panose="02020603050405020304" pitchFamily="18" charset="0"/>
              </a:rPr>
              <a:t>Architecture</a:t>
            </a:r>
            <a:endParaRPr lang="en-US" sz="4000" b="1" u="sng" dirty="0">
              <a:solidFill>
                <a:srgbClr val="FF0000"/>
              </a:solidFill>
              <a:effectLst/>
              <a:ea typeface="Calibri" panose="020F0502020204030204" pitchFamily="34" charset="0"/>
              <a:cs typeface="Times New Roman" panose="02020603050405020304" pitchFamily="18" charset="0"/>
            </a:endParaRPr>
          </a:p>
        </p:txBody>
      </p:sp>
      <p:sp>
        <p:nvSpPr>
          <p:cNvPr id="3" name="Content Placeholder 2"/>
          <p:cNvSpPr>
            <a:spLocks noGrp="1"/>
          </p:cNvSpPr>
          <p:nvPr>
            <p:ph idx="1"/>
          </p:nvPr>
        </p:nvSpPr>
        <p:spPr>
          <a:xfrm>
            <a:off x="1706244" y="1843590"/>
            <a:ext cx="8779512" cy="2879256"/>
          </a:xfrm>
        </p:spPr>
        <p:txBody>
          <a:bodyPr>
            <a:noAutofit/>
          </a:bodyPr>
          <a:lstStyle/>
          <a:p>
            <a:pPr marL="342900" lvl="0" indent="-342900">
              <a:lnSpc>
                <a:spcPct val="90000"/>
              </a:lnSpc>
              <a:buSzPts val="2000"/>
              <a:buFont typeface="Arial" panose="020B0604020202020204" pitchFamily="34" charset="0"/>
              <a:buChar char="●"/>
            </a:pPr>
            <a:r>
              <a:rPr lang="en-IN" sz="1600" b="1" u="none" strike="noStrike" dirty="0">
                <a:solidFill>
                  <a:srgbClr val="404040"/>
                </a:solidFill>
                <a:effectLst/>
                <a:latin typeface="Calibri" panose="020F0502020204030204" pitchFamily="34" charset="0"/>
                <a:ea typeface="Noto Sans Symbols"/>
                <a:cs typeface="Calibri" panose="020F0502020204030204" pitchFamily="34" charset="0"/>
              </a:rPr>
              <a:t>The computers corresponding to the users connect to the ports on the switches. As Shown in the fig. above.</a:t>
            </a:r>
            <a:endParaRPr lang="en-IN" sz="1600" b="1" u="none" strike="noStrike" dirty="0">
              <a:solidFill>
                <a:srgbClr val="404040"/>
              </a:solidFill>
              <a:effectLst/>
              <a:latin typeface="Calibri" panose="020F0502020204030204" pitchFamily="34" charset="0"/>
              <a:ea typeface="Noto Sans Symbols"/>
              <a:cs typeface="Calibri" panose="020F0502020204030204" pitchFamily="34" charset="0"/>
            </a:endParaRPr>
          </a:p>
          <a:p>
            <a:pPr marL="342900" lvl="0" indent="-342900">
              <a:lnSpc>
                <a:spcPct val="90000"/>
              </a:lnSpc>
              <a:buSzPts val="2000"/>
              <a:buFont typeface="Arial" panose="020B0604020202020204" pitchFamily="34" charset="0"/>
              <a:buChar char="●"/>
            </a:pPr>
            <a:r>
              <a:rPr lang="en-IN" sz="1600" b="1" u="none" strike="noStrike" dirty="0">
                <a:solidFill>
                  <a:srgbClr val="404040"/>
                </a:solidFill>
                <a:effectLst/>
                <a:latin typeface="Calibri" panose="020F0502020204030204" pitchFamily="34" charset="0"/>
                <a:ea typeface="Noto Sans Symbols"/>
                <a:cs typeface="Calibri" panose="020F0502020204030204" pitchFamily="34" charset="0"/>
              </a:rPr>
              <a:t>The switches are 24 port switches each. The computer connects to the switch using Ethernet RJ 45 cables.</a:t>
            </a:r>
            <a:endParaRPr lang="en-IN" sz="1600" b="1" u="none" strike="noStrike" dirty="0">
              <a:solidFill>
                <a:srgbClr val="404040"/>
              </a:solidFill>
              <a:effectLst/>
              <a:latin typeface="Calibri" panose="020F0502020204030204" pitchFamily="34" charset="0"/>
              <a:ea typeface="Noto Sans Symbols"/>
              <a:cs typeface="Calibri" panose="020F0502020204030204" pitchFamily="34" charset="0"/>
            </a:endParaRPr>
          </a:p>
          <a:p>
            <a:pPr marL="342900" lvl="0" indent="-342900">
              <a:lnSpc>
                <a:spcPct val="90000"/>
              </a:lnSpc>
              <a:buSzPts val="2000"/>
              <a:buFont typeface="Arial" panose="020B0604020202020204" pitchFamily="34" charset="0"/>
              <a:buChar char="●"/>
            </a:pPr>
            <a:r>
              <a:rPr lang="en-IN" sz="1600" b="1" u="none" strike="noStrike" dirty="0">
                <a:solidFill>
                  <a:srgbClr val="404040"/>
                </a:solidFill>
                <a:effectLst/>
                <a:latin typeface="Calibri" panose="020F0502020204030204" pitchFamily="34" charset="0"/>
                <a:ea typeface="Noto Sans Symbols"/>
                <a:cs typeface="Calibri" panose="020F0502020204030204" pitchFamily="34" charset="0"/>
              </a:rPr>
              <a:t>The café management software is installed on the appropriate operating system and set up on the network.</a:t>
            </a:r>
            <a:endParaRPr lang="en-IN" sz="1600" b="1" u="none" strike="noStrike" dirty="0">
              <a:solidFill>
                <a:srgbClr val="404040"/>
              </a:solidFill>
              <a:effectLst/>
              <a:latin typeface="Calibri" panose="020F0502020204030204" pitchFamily="34" charset="0"/>
              <a:ea typeface="Noto Sans Symbols"/>
              <a:cs typeface="Calibri" panose="020F0502020204030204" pitchFamily="34" charset="0"/>
            </a:endParaRPr>
          </a:p>
          <a:p>
            <a:pPr marL="342900" lvl="0" indent="-342900">
              <a:lnSpc>
                <a:spcPct val="90000"/>
              </a:lnSpc>
              <a:buSzPts val="2000"/>
              <a:buFont typeface="Arial" panose="020B0604020202020204" pitchFamily="34" charset="0"/>
              <a:buChar char="●"/>
            </a:pPr>
            <a:r>
              <a:rPr lang="en-IN" sz="1600" b="1" u="none" strike="noStrike" dirty="0">
                <a:solidFill>
                  <a:srgbClr val="404040"/>
                </a:solidFill>
                <a:effectLst/>
                <a:latin typeface="Calibri" panose="020F0502020204030204" pitchFamily="34" charset="0"/>
                <a:ea typeface="Noto Sans Symbols"/>
                <a:cs typeface="Calibri" panose="020F0502020204030204" pitchFamily="34" charset="0"/>
              </a:rPr>
              <a:t>The firewall along with the ADSL router-modem is deployed as shown in the diagram. This has two interfaces. WAN interface of the router is connected to the internet and the LAN interface is switch.</a:t>
            </a:r>
            <a:endParaRPr lang="en-IN" sz="1600" b="1" u="none" strike="noStrike" dirty="0">
              <a:solidFill>
                <a:srgbClr val="404040"/>
              </a:solidFill>
              <a:effectLst/>
              <a:latin typeface="Calibri" panose="020F0502020204030204" pitchFamily="34" charset="0"/>
              <a:ea typeface="Noto Sans Symbols"/>
              <a:cs typeface="Calibri" panose="020F0502020204030204" pitchFamily="34" charset="0"/>
            </a:endParaRPr>
          </a:p>
          <a:p>
            <a:pPr marL="342900" lvl="0" indent="-342900">
              <a:lnSpc>
                <a:spcPct val="90000"/>
              </a:lnSpc>
              <a:buSzPts val="2000"/>
              <a:buFont typeface="Arial" panose="020B0604020202020204" pitchFamily="34" charset="0"/>
              <a:buChar char="●"/>
            </a:pPr>
            <a:r>
              <a:rPr lang="en-IN" sz="1600" b="1" u="none" strike="noStrike" dirty="0">
                <a:solidFill>
                  <a:srgbClr val="404040"/>
                </a:solidFill>
                <a:effectLst/>
                <a:latin typeface="Calibri" panose="020F0502020204030204" pitchFamily="34" charset="0"/>
                <a:ea typeface="Noto Sans Symbols"/>
                <a:cs typeface="Calibri" panose="020F0502020204030204" pitchFamily="34" charset="0"/>
              </a:rPr>
              <a:t>The ADSL router is configured for NAT. When the feature is enabled, internal users would be able to share the IP Address which would be available on the WAN interface of the router.       </a:t>
            </a:r>
            <a:endParaRPr lang="en-IN" sz="1600" b="1" u="none" strike="noStrike" dirty="0">
              <a:solidFill>
                <a:srgbClr val="404040"/>
              </a:solidFill>
              <a:effectLst/>
              <a:latin typeface="Calibri" panose="020F0502020204030204" pitchFamily="34" charset="0"/>
              <a:ea typeface="Noto Sans Symbols"/>
              <a:cs typeface="Calibri" panose="020F0502020204030204" pitchFamily="34" charset="0"/>
            </a:endParaRPr>
          </a:p>
          <a:p>
            <a:pPr marL="342900" lvl="0" indent="-342900">
              <a:lnSpc>
                <a:spcPct val="90000"/>
              </a:lnSpc>
              <a:buSzPts val="2000"/>
              <a:buFont typeface="Arial" panose="020B0604020202020204" pitchFamily="34" charset="0"/>
              <a:buChar char="●"/>
            </a:pPr>
            <a:r>
              <a:rPr lang="en-IN" sz="1600" b="1" u="none" strike="noStrike" dirty="0">
                <a:solidFill>
                  <a:srgbClr val="404040"/>
                </a:solidFill>
                <a:effectLst/>
                <a:latin typeface="Calibri" panose="020F0502020204030204" pitchFamily="34" charset="0"/>
                <a:ea typeface="Noto Sans Symbols"/>
                <a:cs typeface="Calibri" panose="020F0502020204030204" pitchFamily="34" charset="0"/>
              </a:rPr>
              <a:t>The DHCP feature on the firewall is configured for NAT. When the right command is called, it would provide appropriate IP Address, subnet mask, default gateway and DNS server IP Addresses for the user’s computers.</a:t>
            </a:r>
            <a:endParaRPr lang="en-IN" sz="1600" b="1" u="none" strike="noStrike" dirty="0">
              <a:solidFill>
                <a:srgbClr val="404040"/>
              </a:solidFill>
              <a:effectLst/>
              <a:latin typeface="Calibri" panose="020F0502020204030204" pitchFamily="34" charset="0"/>
              <a:ea typeface="Noto Sans Symbols"/>
              <a:cs typeface="Calibri" panose="020F0502020204030204" pitchFamily="34" charset="0"/>
            </a:endParaRPr>
          </a:p>
          <a:p>
            <a:pPr marL="0" indent="0">
              <a:lnSpc>
                <a:spcPct val="90000"/>
              </a:lnSpc>
              <a:buNone/>
            </a:pPr>
            <a:endParaRPr lang="en-IN" sz="1600" b="1" dirty="0">
              <a:solidFill>
                <a:srgbClr val="404040"/>
              </a:solidFill>
              <a:latin typeface="Calibri" panose="020F0502020204030204" pitchFamily="34" charset="0"/>
              <a:cs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nvSpPr>
        <p:spPr>
          <a:xfrm>
            <a:off x="-635" y="-2"/>
            <a:ext cx="12192000" cy="6858002"/>
          </a:xfrm>
          <a:prstGeom prst="rect">
            <a:avLst/>
          </a:pr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1.png"/>
          <p:cNvPicPr/>
          <p:nvPr/>
        </p:nvPicPr>
        <p:blipFill>
          <a:blip r:embed="rId2"/>
          <a:srcRect l="266" t="521"/>
          <a:stretch>
            <a:fillRect/>
          </a:stretch>
        </p:blipFill>
        <p:spPr>
          <a:xfrm>
            <a:off x="1365250" y="2032000"/>
            <a:ext cx="9460865" cy="4471035"/>
          </a:xfrm>
          <a:prstGeom prst="rect">
            <a:avLst/>
          </a:prstGeom>
        </p:spPr>
      </p:pic>
      <p:sp>
        <p:nvSpPr>
          <p:cNvPr id="5" name="Text Box 4"/>
          <p:cNvSpPr txBox="1"/>
          <p:nvPr/>
        </p:nvSpPr>
        <p:spPr>
          <a:xfrm>
            <a:off x="1891665" y="563245"/>
            <a:ext cx="8408670" cy="1014730"/>
          </a:xfrm>
          <a:prstGeom prst="rect">
            <a:avLst/>
          </a:prstGeom>
          <a:noFill/>
        </p:spPr>
        <p:txBody>
          <a:bodyPr wrap="square" rtlCol="0">
            <a:spAutoFit/>
          </a:bodyPr>
          <a:p>
            <a:pPr algn="ctr"/>
            <a:r>
              <a:rPr lang="en-US" sz="6000" b="1" u="sng">
                <a:solidFill>
                  <a:srgbClr val="FFFF00"/>
                </a:solidFill>
                <a:sym typeface="+mn-ea"/>
              </a:rPr>
              <a:t>Network Diagram</a:t>
            </a:r>
            <a:endParaRPr lang="en-US" sz="6000" b="1" u="sng">
              <a:solidFill>
                <a:srgbClr val="FFFF00"/>
              </a:solidFill>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08000" y="2921635"/>
            <a:ext cx="8185150" cy="3101975"/>
          </a:xfrm>
        </p:spPr>
        <p:txBody>
          <a:bodyPr>
            <a:noAutofit/>
          </a:bodyPr>
          <a:lstStyle/>
          <a:p>
            <a:pPr>
              <a:lnSpc>
                <a:spcPct val="90000"/>
              </a:lnSpc>
            </a:pPr>
            <a:r>
              <a:rPr lang="en-IN" sz="2400" b="1"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1. </a:t>
            </a:r>
            <a:r>
              <a:rPr lang="en-IN" sz="2400" b="1" u="sng"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Router 2811(NM-ESW-161 port) and Router 1841</a:t>
            </a:r>
            <a:endParaRPr lang="en-IN" sz="2400" b="1" u="sng"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endParaRPr>
          </a:p>
          <a:p>
            <a:pPr marL="977900" indent="0">
              <a:lnSpc>
                <a:spcPct val="90000"/>
              </a:lnSpc>
              <a:buNone/>
            </a:pPr>
            <a:r>
              <a:rPr lang="en-IN" sz="2000" b="1" dirty="0">
                <a:solidFill>
                  <a:srgbClr val="FFFF00"/>
                </a:solidFill>
                <a:effectLst/>
                <a:latin typeface="Calibri" panose="020F0502020204030204" pitchFamily="34" charset="0"/>
                <a:ea typeface="Times New Roman" panose="02020603050405020304" pitchFamily="18" charset="0"/>
                <a:cs typeface="Calibri" panose="020F0502020204030204" pitchFamily="34" charset="0"/>
              </a:rPr>
              <a:t>The Cisco 1841 router  is designed for secure data connectivity and provides significant additional value compared to prior generations of Cisco 1700 Series routers by offering more than a fivefold performance increase and integrated hardware-based encryption enabled by an optional Cisco IOS </a:t>
            </a:r>
            <a:r>
              <a:rPr lang="en-IN" sz="2000" b="1" baseline="30000" dirty="0">
                <a:solidFill>
                  <a:srgbClr val="FFFF00"/>
                </a:solidFill>
                <a:effectLst/>
                <a:latin typeface="Calibri" panose="020F0502020204030204" pitchFamily="34" charset="0"/>
                <a:ea typeface="Times New Roman" panose="02020603050405020304" pitchFamily="18" charset="0"/>
                <a:cs typeface="Calibri" panose="020F0502020204030204" pitchFamily="34" charset="0"/>
              </a:rPr>
              <a:t>®</a:t>
            </a:r>
            <a:r>
              <a:rPr lang="en-IN" sz="2000" b="1" dirty="0">
                <a:solidFill>
                  <a:srgbClr val="FFFF00"/>
                </a:solidFill>
                <a:effectLst/>
                <a:latin typeface="Calibri" panose="020F0502020204030204" pitchFamily="34" charset="0"/>
                <a:ea typeface="Times New Roman" panose="02020603050405020304" pitchFamily="18" charset="0"/>
                <a:cs typeface="Calibri" panose="020F0502020204030204" pitchFamily="34" charset="0"/>
              </a:rPr>
              <a:t> Software security image. The Cisco 1841 dramatically increase interface card slot performance and density over the Cisco 1700 Series while maintaining support for more than 30 existing WAN interface cards (WICs) and </a:t>
            </a:r>
            <a:r>
              <a:rPr lang="en-IN" sz="2000" b="1" dirty="0" err="1">
                <a:solidFill>
                  <a:srgbClr val="FFFF00"/>
                </a:solidFill>
                <a:effectLst/>
                <a:latin typeface="Calibri" panose="020F0502020204030204" pitchFamily="34" charset="0"/>
                <a:ea typeface="Times New Roman" panose="02020603050405020304" pitchFamily="18" charset="0"/>
                <a:cs typeface="Calibri" panose="020F0502020204030204" pitchFamily="34" charset="0"/>
              </a:rPr>
              <a:t>multiflex</a:t>
            </a:r>
            <a:r>
              <a:rPr lang="en-IN" sz="2000" b="1" dirty="0">
                <a:solidFill>
                  <a:srgbClr val="FFFF00"/>
                </a:solidFill>
                <a:effectLst/>
                <a:latin typeface="Calibri" panose="020F0502020204030204" pitchFamily="34" charset="0"/>
                <a:ea typeface="Times New Roman" panose="02020603050405020304" pitchFamily="18" charset="0"/>
                <a:cs typeface="Calibri" panose="020F0502020204030204" pitchFamily="34" charset="0"/>
              </a:rPr>
              <a:t> trunk cards </a:t>
            </a:r>
            <a:endParaRPr lang="en-IN" sz="2000" b="1" dirty="0">
              <a:solidFill>
                <a:srgbClr val="FFFF00"/>
              </a:solidFill>
              <a:effectLst/>
              <a:latin typeface="Calibri" panose="020F0502020204030204" pitchFamily="34" charset="0"/>
              <a:ea typeface="Times New Roman" panose="02020603050405020304" pitchFamily="18" charset="0"/>
              <a:cs typeface="Calibri" panose="020F0502020204030204" pitchFamily="34" charset="0"/>
            </a:endParaRPr>
          </a:p>
          <a:p>
            <a:pPr marL="0" indent="0">
              <a:lnSpc>
                <a:spcPct val="90000"/>
              </a:lnSpc>
              <a:buNone/>
            </a:pPr>
            <a:endParaRPr lang="en-IN" sz="2000" b="1" dirty="0">
              <a:solidFill>
                <a:srgbClr val="FFFF00"/>
              </a:solidFill>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36" name="Rectangle 35"/>
          <p:cNvSpPr>
            <a:spLocks noGrp="1" noRot="1" noChangeAspect="1" noMove="1" noResize="1" noEditPoints="1" noAdjustHandles="1" noChangeArrowheads="1" noChangeShapeType="1" noTextEdit="1"/>
          </p:cNvSpPr>
          <p:nvPr/>
        </p:nvSpPr>
        <p:spPr>
          <a:xfrm>
            <a:off x="8894626" y="2580005"/>
            <a:ext cx="2445458" cy="2996827"/>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p:cNvSpPr>
            <a:spLocks noGrp="1" noRot="1" noChangeAspect="1" noMove="1" noResize="1" noEditPoints="1" noAdjustHandles="1" noChangeArrowheads="1" noChangeShapeType="1" noTextEdit="1"/>
          </p:cNvSpPr>
          <p:nvPr/>
        </p:nvSpPr>
        <p:spPr>
          <a:xfrm>
            <a:off x="9061223" y="2743394"/>
            <a:ext cx="2112264" cy="267004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image3.png" descr="fig01"/>
          <p:cNvPicPr/>
          <p:nvPr/>
        </p:nvPicPr>
        <p:blipFill>
          <a:blip r:embed="rId2"/>
          <a:stretch>
            <a:fillRect/>
          </a:stretch>
        </p:blipFill>
        <p:spPr>
          <a:xfrm>
            <a:off x="9296935" y="3978761"/>
            <a:ext cx="1783080" cy="419023"/>
          </a:xfrm>
          <a:prstGeom prst="rect">
            <a:avLst/>
          </a:prstGeom>
        </p:spPr>
      </p:pic>
      <p:sp>
        <p:nvSpPr>
          <p:cNvPr id="4" name="Text Box 3"/>
          <p:cNvSpPr txBox="1"/>
          <p:nvPr/>
        </p:nvSpPr>
        <p:spPr>
          <a:xfrm>
            <a:off x="1029335" y="147320"/>
            <a:ext cx="10132695" cy="1938020"/>
          </a:xfrm>
          <a:prstGeom prst="rect">
            <a:avLst/>
          </a:prstGeom>
          <a:noFill/>
        </p:spPr>
        <p:txBody>
          <a:bodyPr wrap="square" rtlCol="0">
            <a:spAutoFit/>
          </a:bodyPr>
          <a:p>
            <a:pPr algn="ctr"/>
            <a:r>
              <a:rPr lang="en-US" sz="6000" b="1" u="sng" dirty="0">
                <a:solidFill>
                  <a:srgbClr val="FF0000"/>
                </a:solidFill>
                <a:effectLst/>
                <a:ea typeface="Calibri" panose="020F0502020204030204" pitchFamily="34" charset="0"/>
                <a:cs typeface="Times New Roman" panose="02020603050405020304" pitchFamily="18" charset="0"/>
                <a:sym typeface="+mn-ea"/>
              </a:rPr>
              <a:t>Design with Modules Description</a:t>
            </a:r>
            <a:endParaRPr lang="en-US" sz="6000" b="1" u="sng" dirty="0">
              <a:solidFill>
                <a:srgbClr val="FF0000"/>
              </a:solidFill>
              <a:effectLst/>
              <a:ea typeface="Calibri" panose="020F0502020204030204" pitchFamily="34" charset="0"/>
              <a:cs typeface="Times New Roman" panose="02020603050405020304" pitchFamily="18" charset="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10540" y="929640"/>
            <a:ext cx="6696075" cy="5485130"/>
          </a:xfrm>
        </p:spPr>
        <p:txBody>
          <a:bodyPr>
            <a:noAutofit/>
          </a:bodyPr>
          <a:lstStyle/>
          <a:p>
            <a:pPr lvl="0">
              <a:lnSpc>
                <a:spcPct val="90000"/>
              </a:lnSpc>
              <a:defRPr b="1"/>
            </a:pPr>
            <a:r>
              <a:rPr lang="en-IN" sz="2000" dirty="0">
                <a:solidFill>
                  <a:srgbClr val="FF0000"/>
                </a:solidFill>
                <a:latin typeface="Calibri" panose="020F0502020204030204" pitchFamily="34" charset="0"/>
                <a:cs typeface="Calibri" panose="020F0502020204030204" pitchFamily="34" charset="0"/>
              </a:rPr>
              <a:t>2. </a:t>
            </a:r>
            <a:r>
              <a:rPr lang="en-IN" sz="2000" u="sng" dirty="0">
                <a:solidFill>
                  <a:srgbClr val="FF0000"/>
                </a:solidFill>
                <a:latin typeface="Calibri" panose="020F0502020204030204" pitchFamily="34" charset="0"/>
                <a:cs typeface="Calibri" panose="020F0502020204030204" pitchFamily="34" charset="0"/>
              </a:rPr>
              <a:t>PC-PT Computers</a:t>
            </a:r>
            <a:endParaRPr lang="en-US" sz="2000" u="sng" dirty="0">
              <a:solidFill>
                <a:srgbClr val="FF0000"/>
              </a:solidFill>
              <a:latin typeface="Calibri" panose="020F0502020204030204" pitchFamily="34" charset="0"/>
              <a:cs typeface="Calibri" panose="020F0502020204030204" pitchFamily="34" charset="0"/>
            </a:endParaRPr>
          </a:p>
          <a:p>
            <a:pPr marL="228600" lvl="1" indent="0">
              <a:lnSpc>
                <a:spcPct val="90000"/>
              </a:lnSpc>
              <a:buNone/>
            </a:pPr>
            <a:r>
              <a:rPr lang="en-IN" sz="2000" b="1" dirty="0">
                <a:solidFill>
                  <a:srgbClr val="FFFF00"/>
                </a:solidFill>
                <a:latin typeface="Calibri" panose="020F0502020204030204" pitchFamily="34" charset="0"/>
                <a:cs typeface="Calibri" panose="020F0502020204030204" pitchFamily="34" charset="0"/>
              </a:rPr>
              <a:t>A device that performs processes, calculations and operations based on instructions provided by a software or hardware program. It has the ability to accept data (input), process it, and then produce outputs.</a:t>
            </a:r>
            <a:endParaRPr lang="en-US" sz="2000" b="1" dirty="0">
              <a:solidFill>
                <a:srgbClr val="FFFF00"/>
              </a:solidFill>
              <a:latin typeface="Calibri" panose="020F0502020204030204" pitchFamily="34" charset="0"/>
              <a:cs typeface="Calibri" panose="020F0502020204030204" pitchFamily="34" charset="0"/>
            </a:endParaRPr>
          </a:p>
          <a:p>
            <a:pPr marL="0" lvl="0" indent="0">
              <a:lnSpc>
                <a:spcPct val="90000"/>
              </a:lnSpc>
              <a:buNone/>
              <a:defRPr b="1"/>
            </a:pPr>
            <a:endParaRPr lang="en-IN" sz="2000" dirty="0">
              <a:solidFill>
                <a:srgbClr val="FFFF00"/>
              </a:solidFill>
              <a:latin typeface="Calibri" panose="020F0502020204030204" pitchFamily="34" charset="0"/>
              <a:cs typeface="Calibri" panose="020F0502020204030204" pitchFamily="34" charset="0"/>
            </a:endParaRPr>
          </a:p>
          <a:p>
            <a:pPr lvl="0">
              <a:lnSpc>
                <a:spcPct val="90000"/>
              </a:lnSpc>
              <a:defRPr b="1"/>
            </a:pPr>
            <a:r>
              <a:rPr lang="en-IN" sz="2000" dirty="0">
                <a:solidFill>
                  <a:srgbClr val="FF0000"/>
                </a:solidFill>
                <a:latin typeface="Calibri" panose="020F0502020204030204" pitchFamily="34" charset="0"/>
                <a:cs typeface="Calibri" panose="020F0502020204030204" pitchFamily="34" charset="0"/>
              </a:rPr>
              <a:t>3. </a:t>
            </a:r>
            <a:r>
              <a:rPr lang="en-IN" sz="2000" u="sng" dirty="0">
                <a:solidFill>
                  <a:srgbClr val="FF0000"/>
                </a:solidFill>
                <a:latin typeface="Calibri" panose="020F0502020204030204" pitchFamily="34" charset="0"/>
                <a:cs typeface="Calibri" panose="020F0502020204030204" pitchFamily="34" charset="0"/>
              </a:rPr>
              <a:t>2960-24TT Switches</a:t>
            </a:r>
            <a:endParaRPr lang="en-US" sz="2000" u="sng" dirty="0">
              <a:solidFill>
                <a:srgbClr val="FF0000"/>
              </a:solidFill>
              <a:latin typeface="Calibri" panose="020F0502020204030204" pitchFamily="34" charset="0"/>
              <a:cs typeface="Calibri" panose="020F0502020204030204" pitchFamily="34" charset="0"/>
            </a:endParaRPr>
          </a:p>
          <a:p>
            <a:pPr marL="228600" lvl="1" indent="0">
              <a:lnSpc>
                <a:spcPct val="90000"/>
              </a:lnSpc>
              <a:buNone/>
            </a:pPr>
            <a:r>
              <a:rPr lang="en-IN" sz="2000" b="1" dirty="0">
                <a:solidFill>
                  <a:srgbClr val="FFFF00"/>
                </a:solidFill>
                <a:latin typeface="Calibri" panose="020F0502020204030204" pitchFamily="34" charset="0"/>
                <a:cs typeface="Calibri" panose="020F0502020204030204" pitchFamily="34" charset="0"/>
              </a:rPr>
              <a:t>Cisco Catalyst 2960 Series Switches with LAN Lite software are fixed-configuration, standalone switches that provide desktop Fast Ethernet connectivity for entry-level wiring closet and small branch-office networks . These switches simplify the migration from non-intelligent hubs and unmanaged switches to a fully scalable managed network. Cisco Catalyst 2960 Series Switches have lower cost of ownership with features such as intelligent switch configuration using Auto Smart Ports, installation with Auto Install and enhanced troubleshooting to facilitate ease of use. </a:t>
            </a:r>
            <a:endParaRPr lang="en-US" sz="2000" b="1" dirty="0">
              <a:solidFill>
                <a:srgbClr val="FFFF00"/>
              </a:solidFill>
              <a:latin typeface="Calibri" panose="020F0502020204030204" pitchFamily="34" charset="0"/>
              <a:cs typeface="Calibri" panose="020F0502020204030204" pitchFamily="34" charset="0"/>
            </a:endParaRPr>
          </a:p>
          <a:p>
            <a:pPr marL="457200" lvl="1" indent="0">
              <a:lnSpc>
                <a:spcPct val="90000"/>
              </a:lnSpc>
              <a:buNone/>
            </a:pPr>
            <a:endParaRPr lang="en-IN" sz="2000" dirty="0">
              <a:effectLst/>
              <a:latin typeface="Calibri" panose="020F0502020204030204" pitchFamily="34" charset="0"/>
              <a:ea typeface="Times New Roman" panose="02020603050405020304" pitchFamily="18" charset="0"/>
              <a:cs typeface="Calibri" panose="020F0502020204030204" pitchFamily="34" charset="0"/>
            </a:endParaRPr>
          </a:p>
          <a:p>
            <a:pPr marL="457200" lvl="1" indent="0">
              <a:lnSpc>
                <a:spcPct val="90000"/>
              </a:lnSpc>
              <a:buNone/>
            </a:pPr>
            <a:endParaRPr lang="en-IN" dirty="0">
              <a:effectLst/>
              <a:latin typeface="Calibri" panose="020F0502020204030204" pitchFamily="34" charset="0"/>
              <a:ea typeface="Times New Roman" panose="02020603050405020304" pitchFamily="18" charset="0"/>
              <a:cs typeface="Calibri" panose="020F0502020204030204" pitchFamily="34" charset="0"/>
            </a:endParaRPr>
          </a:p>
          <a:p>
            <a:pPr marL="457200" lvl="1" indent="0">
              <a:lnSpc>
                <a:spcPct val="90000"/>
              </a:lnSpc>
              <a:buNone/>
            </a:pPr>
            <a:endParaRPr lang="en-IN" dirty="0">
              <a:effectLst/>
              <a:latin typeface="Calibri" panose="020F0502020204030204" pitchFamily="34" charset="0"/>
              <a:ea typeface="Times New Roman" panose="02020603050405020304" pitchFamily="18" charset="0"/>
              <a:cs typeface="Calibri" panose="020F0502020204030204" pitchFamily="34" charset="0"/>
            </a:endParaRPr>
          </a:p>
          <a:p>
            <a:pPr marL="0" indent="0">
              <a:lnSpc>
                <a:spcPct val="90000"/>
              </a:lnSpc>
              <a:buNone/>
            </a:pPr>
            <a:endParaRPr lang="en-IN" sz="1600" dirty="0">
              <a:latin typeface="Calibri" panose="020F0502020204030204" pitchFamily="34" charset="0"/>
              <a:cs typeface="Calibri" panose="020F0502020204030204" pitchFamily="34" charset="0"/>
            </a:endParaRPr>
          </a:p>
        </p:txBody>
      </p:sp>
      <p:sp>
        <p:nvSpPr>
          <p:cNvPr id="9" name="Rectangle 8"/>
          <p:cNvSpPr>
            <a:spLocks noGrp="1" noRot="1" noChangeAspect="1" noMove="1" noResize="1" noEditPoints="1" noAdjustHandles="1" noChangeArrowheads="1" noChangeShapeType="1" noTextEdit="1"/>
          </p:cNvSpPr>
          <p:nvPr/>
        </p:nvSpPr>
        <p:spPr>
          <a:xfrm>
            <a:off x="7534656" y="-2"/>
            <a:ext cx="4657344"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Grp="1" noRot="1" noChangeAspect="1" noMove="1" noResize="1" noEditPoints="1" noAdjustHandles="1" noChangeArrowheads="1" noChangeShapeType="1" noTextEdit="1"/>
          </p:cNvSpPr>
          <p:nvPr/>
        </p:nvSpPr>
        <p:spPr>
          <a:xfrm>
            <a:off x="8020813" y="479893"/>
            <a:ext cx="3685031" cy="5458969"/>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a:spLocks noGrp="1" noRot="1" noChangeAspect="1" noMove="1" noResize="1" noEditPoints="1" noAdjustHandles="1" noChangeArrowheads="1" noChangeShapeType="1" noTextEdit="1"/>
          </p:cNvSpPr>
          <p:nvPr/>
        </p:nvSpPr>
        <p:spPr>
          <a:xfrm>
            <a:off x="8186411" y="644485"/>
            <a:ext cx="3353835" cy="51297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display screen&#10;&#10;Description automatically generated"/>
          <p:cNvPicPr>
            <a:picLocks noChangeAspect="1"/>
          </p:cNvPicPr>
          <p:nvPr/>
        </p:nvPicPr>
        <p:blipFill rotWithShape="1">
          <a:blip r:embed="rId2">
            <a:extLst>
              <a:ext uri="{28A0092B-C50C-407E-A947-70E740481C1C}">
                <a14:useLocalDpi xmlns:a14="http://schemas.microsoft.com/office/drawing/2010/main" val="0"/>
              </a:ext>
            </a:extLst>
          </a:blip>
          <a:srcRect l="7966" r="9536" b="-3"/>
          <a:stretch>
            <a:fillRect/>
          </a:stretch>
        </p:blipFill>
        <p:spPr>
          <a:xfrm>
            <a:off x="8340435" y="822036"/>
            <a:ext cx="3026664" cy="2348100"/>
          </a:xfrm>
          <a:prstGeom prst="rect">
            <a:avLst/>
          </a:prstGeom>
        </p:spPr>
      </p:pic>
      <p:pic>
        <p:nvPicPr>
          <p:cNvPr id="5" name="image2.png" descr="Cisco Catalyst 2960-24TT-L Switch"/>
          <p:cNvPicPr/>
          <p:nvPr/>
        </p:nvPicPr>
        <p:blipFill>
          <a:blip r:embed="rId3"/>
          <a:srcRect/>
          <a:stretch>
            <a:fillRect/>
          </a:stretch>
        </p:blipFill>
        <p:spPr>
          <a:xfrm>
            <a:off x="8708765" y="3918387"/>
            <a:ext cx="2459551" cy="1397350"/>
          </a:xfrm>
          <a:prstGeom prst="rect">
            <a:avLst/>
          </a:prstGeom>
        </p:spPr>
      </p:pic>
    </p:spTree>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12194</Words>
  <Application>WPS Presentation</Application>
  <PresentationFormat>Widescreen</PresentationFormat>
  <Paragraphs>149</Paragraphs>
  <Slides>19</Slides>
  <Notes>0</Notes>
  <HiddenSlides>0</HiddenSlides>
  <MMClips>0</MMClips>
  <ScaleCrop>false</ScaleCrop>
  <HeadingPairs>
    <vt:vector size="6" baseType="variant">
      <vt:variant>
        <vt:lpstr>已用的字体</vt:lpstr>
      </vt:variant>
      <vt:variant>
        <vt:i4>30</vt:i4>
      </vt:variant>
      <vt:variant>
        <vt:lpstr>主题</vt:lpstr>
      </vt:variant>
      <vt:variant>
        <vt:i4>1</vt:i4>
      </vt:variant>
      <vt:variant>
        <vt:lpstr>幻灯片标题</vt:lpstr>
      </vt:variant>
      <vt:variant>
        <vt:i4>19</vt:i4>
      </vt:variant>
    </vt:vector>
  </HeadingPairs>
  <TitlesOfParts>
    <vt:vector size="50" baseType="lpstr">
      <vt:lpstr>Arial</vt:lpstr>
      <vt:lpstr>SimSun</vt:lpstr>
      <vt:lpstr>Wingdings</vt:lpstr>
      <vt:lpstr>Calibri</vt:lpstr>
      <vt:lpstr>Times New Roman</vt:lpstr>
      <vt:lpstr>Noto Sans Symbols</vt:lpstr>
      <vt:lpstr>Segoe Print</vt:lpstr>
      <vt:lpstr>Gill Sans MT</vt:lpstr>
      <vt:lpstr>Microsoft YaHei</vt:lpstr>
      <vt:lpstr>Arial Unicode MS</vt:lpstr>
      <vt:lpstr>Franklin Gothic Demi Cond</vt:lpstr>
      <vt:lpstr>Footlight MT Light</vt:lpstr>
      <vt:lpstr>Forte</vt:lpstr>
      <vt:lpstr>Franklin Gothic Book</vt:lpstr>
      <vt:lpstr>Franklin Gothic Heavy</vt:lpstr>
      <vt:lpstr>Bahnschrift SemiBold SemiConden</vt:lpstr>
      <vt:lpstr>Bahnschrift</vt:lpstr>
      <vt:lpstr>Malgun Gothic Semilight</vt:lpstr>
      <vt:lpstr>MS PGothic</vt:lpstr>
      <vt:lpstr>SimSun-ExtB</vt:lpstr>
      <vt:lpstr>Yu Gothic UI Light</vt:lpstr>
      <vt:lpstr>Bahnschrift SemiBold Condensed</vt:lpstr>
      <vt:lpstr>Blackadder ITC</vt:lpstr>
      <vt:lpstr>Bernard MT Condensed</vt:lpstr>
      <vt:lpstr>Bookman Old Style</vt:lpstr>
      <vt:lpstr>Bradley Hand ITC</vt:lpstr>
      <vt:lpstr>Broadway</vt:lpstr>
      <vt:lpstr>Californian FB</vt:lpstr>
      <vt:lpstr>Brush Script MT</vt:lpstr>
      <vt:lpstr>Microsoft JhengHei Light</vt:lpstr>
      <vt:lpstr>Parcel</vt:lpstr>
      <vt:lpstr>PowerPoint 演示文稿</vt:lpstr>
      <vt:lpstr>Abstract</vt:lpstr>
      <vt:lpstr>Introduction</vt:lpstr>
      <vt:lpstr>Literature review</vt:lpstr>
      <vt:lpstr>Literature review</vt:lpstr>
      <vt:lpstr>Architecture</vt:lpstr>
      <vt:lpstr>Network Diagram </vt:lpstr>
      <vt:lpstr>Design with Modules Description</vt:lpstr>
      <vt:lpstr>PowerPoint 演示文稿</vt:lpstr>
      <vt:lpstr>PowerPoint 演示文稿</vt:lpstr>
      <vt:lpstr>PowerPoint 演示文稿</vt:lpstr>
      <vt:lpstr>PowerPoint 演示文稿</vt:lpstr>
      <vt:lpstr>Implementation</vt:lpstr>
      <vt:lpstr>Implementation</vt:lpstr>
      <vt:lpstr>Implementation</vt:lpstr>
      <vt:lpstr> Results and Discussion</vt:lpstr>
      <vt:lpstr>Conclusion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DESIGN PROPOSAL FOR INTERNET CAFÉ</dc:title>
  <dc:creator>Nivetha Jayakumar</dc:creator>
  <cp:lastModifiedBy>USER</cp:lastModifiedBy>
  <cp:revision>12</cp:revision>
  <dcterms:created xsi:type="dcterms:W3CDTF">2020-11-15T18:40:00Z</dcterms:created>
  <dcterms:modified xsi:type="dcterms:W3CDTF">2020-11-18T19:52:07Z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1033-11.2.0.9669</vt:lpwstr>
  </property>
</Properties>
</file>